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microsoft.com/office/2006/relationships/ui/userCustomization" Target="userCustomization/customUI.xml"/><Relationship Id="rId1" Type="http://schemas.openxmlformats.org/officeDocument/2006/relationships/officeDocument" Target="ppt/presentation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1"/>
  </p:sldMasterIdLst>
  <p:notesMasterIdLst>
    <p:notesMasterId r:id="rId19"/>
  </p:notesMasterIdLst>
  <p:handoutMasterIdLst>
    <p:handoutMasterId r:id="rId20"/>
  </p:handoutMasterIdLst>
  <p:sldIdLst>
    <p:sldId id="305" r:id="rId2"/>
    <p:sldId id="334" r:id="rId3"/>
    <p:sldId id="342" r:id="rId4"/>
    <p:sldId id="335" r:id="rId5"/>
    <p:sldId id="336" r:id="rId6"/>
    <p:sldId id="350" r:id="rId7"/>
    <p:sldId id="348" r:id="rId8"/>
    <p:sldId id="349" r:id="rId9"/>
    <p:sldId id="355" r:id="rId10"/>
    <p:sldId id="358" r:id="rId11"/>
    <p:sldId id="347" r:id="rId12"/>
    <p:sldId id="337" r:id="rId13"/>
    <p:sldId id="339" r:id="rId14"/>
    <p:sldId id="340" r:id="rId15"/>
    <p:sldId id="333" r:id="rId16"/>
    <p:sldId id="341" r:id="rId17"/>
    <p:sldId id="354" r:id="rId18"/>
  </p:sldIdLst>
  <p:sldSz cx="9144000" cy="6858000" type="screen4x3"/>
  <p:notesSz cx="6731000" cy="9867900"/>
  <p:defaultTextStyle>
    <a:defPPr>
      <a:defRPr lang="de-DE"/>
    </a:defPPr>
    <a:lvl1pPr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93">
          <p15:clr>
            <a:srgbClr val="A4A3A4"/>
          </p15:clr>
        </p15:guide>
        <p15:guide id="2" orient="horz" pos="255">
          <p15:clr>
            <a:srgbClr val="A4A3A4"/>
          </p15:clr>
        </p15:guide>
        <p15:guide id="3" orient="horz" pos="1704">
          <p15:clr>
            <a:srgbClr val="A4A3A4"/>
          </p15:clr>
        </p15:guide>
        <p15:guide id="4" pos="5329" userDrawn="1">
          <p15:clr>
            <a:srgbClr val="A4A3A4"/>
          </p15:clr>
        </p15:guide>
        <p15:guide id="5" pos="29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86">
          <p15:clr>
            <a:srgbClr val="A4A3A4"/>
          </p15:clr>
        </p15:guide>
        <p15:guide id="2" orient="horz" pos="5830">
          <p15:clr>
            <a:srgbClr val="A4A3A4"/>
          </p15:clr>
        </p15:guide>
        <p15:guide id="3" orient="horz" pos="2201">
          <p15:clr>
            <a:srgbClr val="A4A3A4"/>
          </p15:clr>
        </p15:guide>
        <p15:guide id="4" orient="horz" pos="2065">
          <p15:clr>
            <a:srgbClr val="A4A3A4"/>
          </p15:clr>
        </p15:guide>
        <p15:guide id="5" pos="306">
          <p15:clr>
            <a:srgbClr val="A4A3A4"/>
          </p15:clr>
        </p15:guide>
        <p15:guide id="6" pos="393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E6F4"/>
    <a:srgbClr val="A2D7CB"/>
    <a:srgbClr val="5CBAA4"/>
    <a:srgbClr val="4C99B2"/>
    <a:srgbClr val="99C5D3"/>
    <a:srgbClr val="66A8BE"/>
    <a:srgbClr val="B2D3DE"/>
    <a:srgbClr val="006E92"/>
    <a:srgbClr val="25BAE2"/>
    <a:srgbClr val="E1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6433" autoAdjust="0"/>
  </p:normalViewPr>
  <p:slideViewPr>
    <p:cSldViewPr showGuides="1">
      <p:cViewPr varScale="1">
        <p:scale>
          <a:sx n="116" d="100"/>
          <a:sy n="116" d="100"/>
        </p:scale>
        <p:origin x="1386" y="108"/>
      </p:cViewPr>
      <p:guideLst>
        <p:guide orient="horz" pos="3793"/>
        <p:guide orient="horz" pos="255"/>
        <p:guide orient="horz" pos="1704"/>
        <p:guide pos="5329"/>
        <p:guide pos="2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468"/>
    </p:cViewPr>
  </p:sorterViewPr>
  <p:notesViewPr>
    <p:cSldViewPr>
      <p:cViewPr>
        <p:scale>
          <a:sx n="82" d="100"/>
          <a:sy n="82" d="100"/>
        </p:scale>
        <p:origin x="-3930" y="-390"/>
      </p:cViewPr>
      <p:guideLst>
        <p:guide orient="horz" pos="386"/>
        <p:guide orient="horz" pos="5830"/>
        <p:guide orient="horz" pos="2201"/>
        <p:guide orient="horz" pos="2065"/>
        <p:guide pos="306"/>
        <p:guide pos="393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3175" y="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E56AE-624E-49E0-8ED0-94A91F974A6E}" type="datetimeFigureOut">
              <a:rPr lang="de-DE" smtClean="0"/>
              <a:t>28.09.2017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3175" y="937260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C5AC0-20DA-4069-B102-9653FA907D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779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85774" y="0"/>
            <a:ext cx="3599826" cy="493713"/>
          </a:xfrm>
          <a:prstGeom prst="rect">
            <a:avLst/>
          </a:prstGeom>
        </p:spPr>
        <p:txBody>
          <a:bodyPr vert="horz" lIns="0" tIns="90000" rIns="91440" bIns="45720" rtlCol="0"/>
          <a:lstStyle>
            <a:lvl1pPr algn="l">
              <a:defRPr sz="1200">
                <a:latin typeface="Frutiger LT Com 55 Roman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805700" y="0"/>
            <a:ext cx="1439525" cy="493713"/>
          </a:xfrm>
          <a:prstGeom prst="rect">
            <a:avLst/>
          </a:prstGeom>
        </p:spPr>
        <p:txBody>
          <a:bodyPr vert="horz" lIns="91440" tIns="90000" rIns="0" bIns="45720" rtlCol="0"/>
          <a:lstStyle>
            <a:lvl1pPr algn="r">
              <a:defRPr sz="1200">
                <a:latin typeface="Frutiger LT Com 55 Roman" pitchFamily="34" charset="0"/>
              </a:defRPr>
            </a:lvl1pPr>
          </a:lstStyle>
          <a:p>
            <a:fld id="{D64C5CA1-81F4-43E1-8D15-34184FE6F392}" type="datetimeFigureOut">
              <a:rPr lang="de-DE" smtClean="0"/>
              <a:pPr/>
              <a:t>28.09.2017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85775" y="613350"/>
            <a:ext cx="3553117" cy="26648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85774" y="3494088"/>
            <a:ext cx="5759451" cy="5760462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485774" y="9372600"/>
            <a:ext cx="3599826" cy="493713"/>
          </a:xfrm>
          <a:prstGeom prst="rect">
            <a:avLst/>
          </a:prstGeom>
        </p:spPr>
        <p:txBody>
          <a:bodyPr vert="horz" lIns="0" tIns="45720" rIns="91440" bIns="180000" rtlCol="0" anchor="b"/>
          <a:lstStyle>
            <a:lvl1pPr algn="l">
              <a:defRPr sz="1200">
                <a:latin typeface="Frutiger LT Com 55 Roman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805699" y="9372600"/>
            <a:ext cx="1439525" cy="493713"/>
          </a:xfrm>
          <a:prstGeom prst="rect">
            <a:avLst/>
          </a:prstGeom>
        </p:spPr>
        <p:txBody>
          <a:bodyPr vert="horz" lIns="91440" tIns="45720" rIns="0" bIns="180000" rtlCol="0" anchor="b"/>
          <a:lstStyle>
            <a:lvl1pPr algn="r">
              <a:defRPr sz="1200">
                <a:latin typeface="Frutiger LT Com 55 Roman" pitchFamily="34" charset="0"/>
              </a:defRPr>
            </a:lvl1pPr>
          </a:lstStyle>
          <a:p>
            <a:fld id="{6F118F77-BF2E-4843-AA6C-ED9ACCB38B4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435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rgbClr val="179C7D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1pPr>
    <a:lvl2pPr marL="360363" indent="-184150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2pPr>
    <a:lvl3pPr marL="536575" indent="-176213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3pPr>
    <a:lvl4pPr marL="715963" indent="-174625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4pPr>
    <a:lvl5pPr marL="896938" indent="-180975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85775" y="612775"/>
            <a:ext cx="3552825" cy="26654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118F77-BF2E-4843-AA6C-ED9ACCB38B45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33520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118F77-BF2E-4843-AA6C-ED9ACCB38B45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2841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85775" y="612775"/>
            <a:ext cx="3552825" cy="266541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118F77-BF2E-4843-AA6C-ED9ACCB38B45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46847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E50BEF-971F-4F55-812B-FE576D382F0A}" type="slidenum">
              <a:rPr lang="de-DE"/>
              <a:pPr/>
              <a:t>15</a:t>
            </a:fld>
            <a:endParaRPr lang="de-DE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5775" y="612775"/>
            <a:ext cx="3552825" cy="2665413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6214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E50BEF-971F-4F55-812B-FE576D382F0A}" type="slidenum">
              <a:rPr lang="de-DE"/>
              <a:pPr/>
              <a:t>16</a:t>
            </a:fld>
            <a:endParaRPr lang="de-DE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5775" y="612775"/>
            <a:ext cx="3552825" cy="2665413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5358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773238"/>
            <a:ext cx="8208000" cy="64762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DE" noProof="0" dirty="0"/>
          </a:p>
        </p:txBody>
      </p:sp>
      <p:sp>
        <p:nvSpPr>
          <p:cNvPr id="4" name="Line 13"/>
          <p:cNvSpPr>
            <a:spLocks noChangeShapeType="1"/>
          </p:cNvSpPr>
          <p:nvPr userDrawn="1"/>
        </p:nvSpPr>
        <p:spPr bwMode="auto">
          <a:xfrm>
            <a:off x="466725" y="2492870"/>
            <a:ext cx="8208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Bildplatzhalter 2"/>
          <p:cNvSpPr>
            <a:spLocks noGrp="1"/>
          </p:cNvSpPr>
          <p:nvPr>
            <p:ph type="pic" sz="quarter" idx="10"/>
          </p:nvPr>
        </p:nvSpPr>
        <p:spPr>
          <a:xfrm>
            <a:off x="469275" y="2636890"/>
            <a:ext cx="8208000" cy="338447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6" name="Line 12"/>
          <p:cNvSpPr>
            <a:spLocks noChangeShapeType="1"/>
          </p:cNvSpPr>
          <p:nvPr userDrawn="1"/>
        </p:nvSpPr>
        <p:spPr bwMode="auto">
          <a:xfrm flipV="1">
            <a:off x="466725" y="404813"/>
            <a:ext cx="82080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476823"/>
            <a:ext cx="8208000" cy="1008140"/>
          </a:xfrm>
          <a:noFill/>
        </p:spPr>
        <p:txBody>
          <a:bodyPr/>
          <a:lstStyle>
            <a:lvl1pPr marL="0" indent="0">
              <a:defRPr sz="3200" cap="all" baseline="0"/>
            </a:lvl1pPr>
          </a:lstStyle>
          <a:p>
            <a:pPr lvl="0"/>
            <a:r>
              <a:rPr lang="de-DE" noProof="0"/>
              <a:t>Titelmasterformat durch Klicken bearbeiten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402914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m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Line 12"/>
          <p:cNvSpPr>
            <a:spLocks noChangeShapeType="1"/>
          </p:cNvSpPr>
          <p:nvPr userDrawn="1"/>
        </p:nvSpPr>
        <p:spPr bwMode="auto">
          <a:xfrm flipV="1">
            <a:off x="466725" y="406800"/>
            <a:ext cx="82080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5" name="Line 13"/>
          <p:cNvSpPr>
            <a:spLocks noChangeShapeType="1"/>
          </p:cNvSpPr>
          <p:nvPr userDrawn="1"/>
        </p:nvSpPr>
        <p:spPr bwMode="auto">
          <a:xfrm>
            <a:off x="466725" y="2492870"/>
            <a:ext cx="8208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1" name="Text Box 19"/>
          <p:cNvSpPr txBox="1">
            <a:spLocks noChangeArrowheads="1"/>
          </p:cNvSpPr>
          <p:nvPr userDrawn="1"/>
        </p:nvSpPr>
        <p:spPr bwMode="auto">
          <a:xfrm>
            <a:off x="455613" y="6433200"/>
            <a:ext cx="900112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sz="800" dirty="0">
                <a:solidFill>
                  <a:schemeClr val="bg2"/>
                </a:solidFill>
              </a:rPr>
              <a:t>© Fraunhofer </a:t>
            </a:r>
          </a:p>
        </p:txBody>
      </p:sp>
      <p:sp>
        <p:nvSpPr>
          <p:cNvPr id="8" name="Line 7"/>
          <p:cNvSpPr>
            <a:spLocks noChangeShapeType="1"/>
          </p:cNvSpPr>
          <p:nvPr userDrawn="1"/>
        </p:nvSpPr>
        <p:spPr bwMode="auto">
          <a:xfrm flipV="1">
            <a:off x="469275" y="6165380"/>
            <a:ext cx="8208000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476823"/>
            <a:ext cx="8208000" cy="1008140"/>
          </a:xfrm>
          <a:noFill/>
        </p:spPr>
        <p:txBody>
          <a:bodyPr/>
          <a:lstStyle>
            <a:lvl1pPr marL="0" indent="0">
              <a:defRPr sz="3200" cap="all" baseline="0"/>
            </a:lvl1pPr>
          </a:lstStyle>
          <a:p>
            <a:pPr lvl="0"/>
            <a:r>
              <a:rPr lang="de-DE" noProof="0"/>
              <a:t>Titelmasterformat durch Klicken bearbeiten</a:t>
            </a:r>
            <a:endParaRPr lang="de-DE" noProof="0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773238"/>
            <a:ext cx="8208000" cy="64762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DE" noProof="0" dirty="0"/>
          </a:p>
        </p:txBody>
      </p:sp>
      <p:pic>
        <p:nvPicPr>
          <p:cNvPr id="2" name="Grafik 1" descr="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699" y="3429000"/>
            <a:ext cx="4320604" cy="1182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015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476823"/>
            <a:ext cx="8208000" cy="1007908"/>
          </a:xfrm>
        </p:spPr>
        <p:txBody>
          <a:bodyPr/>
          <a:lstStyle>
            <a:lvl1pPr marL="0" indent="0">
              <a:defRPr sz="3200" cap="all" baseline="0"/>
            </a:lvl1pPr>
          </a:lstStyle>
          <a:p>
            <a:pPr lvl="0"/>
            <a:r>
              <a:rPr lang="de-DE" noProof="0"/>
              <a:t>Titelmasterformat durch Klicken bearbeiten</a:t>
            </a:r>
            <a:endParaRPr lang="de-DE" noProof="0" dirty="0"/>
          </a:p>
        </p:txBody>
      </p:sp>
      <p:sp>
        <p:nvSpPr>
          <p:cNvPr id="4" name="Line 12"/>
          <p:cNvSpPr>
            <a:spLocks noChangeShapeType="1"/>
          </p:cNvSpPr>
          <p:nvPr userDrawn="1"/>
        </p:nvSpPr>
        <p:spPr bwMode="auto">
          <a:xfrm flipV="1">
            <a:off x="466725" y="406800"/>
            <a:ext cx="82080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468000" y="1558800"/>
            <a:ext cx="8208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66725" y="1773238"/>
            <a:ext cx="8209275" cy="4248150"/>
          </a:xfrm>
        </p:spPr>
        <p:txBody>
          <a:bodyPr/>
          <a:lstStyle>
            <a:lvl1pPr marL="360000" indent="-360000">
              <a:buFont typeface="Wingdings" pitchFamily="2" charset="2"/>
              <a:buChar char="n"/>
              <a:defRPr/>
            </a:lvl1pPr>
            <a:lvl2pPr marL="720000" indent="-360000">
              <a:buFont typeface="Wingdings" pitchFamily="2" charset="2"/>
              <a:buChar char="n"/>
              <a:defRPr/>
            </a:lvl2pPr>
            <a:lvl3pPr marL="1080000">
              <a:defRPr/>
            </a:lvl3pPr>
            <a:lvl4pPr marL="1440000">
              <a:defRPr/>
            </a:lvl4pPr>
            <a:lvl5pPr marL="1800000" indent="-360000"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1187623" y="6300000"/>
            <a:ext cx="1008112" cy="365125"/>
          </a:xfrm>
          <a:prstGeom prst="rect">
            <a:avLst/>
          </a:prstGeom>
        </p:spPr>
        <p:txBody>
          <a:bodyPr anchor="t"/>
          <a:lstStyle>
            <a:lvl1pPr>
              <a:defRPr sz="1050"/>
            </a:lvl1pPr>
          </a:lstStyle>
          <a:p>
            <a:pPr>
              <a:defRPr/>
            </a:pPr>
            <a:r>
              <a:rPr lang="en-US" sz="1200" smtClean="0"/>
              <a:t>28/09/2017</a:t>
            </a: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732240" y="6300000"/>
            <a:ext cx="536160" cy="365125"/>
          </a:xfrm>
          <a:prstGeom prst="rect">
            <a:avLst/>
          </a:prstGeom>
        </p:spPr>
        <p:txBody>
          <a:bodyPr anchor="t"/>
          <a:lstStyle>
            <a:lvl1pPr>
              <a:defRPr sz="1200"/>
            </a:lvl1pPr>
          </a:lstStyle>
          <a:p>
            <a:pPr>
              <a:defRPr/>
            </a:pPr>
            <a:fld id="{CE265BFB-70D1-4552-B9D1-2665EEDC3C5E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195734" y="6300000"/>
            <a:ext cx="453650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 smtClean="0"/>
              <a:t>Hiding Secrecy Leakage in Leaky Helper Data | CHES | M. Hiller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6663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334800"/>
            <a:ext cx="8208000" cy="1224000"/>
          </a:xfrm>
        </p:spPr>
        <p:txBody>
          <a:bodyPr wrap="square">
            <a:spAutoFit/>
          </a:bodyPr>
          <a:lstStyle>
            <a:lvl1pPr marL="0" indent="0" defTabSz="504000">
              <a:defRPr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6725" y="1773238"/>
            <a:ext cx="8208000" cy="424815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187623" y="6300000"/>
            <a:ext cx="1008112" cy="365125"/>
          </a:xfrm>
          <a:prstGeom prst="rect">
            <a:avLst/>
          </a:prstGeom>
        </p:spPr>
        <p:txBody>
          <a:bodyPr anchor="t"/>
          <a:lstStyle>
            <a:lvl1pPr>
              <a:defRPr sz="1050"/>
            </a:lvl1pPr>
          </a:lstStyle>
          <a:p>
            <a:pPr>
              <a:defRPr/>
            </a:pPr>
            <a:r>
              <a:rPr lang="en-US" sz="1200" smtClean="0"/>
              <a:t>28/09/2017</a:t>
            </a:r>
            <a:endParaRPr 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732240" y="6300000"/>
            <a:ext cx="536160" cy="365125"/>
          </a:xfrm>
          <a:prstGeom prst="rect">
            <a:avLst/>
          </a:prstGeom>
        </p:spPr>
        <p:txBody>
          <a:bodyPr anchor="t"/>
          <a:lstStyle>
            <a:lvl1pPr>
              <a:defRPr sz="1200"/>
            </a:lvl1pPr>
          </a:lstStyle>
          <a:p>
            <a:pPr>
              <a:defRPr/>
            </a:pPr>
            <a:fld id="{CE265BFB-70D1-4552-B9D1-2665EEDC3C5E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195734" y="6300000"/>
            <a:ext cx="453650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algn="l"/>
            <a:r>
              <a:rPr lang="en-US" smtClean="0"/>
              <a:t>Hiding Secrecy Leakage in Leaky Helper Data | CHES | M. Hiller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1841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334800"/>
            <a:ext cx="8208000" cy="1224000"/>
          </a:xfrm>
        </p:spPr>
        <p:txBody>
          <a:bodyPr wrap="square">
            <a:spAutoFit/>
          </a:bodyPr>
          <a:lstStyle>
            <a:lvl1pPr marL="0" indent="0" defTabSz="504000">
              <a:defRPr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6724" y="1773238"/>
            <a:ext cx="3960000" cy="424815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187623" y="6300000"/>
            <a:ext cx="1008112" cy="365125"/>
          </a:xfrm>
          <a:prstGeom prst="rect">
            <a:avLst/>
          </a:prstGeom>
        </p:spPr>
        <p:txBody>
          <a:bodyPr anchor="t"/>
          <a:lstStyle>
            <a:lvl1pPr>
              <a:defRPr sz="1050"/>
            </a:lvl1pPr>
          </a:lstStyle>
          <a:p>
            <a:pPr>
              <a:defRPr/>
            </a:pPr>
            <a:r>
              <a:rPr lang="en-US" sz="1200" smtClean="0"/>
              <a:t>28/09/2017</a:t>
            </a:r>
            <a:endParaRPr 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732240" y="6300000"/>
            <a:ext cx="536160" cy="365125"/>
          </a:xfrm>
          <a:prstGeom prst="rect">
            <a:avLst/>
          </a:prstGeom>
        </p:spPr>
        <p:txBody>
          <a:bodyPr anchor="t"/>
          <a:lstStyle>
            <a:lvl1pPr>
              <a:defRPr sz="1200"/>
            </a:lvl1pPr>
          </a:lstStyle>
          <a:p>
            <a:pPr>
              <a:defRPr/>
            </a:pPr>
            <a:fld id="{CE265BFB-70D1-4552-B9D1-2665EEDC3C5E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195734" y="6300000"/>
            <a:ext cx="453650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algn="l"/>
            <a:r>
              <a:rPr lang="en-US" smtClean="0"/>
              <a:t>Hiding Secrecy Leakage in Leaky Helper Data | CHES | M. Hiller</a:t>
            </a:r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idx="10"/>
          </p:nvPr>
        </p:nvSpPr>
        <p:spPr>
          <a:xfrm>
            <a:off x="4714725" y="1773238"/>
            <a:ext cx="3960000" cy="4248150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111270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60375" y="6113462"/>
            <a:ext cx="8223251" cy="1"/>
          </a:xfrm>
          <a:prstGeom prst="line">
            <a:avLst/>
          </a:prstGeom>
          <a:ln w="31750">
            <a:solidFill>
              <a:srgbClr val="179C7D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455612" y="6434137"/>
            <a:ext cx="900113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400"/>
              </a:spcBef>
              <a:defRPr sz="800">
                <a:solidFill>
                  <a:srgbClr val="A8AFA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">
                <a:solidFill>
                  <a:srgbClr val="A8AFAF"/>
                </a:solidFill>
              </a:rPr>
              <a:t>© Fraunhofer 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xfrm>
            <a:off x="8104187" y="5903912"/>
            <a:ext cx="914401" cy="370841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  <p:pic>
        <p:nvPicPr>
          <p:cNvPr id="13" name="aisec.jpg" descr="aisec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77062" y="6162675"/>
            <a:ext cx="1706563" cy="48418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05940129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6725" y="334800"/>
            <a:ext cx="8208000" cy="12255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6725" y="1774800"/>
            <a:ext cx="8208000" cy="4248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455613" y="6433200"/>
            <a:ext cx="900112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de-DE" sz="800" dirty="0">
                <a:solidFill>
                  <a:schemeClr val="bg2"/>
                </a:solidFill>
              </a:rPr>
              <a:t>© Fraunhofer 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469275" y="6165380"/>
            <a:ext cx="8208000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2" name="Grafik 1" descr="Logo_ausgetauscht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8400" y="6300000"/>
            <a:ext cx="1417637" cy="388152"/>
          </a:xfrm>
          <a:prstGeom prst="rect">
            <a:avLst/>
          </a:prstGeom>
        </p:spPr>
      </p:pic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1187623" y="6300000"/>
            <a:ext cx="1008112" cy="365125"/>
          </a:xfrm>
          <a:prstGeom prst="rect">
            <a:avLst/>
          </a:prstGeom>
        </p:spPr>
        <p:txBody>
          <a:bodyPr anchor="t"/>
          <a:lstStyle>
            <a:lvl1pPr>
              <a:defRPr sz="1050"/>
            </a:lvl1pPr>
          </a:lstStyle>
          <a:p>
            <a:pPr>
              <a:defRPr/>
            </a:pPr>
            <a:r>
              <a:rPr lang="en-US" sz="1200" smtClean="0"/>
              <a:t>28/09/2017</a:t>
            </a:r>
            <a:endParaRPr lang="de-DE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732240" y="6300000"/>
            <a:ext cx="536160" cy="365125"/>
          </a:xfrm>
          <a:prstGeom prst="rect">
            <a:avLst/>
          </a:prstGeom>
        </p:spPr>
        <p:txBody>
          <a:bodyPr anchor="t"/>
          <a:lstStyle>
            <a:lvl1pPr>
              <a:defRPr sz="1200"/>
            </a:lvl1pPr>
          </a:lstStyle>
          <a:p>
            <a:pPr>
              <a:defRPr/>
            </a:pPr>
            <a:fld id="{CE265BFB-70D1-4552-B9D1-2665EEDC3C5E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195734" y="6300000"/>
            <a:ext cx="453650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algn="l"/>
            <a:r>
              <a:rPr lang="en-US" smtClean="0"/>
              <a:t>Hiding Secrecy Leakage in Leaky Helper Data | CHES | M. Hiller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712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3" r:id="rId2"/>
    <p:sldLayoutId id="2147483679" r:id="rId3"/>
    <p:sldLayoutId id="2147483674" r:id="rId4"/>
    <p:sldLayoutId id="2147483681" r:id="rId5"/>
    <p:sldLayoutId id="2147483680" r:id="rId6"/>
  </p:sldLayoutIdLst>
  <p:hf hdr="0"/>
  <p:txStyles>
    <p:titleStyle>
      <a:lvl1pPr marL="0" indent="0" algn="l" defTabSz="504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9pPr>
    </p:titleStyle>
    <p:bodyStyle>
      <a:lvl1pPr marL="36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tx2"/>
        </a:buClr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2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08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44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180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18875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3447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28019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2591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png"/><Relationship Id="rId4" Type="http://schemas.openxmlformats.org/officeDocument/2006/relationships/image" Target="../media/image1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>
                <a:latin typeface="Frutiger 45 Light" pitchFamily="34" charset="0"/>
              </a:rPr>
              <a:t>Hiding Secrecy Leakage </a:t>
            </a:r>
            <a:br>
              <a:rPr lang="en-US" sz="2800" dirty="0" smtClean="0">
                <a:latin typeface="Frutiger 45 Light" pitchFamily="34" charset="0"/>
              </a:rPr>
            </a:br>
            <a:r>
              <a:rPr lang="en-US" sz="2800" dirty="0" smtClean="0">
                <a:latin typeface="Frutiger 45 Light" pitchFamily="34" charset="0"/>
              </a:rPr>
              <a:t>in Leaky Helper Data</a:t>
            </a:r>
            <a:endParaRPr lang="en-US" sz="2800" dirty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u="sng" dirty="0" smtClean="0"/>
              <a:t>Matthias Hiller</a:t>
            </a:r>
            <a:r>
              <a:rPr lang="de-DE" baseline="30000" dirty="0" smtClean="0"/>
              <a:t>1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Aysun Gurur Önalan</a:t>
            </a:r>
            <a:r>
              <a:rPr lang="de-DE" baseline="30000" dirty="0" smtClean="0"/>
              <a:t>2</a:t>
            </a:r>
          </a:p>
          <a:p>
            <a:r>
              <a:rPr lang="de-DE" sz="1400" baseline="30000" dirty="0"/>
              <a:t>1</a:t>
            </a:r>
            <a:r>
              <a:rPr lang="de-DE" sz="1400" dirty="0" smtClean="0"/>
              <a:t>Fraunhofer AISEC; </a:t>
            </a:r>
            <a:r>
              <a:rPr lang="de-DE" sz="1400" baseline="30000" dirty="0" smtClean="0"/>
              <a:t>2</a:t>
            </a:r>
            <a:r>
              <a:rPr lang="de-DE" sz="1400" dirty="0" smtClean="0"/>
              <a:t>Technical University </a:t>
            </a:r>
            <a:r>
              <a:rPr lang="de-DE" sz="1400" dirty="0" err="1" smtClean="0"/>
              <a:t>of</a:t>
            </a:r>
            <a:r>
              <a:rPr lang="de-DE" sz="1400" dirty="0" smtClean="0"/>
              <a:t> </a:t>
            </a:r>
            <a:r>
              <a:rPr lang="de-DE" sz="1400" dirty="0" err="1" smtClean="0"/>
              <a:t>Munich</a:t>
            </a:r>
            <a:endParaRPr lang="de-DE" sz="1400" dirty="0" smtClean="0"/>
          </a:p>
          <a:p>
            <a:endParaRPr lang="en-US" dirty="0"/>
          </a:p>
        </p:txBody>
      </p:sp>
      <p:sp>
        <p:nvSpPr>
          <p:cNvPr id="2" name="Textfeld 1"/>
          <p:cNvSpPr txBox="1"/>
          <p:nvPr/>
        </p:nvSpPr>
        <p:spPr>
          <a:xfrm>
            <a:off x="1563806" y="5373216"/>
            <a:ext cx="6016392" cy="6093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/>
              <a:t>Conference on </a:t>
            </a:r>
            <a:r>
              <a:rPr lang="de-DE" sz="1400" dirty="0" err="1" smtClean="0"/>
              <a:t>Cryptographic</a:t>
            </a:r>
            <a:r>
              <a:rPr lang="de-DE" sz="1400" dirty="0" smtClean="0"/>
              <a:t> </a:t>
            </a:r>
            <a:r>
              <a:rPr lang="de-DE" sz="1400" dirty="0" smtClean="0"/>
              <a:t>Hardware </a:t>
            </a:r>
            <a:r>
              <a:rPr lang="de-DE" sz="1400" dirty="0" err="1" smtClean="0"/>
              <a:t>and</a:t>
            </a:r>
            <a:r>
              <a:rPr lang="de-DE" sz="1400" dirty="0" smtClean="0"/>
              <a:t> Embedded Systems (CHES)</a:t>
            </a:r>
          </a:p>
          <a:p>
            <a:pPr algn="ctr"/>
            <a:r>
              <a:rPr lang="de-DE" sz="1400" dirty="0" smtClean="0"/>
              <a:t>28/09/2017, Taipei, Taiwan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5640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466725" y="334800"/>
            <a:ext cx="8208000" cy="369332"/>
          </a:xfrm>
        </p:spPr>
        <p:txBody>
          <a:bodyPr/>
          <a:lstStyle/>
          <a:p>
            <a:r>
              <a:rPr lang="de-DE" dirty="0" err="1" smtClean="0"/>
              <a:t>Result</a:t>
            </a:r>
            <a:r>
              <a:rPr lang="de-DE" dirty="0" smtClean="0"/>
              <a:t> after </a:t>
            </a:r>
            <a:r>
              <a:rPr lang="de-DE" dirty="0" err="1" smtClean="0"/>
              <a:t>Masking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en-US" dirty="0" smtClean="0"/>
              <a:t>w</a:t>
            </a:r>
            <a:r>
              <a:rPr lang="en-US" baseline="30000" dirty="0" smtClean="0"/>
              <a:t>4</a:t>
            </a:r>
            <a:r>
              <a:rPr lang="en-GB" dirty="0"/>
              <a:t> = 1111</a:t>
            </a:r>
            <a:endParaRPr lang="en-US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Inhaltsplatzhalter 11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630613806"/>
                  </p:ext>
                </p:extLst>
              </p:nvPr>
            </p:nvGraphicFramePr>
            <p:xfrm>
              <a:off x="4139952" y="1556792"/>
              <a:ext cx="3814070" cy="188442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68152"/>
                    <a:gridCol w="2445918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1800" b="1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p>
                                    <m:r>
                                      <a:rPr lang="de-DE" sz="1800" b="1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8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8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Pr</m:t>
                                    </m:r>
                                  </m:fName>
                                  <m:e>
                                    <m:d>
                                      <m:dPr>
                                        <m:begChr m:val="["/>
                                        <m:endChr m:val="|"/>
                                        <m:ctrlPr>
                                          <a:rPr lang="en-US" sz="1800" i="1" u="none" strike="noStrike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800" u="none" strike="noStrike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1800" i="1" u="none" strike="noStrike" smtClean="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tr-TR" sz="1800" b="1" i="0" u="none" strike="noStrike" smtClean="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𝐒</m:t>
                                            </m:r>
                                          </m:e>
                                          <m:sup>
                                            <m:r>
                                              <a:rPr lang="de-DE" sz="1800" b="1" i="1" u="none" strike="noStrike" smtClean="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sup>
                                        </m:sSup>
                                        <m:r>
                                          <a:rPr lang="en-US" sz="1800" u="none" strike="noStrike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=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1800" i="1" kern="1200" smtClean="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de-DE" sz="1800" b="1" i="1" kern="1200" smtClean="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𝒔</m:t>
                                            </m:r>
                                          </m:e>
                                          <m:sup>
                                            <m:r>
                                              <a:rPr lang="de-DE" sz="1800" b="1" i="1" kern="1200" smtClean="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</m:e>
                                </m:func>
                                <m:sSup>
                                  <m:sSupPr>
                                    <m:ctrlPr>
                                      <a:rPr lang="en-US" sz="1800" i="1" u="none" strike="noStrike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u="none" strike="noStrike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𝑾</m:t>
                                    </m:r>
                                  </m:e>
                                  <m:sup>
                                    <m:r>
                                      <a:rPr lang="en-US" sz="1800" u="none" strike="noStrike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  <m:r>
                                  <a:rPr lang="en-US" sz="1800" u="none" strike="noStrike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800" i="1" u="none" strike="noStrike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u="none" strike="noStrike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𝒘</m:t>
                                    </m:r>
                                  </m:e>
                                  <m:sup>
                                    <m:r>
                                      <a:rPr lang="en-US" sz="1800" u="none" strike="noStrike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  <m:r>
                                  <a:rPr lang="en-US" sz="1800" u="none" strike="noStrike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0  0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0.603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</a:t>
                          </a:r>
                          <a:r>
                            <a:rPr lang="de-DE" baseline="0" dirty="0" smtClean="0"/>
                            <a:t>  </a:t>
                          </a:r>
                          <a:r>
                            <a:rPr lang="de-DE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0.132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indent="0" algn="ctr">
                            <a:buNone/>
                          </a:pPr>
                          <a:r>
                            <a:rPr lang="de-DE" dirty="0" smtClean="0"/>
                            <a:t>1  0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0.132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1  1 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0.132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Inhaltsplatzhalter 11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630613806"/>
                  </p:ext>
                </p:extLst>
              </p:nvPr>
            </p:nvGraphicFramePr>
            <p:xfrm>
              <a:off x="4139952" y="1556792"/>
              <a:ext cx="3814070" cy="188442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68152"/>
                    <a:gridCol w="2445918"/>
                  </a:tblGrid>
                  <a:tr h="40106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444" t="-1515" r="-180000" b="-3924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56359" t="-1515" r="-998" b="-392424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0  0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0.603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</a:t>
                          </a:r>
                          <a:r>
                            <a:rPr lang="de-DE" baseline="0" dirty="0" smtClean="0"/>
                            <a:t>  </a:t>
                          </a:r>
                          <a:r>
                            <a:rPr lang="de-DE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0.132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indent="0" algn="ctr">
                            <a:buNone/>
                          </a:pPr>
                          <a:r>
                            <a:rPr lang="de-DE" dirty="0" smtClean="0"/>
                            <a:t>1  0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0.132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1  1 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0.132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/>
              <a:t>28/09/2017</a:t>
            </a:r>
            <a:endParaRPr lang="de-DE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CE58CB1E-F828-4F11-99E0-327109AF9DA4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Hiding Secrecy Leakage in Leaky Helper Data | CHES | M. Hiller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Inhaltsplatzhalter 11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254062661"/>
                  </p:ext>
                </p:extLst>
              </p:nvPr>
            </p:nvGraphicFramePr>
            <p:xfrm>
              <a:off x="4139952" y="3933056"/>
              <a:ext cx="3814070" cy="11427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68152"/>
                    <a:gridCol w="2445918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8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1800" b="1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p>
                                    <m:r>
                                      <a:rPr lang="de-DE" sz="1800" b="1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8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8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Pr</m:t>
                                    </m:r>
                                  </m:fName>
                                  <m:e>
                                    <m:d>
                                      <m:dPr>
                                        <m:begChr m:val="["/>
                                        <m:endChr m:val="|"/>
                                        <m:ctrlPr>
                                          <a:rPr lang="en-US" sz="1800" i="1" u="none" strike="noStrike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800" u="none" strike="noStrike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1800" i="1" u="none" strike="noStrike" smtClean="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tr-TR" sz="1800" b="1" i="0" u="none" strike="noStrike" smtClean="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𝐒</m:t>
                                            </m:r>
                                          </m:e>
                                          <m:sup>
                                            <m:r>
                                              <a:rPr lang="de-DE" sz="1800" b="1" i="1" u="none" strike="noStrike" smtClean="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𝟏</m:t>
                                            </m:r>
                                          </m:sup>
                                        </m:sSup>
                                        <m:r>
                                          <a:rPr lang="en-US" sz="1800" u="none" strike="noStrike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=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1800" i="1" kern="1200" smtClean="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de-DE" sz="1800" b="1" i="1" kern="1200" smtClean="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𝒔</m:t>
                                            </m:r>
                                          </m:e>
                                          <m:sup>
                                            <m:r>
                                              <a:rPr lang="de-DE" sz="1800" b="1" i="1" kern="1200" smtClean="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𝟏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</m:e>
                                </m:func>
                                <m:sSup>
                                  <m:sSupPr>
                                    <m:ctrlPr>
                                      <a:rPr lang="en-US" sz="1800" i="1" u="none" strike="noStrike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u="none" strike="noStrike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𝑾</m:t>
                                    </m:r>
                                  </m:e>
                                  <m:sup>
                                    <m:r>
                                      <a:rPr lang="en-US" sz="1800" u="none" strike="noStrike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  <m:r>
                                  <a:rPr lang="en-US" sz="1800" u="none" strike="noStrike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800" i="1" u="none" strike="noStrike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u="none" strike="noStrike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𝒘</m:t>
                                    </m:r>
                                  </m:e>
                                  <m:sup>
                                    <m:r>
                                      <a:rPr lang="en-US" sz="1800" u="none" strike="noStrike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  <m:r>
                                  <a:rPr lang="en-US" sz="1800" u="none" strike="noStrike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0.735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0.264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Inhaltsplatzhalter 11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254062661"/>
                  </p:ext>
                </p:extLst>
              </p:nvPr>
            </p:nvGraphicFramePr>
            <p:xfrm>
              <a:off x="4139952" y="3933056"/>
              <a:ext cx="3814070" cy="11427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68152"/>
                    <a:gridCol w="2445918"/>
                  </a:tblGrid>
                  <a:tr h="40106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444" t="-1515" r="-180000" b="-2075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56359" t="-1515" r="-998" b="-207576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0.735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0.264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15" name="Textfeld 14"/>
          <p:cNvSpPr txBox="1"/>
          <p:nvPr/>
        </p:nvSpPr>
        <p:spPr>
          <a:xfrm>
            <a:off x="827584" y="1556792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err="1" smtClean="0"/>
              <a:t>One</a:t>
            </a:r>
            <a:r>
              <a:rPr lang="de-DE" b="1" dirty="0" smtClean="0"/>
              <a:t> </a:t>
            </a:r>
            <a:r>
              <a:rPr lang="de-DE" b="1" dirty="0" err="1" smtClean="0"/>
              <a:t>mask</a:t>
            </a:r>
            <a:r>
              <a:rPr lang="de-DE" b="1" dirty="0" smtClean="0"/>
              <a:t> </a:t>
            </a:r>
            <a:r>
              <a:rPr lang="de-DE" b="1" dirty="0" err="1" smtClean="0"/>
              <a:t>bit</a:t>
            </a:r>
            <a:endParaRPr lang="en-US" b="1" dirty="0"/>
          </a:p>
        </p:txBody>
      </p:sp>
      <p:sp>
        <p:nvSpPr>
          <p:cNvPr id="16" name="Textfeld 15"/>
          <p:cNvSpPr txBox="1"/>
          <p:nvPr/>
        </p:nvSpPr>
        <p:spPr>
          <a:xfrm>
            <a:off x="827584" y="3933056"/>
            <a:ext cx="1757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err="1" smtClean="0"/>
              <a:t>Two</a:t>
            </a:r>
            <a:r>
              <a:rPr lang="de-DE" b="1" dirty="0" smtClean="0"/>
              <a:t> </a:t>
            </a:r>
            <a:r>
              <a:rPr lang="de-DE" b="1" dirty="0" err="1" smtClean="0"/>
              <a:t>mask</a:t>
            </a:r>
            <a:r>
              <a:rPr lang="de-DE" b="1" dirty="0" smtClean="0"/>
              <a:t> </a:t>
            </a:r>
            <a:r>
              <a:rPr lang="de-DE" b="1" dirty="0" err="1" smtClean="0"/>
              <a:t>bits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86828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Wiretap</a:t>
            </a:r>
            <a:r>
              <a:rPr lang="de-DE" dirty="0"/>
              <a:t> </a:t>
            </a:r>
            <a:r>
              <a:rPr lang="de-DE" dirty="0" err="1" smtClean="0"/>
              <a:t>Coset</a:t>
            </a:r>
            <a:r>
              <a:rPr lang="de-DE" dirty="0" smtClean="0"/>
              <a:t> </a:t>
            </a:r>
            <a:r>
              <a:rPr lang="de-DE" dirty="0" err="1" smtClean="0"/>
              <a:t>Coding</a:t>
            </a:r>
            <a:r>
              <a:rPr lang="de-DE" dirty="0" smtClean="0"/>
              <a:t> </a:t>
            </a:r>
            <a:r>
              <a:rPr lang="de-DE" dirty="0" err="1"/>
              <a:t>for</a:t>
            </a:r>
            <a:r>
              <a:rPr lang="de-DE" dirty="0"/>
              <a:t> PUFs</a:t>
            </a:r>
            <a:endParaRPr lang="en-US" dirty="0"/>
          </a:p>
        </p:txBody>
      </p:sp>
      <p:sp>
        <p:nvSpPr>
          <p:cNvPr id="53" name="Inhaltsplatzhalter 5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Idea</a:t>
            </a:r>
            <a:r>
              <a:rPr lang="de-DE" dirty="0" smtClean="0"/>
              <a:t>: Interpret </a:t>
            </a:r>
            <a:r>
              <a:rPr lang="de-DE" dirty="0" err="1" smtClean="0"/>
              <a:t>parts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r>
              <a:rPr lang="de-DE" dirty="0" smtClean="0"/>
              <a:t> </a:t>
            </a:r>
            <a:r>
              <a:rPr lang="de-DE" dirty="0" err="1" smtClean="0"/>
              <a:t>bits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mask</a:t>
            </a:r>
            <a:endParaRPr lang="de-DE" dirty="0" smtClean="0"/>
          </a:p>
          <a:p>
            <a:endParaRPr lang="de-DE" dirty="0"/>
          </a:p>
          <a:p>
            <a:r>
              <a:rPr lang="de-DE" dirty="0" err="1" smtClean="0"/>
              <a:t>Assign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mask</a:t>
            </a:r>
            <a:r>
              <a:rPr lang="de-DE" dirty="0" smtClean="0"/>
              <a:t> </a:t>
            </a:r>
            <a:r>
              <a:rPr lang="de-DE" dirty="0" err="1" smtClean="0"/>
              <a:t>bits</a:t>
            </a:r>
            <a:r>
              <a:rPr lang="de-DE" dirty="0" smtClean="0"/>
              <a:t>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►</a:t>
            </a:r>
            <a:r>
              <a:rPr lang="de-DE" dirty="0" smtClean="0"/>
              <a:t> </a:t>
            </a:r>
            <a:r>
              <a:rPr lang="de-DE" dirty="0" err="1" smtClean="0"/>
              <a:t>better</a:t>
            </a:r>
            <a:r>
              <a:rPr lang="de-DE" dirty="0" smtClean="0"/>
              <a:t> </a:t>
            </a:r>
            <a:r>
              <a:rPr lang="de-DE" dirty="0" err="1" smtClean="0"/>
              <a:t>debiasing</a:t>
            </a:r>
            <a:r>
              <a:rPr lang="de-DE" dirty="0" smtClean="0"/>
              <a:t> </a:t>
            </a:r>
            <a:r>
              <a:rPr lang="de-DE" dirty="0" err="1" smtClean="0"/>
              <a:t>properties</a:t>
            </a:r>
            <a:endParaRPr lang="de-DE" dirty="0" smtClean="0"/>
          </a:p>
          <a:p>
            <a:pPr lvl="1"/>
            <a:r>
              <a:rPr lang="de-DE" dirty="0" err="1" smtClean="0"/>
              <a:t>Decreasing</a:t>
            </a:r>
            <a:r>
              <a:rPr lang="de-DE" dirty="0" smtClean="0"/>
              <a:t> marginal </a:t>
            </a:r>
            <a:r>
              <a:rPr lang="de-DE" dirty="0" err="1" smtClean="0"/>
              <a:t>benefit</a:t>
            </a:r>
            <a:r>
              <a:rPr lang="de-DE" dirty="0" smtClean="0"/>
              <a:t> due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code</a:t>
            </a:r>
            <a:r>
              <a:rPr lang="de-DE" dirty="0" smtClean="0"/>
              <a:t> </a:t>
            </a:r>
            <a:r>
              <a:rPr lang="de-DE" dirty="0" err="1" smtClean="0"/>
              <a:t>structure</a:t>
            </a: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/>
              <a:t>28/09/2017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E265BFB-70D1-4552-B9D1-2665EEDC3C5E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Hiding Secrecy Leakage in Leaky Helper Data | CHES | M. Hiller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473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334800"/>
            <a:ext cx="8208000" cy="369332"/>
          </a:xfrm>
        </p:spPr>
        <p:txBody>
          <a:bodyPr/>
          <a:lstStyle/>
          <a:p>
            <a:r>
              <a:rPr lang="de-DE" dirty="0" smtClean="0"/>
              <a:t>8-Bit Small-</a:t>
            </a:r>
            <a:r>
              <a:rPr lang="de-DE" dirty="0" err="1" smtClean="0"/>
              <a:t>Scale</a:t>
            </a:r>
            <a:r>
              <a:rPr lang="de-DE" dirty="0" smtClean="0"/>
              <a:t> </a:t>
            </a:r>
            <a:r>
              <a:rPr lang="de-DE" dirty="0" err="1" smtClean="0"/>
              <a:t>Example</a:t>
            </a:r>
            <a:r>
              <a:rPr lang="de-DE" dirty="0" smtClean="0"/>
              <a:t>: </a:t>
            </a:r>
            <a:r>
              <a:rPr lang="de-DE" dirty="0" err="1" smtClean="0"/>
              <a:t>Exact</a:t>
            </a:r>
            <a:r>
              <a:rPr lang="de-DE" dirty="0" smtClean="0"/>
              <a:t> </a:t>
            </a:r>
            <a:r>
              <a:rPr lang="de-DE" dirty="0" err="1" smtClean="0"/>
              <a:t>Leakage</a:t>
            </a:r>
            <a:endParaRPr lang="en-US" dirty="0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610" y="1773238"/>
            <a:ext cx="7113604" cy="4248150"/>
          </a:xfrm>
        </p:spPr>
      </p:pic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/>
              <a:t>28/09/2017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E265BFB-70D1-4552-B9D1-2665EEDC3C5E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Hiding Secrecy Leakage in Leaky Helper Data | CHES | M. Hiller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 bwMode="auto">
          <a:xfrm>
            <a:off x="4644008" y="1484784"/>
            <a:ext cx="3816424" cy="45365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4000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rutiger LT Com 55 Rom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66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334800"/>
            <a:ext cx="8208000" cy="738664"/>
          </a:xfrm>
        </p:spPr>
        <p:txBody>
          <a:bodyPr/>
          <a:lstStyle/>
          <a:p>
            <a:r>
              <a:rPr lang="de-DE" dirty="0" err="1" smtClean="0"/>
              <a:t>Comparison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Debiasing</a:t>
            </a:r>
            <a:r>
              <a:rPr lang="de-DE" dirty="0" smtClean="0"/>
              <a:t> </a:t>
            </a:r>
            <a:r>
              <a:rPr lang="de-DE" dirty="0" err="1" smtClean="0"/>
              <a:t>Schemes</a:t>
            </a:r>
            <a:r>
              <a:rPr lang="de-DE" dirty="0" smtClean="0"/>
              <a:t>, Bias 0.54</a:t>
            </a:r>
            <a:br>
              <a:rPr lang="de-DE" dirty="0" smtClean="0"/>
            </a:br>
            <a:r>
              <a:rPr lang="de-DE" dirty="0" smtClean="0"/>
              <a:t>128 Bit Key, 15% </a:t>
            </a:r>
            <a:r>
              <a:rPr lang="de-DE" dirty="0" err="1" smtClean="0"/>
              <a:t>avg</a:t>
            </a:r>
            <a:r>
              <a:rPr lang="de-DE" dirty="0" smtClean="0"/>
              <a:t>. Input </a:t>
            </a:r>
            <a:r>
              <a:rPr lang="de-DE" dirty="0" err="1" smtClean="0"/>
              <a:t>Err</a:t>
            </a:r>
            <a:r>
              <a:rPr lang="de-DE" dirty="0" smtClean="0"/>
              <a:t>, Key </a:t>
            </a:r>
            <a:r>
              <a:rPr lang="de-DE" dirty="0" err="1" smtClean="0"/>
              <a:t>Err</a:t>
            </a:r>
            <a:r>
              <a:rPr lang="de-DE" dirty="0" smtClean="0"/>
              <a:t> Prob &lt; 10</a:t>
            </a:r>
            <a:r>
              <a:rPr lang="de-DE" baseline="30000" dirty="0" smtClean="0"/>
              <a:t>-6</a:t>
            </a:r>
            <a:endParaRPr lang="en-US" baseline="30000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8066702"/>
              </p:ext>
            </p:extLst>
          </p:nvPr>
        </p:nvGraphicFramePr>
        <p:xfrm>
          <a:off x="466725" y="1721711"/>
          <a:ext cx="8207374" cy="3200400"/>
        </p:xfrm>
        <a:graphic>
          <a:graphicData uri="http://schemas.openxmlformats.org/drawingml/2006/table">
            <a:tbl>
              <a:tblPr firstRow="1" bandRow="1">
                <a:effectLst/>
                <a:tableStyleId>{073A0DAA-6AF3-43AB-8588-CEC1D06C72B9}</a:tableStyleId>
              </a:tblPr>
              <a:tblGrid>
                <a:gridCol w="1172482"/>
                <a:gridCol w="1172482"/>
                <a:gridCol w="1172482"/>
                <a:gridCol w="1172482"/>
                <a:gridCol w="1172482"/>
                <a:gridCol w="1172482"/>
                <a:gridCol w="1172482"/>
              </a:tblGrid>
              <a:tr h="640080"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err="1" smtClean="0"/>
                        <a:t>Fuzzy</a:t>
                      </a:r>
                      <a:r>
                        <a:rPr lang="de-DE" sz="1800" dirty="0" smtClean="0"/>
                        <a:t> </a:t>
                      </a:r>
                      <a:r>
                        <a:rPr lang="de-DE" sz="1800" dirty="0" err="1" smtClean="0"/>
                        <a:t>Extr</a:t>
                      </a:r>
                      <a:r>
                        <a:rPr lang="de-DE" sz="1800" dirty="0" smtClean="0"/>
                        <a:t>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DSC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de-DE" sz="1800" dirty="0" err="1" smtClean="0"/>
                        <a:t>Mask</a:t>
                      </a:r>
                      <a:r>
                        <a:rPr lang="de-DE" sz="1800" dirty="0" smtClean="0"/>
                        <a:t> Bits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Secret Size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198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168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PUF Size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1,530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640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de-DE" sz="1800" dirty="0" err="1" smtClean="0"/>
                        <a:t>Leakage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≤ 65.5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≤ 37.1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/>
              <a:t>28/09/2017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E265BFB-70D1-4552-B9D1-2665EEDC3C5E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Hiding Secrecy Leakage in Leaky Helper Data | CHES | M. Hiller</a:t>
            </a:r>
            <a:endParaRPr lang="de-DE" dirty="0"/>
          </a:p>
        </p:txBody>
      </p:sp>
      <p:graphicFrame>
        <p:nvGraphicFramePr>
          <p:cNvPr id="8" name="Inhaltsplatzhalt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8358351"/>
              </p:ext>
            </p:extLst>
          </p:nvPr>
        </p:nvGraphicFramePr>
        <p:xfrm>
          <a:off x="466725" y="1721711"/>
          <a:ext cx="8207374" cy="3200400"/>
        </p:xfrm>
        <a:graphic>
          <a:graphicData uri="http://schemas.openxmlformats.org/drawingml/2006/table">
            <a:tbl>
              <a:tblPr firstRow="1" bandRow="1">
                <a:effectLst/>
                <a:tableStyleId>{073A0DAA-6AF3-43AB-8588-CEC1D06C72B9}</a:tableStyleId>
              </a:tblPr>
              <a:tblGrid>
                <a:gridCol w="1172482"/>
                <a:gridCol w="1172482"/>
                <a:gridCol w="1172482"/>
                <a:gridCol w="1172482"/>
                <a:gridCol w="1172482"/>
                <a:gridCol w="1172482"/>
                <a:gridCol w="1172482"/>
              </a:tblGrid>
              <a:tr h="640080"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err="1" smtClean="0"/>
                        <a:t>Fuzzy</a:t>
                      </a:r>
                      <a:r>
                        <a:rPr lang="de-DE" sz="1800" dirty="0" smtClean="0"/>
                        <a:t> </a:t>
                      </a:r>
                      <a:r>
                        <a:rPr lang="de-DE" sz="1800" dirty="0" err="1" smtClean="0"/>
                        <a:t>Extr</a:t>
                      </a:r>
                      <a:r>
                        <a:rPr lang="de-DE" sz="1800" dirty="0" smtClean="0"/>
                        <a:t>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DSC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IBS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VN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de-DE" sz="1800" dirty="0" err="1" smtClean="0"/>
                        <a:t>Mask</a:t>
                      </a:r>
                      <a:r>
                        <a:rPr lang="de-DE" sz="1800" dirty="0" smtClean="0"/>
                        <a:t> Bits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Secret Size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198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168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128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144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PUF Size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1,530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640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1,778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2,471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de-DE" sz="1800" dirty="0" err="1" smtClean="0"/>
                        <a:t>Leakage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≤ 65.5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≤ 37.1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Inhaltsplatzhalt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2189880"/>
              </p:ext>
            </p:extLst>
          </p:nvPr>
        </p:nvGraphicFramePr>
        <p:xfrm>
          <a:off x="466725" y="1721711"/>
          <a:ext cx="8207374" cy="3200400"/>
        </p:xfrm>
        <a:graphic>
          <a:graphicData uri="http://schemas.openxmlformats.org/drawingml/2006/table">
            <a:tbl>
              <a:tblPr firstRow="1" bandRow="1">
                <a:effectLst/>
                <a:tableStyleId>{073A0DAA-6AF3-43AB-8588-CEC1D06C72B9}</a:tableStyleId>
              </a:tblPr>
              <a:tblGrid>
                <a:gridCol w="1172482"/>
                <a:gridCol w="1172482"/>
                <a:gridCol w="1172482"/>
                <a:gridCol w="1172482"/>
                <a:gridCol w="1172482"/>
                <a:gridCol w="1172482"/>
                <a:gridCol w="1172482"/>
              </a:tblGrid>
              <a:tr h="640080"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err="1" smtClean="0"/>
                        <a:t>Fuzzy</a:t>
                      </a:r>
                      <a:r>
                        <a:rPr lang="de-DE" sz="1800" dirty="0" smtClean="0"/>
                        <a:t> </a:t>
                      </a:r>
                      <a:r>
                        <a:rPr lang="de-DE" sz="1800" dirty="0" err="1" smtClean="0"/>
                        <a:t>Extr</a:t>
                      </a:r>
                      <a:r>
                        <a:rPr lang="de-DE" sz="1800" dirty="0" smtClean="0"/>
                        <a:t>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DSC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IBS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VN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CC + DSC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de-DE" sz="1800" dirty="0" err="1" smtClean="0"/>
                        <a:t>Mask</a:t>
                      </a:r>
                      <a:r>
                        <a:rPr lang="de-DE" sz="1800" dirty="0" smtClean="0"/>
                        <a:t> Bits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30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Secret Size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198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168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128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144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138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PUF Size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1,530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640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1,778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2,471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704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de-DE" sz="1800" dirty="0" err="1" smtClean="0"/>
                        <a:t>Leakage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≤ 65.5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≤ 37.1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≤ 0.06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Inhaltsplatzhalt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239513"/>
              </p:ext>
            </p:extLst>
          </p:nvPr>
        </p:nvGraphicFramePr>
        <p:xfrm>
          <a:off x="466725" y="1721711"/>
          <a:ext cx="8207374" cy="3200400"/>
        </p:xfrm>
        <a:graphic>
          <a:graphicData uri="http://schemas.openxmlformats.org/drawingml/2006/table">
            <a:tbl>
              <a:tblPr firstRow="1" bandRow="1">
                <a:effectLst/>
                <a:tableStyleId>{073A0DAA-6AF3-43AB-8588-CEC1D06C72B9}</a:tableStyleId>
              </a:tblPr>
              <a:tblGrid>
                <a:gridCol w="1172482"/>
                <a:gridCol w="1172482"/>
                <a:gridCol w="1172482"/>
                <a:gridCol w="1172482"/>
                <a:gridCol w="1172482"/>
                <a:gridCol w="1172482"/>
                <a:gridCol w="1172482"/>
              </a:tblGrid>
              <a:tr h="640080"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err="1" smtClean="0"/>
                        <a:t>Fuzzy</a:t>
                      </a:r>
                      <a:r>
                        <a:rPr lang="de-DE" sz="1800" dirty="0" smtClean="0"/>
                        <a:t> </a:t>
                      </a:r>
                      <a:r>
                        <a:rPr lang="de-DE" sz="1800" dirty="0" err="1" smtClean="0"/>
                        <a:t>Extr</a:t>
                      </a:r>
                      <a:r>
                        <a:rPr lang="de-DE" sz="1800" dirty="0" smtClean="0"/>
                        <a:t>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DSC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IBS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VN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CC + DSC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CC +</a:t>
                      </a:r>
                      <a:r>
                        <a:rPr lang="de-DE" sz="1800" baseline="0" dirty="0" smtClean="0"/>
                        <a:t> DSC</a:t>
                      </a:r>
                      <a:endParaRPr lang="en-US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de-DE" sz="1800" dirty="0" err="1" smtClean="0"/>
                        <a:t>Mask</a:t>
                      </a:r>
                      <a:r>
                        <a:rPr lang="de-DE" sz="1800" dirty="0" smtClean="0"/>
                        <a:t> Bits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30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25</a:t>
                      </a:r>
                      <a:endParaRPr lang="en-US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Secret Size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198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168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128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144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138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128</a:t>
                      </a:r>
                      <a:endParaRPr lang="en-US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PUF Size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1,530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640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1,778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2,471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704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1,472</a:t>
                      </a:r>
                      <a:endParaRPr lang="en-US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de-DE" sz="1800" dirty="0" err="1" smtClean="0"/>
                        <a:t>Leakage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≤ 65.5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≤ 37.1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≤ 0.06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≤ 0.01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202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334800"/>
            <a:ext cx="8208000" cy="369332"/>
          </a:xfrm>
        </p:spPr>
        <p:txBody>
          <a:bodyPr/>
          <a:lstStyle/>
          <a:p>
            <a:r>
              <a:rPr lang="de-DE" dirty="0" err="1" smtClean="0"/>
              <a:t>Conclusion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r>
              <a:rPr lang="de-DE" dirty="0" err="1" smtClean="0"/>
              <a:t>Wiretap</a:t>
            </a:r>
            <a:r>
              <a:rPr lang="de-DE" dirty="0" smtClean="0"/>
              <a:t> </a:t>
            </a:r>
            <a:r>
              <a:rPr lang="de-DE" smtClean="0"/>
              <a:t>coset</a:t>
            </a:r>
            <a:r>
              <a:rPr lang="de-DE" dirty="0" smtClean="0"/>
              <a:t> </a:t>
            </a:r>
            <a:r>
              <a:rPr lang="de-DE" dirty="0" err="1" smtClean="0"/>
              <a:t>coding</a:t>
            </a:r>
            <a:r>
              <a:rPr lang="de-DE" dirty="0" smtClean="0"/>
              <a:t> </a:t>
            </a:r>
            <a:r>
              <a:rPr lang="de-DE" dirty="0" err="1" smtClean="0"/>
              <a:t>allows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bring </a:t>
            </a:r>
            <a:r>
              <a:rPr lang="de-DE" dirty="0" err="1" smtClean="0"/>
              <a:t>leakage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zero</a:t>
            </a:r>
            <a:endParaRPr lang="de-DE" dirty="0" smtClean="0"/>
          </a:p>
          <a:p>
            <a:endParaRPr lang="de-DE" dirty="0"/>
          </a:p>
          <a:p>
            <a:r>
              <a:rPr lang="de-DE" dirty="0" err="1" smtClean="0"/>
              <a:t>Efficient</a:t>
            </a:r>
            <a:r>
              <a:rPr lang="de-DE" dirty="0" smtClean="0"/>
              <a:t> </a:t>
            </a:r>
            <a:r>
              <a:rPr lang="de-DE" dirty="0" err="1" smtClean="0"/>
              <a:t>practical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popular</a:t>
            </a:r>
            <a:r>
              <a:rPr lang="de-DE" dirty="0" smtClean="0"/>
              <a:t> </a:t>
            </a:r>
            <a:r>
              <a:rPr lang="de-DE" dirty="0" err="1" smtClean="0"/>
              <a:t>reference</a:t>
            </a:r>
            <a:r>
              <a:rPr lang="de-DE" dirty="0" smtClean="0"/>
              <a:t> </a:t>
            </a:r>
            <a:r>
              <a:rPr lang="de-DE" dirty="0" err="1" smtClean="0"/>
              <a:t>scenario</a:t>
            </a:r>
            <a:endParaRPr lang="de-DE" dirty="0" smtClean="0"/>
          </a:p>
          <a:p>
            <a:endParaRPr lang="de-DE" dirty="0"/>
          </a:p>
          <a:p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theory</a:t>
            </a:r>
            <a:r>
              <a:rPr lang="de-DE" dirty="0" smtClean="0"/>
              <a:t>, </a:t>
            </a:r>
            <a:r>
              <a:rPr lang="de-DE" dirty="0" err="1" smtClean="0"/>
              <a:t>see</a:t>
            </a:r>
            <a:r>
              <a:rPr lang="de-DE" dirty="0" smtClean="0"/>
              <a:t> </a:t>
            </a:r>
            <a:r>
              <a:rPr lang="de-DE" dirty="0" err="1" smtClean="0"/>
              <a:t>paper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/>
              <a:t>28/09/2017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E265BFB-70D1-4552-B9D1-2665EEDC3C5E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Hiding Secrecy Leakage in Leaky Helper Data | CHES | M. Hiller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689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334800"/>
            <a:ext cx="8208000" cy="369332"/>
          </a:xfrm>
        </p:spPr>
        <p:txBody>
          <a:bodyPr/>
          <a:lstStyle/>
          <a:p>
            <a:pPr>
              <a:buClr>
                <a:schemeClr val="tx2"/>
              </a:buClr>
            </a:pPr>
            <a:r>
              <a:rPr lang="en-US" dirty="0" smtClean="0"/>
              <a:t>Contact Information</a:t>
            </a:r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6725" y="1965914"/>
            <a:ext cx="3315565" cy="331556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Rectangle 1"/>
          <p:cNvSpPr/>
          <p:nvPr/>
        </p:nvSpPr>
        <p:spPr>
          <a:xfrm>
            <a:off x="4193959" y="1853981"/>
            <a:ext cx="4480766" cy="353943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198835" indent="-198835">
              <a:spcAft>
                <a:spcPts val="0"/>
              </a:spcAft>
              <a:tabLst>
                <a:tab pos="1077516" algn="l"/>
              </a:tabLst>
            </a:pPr>
            <a:r>
              <a:rPr lang="en-US" sz="1600" b="1" dirty="0" smtClean="0"/>
              <a:t>Matthias </a:t>
            </a:r>
            <a:r>
              <a:rPr lang="en-US" sz="1600" b="1" dirty="0"/>
              <a:t>Hiller</a:t>
            </a:r>
          </a:p>
          <a:p>
            <a:pPr marL="198835" indent="-198835">
              <a:spcAft>
                <a:spcPts val="0"/>
              </a:spcAft>
              <a:tabLst>
                <a:tab pos="1077516" algn="l"/>
              </a:tabLst>
            </a:pPr>
            <a:r>
              <a:rPr lang="en-US" sz="1600" dirty="0"/>
              <a:t>Head </a:t>
            </a:r>
            <a:r>
              <a:rPr lang="en-US" sz="1600" dirty="0" smtClean="0"/>
              <a:t>of Research Group </a:t>
            </a:r>
          </a:p>
          <a:p>
            <a:pPr marL="198835" indent="-198835">
              <a:spcAft>
                <a:spcPts val="0"/>
              </a:spcAft>
              <a:tabLst>
                <a:tab pos="1077516" algn="l"/>
              </a:tabLst>
            </a:pPr>
            <a:endParaRPr lang="en-US" sz="1600" dirty="0" smtClean="0"/>
          </a:p>
          <a:p>
            <a:pPr marL="198835" indent="-198835">
              <a:spcAft>
                <a:spcPts val="0"/>
              </a:spcAft>
              <a:tabLst>
                <a:tab pos="1077516" algn="l"/>
              </a:tabLst>
            </a:pPr>
            <a:r>
              <a:rPr lang="en-US" sz="1600" dirty="0" smtClean="0"/>
              <a:t>Physical </a:t>
            </a:r>
            <a:r>
              <a:rPr lang="en-US" sz="1600" dirty="0"/>
              <a:t>Security </a:t>
            </a:r>
            <a:r>
              <a:rPr lang="en-US" sz="1600" dirty="0" smtClean="0"/>
              <a:t>Technologies</a:t>
            </a:r>
            <a:endParaRPr lang="en-US" sz="1600" dirty="0"/>
          </a:p>
          <a:p>
            <a:pPr marL="198835" indent="-198835">
              <a:spcAft>
                <a:spcPts val="0"/>
              </a:spcAft>
              <a:tabLst>
                <a:tab pos="1077516" algn="l"/>
              </a:tabLst>
            </a:pPr>
            <a:endParaRPr lang="en-US" sz="1600" dirty="0"/>
          </a:p>
          <a:p>
            <a:pPr marL="198835" indent="-198835">
              <a:spcAft>
                <a:spcPts val="0"/>
              </a:spcAft>
              <a:tabLst>
                <a:tab pos="1077516" algn="l"/>
              </a:tabLst>
            </a:pPr>
            <a:r>
              <a:rPr lang="en-US" sz="1600" dirty="0"/>
              <a:t>Fraunhofer Institute for </a:t>
            </a:r>
          </a:p>
          <a:p>
            <a:pPr marL="198835" indent="-198835">
              <a:spcAft>
                <a:spcPts val="0"/>
              </a:spcAft>
              <a:tabLst>
                <a:tab pos="1077516" algn="l"/>
              </a:tabLst>
            </a:pPr>
            <a:r>
              <a:rPr lang="en-US" sz="1600" dirty="0"/>
              <a:t>Applied and Integrated Security </a:t>
            </a:r>
            <a:r>
              <a:rPr lang="en-US" sz="1600" dirty="0" smtClean="0"/>
              <a:t>AISEC</a:t>
            </a:r>
            <a:endParaRPr lang="en-US" sz="1600" dirty="0"/>
          </a:p>
          <a:p>
            <a:pPr marL="198835" indent="-198835">
              <a:spcAft>
                <a:spcPts val="0"/>
              </a:spcAft>
              <a:tabLst>
                <a:tab pos="1077516" algn="l"/>
              </a:tabLst>
            </a:pPr>
            <a:endParaRPr lang="en-US" sz="1600" dirty="0"/>
          </a:p>
          <a:p>
            <a:pPr marL="198835" indent="-198835">
              <a:spcAft>
                <a:spcPts val="0"/>
              </a:spcAft>
              <a:tabLst>
                <a:tab pos="1077516" algn="l"/>
              </a:tabLst>
            </a:pPr>
            <a:r>
              <a:rPr lang="en-US" sz="1600" dirty="0" err="1"/>
              <a:t>Parkring</a:t>
            </a:r>
            <a:r>
              <a:rPr lang="en-US" sz="1600" dirty="0"/>
              <a:t> </a:t>
            </a:r>
            <a:r>
              <a:rPr lang="en-US" sz="1600" dirty="0" smtClean="0"/>
              <a:t>4, 85748 </a:t>
            </a:r>
            <a:r>
              <a:rPr lang="en-US" sz="1600" dirty="0" err="1" smtClean="0"/>
              <a:t>Garching</a:t>
            </a:r>
            <a:r>
              <a:rPr lang="en-US" sz="1600" dirty="0" smtClean="0"/>
              <a:t>, Germany</a:t>
            </a:r>
            <a:endParaRPr lang="en-US" sz="1600" dirty="0"/>
          </a:p>
          <a:p>
            <a:pPr marL="198835" indent="-198835">
              <a:spcAft>
                <a:spcPts val="0"/>
              </a:spcAft>
              <a:tabLst>
                <a:tab pos="1077516" algn="l"/>
              </a:tabLst>
            </a:pPr>
            <a:endParaRPr lang="en-US" sz="1600" dirty="0"/>
          </a:p>
          <a:p>
            <a:pPr marL="198835" indent="-198835">
              <a:spcAft>
                <a:spcPts val="0"/>
              </a:spcAft>
              <a:tabLst>
                <a:tab pos="1077516" algn="l"/>
              </a:tabLst>
            </a:pPr>
            <a:r>
              <a:rPr lang="en-US" sz="1600" dirty="0"/>
              <a:t>www.aisec.fraunhofer.de</a:t>
            </a:r>
          </a:p>
          <a:p>
            <a:pPr marL="198835" indent="-198835">
              <a:spcAft>
                <a:spcPts val="0"/>
              </a:spcAft>
              <a:tabLst>
                <a:tab pos="1077516" algn="l"/>
              </a:tabLst>
            </a:pPr>
            <a:endParaRPr lang="en-US" sz="1600" dirty="0"/>
          </a:p>
          <a:p>
            <a:pPr marL="198835" indent="-198835">
              <a:spcAft>
                <a:spcPts val="0"/>
              </a:spcAft>
              <a:tabLst>
                <a:tab pos="1077516" algn="l"/>
              </a:tabLst>
            </a:pPr>
            <a:r>
              <a:rPr lang="en-US" sz="1600" dirty="0"/>
              <a:t>Phone +49 (0)89 3229986-162</a:t>
            </a:r>
          </a:p>
          <a:p>
            <a:pPr marL="198835" indent="-198835">
              <a:spcAft>
                <a:spcPts val="0"/>
              </a:spcAft>
              <a:tabLst>
                <a:tab pos="1077516" algn="l"/>
              </a:tabLst>
            </a:pPr>
            <a:r>
              <a:rPr lang="en-US" sz="1600" dirty="0"/>
              <a:t>matthias.hiller@aisec.fraunhofer.de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/>
              <a:t>28/09/2017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Hiding Secrecy Leakage in Leaky Helper Data | CHES | M. Hiller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E265BFB-70D1-4552-B9D1-2665EEDC3C5E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381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2638748"/>
              </p:ext>
            </p:extLst>
          </p:nvPr>
        </p:nvGraphicFramePr>
        <p:xfrm>
          <a:off x="466725" y="1721711"/>
          <a:ext cx="8207374" cy="4201887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172482"/>
                <a:gridCol w="1172482"/>
                <a:gridCol w="1172482"/>
                <a:gridCol w="1172482"/>
                <a:gridCol w="1172482"/>
                <a:gridCol w="1172482"/>
                <a:gridCol w="1172482"/>
              </a:tblGrid>
              <a:tr h="375444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 smtClean="0"/>
                        <a:t>Fuz</a:t>
                      </a:r>
                      <a:r>
                        <a:rPr lang="de-DE" sz="1400" dirty="0" smtClean="0"/>
                        <a:t> Ext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DSC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IBS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VN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CC + DSC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CC +</a:t>
                      </a:r>
                      <a:r>
                        <a:rPr lang="de-DE" sz="1400" baseline="0" dirty="0" smtClean="0"/>
                        <a:t> DSC</a:t>
                      </a:r>
                      <a:endParaRPr lang="en-US" sz="1400" dirty="0"/>
                    </a:p>
                  </a:txBody>
                  <a:tcPr/>
                </a:tc>
              </a:tr>
              <a:tr h="375444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Codes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REP + BCH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RM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REP</a:t>
                      </a:r>
                      <a:r>
                        <a:rPr lang="de-DE" sz="1400" baseline="0" dirty="0" smtClean="0"/>
                        <a:t> + BCH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REP + BCH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RM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RM</a:t>
                      </a:r>
                      <a:endParaRPr lang="en-US" sz="1400" dirty="0"/>
                    </a:p>
                  </a:txBody>
                  <a:tcPr/>
                </a:tc>
              </a:tr>
              <a:tr h="524593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Parameters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7 </a:t>
                      </a:r>
                      <a:r>
                        <a:rPr lang="de-DE" sz="1400" dirty="0" err="1" smtClean="0"/>
                        <a:t>bits</a:t>
                      </a:r>
                      <a:r>
                        <a:rPr lang="de-DE" sz="1400" dirty="0" smtClean="0"/>
                        <a:t> per block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3 </a:t>
                      </a:r>
                      <a:r>
                        <a:rPr lang="de-DE" sz="1400" dirty="0" err="1" smtClean="0"/>
                        <a:t>passes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30 </a:t>
                      </a:r>
                      <a:r>
                        <a:rPr lang="de-DE" sz="1400" dirty="0" err="1" smtClean="0"/>
                        <a:t>mask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bits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25 </a:t>
                      </a:r>
                      <a:r>
                        <a:rPr lang="de-DE" sz="1400" dirty="0" err="1" smtClean="0"/>
                        <a:t>mask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bits</a:t>
                      </a:r>
                      <a:endParaRPr lang="en-US" sz="1400" dirty="0"/>
                    </a:p>
                  </a:txBody>
                  <a:tcPr/>
                </a:tc>
              </a:tr>
              <a:tr h="524593">
                <a:tc>
                  <a:txBody>
                    <a:bodyPr/>
                    <a:lstStyle/>
                    <a:p>
                      <a:r>
                        <a:rPr lang="de-DE" sz="1400" dirty="0" err="1" smtClean="0"/>
                        <a:t>Num</a:t>
                      </a:r>
                      <a:r>
                        <a:rPr lang="de-DE" sz="1400" dirty="0" smtClean="0"/>
                        <a:t> Blocks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  <a:tr h="375444">
                <a:tc>
                  <a:txBody>
                    <a:bodyPr/>
                    <a:lstStyle/>
                    <a:p>
                      <a:r>
                        <a:rPr lang="de-DE" sz="1400" dirty="0" err="1" smtClean="0"/>
                        <a:t>Inner</a:t>
                      </a:r>
                      <a:r>
                        <a:rPr lang="de-DE" sz="1400" dirty="0" smtClean="0"/>
                        <a:t> Code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(3,1,3)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(2.5,1)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(5,1,5)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(8,1,8)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(2.75,1)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(5.75,1)</a:t>
                      </a:r>
                      <a:endParaRPr lang="en-US" sz="1400" dirty="0"/>
                    </a:p>
                  </a:txBody>
                  <a:tcPr/>
                </a:tc>
              </a:tr>
              <a:tr h="375444">
                <a:tc>
                  <a:txBody>
                    <a:bodyPr/>
                    <a:lstStyle/>
                    <a:p>
                      <a:r>
                        <a:rPr lang="de-DE" sz="1400" dirty="0" err="1" smtClean="0"/>
                        <a:t>Outer</a:t>
                      </a:r>
                      <a:r>
                        <a:rPr lang="de-DE" sz="1400" dirty="0" smtClean="0"/>
                        <a:t> Code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(255,99,47)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(64,42,8)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(127,64,21)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(63,36,11)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(128,99,8)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(64,57,4)</a:t>
                      </a:r>
                      <a:endParaRPr lang="en-US" sz="1400" dirty="0"/>
                    </a:p>
                  </a:txBody>
                  <a:tcPr/>
                </a:tc>
              </a:tr>
              <a:tr h="375444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Secret Size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198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168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128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144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138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128</a:t>
                      </a:r>
                      <a:endParaRPr lang="en-US" sz="1400" dirty="0"/>
                    </a:p>
                  </a:txBody>
                  <a:tcPr/>
                </a:tc>
              </a:tr>
              <a:tr h="375444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PUF Size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1,530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640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1,778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2,471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704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1,472</a:t>
                      </a:r>
                      <a:endParaRPr lang="en-US" sz="1400" dirty="0"/>
                    </a:p>
                  </a:txBody>
                  <a:tcPr/>
                </a:tc>
              </a:tr>
              <a:tr h="524593">
                <a:tc>
                  <a:txBody>
                    <a:bodyPr/>
                    <a:lstStyle/>
                    <a:p>
                      <a:r>
                        <a:rPr lang="de-DE" sz="1400" dirty="0" err="1" smtClean="0"/>
                        <a:t>Err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baseline="0" dirty="0" smtClean="0"/>
                        <a:t>Prob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5.4 x 10</a:t>
                      </a:r>
                      <a:r>
                        <a:rPr lang="de-DE" sz="1400" baseline="30000" dirty="0" smtClean="0"/>
                        <a:t>-7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3.5 x 10</a:t>
                      </a:r>
                      <a:r>
                        <a:rPr lang="de-DE" sz="1400" baseline="30000" dirty="0" smtClean="0"/>
                        <a:t>-7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4.6 x 10</a:t>
                      </a:r>
                      <a:r>
                        <a:rPr lang="de-DE" sz="1400" baseline="30000" dirty="0" smtClean="0"/>
                        <a:t>-7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9.7 x 10</a:t>
                      </a:r>
                      <a:r>
                        <a:rPr lang="de-DE" sz="1400" baseline="30000" dirty="0" smtClean="0"/>
                        <a:t>-8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2.5 x 10</a:t>
                      </a:r>
                      <a:r>
                        <a:rPr lang="de-DE" sz="1400" baseline="30000" dirty="0" smtClean="0"/>
                        <a:t>-7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6.6 x 10</a:t>
                      </a:r>
                      <a:r>
                        <a:rPr lang="de-DE" sz="1400" baseline="30000" dirty="0" smtClean="0"/>
                        <a:t>-7</a:t>
                      </a:r>
                      <a:endParaRPr lang="en-US" sz="1400" baseline="30000" dirty="0"/>
                    </a:p>
                  </a:txBody>
                  <a:tcPr/>
                </a:tc>
              </a:tr>
              <a:tr h="375444">
                <a:tc>
                  <a:txBody>
                    <a:bodyPr/>
                    <a:lstStyle/>
                    <a:p>
                      <a:r>
                        <a:rPr lang="de-DE" sz="1400" dirty="0" err="1" smtClean="0"/>
                        <a:t>Leakage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&lt;= 65.5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&lt;=37.1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&lt;= 0.06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&lt;= 0.01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334800"/>
            <a:ext cx="8208000" cy="738664"/>
          </a:xfrm>
        </p:spPr>
        <p:txBody>
          <a:bodyPr/>
          <a:lstStyle/>
          <a:p>
            <a:pPr>
              <a:buClr>
                <a:schemeClr val="tx2"/>
              </a:buClr>
            </a:pPr>
            <a:r>
              <a:rPr lang="de-DE" dirty="0" err="1"/>
              <a:t>Comparison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Debiasing</a:t>
            </a:r>
            <a:r>
              <a:rPr lang="de-DE" dirty="0"/>
              <a:t> </a:t>
            </a:r>
            <a:r>
              <a:rPr lang="de-DE" dirty="0" err="1"/>
              <a:t>Schemes</a:t>
            </a:r>
            <a:r>
              <a:rPr lang="de-DE" dirty="0"/>
              <a:t>, </a:t>
            </a:r>
            <a:r>
              <a:rPr lang="de-DE" dirty="0" err="1"/>
              <a:t>bias</a:t>
            </a:r>
            <a:r>
              <a:rPr lang="de-DE" dirty="0"/>
              <a:t> 0.54</a:t>
            </a:r>
            <a:br>
              <a:rPr lang="de-DE" dirty="0"/>
            </a:br>
            <a:r>
              <a:rPr lang="de-DE" dirty="0"/>
              <a:t>128 Bit </a:t>
            </a:r>
            <a:r>
              <a:rPr lang="de-DE" dirty="0" err="1"/>
              <a:t>key</a:t>
            </a:r>
            <a:r>
              <a:rPr lang="de-DE" dirty="0"/>
              <a:t>, 15% </a:t>
            </a:r>
            <a:r>
              <a:rPr lang="de-DE" dirty="0" err="1"/>
              <a:t>avg</a:t>
            </a:r>
            <a:r>
              <a:rPr lang="de-DE" dirty="0"/>
              <a:t>. Input </a:t>
            </a:r>
            <a:r>
              <a:rPr lang="de-DE" dirty="0" err="1"/>
              <a:t>error</a:t>
            </a:r>
            <a:r>
              <a:rPr lang="de-DE" dirty="0"/>
              <a:t>, Key </a:t>
            </a:r>
            <a:r>
              <a:rPr lang="de-DE" dirty="0" err="1"/>
              <a:t>err</a:t>
            </a:r>
            <a:r>
              <a:rPr lang="de-DE" dirty="0"/>
              <a:t> Prob &lt; 10</a:t>
            </a:r>
            <a:r>
              <a:rPr lang="de-DE" baseline="30000" dirty="0"/>
              <a:t>-6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/>
              <a:t>28/09/2017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Hiding Secrecy Leakage in Leaky Helper Data | CHES | M. Hiller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E265BFB-70D1-4552-B9D1-2665EEDC3C5E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590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334800"/>
            <a:ext cx="8208000" cy="369332"/>
          </a:xfrm>
        </p:spPr>
        <p:txBody>
          <a:bodyPr/>
          <a:lstStyle/>
          <a:p>
            <a:r>
              <a:rPr lang="de-DE" dirty="0" smtClean="0"/>
              <a:t>64-Bit Large-</a:t>
            </a:r>
            <a:r>
              <a:rPr lang="de-DE" dirty="0" err="1" smtClean="0"/>
              <a:t>Scale</a:t>
            </a:r>
            <a:r>
              <a:rPr lang="de-DE" dirty="0" smtClean="0"/>
              <a:t> </a:t>
            </a:r>
            <a:r>
              <a:rPr lang="de-DE" dirty="0" err="1" smtClean="0"/>
              <a:t>Example</a:t>
            </a:r>
            <a:r>
              <a:rPr lang="de-DE" dirty="0" smtClean="0"/>
              <a:t>: </a:t>
            </a:r>
            <a:r>
              <a:rPr lang="de-DE" dirty="0" err="1" smtClean="0"/>
              <a:t>Upper</a:t>
            </a:r>
            <a:r>
              <a:rPr lang="de-DE" dirty="0" smtClean="0"/>
              <a:t> </a:t>
            </a:r>
            <a:r>
              <a:rPr lang="de-DE" dirty="0" err="1" smtClean="0"/>
              <a:t>Bounded</a:t>
            </a:r>
            <a:r>
              <a:rPr lang="de-DE" dirty="0" smtClean="0"/>
              <a:t> </a:t>
            </a:r>
            <a:r>
              <a:rPr lang="de-DE" dirty="0" err="1" smtClean="0"/>
              <a:t>Leakage</a:t>
            </a:r>
            <a:endParaRPr lang="en-US" dirty="0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1967964"/>
            <a:ext cx="3959225" cy="3858698"/>
          </a:xfrm>
        </p:spPr>
      </p:pic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/>
              <a:t>28/09/2017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E265BFB-70D1-4552-B9D1-2665EEDC3C5E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Hiding Secrecy Leakage in Leaky Helper Data | CHES | M. Hiller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de-DE" dirty="0" smtClean="0"/>
              <a:t>RM(2,6) </a:t>
            </a:r>
            <a:r>
              <a:rPr lang="de-DE" dirty="0" err="1" smtClean="0"/>
              <a:t>code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22 </a:t>
            </a:r>
            <a:r>
              <a:rPr lang="de-DE" dirty="0" err="1" smtClean="0"/>
              <a:t>information</a:t>
            </a:r>
            <a:r>
              <a:rPr lang="de-DE" dirty="0" smtClean="0"/>
              <a:t> </a:t>
            </a:r>
            <a:r>
              <a:rPr lang="de-DE" dirty="0" err="1" smtClean="0"/>
              <a:t>bits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11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66725" y="334800"/>
            <a:ext cx="8208000" cy="369332"/>
          </a:xfrm>
        </p:spPr>
        <p:txBody>
          <a:bodyPr/>
          <a:lstStyle/>
          <a:p>
            <a:r>
              <a:rPr lang="de-DE" dirty="0" smtClean="0"/>
              <a:t>Agenda</a:t>
            </a:r>
            <a:endParaRPr lang="en-US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Key </a:t>
            </a:r>
            <a:r>
              <a:rPr lang="de-DE" dirty="0" err="1" smtClean="0"/>
              <a:t>generation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biased</a:t>
            </a:r>
            <a:r>
              <a:rPr lang="de-DE" dirty="0" smtClean="0"/>
              <a:t> PUFs</a:t>
            </a:r>
          </a:p>
          <a:p>
            <a:pPr lvl="1"/>
            <a:r>
              <a:rPr lang="de-DE" dirty="0" smtClean="0"/>
              <a:t>Motivation</a:t>
            </a:r>
          </a:p>
          <a:p>
            <a:pPr lvl="1"/>
            <a:r>
              <a:rPr lang="de-DE" dirty="0" smtClean="0"/>
              <a:t>State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Art</a:t>
            </a:r>
          </a:p>
          <a:p>
            <a:pPr lvl="1"/>
            <a:endParaRPr lang="de-DE" dirty="0"/>
          </a:p>
          <a:p>
            <a:r>
              <a:rPr lang="de-DE" dirty="0" err="1" smtClean="0"/>
              <a:t>Wiretap</a:t>
            </a:r>
            <a:r>
              <a:rPr lang="de-DE" dirty="0" smtClean="0"/>
              <a:t> </a:t>
            </a:r>
            <a:r>
              <a:rPr lang="de-DE" dirty="0" err="1" smtClean="0"/>
              <a:t>Coset</a:t>
            </a:r>
            <a:r>
              <a:rPr lang="de-DE" dirty="0" smtClean="0"/>
              <a:t> </a:t>
            </a:r>
            <a:r>
              <a:rPr lang="de-DE" dirty="0" err="1" smtClean="0"/>
              <a:t>Coding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PUFs</a:t>
            </a:r>
          </a:p>
          <a:p>
            <a:pPr lvl="1"/>
            <a:r>
              <a:rPr lang="de-DE" dirty="0" err="1" smtClean="0"/>
              <a:t>Example</a:t>
            </a:r>
            <a:endParaRPr lang="de-DE" dirty="0" smtClean="0"/>
          </a:p>
          <a:p>
            <a:pPr lvl="1"/>
            <a:r>
              <a:rPr lang="de-DE" dirty="0" smtClean="0"/>
              <a:t>Trade-offs</a:t>
            </a:r>
            <a:endParaRPr lang="de-DE" dirty="0"/>
          </a:p>
          <a:p>
            <a:pPr lvl="1"/>
            <a:r>
              <a:rPr lang="de-DE" dirty="0" err="1" smtClean="0"/>
              <a:t>Practical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endParaRPr lang="de-DE" dirty="0" smtClean="0"/>
          </a:p>
          <a:p>
            <a:pPr lvl="1"/>
            <a:endParaRPr lang="en-US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/>
              <a:t>28/09/2017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Hiding Secrecy Leakage in Leaky Helper Data | CHES | M. Hiller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E265BFB-70D1-4552-B9D1-2665EEDC3C5E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22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334800"/>
            <a:ext cx="8208000" cy="369332"/>
          </a:xfrm>
        </p:spPr>
        <p:txBody>
          <a:bodyPr/>
          <a:lstStyle/>
          <a:p>
            <a:r>
              <a:rPr lang="de-DE" dirty="0" smtClean="0"/>
              <a:t>Problem: </a:t>
            </a:r>
            <a:r>
              <a:rPr lang="de-DE" dirty="0" err="1" smtClean="0"/>
              <a:t>Biased</a:t>
            </a:r>
            <a:r>
              <a:rPr lang="de-DE" dirty="0" smtClean="0"/>
              <a:t> PUFs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Wish</a:t>
            </a:r>
            <a:r>
              <a:rPr lang="de-DE" dirty="0"/>
              <a:t> </a:t>
            </a:r>
            <a:r>
              <a:rPr lang="de-DE" dirty="0" smtClean="0"/>
              <a:t>/ </a:t>
            </a:r>
            <a:r>
              <a:rPr lang="de-DE" dirty="0" err="1" smtClean="0"/>
              <a:t>Promise</a:t>
            </a:r>
            <a:endParaRPr lang="de-DE" dirty="0" smtClean="0"/>
          </a:p>
          <a:p>
            <a:pPr lvl="1"/>
            <a:r>
              <a:rPr lang="de-DE" dirty="0" smtClean="0"/>
              <a:t>PUF </a:t>
            </a:r>
            <a:r>
              <a:rPr lang="de-DE" dirty="0" err="1" smtClean="0"/>
              <a:t>responses</a:t>
            </a:r>
            <a:r>
              <a:rPr lang="de-DE" dirty="0" smtClean="0"/>
              <a:t> </a:t>
            </a:r>
            <a:r>
              <a:rPr lang="de-DE" dirty="0" err="1" smtClean="0"/>
              <a:t>independent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uniform</a:t>
            </a:r>
          </a:p>
          <a:p>
            <a:pPr lvl="1"/>
            <a:endParaRPr lang="de-DE" dirty="0"/>
          </a:p>
          <a:p>
            <a:r>
              <a:rPr lang="de-DE" dirty="0" smtClean="0"/>
              <a:t>Reality</a:t>
            </a:r>
          </a:p>
          <a:p>
            <a:pPr lvl="1"/>
            <a:r>
              <a:rPr lang="de-DE" dirty="0" smtClean="0"/>
              <a:t>PUF </a:t>
            </a:r>
            <a:r>
              <a:rPr lang="de-DE" dirty="0" err="1" smtClean="0"/>
              <a:t>responses</a:t>
            </a:r>
            <a:r>
              <a:rPr lang="de-DE" dirty="0" smtClean="0"/>
              <a:t> </a:t>
            </a:r>
            <a:r>
              <a:rPr lang="de-DE" dirty="0" err="1" smtClean="0"/>
              <a:t>often</a:t>
            </a:r>
            <a:r>
              <a:rPr lang="de-DE" dirty="0" smtClean="0"/>
              <a:t> </a:t>
            </a:r>
            <a:r>
              <a:rPr lang="de-DE" dirty="0" err="1" smtClean="0"/>
              <a:t>biased</a:t>
            </a:r>
            <a:endParaRPr lang="de-DE" dirty="0"/>
          </a:p>
          <a:p>
            <a:pPr marL="360000" lvl="1" indent="0">
              <a:buNone/>
            </a:pPr>
            <a:r>
              <a:rPr lang="de-DE" dirty="0" smtClean="0"/>
              <a:t>	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► </a:t>
            </a:r>
            <a:r>
              <a:rPr lang="de-DE" dirty="0" err="1" smtClean="0"/>
              <a:t>Leakage</a:t>
            </a:r>
            <a:r>
              <a:rPr lang="de-DE" dirty="0" smtClean="0"/>
              <a:t> e.g. Delvaux et al. CHES 2016</a:t>
            </a:r>
          </a:p>
          <a:p>
            <a:pPr lvl="1"/>
            <a:r>
              <a:rPr lang="de-DE" dirty="0" err="1" smtClean="0"/>
              <a:t>Leakage</a:t>
            </a:r>
            <a:r>
              <a:rPr lang="de-DE" dirty="0" smtClean="0"/>
              <a:t> </a:t>
            </a:r>
            <a:r>
              <a:rPr lang="de-DE" dirty="0" err="1" smtClean="0"/>
              <a:t>mitigation</a:t>
            </a:r>
            <a:r>
              <a:rPr lang="de-DE" dirty="0" smtClean="0"/>
              <a:t> </a:t>
            </a:r>
            <a:r>
              <a:rPr lang="de-DE" dirty="0" err="1" smtClean="0"/>
              <a:t>required</a:t>
            </a:r>
            <a:r>
              <a:rPr lang="de-DE" dirty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debiasing</a:t>
            </a:r>
            <a:r>
              <a:rPr lang="de-DE" dirty="0" smtClean="0"/>
              <a:t> </a:t>
            </a:r>
            <a:r>
              <a:rPr lang="de-DE" dirty="0" err="1" smtClean="0"/>
              <a:t>step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/>
              <a:t>28/09/2017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E265BFB-70D1-4552-B9D1-2665EEDC3C5E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Hiding Secrecy Leakage in Leaky Helper Data | CHES | M. Hiller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979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334800"/>
            <a:ext cx="8208000" cy="369332"/>
          </a:xfrm>
        </p:spPr>
        <p:txBody>
          <a:bodyPr/>
          <a:lstStyle/>
          <a:p>
            <a:r>
              <a:rPr lang="de-DE" dirty="0" smtClean="0"/>
              <a:t>System View: Helper Data Generation </a:t>
            </a:r>
            <a:r>
              <a:rPr lang="de-DE" dirty="0" err="1" smtClean="0"/>
              <a:t>with</a:t>
            </a:r>
            <a:r>
              <a:rPr lang="de-DE" dirty="0" smtClean="0"/>
              <a:t> PUFs</a:t>
            </a:r>
            <a:endParaRPr lang="en-US" dirty="0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2495432"/>
            <a:ext cx="8207375" cy="2803761"/>
          </a:xfrm>
        </p:spPr>
      </p:pic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/>
              <a:t>28/09/2017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E265BFB-70D1-4552-B9D1-2665EEDC3C5E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Hiding Secrecy Leakage in Leaky Helper Data | CHES | M. Hiller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548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nhaltsplatzhalt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Index-</a:t>
            </a:r>
            <a:r>
              <a:rPr lang="de-DE" b="1" dirty="0" err="1"/>
              <a:t>Based</a:t>
            </a:r>
            <a:r>
              <a:rPr lang="de-DE" b="1" dirty="0"/>
              <a:t> Syndrome </a:t>
            </a:r>
            <a:r>
              <a:rPr lang="de-DE" b="1" dirty="0" err="1"/>
              <a:t>Coding</a:t>
            </a:r>
            <a:r>
              <a:rPr lang="de-DE" b="1" dirty="0"/>
              <a:t> </a:t>
            </a:r>
          </a:p>
          <a:p>
            <a:endParaRPr lang="de-DE" dirty="0"/>
          </a:p>
          <a:p>
            <a:r>
              <a:rPr lang="de-DE" dirty="0"/>
              <a:t>Stores </a:t>
            </a:r>
            <a:r>
              <a:rPr lang="de-DE" dirty="0" err="1"/>
              <a:t>pointers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most</a:t>
            </a:r>
            <a:r>
              <a:rPr lang="de-DE" dirty="0"/>
              <a:t> </a:t>
            </a:r>
            <a:r>
              <a:rPr lang="de-DE" dirty="0" err="1"/>
              <a:t>reliable</a:t>
            </a:r>
            <a:r>
              <a:rPr lang="de-DE" dirty="0"/>
              <a:t> </a:t>
            </a:r>
          </a:p>
          <a:p>
            <a:pPr marL="0" indent="0">
              <a:buNone/>
            </a:pPr>
            <a:r>
              <a:rPr lang="de-DE" dirty="0" smtClean="0"/>
              <a:t>	0 </a:t>
            </a:r>
            <a:r>
              <a:rPr lang="de-DE" dirty="0" err="1"/>
              <a:t>or</a:t>
            </a:r>
            <a:r>
              <a:rPr lang="de-DE" dirty="0"/>
              <a:t> 1 in a block</a:t>
            </a:r>
            <a:endParaRPr lang="en-US" dirty="0"/>
          </a:p>
          <a:p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Debiasing</a:t>
            </a:r>
            <a:r>
              <a:rPr lang="de-DE" dirty="0" smtClean="0"/>
              <a:t>: State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Art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/>
              <a:t>28/09/2017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E265BFB-70D1-4552-B9D1-2665EEDC3C5E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Hiding Secrecy Leakage in Leaky Helper Data | CHES | M. Hiller</a:t>
            </a:r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776" y="3717032"/>
            <a:ext cx="6581885" cy="1684697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6300192" y="5733256"/>
            <a:ext cx="24705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Yu </a:t>
            </a:r>
            <a:r>
              <a:rPr lang="de-DE" sz="1200" dirty="0" err="1" smtClean="0"/>
              <a:t>and</a:t>
            </a:r>
            <a:r>
              <a:rPr lang="de-DE" sz="1200" dirty="0" smtClean="0"/>
              <a:t> </a:t>
            </a:r>
            <a:r>
              <a:rPr lang="de-DE" sz="1200" dirty="0" err="1" smtClean="0"/>
              <a:t>Devadas</a:t>
            </a:r>
            <a:r>
              <a:rPr lang="de-DE" sz="1200" dirty="0" smtClean="0"/>
              <a:t>, IEEE S&amp;T 2010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3482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Inhaltsplatzhalter 12"/>
          <p:cNvSpPr>
            <a:spLocks noGrp="1"/>
          </p:cNvSpPr>
          <p:nvPr>
            <p:ph idx="1"/>
          </p:nvPr>
        </p:nvSpPr>
        <p:spPr>
          <a:xfrm>
            <a:off x="466724" y="1773238"/>
            <a:ext cx="3960000" cy="4248150"/>
          </a:xfrm>
        </p:spPr>
        <p:txBody>
          <a:bodyPr/>
          <a:lstStyle/>
          <a:p>
            <a:pPr marL="0" indent="0">
              <a:buNone/>
            </a:pPr>
            <a:r>
              <a:rPr lang="de-DE" b="1" dirty="0"/>
              <a:t>Von-Neumann </a:t>
            </a:r>
            <a:r>
              <a:rPr lang="de-DE" b="1" dirty="0" err="1"/>
              <a:t>Corrector</a:t>
            </a:r>
            <a:endParaRPr lang="de-DE" b="1" dirty="0"/>
          </a:p>
          <a:p>
            <a:endParaRPr lang="de-DE" dirty="0"/>
          </a:p>
          <a:p>
            <a:r>
              <a:rPr lang="de-DE" dirty="0" err="1"/>
              <a:t>Evaluates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order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bits</a:t>
            </a:r>
            <a:r>
              <a:rPr lang="de-DE" dirty="0"/>
              <a:t> in </a:t>
            </a:r>
            <a:r>
              <a:rPr lang="de-DE" dirty="0" err="1"/>
              <a:t>pairs</a:t>
            </a:r>
            <a:endParaRPr lang="de-DE" dirty="0"/>
          </a:p>
          <a:p>
            <a:r>
              <a:rPr lang="de-DE" dirty="0" err="1"/>
              <a:t>Occuring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same </a:t>
            </a:r>
            <a:r>
              <a:rPr lang="de-DE" dirty="0" err="1"/>
              <a:t>probability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Debiasing</a:t>
            </a:r>
            <a:r>
              <a:rPr lang="de-DE" dirty="0" smtClean="0"/>
              <a:t>: State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Art</a:t>
            </a:r>
            <a:endParaRPr lang="en-US" dirty="0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501008"/>
            <a:ext cx="5867004" cy="2012654"/>
          </a:xfrm>
        </p:spPr>
      </p:pic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/>
              <a:t>28/09/2017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E265BFB-70D1-4552-B9D1-2665EEDC3C5E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Hiding Secrecy Leakage in Leaky Helper Data | CHES | M. Hiller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6938187" y="5733256"/>
            <a:ext cx="18325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Maes et al., CHES 2015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33392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Wiretap </a:t>
            </a:r>
            <a:r>
              <a:rPr lang="en-US" dirty="0" err="1"/>
              <a:t>Coset</a:t>
            </a:r>
            <a:r>
              <a:rPr lang="en-US" dirty="0"/>
              <a:t> Codes for PUFs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/>
              <a:t>28/09/2017</a:t>
            </a:r>
            <a:endParaRPr lang="de-DE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CE58CB1E-F828-4F11-99E0-327109AF9DA4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Hiding Secrecy Leakage in Leaky Helper Data | CHES | M. Hiller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Metin kutusu 11"/>
              <p:cNvSpPr txBox="1"/>
              <p:nvPr/>
            </p:nvSpPr>
            <p:spPr>
              <a:xfrm>
                <a:off x="928526" y="1268760"/>
                <a:ext cx="6939008" cy="7571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 smtClean="0">
                        <a:latin typeface="+mn-lt"/>
                      </a:rPr>
                      <m:t>Reed</m:t>
                    </m:r>
                    <m:r>
                      <m:rPr>
                        <m:nor/>
                      </m:rPr>
                      <a:rPr lang="en-US" dirty="0" smtClean="0">
                        <a:latin typeface="+mn-lt"/>
                      </a:rPr>
                      <m:t> </m:t>
                    </m:r>
                    <m:r>
                      <m:rPr>
                        <m:nor/>
                      </m:rPr>
                      <a:rPr lang="en-US" dirty="0" smtClean="0">
                        <a:latin typeface="+mn-lt"/>
                      </a:rPr>
                      <m:t>Muller</m:t>
                    </m:r>
                    <m:r>
                      <m:rPr>
                        <m:nor/>
                      </m:rPr>
                      <a:rPr lang="en-US" dirty="0" smtClean="0">
                        <a:latin typeface="+mn-lt"/>
                      </a:rPr>
                      <m:t> </m:t>
                    </m:r>
                    <m:r>
                      <m:rPr>
                        <m:nor/>
                      </m:rPr>
                      <a:rPr lang="en-US" dirty="0" smtClean="0">
                        <a:latin typeface="+mn-lt"/>
                      </a:rPr>
                      <m:t>Code</m:t>
                    </m:r>
                    <m:r>
                      <m:rPr>
                        <m:nor/>
                      </m:rPr>
                      <a:rPr lang="en-US" b="0" i="0" dirty="0" smtClean="0">
                        <a:latin typeface="+mn-lt"/>
                      </a:rPr>
                      <m:t>: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𝑅𝑀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tr-TR" i="1" dirty="0">
                        <a:latin typeface="Cambria Math" panose="02040503050406030204" pitchFamily="18" charset="0"/>
                      </a:rPr>
                      <m:t>≜</m:t>
                    </m:r>
                    <m:d>
                      <m:dPr>
                        <m:begChr m:val="["/>
                        <m:endChr m:val="]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4,3,2</m:t>
                        </m:r>
                      </m:e>
                    </m:d>
                  </m:oMath>
                </a14:m>
                <a:r>
                  <a:rPr lang="en-GB" dirty="0">
                    <a:latin typeface="+mn-lt"/>
                  </a:rPr>
                  <a:t> </a:t>
                </a:r>
                <a:endParaRPr lang="en-US" dirty="0">
                  <a:latin typeface="+mn-lt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+mn-lt"/>
                  </a:rPr>
                  <a:t>Helper data</a:t>
                </a:r>
                <a:r>
                  <a:rPr lang="en-US" dirty="0" smtClean="0">
                    <a:latin typeface="+mn-lt"/>
                  </a:rPr>
                  <a:t>:</a:t>
                </a:r>
                <a:r>
                  <a:rPr lang="en-GB" dirty="0" smtClean="0">
                    <a:latin typeface="+mn-lt"/>
                  </a:rPr>
                  <a:t> </a:t>
                </a:r>
                <a:r>
                  <a:rPr lang="en-US" dirty="0" smtClean="0"/>
                  <a:t>w</a:t>
                </a:r>
                <a:r>
                  <a:rPr lang="en-US" baseline="30000" dirty="0" smtClean="0"/>
                  <a:t>4 = </a:t>
                </a:r>
                <a:r>
                  <a:rPr lang="en-US" dirty="0" smtClean="0"/>
                  <a:t>c</a:t>
                </a:r>
                <a:r>
                  <a:rPr lang="en-US" baseline="30000" dirty="0" smtClean="0"/>
                  <a:t>4 </a:t>
                </a:r>
                <a:r>
                  <a:rPr lang="en-US" dirty="0" smtClean="0"/>
                  <a:t>+ x</a:t>
                </a:r>
                <a:r>
                  <a:rPr lang="en-US" baseline="30000" dirty="0" smtClean="0"/>
                  <a:t>4</a:t>
                </a:r>
                <a:r>
                  <a:rPr lang="en-GB" dirty="0">
                    <a:latin typeface="+mn-lt"/>
                  </a:rPr>
                  <a:t> </a:t>
                </a:r>
                <a:r>
                  <a:rPr lang="en-GB" dirty="0" smtClean="0">
                    <a:latin typeface="+mn-lt"/>
                  </a:rPr>
                  <a:t>= </a:t>
                </a:r>
                <a:r>
                  <a:rPr lang="en-GB" dirty="0" smtClean="0"/>
                  <a:t>0001</a:t>
                </a:r>
                <a:endParaRPr lang="en-GB" dirty="0">
                  <a:latin typeface="+mn-lt"/>
                </a:endParaRPr>
              </a:p>
            </p:txBody>
          </p:sp>
        </mc:Choice>
        <mc:Fallback xmlns="">
          <p:sp>
            <p:nvSpPr>
              <p:cNvPr id="12" name="Metin kutusu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526" y="1268760"/>
                <a:ext cx="6939008" cy="757130"/>
              </a:xfrm>
              <a:prstGeom prst="rect">
                <a:avLst/>
              </a:prstGeom>
              <a:blipFill rotWithShape="0">
                <a:blip r:embed="rId2"/>
                <a:stretch>
                  <a:fillRect l="-527" t="-806" b="-120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5" name="İçerik Yer Tutucusu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9832197"/>
              </p:ext>
            </p:extLst>
          </p:nvPr>
        </p:nvGraphicFramePr>
        <p:xfrm>
          <a:off x="928526" y="2156345"/>
          <a:ext cx="2101326" cy="325207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884307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3432376738"/>
                    </a:ext>
                  </a:extLst>
                </a:gridCol>
                <a:gridCol w="1217019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640311145"/>
                    </a:ext>
                  </a:extLst>
                </a:gridCol>
              </a:tblGrid>
              <a:tr h="361342">
                <a:tc>
                  <a:txBody>
                    <a:bodyPr/>
                    <a:lstStyle/>
                    <a:p>
                      <a:pPr algn="ctr"/>
                      <a:r>
                        <a:rPr lang="tr-TR" sz="1800" kern="1200" dirty="0">
                          <a:effectLst/>
                        </a:rPr>
                        <a:t>s</a:t>
                      </a:r>
                      <a:r>
                        <a:rPr lang="en-US" sz="1800" kern="1200" baseline="30000" dirty="0">
                          <a:effectLst/>
                        </a:rPr>
                        <a:t>3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kern="1200" dirty="0">
                          <a:effectLst/>
                        </a:rPr>
                        <a:t>c</a:t>
                      </a:r>
                      <a:r>
                        <a:rPr lang="en-US" sz="1800" kern="1200" baseline="30000" dirty="0">
                          <a:effectLst/>
                        </a:rPr>
                        <a:t>4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1576150416"/>
                  </a:ext>
                </a:extLst>
              </a:tr>
              <a:tr h="361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0  0  0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0  0  0  0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325958965"/>
                  </a:ext>
                </a:extLst>
              </a:tr>
              <a:tr h="361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0  0  1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0  0  1  1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3915744290"/>
                  </a:ext>
                </a:extLst>
              </a:tr>
              <a:tr h="361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0  1  0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0  1  0  1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1816151964"/>
                  </a:ext>
                </a:extLst>
              </a:tr>
              <a:tr h="361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0  1  1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0  1  1  0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806806229"/>
                  </a:ext>
                </a:extLst>
              </a:tr>
              <a:tr h="361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1  0  0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1  1  1  1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3921814070"/>
                  </a:ext>
                </a:extLst>
              </a:tr>
              <a:tr h="361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1  0  1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1  1  0  0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1911173017"/>
                  </a:ext>
                </a:extLst>
              </a:tr>
              <a:tr h="361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1  1  0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1  0  1  0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317817921"/>
                  </a:ext>
                </a:extLst>
              </a:tr>
              <a:tr h="361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1  1  1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1  0  0  1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12647181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6" name="Metin kutusu 11"/>
              <p:cNvSpPr txBox="1"/>
              <p:nvPr/>
            </p:nvSpPr>
            <p:spPr>
              <a:xfrm>
                <a:off x="928526" y="5589240"/>
                <a:ext cx="69390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latin typeface="+mn-lt"/>
                  </a:rPr>
                  <a:t>Biased </a:t>
                </a:r>
                <a:r>
                  <a:rPr lang="en-US" dirty="0">
                    <a:latin typeface="+mn-lt"/>
                  </a:rPr>
                  <a:t>distribution: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Pr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=0.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GB" dirty="0">
                  <a:latin typeface="+mn-lt"/>
                </a:endParaRPr>
              </a:p>
            </p:txBody>
          </p:sp>
        </mc:Choice>
        <mc:Fallback xmlns="">
          <p:sp>
            <p:nvSpPr>
              <p:cNvPr id="36" name="Metin kutusu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526" y="5589240"/>
                <a:ext cx="6939008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527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9" name="İçerik Yer Tutucusu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0354043"/>
              </p:ext>
            </p:extLst>
          </p:nvPr>
        </p:nvGraphicFramePr>
        <p:xfrm>
          <a:off x="928526" y="2156345"/>
          <a:ext cx="3432166" cy="325207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884307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3432376738"/>
                    </a:ext>
                  </a:extLst>
                </a:gridCol>
                <a:gridCol w="1217019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640311145"/>
                    </a:ext>
                  </a:extLst>
                </a:gridCol>
                <a:gridCol w="1330840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3846848791"/>
                    </a:ext>
                  </a:extLst>
                </a:gridCol>
              </a:tblGrid>
              <a:tr h="361342">
                <a:tc>
                  <a:txBody>
                    <a:bodyPr/>
                    <a:lstStyle/>
                    <a:p>
                      <a:pPr algn="ctr"/>
                      <a:r>
                        <a:rPr lang="tr-TR" sz="1800" kern="1200" dirty="0">
                          <a:effectLst/>
                        </a:rPr>
                        <a:t>s</a:t>
                      </a:r>
                      <a:r>
                        <a:rPr lang="en-US" sz="1800" kern="1200" baseline="30000" dirty="0">
                          <a:effectLst/>
                        </a:rPr>
                        <a:t>3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kern="1200" dirty="0">
                          <a:effectLst/>
                        </a:rPr>
                        <a:t>c</a:t>
                      </a:r>
                      <a:r>
                        <a:rPr lang="en-US" sz="1800" kern="1200" baseline="30000" dirty="0">
                          <a:effectLst/>
                        </a:rPr>
                        <a:t>4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>
                          <a:effectLst/>
                        </a:rPr>
                        <a:t>x</a:t>
                      </a:r>
                      <a:r>
                        <a:rPr lang="en-US" sz="1800" kern="1200" baseline="30000">
                          <a:effectLst/>
                        </a:rPr>
                        <a:t>4</a:t>
                      </a:r>
                      <a:endParaRPr lang="en-US" sz="1800" b="1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1576150416"/>
                  </a:ext>
                </a:extLst>
              </a:tr>
              <a:tr h="361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0  0  0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0  0  0  0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0  0  0  1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325958965"/>
                  </a:ext>
                </a:extLst>
              </a:tr>
              <a:tr h="361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0  0  1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0  0  1  1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0  0  1  0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3915744290"/>
                  </a:ext>
                </a:extLst>
              </a:tr>
              <a:tr h="361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0  1  0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0  1  0  1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0  1  0  0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1816151964"/>
                  </a:ext>
                </a:extLst>
              </a:tr>
              <a:tr h="361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0  1  1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0  1  1  0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0  1  1  1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806806229"/>
                  </a:ext>
                </a:extLst>
              </a:tr>
              <a:tr h="361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1  0  0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1  1  1  1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1  1  1  0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3921814070"/>
                  </a:ext>
                </a:extLst>
              </a:tr>
              <a:tr h="361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1  0  1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1  1  0  0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1  1  0  1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1911173017"/>
                  </a:ext>
                </a:extLst>
              </a:tr>
              <a:tr h="361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1  1  0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1  0  1  0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1  0  1  1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317817921"/>
                  </a:ext>
                </a:extLst>
              </a:tr>
              <a:tr h="361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1  1  1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1  0  0  1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1  0  0  0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12647181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0" name="İçerik Yer Tutucusu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824043097"/>
                  </p:ext>
                </p:extLst>
              </p:nvPr>
            </p:nvGraphicFramePr>
            <p:xfrm>
              <a:off x="928526" y="2156345"/>
              <a:ext cx="4916398" cy="3252078"/>
            </p:xfrm>
            <a:graphic>
              <a:graphicData uri="http://schemas.openxmlformats.org/drawingml/2006/table">
                <a:tbl>
                  <a:tblPr firstRow="1">
                    <a:tableStyleId>{5C22544A-7EE6-4342-B048-85BDC9FD1C3A}</a:tableStyleId>
                  </a:tblPr>
                  <a:tblGrid>
                    <a:gridCol w="884307">
                      <a:extLst>
                        <a:ext uri="{9D8B030D-6E8A-4147-A177-3AD203B41FA5}">
                          <a16:colId xmlns="" xmlns:a16="http://schemas.microsoft.com/office/drawing/2014/main" val="3432376738"/>
                        </a:ext>
                      </a:extLst>
                    </a:gridCol>
                    <a:gridCol w="1217019">
                      <a:extLst>
                        <a:ext uri="{9D8B030D-6E8A-4147-A177-3AD203B41FA5}">
                          <a16:colId xmlns="" xmlns:a16="http://schemas.microsoft.com/office/drawing/2014/main" val="2640311145"/>
                        </a:ext>
                      </a:extLst>
                    </a:gridCol>
                    <a:gridCol w="1330840">
                      <a:extLst>
                        <a:ext uri="{9D8B030D-6E8A-4147-A177-3AD203B41FA5}">
                          <a16:colId xmlns="" xmlns:a16="http://schemas.microsoft.com/office/drawing/2014/main" val="3846848791"/>
                        </a:ext>
                      </a:extLst>
                    </a:gridCol>
                    <a:gridCol w="1484232">
                      <a:extLst>
                        <a:ext uri="{9D8B030D-6E8A-4147-A177-3AD203B41FA5}">
                          <a16:colId xmlns="" xmlns:a16="http://schemas.microsoft.com/office/drawing/2014/main" val="2789953051"/>
                        </a:ext>
                      </a:extLst>
                    </a:gridCol>
                  </a:tblGrid>
                  <a:tr h="3613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sz="1800" kern="1200" dirty="0">
                              <a:effectLst/>
                            </a:rPr>
                            <a:t>s</a:t>
                          </a:r>
                          <a:r>
                            <a:rPr lang="en-US" sz="1800" kern="1200" baseline="30000" dirty="0">
                              <a:effectLst/>
                            </a:rPr>
                            <a:t>3</a:t>
                          </a:r>
                          <a:endParaRPr lang="en-US" sz="1800" b="1" kern="1200" dirty="0">
                            <a:solidFill>
                              <a:schemeClr val="lt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strike="noStrike" dirty="0">
                              <a:effectLst/>
                            </a:rPr>
                            <a:t> </a:t>
                          </a:r>
                          <a:r>
                            <a:rPr lang="en-US" sz="1800" kern="1200" dirty="0">
                              <a:effectLst/>
                            </a:rPr>
                            <a:t>c</a:t>
                          </a:r>
                          <a:r>
                            <a:rPr lang="en-US" sz="1800" kern="1200" baseline="30000" dirty="0">
                              <a:effectLst/>
                            </a:rPr>
                            <a:t>4</a:t>
                          </a:r>
                          <a:endParaRPr lang="en-US" sz="1800" b="1" kern="1200" dirty="0">
                            <a:solidFill>
                              <a:schemeClr val="lt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kern="1200">
                              <a:effectLst/>
                            </a:rPr>
                            <a:t>x</a:t>
                          </a:r>
                          <a:r>
                            <a:rPr lang="en-US" sz="1800" kern="1200" baseline="30000">
                              <a:effectLst/>
                            </a:rPr>
                            <a:t>4</a:t>
                          </a:r>
                          <a:endParaRPr lang="en-US" sz="1800" b="1" kern="1200">
                            <a:solidFill>
                              <a:schemeClr val="lt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18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Pr</m:t>
                                </m:r>
                                <m:r>
                                  <a:rPr lang="en-US" sz="18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[ </m:t>
                                </m:r>
                                <m:sSup>
                                  <m:sSupPr>
                                    <m:ctrlPr>
                                      <a:rPr lang="en-US" sz="18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𝑿</m:t>
                                    </m:r>
                                  </m:e>
                                  <m:sup>
                                    <m:r>
                                      <a:rPr lang="en-US" sz="18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  <m:r>
                                  <a:rPr lang="en-US" sz="18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 =  </m:t>
                                </m:r>
                                <m:sSup>
                                  <m:sSupPr>
                                    <m:ctrlPr>
                                      <a:rPr lang="en-US" sz="18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18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  <m:r>
                                  <a:rPr lang="en-US" sz="1800" kern="1200" baseline="300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18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="" xmlns:a16="http://schemas.microsoft.com/office/drawing/2014/main" val="1576150416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0  0  0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0  0  0  0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0  0  0  1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0.75</m:t>
                                    </m:r>
                                  </m:e>
                                  <m:sup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20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∙0.25</m:t>
                                </m:r>
                              </m:oMath>
                            </m:oMathPara>
                          </a14:m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="" xmlns:a16="http://schemas.microsoft.com/office/drawing/2014/main" val="325958965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0  0  1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0  0  1  1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0  0  1  0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0.75</m:t>
                                    </m:r>
                                  </m:e>
                                  <m:sup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20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∙0.25</m:t>
                                </m:r>
                              </m:oMath>
                            </m:oMathPara>
                          </a14:m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="" xmlns:a16="http://schemas.microsoft.com/office/drawing/2014/main" val="3915744290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0  1  0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0  1  0  1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0  1  0  0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0.75</m:t>
                                    </m:r>
                                  </m:e>
                                  <m:sup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20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∙0.25</m:t>
                                </m:r>
                              </m:oMath>
                            </m:oMathPara>
                          </a14:m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="" xmlns:a16="http://schemas.microsoft.com/office/drawing/2014/main" val="1816151964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0  1  1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0  1  1  0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0  1  1  1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0.75∙</m:t>
                                </m:r>
                                <m:sSup>
                                  <m:sSupPr>
                                    <m:ctrlPr>
                                      <a:rPr lang="en-US" sz="20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0.25</m:t>
                                    </m:r>
                                  </m:e>
                                  <m:sup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="" xmlns:a16="http://schemas.microsoft.com/office/drawing/2014/main" val="806806229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1  0  0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1  1  1  1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1  1  1  0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0.75∙</m:t>
                                </m:r>
                                <m:sSup>
                                  <m:sSupPr>
                                    <m:ctrlPr>
                                      <a:rPr lang="en-US" sz="20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0.25</m:t>
                                    </m:r>
                                  </m:e>
                                  <m:sup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="" xmlns:a16="http://schemas.microsoft.com/office/drawing/2014/main" val="3921814070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1  0  1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1  1  0  0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1  1  0  1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0.75∙</m:t>
                                </m:r>
                                <m:sSup>
                                  <m:sSupPr>
                                    <m:ctrlPr>
                                      <a:rPr lang="en-US" sz="20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0.25</m:t>
                                    </m:r>
                                  </m:e>
                                  <m:sup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="" xmlns:a16="http://schemas.microsoft.com/office/drawing/2014/main" val="1911173017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1  1  0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1  0  1  0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1  0  1  1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0.75∙</m:t>
                                </m:r>
                                <m:sSup>
                                  <m:sSupPr>
                                    <m:ctrlPr>
                                      <a:rPr lang="en-US" sz="20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0.25</m:t>
                                    </m:r>
                                  </m:e>
                                  <m:sup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="" xmlns:a16="http://schemas.microsoft.com/office/drawing/2014/main" val="317817921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>
                              <a:effectLst/>
                            </a:rPr>
                            <a:t>1  1  1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1  0  0  1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>
                              <a:effectLst/>
                            </a:rPr>
                            <a:t>1  0  0  0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i="1" u="none" strike="noStrike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u="none" strike="noStrike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0.75</m:t>
                                  </m:r>
                                </m:e>
                                <m:sup>
                                  <m:r>
                                    <a:rPr lang="en-US" sz="2000" u="none" strike="noStrike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2000" u="none" strike="noStrike" smtClean="0">
                                  <a:effectLst/>
                                  <a:latin typeface="Cambria Math" panose="02040503050406030204" pitchFamily="18" charset="0"/>
                                </a:rPr>
                                <m:t>∙0.25</m:t>
                              </m:r>
                            </m:oMath>
                          </a14:m>
                          <a:r>
                            <a:rPr lang="en-US" sz="2000" u="none" strike="noStrike" dirty="0">
                              <a:effectLst/>
                            </a:rPr>
                            <a:t> 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="" xmlns:a16="http://schemas.microsoft.com/office/drawing/2014/main" val="12647181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0" name="İçerik Yer Tutucusu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824043097"/>
                  </p:ext>
                </p:extLst>
              </p:nvPr>
            </p:nvGraphicFramePr>
            <p:xfrm>
              <a:off x="928526" y="2156345"/>
              <a:ext cx="4916398" cy="3252078"/>
            </p:xfrm>
            <a:graphic>
              <a:graphicData uri="http://schemas.openxmlformats.org/drawingml/2006/table">
                <a:tbl>
                  <a:tblPr firstRow="1">
                    <a:tableStyleId>{5C22544A-7EE6-4342-B048-85BDC9FD1C3A}</a:tableStyleId>
                  </a:tblPr>
                  <a:tblGrid>
                    <a:gridCol w="884307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3432376738"/>
                        </a:ext>
                      </a:extLst>
                    </a:gridCol>
                    <a:gridCol w="1217019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640311145"/>
                        </a:ext>
                      </a:extLst>
                    </a:gridCol>
                    <a:gridCol w="133084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3846848791"/>
                        </a:ext>
                      </a:extLst>
                    </a:gridCol>
                    <a:gridCol w="1484232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789953051"/>
                        </a:ext>
                      </a:extLst>
                    </a:gridCol>
                  </a:tblGrid>
                  <a:tr h="3613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sz="1800" kern="1200" dirty="0">
                              <a:effectLst/>
                            </a:rPr>
                            <a:t>s</a:t>
                          </a:r>
                          <a:r>
                            <a:rPr lang="en-US" sz="1800" kern="1200" baseline="30000" dirty="0">
                              <a:effectLst/>
                            </a:rPr>
                            <a:t>3</a:t>
                          </a:r>
                          <a:endParaRPr lang="en-US" sz="1800" b="1" kern="1200" dirty="0">
                            <a:solidFill>
                              <a:schemeClr val="lt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strike="noStrike" dirty="0">
                              <a:effectLst/>
                            </a:rPr>
                            <a:t> </a:t>
                          </a:r>
                          <a:r>
                            <a:rPr lang="en-US" sz="1800" kern="1200" dirty="0">
                              <a:effectLst/>
                            </a:rPr>
                            <a:t>c</a:t>
                          </a:r>
                          <a:r>
                            <a:rPr lang="en-US" sz="1800" kern="1200" baseline="30000" dirty="0">
                              <a:effectLst/>
                            </a:rPr>
                            <a:t>4</a:t>
                          </a:r>
                          <a:endParaRPr lang="en-US" sz="1800" b="1" kern="1200" dirty="0">
                            <a:solidFill>
                              <a:schemeClr val="lt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kern="1200">
                              <a:effectLst/>
                            </a:rPr>
                            <a:t>x</a:t>
                          </a:r>
                          <a:r>
                            <a:rPr lang="en-US" sz="1800" kern="1200" baseline="30000">
                              <a:effectLst/>
                            </a:rPr>
                            <a:t>4</a:t>
                          </a:r>
                          <a:endParaRPr lang="en-US" sz="1800" b="1" kern="1200">
                            <a:solidFill>
                              <a:schemeClr val="lt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blipFill rotWithShape="0">
                          <a:blip r:embed="rId4"/>
                          <a:stretch>
                            <a:fillRect l="-231148" t="-6780" r="-1639" b="-8491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576150416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0  0  0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0  0  0  0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0  0  0  1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4"/>
                          <a:stretch>
                            <a:fillRect l="-231148" t="-105000" r="-1639" b="-73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25958965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0  0  1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0  0  1  1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0  0  1  0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4"/>
                          <a:stretch>
                            <a:fillRect l="-231148" t="-208475" r="-1639" b="-6474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915744290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0  1  0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0  1  0  1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0  1  0  0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4"/>
                          <a:stretch>
                            <a:fillRect l="-231148" t="-303333" r="-1639" b="-53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816151964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0  1  1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0  1  1  0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0  1  1  1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4"/>
                          <a:stretch>
                            <a:fillRect l="-231148" t="-410169" r="-1639" b="-4457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806806229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1  0  0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1  1  1  1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1  1  1  0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4"/>
                          <a:stretch>
                            <a:fillRect l="-231148" t="-501667" r="-1639" b="-338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921814070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1  0  1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1  1  0  0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1  1  0  1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4"/>
                          <a:stretch>
                            <a:fillRect l="-231148" t="-611864" r="-1639" b="-2440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911173017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1  1  0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1  0  1  0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1  0  1  1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4"/>
                          <a:stretch>
                            <a:fillRect l="-231148" t="-700000" r="-1639" b="-14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17817921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>
                              <a:effectLst/>
                            </a:rPr>
                            <a:t>1  1  1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1  0  0  1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>
                              <a:effectLst/>
                            </a:rPr>
                            <a:t>1  0  0  0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4"/>
                          <a:stretch>
                            <a:fillRect l="-231148" t="-813559" r="-1639" b="-4237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2647181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8" name="İçerik Yer Tutucusu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560193881"/>
                  </p:ext>
                </p:extLst>
              </p:nvPr>
            </p:nvGraphicFramePr>
            <p:xfrm>
              <a:off x="928526" y="2156345"/>
              <a:ext cx="7384391" cy="3252078"/>
            </p:xfrm>
            <a:graphic>
              <a:graphicData uri="http://schemas.openxmlformats.org/drawingml/2006/table">
                <a:tbl>
                  <a:tblPr firstRow="1">
                    <a:tableStyleId>{5C22544A-7EE6-4342-B048-85BDC9FD1C3A}</a:tableStyleId>
                  </a:tblPr>
                  <a:tblGrid>
                    <a:gridCol w="884307">
                      <a:extLst>
                        <a:ext uri="{9D8B030D-6E8A-4147-A177-3AD203B41FA5}">
                          <a16:colId xmlns="" xmlns:a16="http://schemas.microsoft.com/office/drawing/2014/main" val="3432376738"/>
                        </a:ext>
                      </a:extLst>
                    </a:gridCol>
                    <a:gridCol w="1217019">
                      <a:extLst>
                        <a:ext uri="{9D8B030D-6E8A-4147-A177-3AD203B41FA5}">
                          <a16:colId xmlns="" xmlns:a16="http://schemas.microsoft.com/office/drawing/2014/main" val="2640311145"/>
                        </a:ext>
                      </a:extLst>
                    </a:gridCol>
                    <a:gridCol w="1330840">
                      <a:extLst>
                        <a:ext uri="{9D8B030D-6E8A-4147-A177-3AD203B41FA5}">
                          <a16:colId xmlns="" xmlns:a16="http://schemas.microsoft.com/office/drawing/2014/main" val="3846848791"/>
                        </a:ext>
                      </a:extLst>
                    </a:gridCol>
                    <a:gridCol w="1484232">
                      <a:extLst>
                        <a:ext uri="{9D8B030D-6E8A-4147-A177-3AD203B41FA5}">
                          <a16:colId xmlns="" xmlns:a16="http://schemas.microsoft.com/office/drawing/2014/main" val="2789953051"/>
                        </a:ext>
                      </a:extLst>
                    </a:gridCol>
                    <a:gridCol w="2467993">
                      <a:extLst>
                        <a:ext uri="{9D8B030D-6E8A-4147-A177-3AD203B41FA5}">
                          <a16:colId xmlns="" xmlns:a16="http://schemas.microsoft.com/office/drawing/2014/main" val="1485205212"/>
                        </a:ext>
                      </a:extLst>
                    </a:gridCol>
                  </a:tblGrid>
                  <a:tr h="3613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sz="1800" kern="1200" dirty="0">
                              <a:effectLst/>
                            </a:rPr>
                            <a:t>s</a:t>
                          </a:r>
                          <a:r>
                            <a:rPr lang="en-US" sz="1800" kern="1200" baseline="30000" dirty="0">
                              <a:effectLst/>
                            </a:rPr>
                            <a:t>3</a:t>
                          </a:r>
                          <a:endParaRPr lang="en-US" sz="1800" b="1" kern="1200" dirty="0">
                            <a:solidFill>
                              <a:schemeClr val="lt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strike="noStrike" dirty="0">
                              <a:effectLst/>
                            </a:rPr>
                            <a:t> </a:t>
                          </a:r>
                          <a:r>
                            <a:rPr lang="en-US" sz="1800" kern="1200" dirty="0">
                              <a:effectLst/>
                            </a:rPr>
                            <a:t>c</a:t>
                          </a:r>
                          <a:r>
                            <a:rPr lang="en-US" sz="1800" kern="1200" baseline="30000" dirty="0">
                              <a:effectLst/>
                            </a:rPr>
                            <a:t>4</a:t>
                          </a:r>
                          <a:endParaRPr lang="en-US" sz="1800" b="1" kern="1200" dirty="0">
                            <a:solidFill>
                              <a:schemeClr val="lt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kern="1200" dirty="0">
                              <a:effectLst/>
                            </a:rPr>
                            <a:t>x</a:t>
                          </a:r>
                          <a:r>
                            <a:rPr lang="en-US" sz="1800" kern="1200" baseline="30000" dirty="0">
                              <a:effectLst/>
                            </a:rPr>
                            <a:t>4</a:t>
                          </a:r>
                          <a:endParaRPr lang="en-US" sz="1800" b="1" kern="1200" dirty="0">
                            <a:solidFill>
                              <a:schemeClr val="lt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18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Pr</m:t>
                                </m:r>
                                <m:r>
                                  <a:rPr lang="en-US" sz="18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[ </m:t>
                                </m:r>
                                <m:sSup>
                                  <m:sSupPr>
                                    <m:ctrlPr>
                                      <a:rPr lang="en-US" sz="18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𝑿</m:t>
                                    </m:r>
                                  </m:e>
                                  <m:sup>
                                    <m:r>
                                      <a:rPr lang="en-US" sz="18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  <m:r>
                                  <a:rPr lang="en-US" sz="18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 =  </m:t>
                                </m:r>
                                <m:sSup>
                                  <m:sSupPr>
                                    <m:ctrlPr>
                                      <a:rPr lang="en-US" sz="18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18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  <m:r>
                                  <a:rPr lang="en-US" sz="1800" kern="1200" baseline="300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18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8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8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Pr</m:t>
                                    </m:r>
                                  </m:fName>
                                  <m:e>
                                    <m:d>
                                      <m:dPr>
                                        <m:begChr m:val="["/>
                                        <m:endChr m:val="|"/>
                                        <m:ctrlPr>
                                          <a:rPr lang="en-US" sz="1800" i="1" u="none" strike="noStrike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800" u="none" strike="noStrike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1800" i="1" u="none" strike="noStrike" smtClean="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tr-TR" sz="1800" b="1" i="0" u="none" strike="noStrike" smtClean="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𝐒</m:t>
                                            </m:r>
                                          </m:e>
                                          <m:sup>
                                            <m:r>
                                              <a:rPr lang="en-US" sz="1800" u="none" strike="noStrike" smtClean="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𝟑</m:t>
                                            </m:r>
                                          </m:sup>
                                        </m:sSup>
                                        <m:r>
                                          <a:rPr lang="en-US" sz="1800" u="none" strike="noStrike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=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1800" i="1" kern="1200" smtClean="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tr-TR" sz="1800" b="1" i="0" kern="1200" smtClean="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𝐬</m:t>
                                            </m:r>
                                          </m:e>
                                          <m:sup>
                                            <m:r>
                                              <a:rPr lang="en-US" sz="1800" kern="1200" smtClean="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𝟑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</m:e>
                                </m:func>
                                <m:sSup>
                                  <m:sSupPr>
                                    <m:ctrlPr>
                                      <a:rPr lang="en-US" sz="1800" i="1" u="none" strike="noStrike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u="none" strike="noStrike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𝑾</m:t>
                                    </m:r>
                                  </m:e>
                                  <m:sup>
                                    <m:r>
                                      <a:rPr lang="en-US" sz="1800" u="none" strike="noStrike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  <m:r>
                                  <a:rPr lang="en-US" sz="1800" u="none" strike="noStrike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800" i="1" u="none" strike="noStrike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u="none" strike="noStrike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𝒘</m:t>
                                    </m:r>
                                  </m:e>
                                  <m:sup>
                                    <m:r>
                                      <a:rPr lang="en-US" sz="1800" u="none" strike="noStrike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  <m:r>
                                  <a:rPr lang="en-US" sz="1800" u="none" strike="noStrike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="" xmlns:a16="http://schemas.microsoft.com/office/drawing/2014/main" val="1576150416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>
                              <a:effectLst/>
                            </a:rPr>
                            <a:t>0  0  0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>
                              <a:effectLst/>
                            </a:rPr>
                            <a:t>0  0  0  0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0  0  0  1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0.75</m:t>
                                    </m:r>
                                  </m:e>
                                  <m:sup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20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∙0.25</m:t>
                                </m:r>
                              </m:oMath>
                            </m:oMathPara>
                          </a14:m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0.225</m:t>
                                </m:r>
                              </m:oMath>
                            </m:oMathPara>
                          </a14:m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="" xmlns:a16="http://schemas.microsoft.com/office/drawing/2014/main" val="325958965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0  0  1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0  0  1  1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0  0  1  0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0.75</m:t>
                                    </m:r>
                                  </m:e>
                                  <m:sup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20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∙0.25</m:t>
                                </m:r>
                              </m:oMath>
                            </m:oMathPara>
                          </a14:m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0.225</m:t>
                                </m:r>
                              </m:oMath>
                            </m:oMathPara>
                          </a14:m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="" xmlns:a16="http://schemas.microsoft.com/office/drawing/2014/main" val="3915744290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0  1  0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0  1  0  1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>
                              <a:effectLst/>
                            </a:rPr>
                            <a:t>0  1  0  0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0.75</m:t>
                                    </m:r>
                                  </m:e>
                                  <m:sup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20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∙0.25</m:t>
                                </m:r>
                              </m:oMath>
                            </m:oMathPara>
                          </a14:m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0.225</m:t>
                                </m:r>
                              </m:oMath>
                            </m:oMathPara>
                          </a14:m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="" xmlns:a16="http://schemas.microsoft.com/office/drawing/2014/main" val="1816151964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0  1  1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0  1  1  0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0  1  1  1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0.75∙</m:t>
                                </m:r>
                                <m:sSup>
                                  <m:sSupPr>
                                    <m:ctrlPr>
                                      <a:rPr lang="en-US" sz="20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0.25</m:t>
                                    </m:r>
                                  </m:e>
                                  <m:sup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0.025</m:t>
                                </m:r>
                              </m:oMath>
                            </m:oMathPara>
                          </a14:m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="" xmlns:a16="http://schemas.microsoft.com/office/drawing/2014/main" val="806806229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1  0  0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1  1  1  1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1  1  1  0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0.75∙</m:t>
                                </m:r>
                                <m:sSup>
                                  <m:sSupPr>
                                    <m:ctrlPr>
                                      <a:rPr lang="en-US" sz="20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0.25</m:t>
                                    </m:r>
                                  </m:e>
                                  <m:sup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0.025</m:t>
                                </m:r>
                              </m:oMath>
                            </m:oMathPara>
                          </a14:m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="" xmlns:a16="http://schemas.microsoft.com/office/drawing/2014/main" val="3921814070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1  0  1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1  1  0  0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1  1  0  1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0.75∙</m:t>
                                </m:r>
                                <m:sSup>
                                  <m:sSupPr>
                                    <m:ctrlPr>
                                      <a:rPr lang="en-US" sz="20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0.25</m:t>
                                    </m:r>
                                  </m:e>
                                  <m:sup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0.025</m:t>
                                </m:r>
                              </m:oMath>
                            </m:oMathPara>
                          </a14:m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="" xmlns:a16="http://schemas.microsoft.com/office/drawing/2014/main" val="1911173017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1  1  0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1  0  1  0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1  0  1  1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0.75∙</m:t>
                                </m:r>
                                <m:sSup>
                                  <m:sSupPr>
                                    <m:ctrlPr>
                                      <a:rPr lang="en-US" sz="20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0.25</m:t>
                                    </m:r>
                                  </m:e>
                                  <m:sup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0.025</m:t>
                                </m:r>
                              </m:oMath>
                            </m:oMathPara>
                          </a14:m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="" xmlns:a16="http://schemas.microsoft.com/office/drawing/2014/main" val="317817921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>
                              <a:effectLst/>
                            </a:rPr>
                            <a:t>1  1  1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1  0  0  1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>
                              <a:effectLst/>
                            </a:rPr>
                            <a:t>1  0  0  0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i="1" u="none" strike="noStrike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u="none" strike="noStrike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0.75</m:t>
                                  </m:r>
                                </m:e>
                                <m:sup>
                                  <m:r>
                                    <a:rPr lang="en-US" sz="2000" u="none" strike="noStrike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2000" u="none" strike="noStrike" smtClean="0">
                                  <a:effectLst/>
                                  <a:latin typeface="Cambria Math" panose="02040503050406030204" pitchFamily="18" charset="0"/>
                                </a:rPr>
                                <m:t>∙0.25</m:t>
                              </m:r>
                            </m:oMath>
                          </a14:m>
                          <a:r>
                            <a:rPr lang="en-US" sz="2000" u="none" strike="noStrike">
                              <a:effectLst/>
                            </a:rPr>
                            <a:t> 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0.225</m:t>
                                </m:r>
                              </m:oMath>
                            </m:oMathPara>
                          </a14:m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="" xmlns:a16="http://schemas.microsoft.com/office/drawing/2014/main" val="12647181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8" name="İçerik Yer Tutucusu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560193881"/>
                  </p:ext>
                </p:extLst>
              </p:nvPr>
            </p:nvGraphicFramePr>
            <p:xfrm>
              <a:off x="928526" y="2156345"/>
              <a:ext cx="7384391" cy="3252078"/>
            </p:xfrm>
            <a:graphic>
              <a:graphicData uri="http://schemas.openxmlformats.org/drawingml/2006/table">
                <a:tbl>
                  <a:tblPr firstRow="1">
                    <a:tableStyleId>{5C22544A-7EE6-4342-B048-85BDC9FD1C3A}</a:tableStyleId>
                  </a:tblPr>
                  <a:tblGrid>
                    <a:gridCol w="884307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3432376738"/>
                        </a:ext>
                      </a:extLst>
                    </a:gridCol>
                    <a:gridCol w="1217019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640311145"/>
                        </a:ext>
                      </a:extLst>
                    </a:gridCol>
                    <a:gridCol w="133084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3846848791"/>
                        </a:ext>
                      </a:extLst>
                    </a:gridCol>
                    <a:gridCol w="1484232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789953051"/>
                        </a:ext>
                      </a:extLst>
                    </a:gridCol>
                    <a:gridCol w="2467993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1485205212"/>
                        </a:ext>
                      </a:extLst>
                    </a:gridCol>
                  </a:tblGrid>
                  <a:tr h="3613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sz="1800" kern="1200" dirty="0">
                              <a:effectLst/>
                            </a:rPr>
                            <a:t>s</a:t>
                          </a:r>
                          <a:r>
                            <a:rPr lang="en-US" sz="1800" kern="1200" baseline="30000" dirty="0">
                              <a:effectLst/>
                            </a:rPr>
                            <a:t>3</a:t>
                          </a:r>
                          <a:endParaRPr lang="en-US" sz="1800" b="1" kern="1200" dirty="0">
                            <a:solidFill>
                              <a:schemeClr val="lt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strike="noStrike" dirty="0">
                              <a:effectLst/>
                            </a:rPr>
                            <a:t> </a:t>
                          </a:r>
                          <a:r>
                            <a:rPr lang="en-US" sz="1800" kern="1200" dirty="0">
                              <a:effectLst/>
                            </a:rPr>
                            <a:t>c</a:t>
                          </a:r>
                          <a:r>
                            <a:rPr lang="en-US" sz="1800" kern="1200" baseline="30000" dirty="0">
                              <a:effectLst/>
                            </a:rPr>
                            <a:t>4</a:t>
                          </a:r>
                          <a:endParaRPr lang="en-US" sz="1800" b="1" kern="1200" dirty="0">
                            <a:solidFill>
                              <a:schemeClr val="lt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kern="1200" dirty="0">
                              <a:effectLst/>
                            </a:rPr>
                            <a:t>x</a:t>
                          </a:r>
                          <a:r>
                            <a:rPr lang="en-US" sz="1800" kern="1200" baseline="30000" dirty="0">
                              <a:effectLst/>
                            </a:rPr>
                            <a:t>4</a:t>
                          </a:r>
                          <a:endParaRPr lang="en-US" sz="1800" b="1" kern="1200" dirty="0">
                            <a:solidFill>
                              <a:schemeClr val="lt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blipFill rotWithShape="0">
                          <a:blip r:embed="rId5"/>
                          <a:stretch>
                            <a:fillRect l="-231148" t="-6780" r="-167623" b="-8491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5"/>
                          <a:stretch>
                            <a:fillRect l="-199506" t="-6780" r="-988" b="-8491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576150416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>
                              <a:effectLst/>
                            </a:rPr>
                            <a:t>0  0  0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>
                              <a:effectLst/>
                            </a:rPr>
                            <a:t>0  0  0  0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0  0  0  1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5"/>
                          <a:stretch>
                            <a:fillRect l="-231148" t="-105000" r="-167623" b="-73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5"/>
                          <a:stretch>
                            <a:fillRect l="-199506" t="-105000" r="-988" b="-73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25958965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0  0  1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0  0  1  1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0  0  1  0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5"/>
                          <a:stretch>
                            <a:fillRect l="-231148" t="-208475" r="-167623" b="-6474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5"/>
                          <a:stretch>
                            <a:fillRect l="-199506" t="-208475" r="-988" b="-6474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915744290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0  1  0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0  1  0  1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>
                              <a:effectLst/>
                            </a:rPr>
                            <a:t>0  1  0  0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5"/>
                          <a:stretch>
                            <a:fillRect l="-231148" t="-303333" r="-167623" b="-53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5"/>
                          <a:stretch>
                            <a:fillRect l="-199506" t="-303333" r="-988" b="-53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816151964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0  1  1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0  1  1  0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0  1  1  1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5"/>
                          <a:stretch>
                            <a:fillRect l="-231148" t="-410169" r="-167623" b="-4457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5"/>
                          <a:stretch>
                            <a:fillRect l="-199506" t="-410169" r="-988" b="-4457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806806229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1  0  0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1  1  1  1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1  1  1  0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5"/>
                          <a:stretch>
                            <a:fillRect l="-231148" t="-501667" r="-167623" b="-33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5"/>
                          <a:stretch>
                            <a:fillRect l="-199506" t="-501667" r="-988" b="-338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921814070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1  0  1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1  1  0  0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1  1  0  1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5"/>
                          <a:stretch>
                            <a:fillRect l="-231148" t="-611864" r="-167623" b="-2440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5"/>
                          <a:stretch>
                            <a:fillRect l="-199506" t="-611864" r="-988" b="-2440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911173017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1  1  0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1  0  1  0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1  0  1  1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5"/>
                          <a:stretch>
                            <a:fillRect l="-231148" t="-700000" r="-167623" b="-14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5"/>
                          <a:stretch>
                            <a:fillRect l="-199506" t="-700000" r="-988" b="-14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17817921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>
                              <a:effectLst/>
                            </a:rPr>
                            <a:t>1  1  1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1  0  0  1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>
                              <a:effectLst/>
                            </a:rPr>
                            <a:t>1  0  0  0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5"/>
                          <a:stretch>
                            <a:fillRect l="-231148" t="-813559" r="-167623" b="-423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5"/>
                          <a:stretch>
                            <a:fillRect l="-199506" t="-813559" r="-988" b="-4237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2647181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2629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Wiretap </a:t>
            </a:r>
            <a:r>
              <a:rPr lang="en-US" dirty="0" err="1"/>
              <a:t>Coset</a:t>
            </a:r>
            <a:r>
              <a:rPr lang="en-US" dirty="0"/>
              <a:t> Codes for PUFs</a:t>
            </a:r>
            <a:endParaRPr lang="en-GB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/>
              <a:t>28/09/2017</a:t>
            </a:r>
            <a:endParaRPr lang="de-DE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CE58CB1E-F828-4F11-99E0-327109AF9DA4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34" name="Fußzeilenplatzhalter 3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Hiding Secrecy Leakage in Leaky Helper Data | CHES | M. Hiller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İçerik Yer Tutucusu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794703774"/>
                  </p:ext>
                </p:extLst>
              </p:nvPr>
            </p:nvGraphicFramePr>
            <p:xfrm>
              <a:off x="928526" y="2156345"/>
              <a:ext cx="7384391" cy="3252078"/>
            </p:xfrm>
            <a:graphic>
              <a:graphicData uri="http://schemas.openxmlformats.org/drawingml/2006/table">
                <a:tbl>
                  <a:tblPr firstRow="1">
                    <a:tableStyleId>{5C22544A-7EE6-4342-B048-85BDC9FD1C3A}</a:tableStyleId>
                  </a:tblPr>
                  <a:tblGrid>
                    <a:gridCol w="884307">
                      <a:extLst>
                        <a:ext uri="{9D8B030D-6E8A-4147-A177-3AD203B41FA5}">
                          <a16:colId xmlns="" xmlns:a16="http://schemas.microsoft.com/office/drawing/2014/main" val="3432376738"/>
                        </a:ext>
                      </a:extLst>
                    </a:gridCol>
                    <a:gridCol w="1217019">
                      <a:extLst>
                        <a:ext uri="{9D8B030D-6E8A-4147-A177-3AD203B41FA5}">
                          <a16:colId xmlns="" xmlns:a16="http://schemas.microsoft.com/office/drawing/2014/main" val="2640311145"/>
                        </a:ext>
                      </a:extLst>
                    </a:gridCol>
                    <a:gridCol w="1330840">
                      <a:extLst>
                        <a:ext uri="{9D8B030D-6E8A-4147-A177-3AD203B41FA5}">
                          <a16:colId xmlns="" xmlns:a16="http://schemas.microsoft.com/office/drawing/2014/main" val="3846848791"/>
                        </a:ext>
                      </a:extLst>
                    </a:gridCol>
                    <a:gridCol w="1484232">
                      <a:extLst>
                        <a:ext uri="{9D8B030D-6E8A-4147-A177-3AD203B41FA5}">
                          <a16:colId xmlns="" xmlns:a16="http://schemas.microsoft.com/office/drawing/2014/main" val="2789953051"/>
                        </a:ext>
                      </a:extLst>
                    </a:gridCol>
                    <a:gridCol w="2467993">
                      <a:extLst>
                        <a:ext uri="{9D8B030D-6E8A-4147-A177-3AD203B41FA5}">
                          <a16:colId xmlns="" xmlns:a16="http://schemas.microsoft.com/office/drawing/2014/main" val="1485205212"/>
                        </a:ext>
                      </a:extLst>
                    </a:gridCol>
                  </a:tblGrid>
                  <a:tr h="3613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kern="1200" dirty="0" smtClean="0">
                              <a:effectLst/>
                            </a:rPr>
                            <a:t>m|</a:t>
                          </a:r>
                          <a:r>
                            <a:rPr lang="tr-TR" sz="1800" kern="1200" dirty="0" smtClean="0">
                              <a:effectLst/>
                            </a:rPr>
                            <a:t>s</a:t>
                          </a:r>
                          <a:r>
                            <a:rPr lang="en-US" sz="1800" kern="1200" baseline="30000" dirty="0" smtClean="0">
                              <a:effectLst/>
                            </a:rPr>
                            <a:t>2</a:t>
                          </a:r>
                          <a:endParaRPr lang="en-US" sz="1800" b="1" kern="1200" dirty="0">
                            <a:solidFill>
                              <a:schemeClr val="lt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strike="noStrike" dirty="0">
                              <a:effectLst/>
                            </a:rPr>
                            <a:t> </a:t>
                          </a:r>
                          <a:r>
                            <a:rPr lang="en-US" sz="1800" kern="1200" dirty="0">
                              <a:effectLst/>
                            </a:rPr>
                            <a:t>c</a:t>
                          </a:r>
                          <a:r>
                            <a:rPr lang="en-US" sz="1800" kern="1200" baseline="30000" dirty="0">
                              <a:effectLst/>
                            </a:rPr>
                            <a:t>4</a:t>
                          </a:r>
                          <a:endParaRPr lang="en-US" sz="1800" b="1" kern="1200" dirty="0">
                            <a:solidFill>
                              <a:schemeClr val="lt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kern="1200">
                              <a:effectLst/>
                            </a:rPr>
                            <a:t>x</a:t>
                          </a:r>
                          <a:r>
                            <a:rPr lang="en-US" sz="1800" kern="1200" baseline="30000">
                              <a:effectLst/>
                            </a:rPr>
                            <a:t>4</a:t>
                          </a:r>
                          <a:endParaRPr lang="en-US" sz="1800" b="1" kern="1200">
                            <a:solidFill>
                              <a:schemeClr val="lt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18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Pr</m:t>
                                </m:r>
                                <m:r>
                                  <a:rPr lang="en-US" sz="18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[ </m:t>
                                </m:r>
                                <m:sSup>
                                  <m:sSupPr>
                                    <m:ctrlPr>
                                      <a:rPr lang="en-US" sz="18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𝑿</m:t>
                                    </m:r>
                                  </m:e>
                                  <m:sup>
                                    <m:r>
                                      <a:rPr lang="en-US" sz="18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  <m:r>
                                  <a:rPr lang="en-US" sz="18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 =  </m:t>
                                </m:r>
                                <m:sSup>
                                  <m:sSupPr>
                                    <m:ctrlPr>
                                      <a:rPr lang="en-US" sz="18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18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  <m:r>
                                  <a:rPr lang="en-US" sz="1800" kern="1200" baseline="300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18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8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8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Pr</m:t>
                                    </m:r>
                                  </m:fName>
                                  <m:e>
                                    <m:d>
                                      <m:dPr>
                                        <m:begChr m:val="["/>
                                        <m:endChr m:val="|"/>
                                        <m:ctrlPr>
                                          <a:rPr lang="en-US" sz="1800" i="1" u="none" strike="noStrike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800" u="none" strike="noStrike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1800" i="1" u="none" strike="noStrike" smtClean="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de-DE" sz="1800" b="1" i="0" u="none" strike="noStrike" smtClean="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𝐬</m:t>
                                            </m:r>
                                          </m:e>
                                          <m:sup>
                                            <m:r>
                                              <a:rPr lang="de-DE" sz="1800" b="1" i="1" u="none" strike="noStrike" smtClean="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sup>
                                        </m:sSup>
                                        <m:r>
                                          <a:rPr lang="en-US" sz="1800" u="none" strike="noStrike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=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1800" i="1" kern="1200" smtClean="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de-DE" sz="1800" b="1" i="0" kern="1200" smtClean="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𝐬</m:t>
                                            </m:r>
                                          </m:e>
                                          <m:sup>
                                            <m:r>
                                              <a:rPr lang="de-DE" sz="1800" b="1" i="0" kern="1200" smtClean="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</m:e>
                                </m:func>
                                <m:sSup>
                                  <m:sSupPr>
                                    <m:ctrlPr>
                                      <a:rPr lang="en-US" sz="1800" i="1" u="none" strike="noStrike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u="none" strike="noStrike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𝑾</m:t>
                                    </m:r>
                                  </m:e>
                                  <m:sup>
                                    <m:r>
                                      <a:rPr lang="en-US" sz="1800" u="none" strike="noStrike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  <m:r>
                                  <a:rPr lang="en-US" sz="1800" u="none" strike="noStrike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800" i="1" u="none" strike="noStrike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u="none" strike="noStrike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𝒘</m:t>
                                    </m:r>
                                  </m:e>
                                  <m:sup>
                                    <m:r>
                                      <a:rPr lang="en-US" sz="1800" u="none" strike="noStrike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  <m:r>
                                  <a:rPr lang="en-US" sz="1800" u="none" strike="noStrike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="" xmlns:a16="http://schemas.microsoft.com/office/drawing/2014/main" val="1576150416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0  0  0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0  0  0  0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0  0  0  1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0.75</m:t>
                                    </m:r>
                                  </m:e>
                                  <m:sup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20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∙0.25</m:t>
                                </m:r>
                              </m:oMath>
                            </m:oMathPara>
                          </a14:m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0.225</m:t>
                                </m:r>
                              </m:oMath>
                            </m:oMathPara>
                          </a14:m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="" xmlns:a16="http://schemas.microsoft.com/office/drawing/2014/main" val="325958965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0  0  1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0  0  1  1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0  0  1  0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0.75</m:t>
                                    </m:r>
                                  </m:e>
                                  <m:sup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20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∙0.25</m:t>
                                </m:r>
                              </m:oMath>
                            </m:oMathPara>
                          </a14:m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0.225</m:t>
                                </m:r>
                              </m:oMath>
                            </m:oMathPara>
                          </a14:m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="" xmlns:a16="http://schemas.microsoft.com/office/drawing/2014/main" val="3915744290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0  1  0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0  1  0  1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0  1  0  0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0.75</m:t>
                                    </m:r>
                                  </m:e>
                                  <m:sup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20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∙0.25</m:t>
                                </m:r>
                              </m:oMath>
                            </m:oMathPara>
                          </a14:m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0.225</m:t>
                                </m:r>
                              </m:oMath>
                            </m:oMathPara>
                          </a14:m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="" xmlns:a16="http://schemas.microsoft.com/office/drawing/2014/main" val="1816151964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0  1  1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0  1  1  0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0  1  1  1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0.75∙</m:t>
                                </m:r>
                                <m:sSup>
                                  <m:sSupPr>
                                    <m:ctrlPr>
                                      <a:rPr lang="en-US" sz="20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0.25</m:t>
                                    </m:r>
                                  </m:e>
                                  <m:sup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0.025</m:t>
                                </m:r>
                              </m:oMath>
                            </m:oMathPara>
                          </a14:m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="" xmlns:a16="http://schemas.microsoft.com/office/drawing/2014/main" val="806806229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1  0  0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1  1  1  1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1  1  1  0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0.75∙</m:t>
                                </m:r>
                                <m:sSup>
                                  <m:sSupPr>
                                    <m:ctrlPr>
                                      <a:rPr lang="en-US" sz="20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0.25</m:t>
                                    </m:r>
                                  </m:e>
                                  <m:sup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0.025</m:t>
                                </m:r>
                              </m:oMath>
                            </m:oMathPara>
                          </a14:m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="" xmlns:a16="http://schemas.microsoft.com/office/drawing/2014/main" val="3921814070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1  0  1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1  1  0  0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1  1  0  1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0.75∙</m:t>
                                </m:r>
                                <m:sSup>
                                  <m:sSupPr>
                                    <m:ctrlPr>
                                      <a:rPr lang="en-US" sz="20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0.25</m:t>
                                    </m:r>
                                  </m:e>
                                  <m:sup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0.025</m:t>
                                </m:r>
                              </m:oMath>
                            </m:oMathPara>
                          </a14:m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="" xmlns:a16="http://schemas.microsoft.com/office/drawing/2014/main" val="1911173017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1  1  0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1  0  1  0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1  0  1  1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0.75∙</m:t>
                                </m:r>
                                <m:sSup>
                                  <m:sSupPr>
                                    <m:ctrlPr>
                                      <a:rPr lang="en-US" sz="20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0.25</m:t>
                                    </m:r>
                                  </m:e>
                                  <m:sup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0.025</m:t>
                                </m:r>
                              </m:oMath>
                            </m:oMathPara>
                          </a14:m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="" xmlns:a16="http://schemas.microsoft.com/office/drawing/2014/main" val="317817921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>
                              <a:effectLst/>
                            </a:rPr>
                            <a:t>1  1  1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1  0  0  1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1  0  0  0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i="1" u="none" strike="noStrike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u="none" strike="noStrike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0.75</m:t>
                                  </m:r>
                                </m:e>
                                <m:sup>
                                  <m:r>
                                    <a:rPr lang="en-US" sz="2000" u="none" strike="noStrike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2000" u="none" strike="noStrike" smtClean="0">
                                  <a:effectLst/>
                                  <a:latin typeface="Cambria Math" panose="02040503050406030204" pitchFamily="18" charset="0"/>
                                </a:rPr>
                                <m:t>∙0.25</m:t>
                              </m:r>
                            </m:oMath>
                          </a14:m>
                          <a:r>
                            <a:rPr lang="en-US" sz="2000" u="none" strike="noStrike">
                              <a:effectLst/>
                            </a:rPr>
                            <a:t> 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0.225</m:t>
                                </m:r>
                              </m:oMath>
                            </m:oMathPara>
                          </a14:m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extLst>
                      <a:ext uri="{0D108BD9-81ED-4DB2-BD59-A6C34878D82A}">
                        <a16:rowId xmlns="" xmlns:a16="http://schemas.microsoft.com/office/drawing/2014/main" val="12647181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İçerik Yer Tutucusu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794703774"/>
                  </p:ext>
                </p:extLst>
              </p:nvPr>
            </p:nvGraphicFramePr>
            <p:xfrm>
              <a:off x="928526" y="2156345"/>
              <a:ext cx="7384391" cy="3252078"/>
            </p:xfrm>
            <a:graphic>
              <a:graphicData uri="http://schemas.openxmlformats.org/drawingml/2006/table">
                <a:tbl>
                  <a:tblPr firstRow="1">
                    <a:tableStyleId>{5C22544A-7EE6-4342-B048-85BDC9FD1C3A}</a:tableStyleId>
                  </a:tblPr>
                  <a:tblGrid>
                    <a:gridCol w="884307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3432376738"/>
                        </a:ext>
                      </a:extLst>
                    </a:gridCol>
                    <a:gridCol w="1217019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640311145"/>
                        </a:ext>
                      </a:extLst>
                    </a:gridCol>
                    <a:gridCol w="133084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3846848791"/>
                        </a:ext>
                      </a:extLst>
                    </a:gridCol>
                    <a:gridCol w="1484232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789953051"/>
                        </a:ext>
                      </a:extLst>
                    </a:gridCol>
                    <a:gridCol w="2467993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1485205212"/>
                        </a:ext>
                      </a:extLst>
                    </a:gridCol>
                  </a:tblGrid>
                  <a:tr h="3613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kern="1200" dirty="0" smtClean="0">
                              <a:effectLst/>
                            </a:rPr>
                            <a:t>m|</a:t>
                          </a:r>
                          <a:r>
                            <a:rPr lang="tr-TR" sz="1800" kern="1200" dirty="0" smtClean="0">
                              <a:effectLst/>
                            </a:rPr>
                            <a:t>s</a:t>
                          </a:r>
                          <a:r>
                            <a:rPr lang="en-US" sz="1800" kern="1200" baseline="30000" dirty="0" smtClean="0">
                              <a:effectLst/>
                            </a:rPr>
                            <a:t>2</a:t>
                          </a:r>
                          <a:endParaRPr lang="en-US" sz="1800" b="1" kern="1200" dirty="0">
                            <a:solidFill>
                              <a:schemeClr val="lt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strike="noStrike" dirty="0">
                              <a:effectLst/>
                            </a:rPr>
                            <a:t> </a:t>
                          </a:r>
                          <a:r>
                            <a:rPr lang="en-US" sz="1800" kern="1200" dirty="0">
                              <a:effectLst/>
                            </a:rPr>
                            <a:t>c</a:t>
                          </a:r>
                          <a:r>
                            <a:rPr lang="en-US" sz="1800" kern="1200" baseline="30000" dirty="0">
                              <a:effectLst/>
                            </a:rPr>
                            <a:t>4</a:t>
                          </a:r>
                          <a:endParaRPr lang="en-US" sz="1800" b="1" kern="1200" dirty="0">
                            <a:solidFill>
                              <a:schemeClr val="lt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kern="1200">
                              <a:effectLst/>
                            </a:rPr>
                            <a:t>x</a:t>
                          </a:r>
                          <a:r>
                            <a:rPr lang="en-US" sz="1800" kern="1200" baseline="30000">
                              <a:effectLst/>
                            </a:rPr>
                            <a:t>4</a:t>
                          </a:r>
                          <a:endParaRPr lang="en-US" sz="1800" b="1" kern="1200">
                            <a:solidFill>
                              <a:schemeClr val="lt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blipFill rotWithShape="0">
                          <a:blip r:embed="rId3"/>
                          <a:stretch>
                            <a:fillRect l="-231148" t="-6780" r="-167623" b="-8491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3"/>
                          <a:stretch>
                            <a:fillRect l="-199506" t="-6780" r="-988" b="-8491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576150416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0  0  0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0  0  0  0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0  0  0  1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3"/>
                          <a:stretch>
                            <a:fillRect l="-231148" t="-105000" r="-167623" b="-73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3"/>
                          <a:stretch>
                            <a:fillRect l="-199506" t="-105000" r="-988" b="-73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25958965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0  0  1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0  0  1  1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0  0  1  0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3"/>
                          <a:stretch>
                            <a:fillRect l="-231148" t="-208475" r="-167623" b="-6474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3"/>
                          <a:stretch>
                            <a:fillRect l="-199506" t="-208475" r="-988" b="-6474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915744290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0  1  0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0  1  0  1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0  1  0  0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3"/>
                          <a:stretch>
                            <a:fillRect l="-231148" t="-303333" r="-167623" b="-53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3"/>
                          <a:stretch>
                            <a:fillRect l="-199506" t="-303333" r="-988" b="-53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816151964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0  1  1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0  1  1  0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0  1  1  1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3"/>
                          <a:stretch>
                            <a:fillRect l="-231148" t="-410169" r="-167623" b="-4457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3"/>
                          <a:stretch>
                            <a:fillRect l="-199506" t="-410169" r="-988" b="-4457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806806229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1  0  0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1  1  1  1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1  1  1  0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3"/>
                          <a:stretch>
                            <a:fillRect l="-231148" t="-501667" r="-167623" b="-33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3"/>
                          <a:stretch>
                            <a:fillRect l="-199506" t="-501667" r="-988" b="-338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921814070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1  0  1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1  1  0  0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1  1  0  1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3"/>
                          <a:stretch>
                            <a:fillRect l="-231148" t="-611864" r="-167623" b="-2440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3"/>
                          <a:stretch>
                            <a:fillRect l="-199506" t="-611864" r="-988" b="-2440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911173017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1  1  0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1  0  1  0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1  0  1  1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3"/>
                          <a:stretch>
                            <a:fillRect l="-231148" t="-700000" r="-167623" b="-14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3"/>
                          <a:stretch>
                            <a:fillRect l="-199506" t="-700000" r="-988" b="-14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17817921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>
                              <a:effectLst/>
                            </a:rPr>
                            <a:t>1  1  1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1  0  0  1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1  0  0  0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3"/>
                          <a:stretch>
                            <a:fillRect l="-231148" t="-813559" r="-167623" b="-423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3"/>
                          <a:stretch>
                            <a:fillRect l="-199506" t="-813559" r="-988" b="-4237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2647181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Yuvarlatılmış Dikdörtgen 6"/>
          <p:cNvSpPr/>
          <p:nvPr/>
        </p:nvSpPr>
        <p:spPr>
          <a:xfrm>
            <a:off x="976582" y="2549815"/>
            <a:ext cx="230819" cy="2858608"/>
          </a:xfrm>
          <a:prstGeom prst="roundRect">
            <a:avLst/>
          </a:prstGeom>
          <a:solidFill>
            <a:srgbClr val="000099">
              <a:alpha val="10196"/>
            </a:srgb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grpSp>
        <p:nvGrpSpPr>
          <p:cNvPr id="8" name="Grup 7"/>
          <p:cNvGrpSpPr/>
          <p:nvPr/>
        </p:nvGrpSpPr>
        <p:grpSpPr>
          <a:xfrm>
            <a:off x="460852" y="2747725"/>
            <a:ext cx="443646" cy="1377518"/>
            <a:chOff x="887767" y="2840854"/>
            <a:chExt cx="719091" cy="1377518"/>
          </a:xfrm>
        </p:grpSpPr>
        <p:cxnSp>
          <p:nvCxnSpPr>
            <p:cNvPr id="9" name="Düz Ok Bağlayıcısı 8"/>
            <p:cNvCxnSpPr/>
            <p:nvPr/>
          </p:nvCxnSpPr>
          <p:spPr>
            <a:xfrm>
              <a:off x="887767" y="2840854"/>
              <a:ext cx="71909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" name="Düz Ok Bağlayıcısı 9"/>
            <p:cNvCxnSpPr/>
            <p:nvPr/>
          </p:nvCxnSpPr>
          <p:spPr>
            <a:xfrm>
              <a:off x="887767" y="4218372"/>
              <a:ext cx="71909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1" name="Düz Bağlayıcı 10"/>
            <p:cNvCxnSpPr/>
            <p:nvPr/>
          </p:nvCxnSpPr>
          <p:spPr>
            <a:xfrm>
              <a:off x="887767" y="2840854"/>
              <a:ext cx="0" cy="1377518"/>
            </a:xfrm>
            <a:prstGeom prst="line">
              <a:avLst/>
            </a:prstGeom>
            <a:ln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2" name="Grup 11"/>
          <p:cNvGrpSpPr/>
          <p:nvPr/>
        </p:nvGrpSpPr>
        <p:grpSpPr>
          <a:xfrm>
            <a:off x="360001" y="3069594"/>
            <a:ext cx="544497" cy="1377518"/>
            <a:chOff x="887767" y="2840854"/>
            <a:chExt cx="719091" cy="1377518"/>
          </a:xfrm>
        </p:grpSpPr>
        <p:cxnSp>
          <p:nvCxnSpPr>
            <p:cNvPr id="13" name="Düz Ok Bağlayıcısı 12"/>
            <p:cNvCxnSpPr/>
            <p:nvPr/>
          </p:nvCxnSpPr>
          <p:spPr>
            <a:xfrm>
              <a:off x="887767" y="2840854"/>
              <a:ext cx="71909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4" name="Düz Ok Bağlayıcısı 13"/>
            <p:cNvCxnSpPr/>
            <p:nvPr/>
          </p:nvCxnSpPr>
          <p:spPr>
            <a:xfrm>
              <a:off x="887767" y="4218372"/>
              <a:ext cx="71909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5" name="Düz Bağlayıcı 14"/>
            <p:cNvCxnSpPr/>
            <p:nvPr/>
          </p:nvCxnSpPr>
          <p:spPr>
            <a:xfrm>
              <a:off x="887767" y="2840854"/>
              <a:ext cx="0" cy="1377518"/>
            </a:xfrm>
            <a:prstGeom prst="line">
              <a:avLst/>
            </a:prstGeom>
            <a:ln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6" name="Grup 15"/>
          <p:cNvGrpSpPr/>
          <p:nvPr/>
        </p:nvGrpSpPr>
        <p:grpSpPr>
          <a:xfrm>
            <a:off x="259150" y="3436484"/>
            <a:ext cx="627785" cy="1377518"/>
            <a:chOff x="887767" y="2840854"/>
            <a:chExt cx="719091" cy="1377518"/>
          </a:xfrm>
        </p:grpSpPr>
        <p:cxnSp>
          <p:nvCxnSpPr>
            <p:cNvPr id="17" name="Düz Ok Bağlayıcısı 16"/>
            <p:cNvCxnSpPr/>
            <p:nvPr/>
          </p:nvCxnSpPr>
          <p:spPr>
            <a:xfrm>
              <a:off x="887767" y="2840854"/>
              <a:ext cx="71909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8" name="Düz Ok Bağlayıcısı 17"/>
            <p:cNvCxnSpPr/>
            <p:nvPr/>
          </p:nvCxnSpPr>
          <p:spPr>
            <a:xfrm>
              <a:off x="887767" y="4218372"/>
              <a:ext cx="71909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Düz Bağlayıcı 18"/>
            <p:cNvCxnSpPr/>
            <p:nvPr/>
          </p:nvCxnSpPr>
          <p:spPr>
            <a:xfrm>
              <a:off x="887767" y="2840854"/>
              <a:ext cx="0" cy="1377518"/>
            </a:xfrm>
            <a:prstGeom prst="line">
              <a:avLst/>
            </a:prstGeom>
            <a:ln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0" name="Grup 19"/>
          <p:cNvGrpSpPr/>
          <p:nvPr/>
        </p:nvGrpSpPr>
        <p:grpSpPr>
          <a:xfrm>
            <a:off x="150920" y="3758352"/>
            <a:ext cx="744797" cy="1377518"/>
            <a:chOff x="887767" y="2840854"/>
            <a:chExt cx="719091" cy="1377518"/>
          </a:xfrm>
        </p:grpSpPr>
        <p:cxnSp>
          <p:nvCxnSpPr>
            <p:cNvPr id="21" name="Düz Ok Bağlayıcısı 20"/>
            <p:cNvCxnSpPr/>
            <p:nvPr/>
          </p:nvCxnSpPr>
          <p:spPr>
            <a:xfrm>
              <a:off x="887767" y="2840854"/>
              <a:ext cx="71909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2" name="Düz Ok Bağlayıcısı 21"/>
            <p:cNvCxnSpPr/>
            <p:nvPr/>
          </p:nvCxnSpPr>
          <p:spPr>
            <a:xfrm>
              <a:off x="887767" y="4218372"/>
              <a:ext cx="71909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3" name="Düz Bağlayıcı 22"/>
            <p:cNvCxnSpPr/>
            <p:nvPr/>
          </p:nvCxnSpPr>
          <p:spPr>
            <a:xfrm>
              <a:off x="887767" y="2840854"/>
              <a:ext cx="0" cy="1377518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24" name="Dikdörtgen 23"/>
          <p:cNvSpPr/>
          <p:nvPr/>
        </p:nvSpPr>
        <p:spPr>
          <a:xfrm>
            <a:off x="946089" y="2531957"/>
            <a:ext cx="7366823" cy="332800"/>
          </a:xfrm>
          <a:prstGeom prst="rect">
            <a:avLst/>
          </a:prstGeom>
          <a:solidFill>
            <a:srgbClr val="0073CF">
              <a:alpha val="10196"/>
            </a:srgb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Dikdörtgen 24"/>
          <p:cNvSpPr/>
          <p:nvPr/>
        </p:nvSpPr>
        <p:spPr>
          <a:xfrm>
            <a:off x="946092" y="3979546"/>
            <a:ext cx="7366823" cy="332800"/>
          </a:xfrm>
          <a:prstGeom prst="rect">
            <a:avLst/>
          </a:prstGeom>
          <a:solidFill>
            <a:srgbClr val="0073CF">
              <a:alpha val="10196"/>
            </a:srgb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Dikdörtgen 25"/>
          <p:cNvSpPr/>
          <p:nvPr/>
        </p:nvSpPr>
        <p:spPr>
          <a:xfrm>
            <a:off x="946094" y="2901797"/>
            <a:ext cx="7366823" cy="332800"/>
          </a:xfrm>
          <a:prstGeom prst="rect">
            <a:avLst/>
          </a:prstGeom>
          <a:solidFill>
            <a:srgbClr val="E37222">
              <a:alpha val="10196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Dikdörtgen 26"/>
          <p:cNvSpPr/>
          <p:nvPr/>
        </p:nvSpPr>
        <p:spPr>
          <a:xfrm>
            <a:off x="946092" y="4339147"/>
            <a:ext cx="7366823" cy="332800"/>
          </a:xfrm>
          <a:prstGeom prst="rect">
            <a:avLst/>
          </a:prstGeom>
          <a:solidFill>
            <a:srgbClr val="E37222">
              <a:alpha val="10196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Dikdörtgen 27"/>
          <p:cNvSpPr/>
          <p:nvPr/>
        </p:nvSpPr>
        <p:spPr>
          <a:xfrm>
            <a:off x="946089" y="3631645"/>
            <a:ext cx="7366823" cy="332800"/>
          </a:xfrm>
          <a:prstGeom prst="rect">
            <a:avLst/>
          </a:prstGeom>
          <a:solidFill>
            <a:srgbClr val="A2AD00">
              <a:alpha val="10196"/>
            </a:srgb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Dikdörtgen 28"/>
          <p:cNvSpPr/>
          <p:nvPr/>
        </p:nvSpPr>
        <p:spPr>
          <a:xfrm>
            <a:off x="946090" y="5094577"/>
            <a:ext cx="7366823" cy="332800"/>
          </a:xfrm>
          <a:prstGeom prst="rect">
            <a:avLst/>
          </a:prstGeom>
          <a:solidFill>
            <a:srgbClr val="A2AD00">
              <a:alpha val="10196"/>
            </a:srgb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Dikdörtgen 29"/>
          <p:cNvSpPr/>
          <p:nvPr/>
        </p:nvSpPr>
        <p:spPr>
          <a:xfrm>
            <a:off x="946093" y="3269818"/>
            <a:ext cx="7366823" cy="332800"/>
          </a:xfrm>
          <a:prstGeom prst="rect">
            <a:avLst/>
          </a:prstGeom>
          <a:solidFill>
            <a:srgbClr val="64A0C8">
              <a:alpha val="10196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Dikdörtgen 30"/>
          <p:cNvSpPr/>
          <p:nvPr/>
        </p:nvSpPr>
        <p:spPr>
          <a:xfrm>
            <a:off x="946090" y="4716862"/>
            <a:ext cx="7366823" cy="332800"/>
          </a:xfrm>
          <a:prstGeom prst="rect">
            <a:avLst/>
          </a:prstGeom>
          <a:solidFill>
            <a:srgbClr val="64A0C8">
              <a:alpha val="10196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Metin kutusu 31"/>
              <p:cNvSpPr txBox="1"/>
              <p:nvPr/>
            </p:nvSpPr>
            <p:spPr>
              <a:xfrm>
                <a:off x="5814164" y="5589240"/>
                <a:ext cx="258340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0.225+0.025=0.25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2" name="Metin kutusu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4164" y="5589240"/>
                <a:ext cx="2583402" cy="4001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Metin kutusu 32"/>
              <p:cNvSpPr txBox="1"/>
              <p:nvPr/>
            </p:nvSpPr>
            <p:spPr>
              <a:xfrm>
                <a:off x="2771800" y="5589240"/>
                <a:ext cx="333800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𝑃𝑟</m:t>
                          </m:r>
                        </m:fName>
                        <m:e>
                          <m:d>
                            <m:dPr>
                              <m:begChr m:val="["/>
                              <m:endChr m:val="|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tr-TR" sz="20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p>
                                  <m:r>
                                    <a:rPr lang="de-DE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b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tr-TR" sz="20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de-DE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p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000" b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en-US" sz="2000" b="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000">
                          <a:latin typeface="Cambria Math" panose="02040503050406030204" pitchFamily="18" charset="0"/>
                        </a:rPr>
                        <m:t>]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3" name="Metin kutusu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5589240"/>
                <a:ext cx="3338004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3212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Wiretap </a:t>
            </a:r>
            <a:r>
              <a:rPr lang="en-US" dirty="0" err="1"/>
              <a:t>Coset</a:t>
            </a:r>
            <a:r>
              <a:rPr lang="en-US" dirty="0"/>
              <a:t> Codes for PUFs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/>
              <a:t>28/09/2017</a:t>
            </a:r>
            <a:endParaRPr lang="de-DE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CE58CB1E-F828-4F11-99E0-327109AF9DA4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Hiding Secrecy Leakage in Leaky Helper Data | CHES | M. Hiller</a:t>
            </a:r>
            <a:endParaRPr lang="de-DE" dirty="0"/>
          </a:p>
        </p:txBody>
      </p:sp>
      <p:graphicFrame>
        <p:nvGraphicFramePr>
          <p:cNvPr id="13" name="İçerik Yer Tutucusu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2157825"/>
              </p:ext>
            </p:extLst>
          </p:nvPr>
        </p:nvGraphicFramePr>
        <p:xfrm>
          <a:off x="928526" y="2156345"/>
          <a:ext cx="3432166" cy="325207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884307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3432376738"/>
                    </a:ext>
                  </a:extLst>
                </a:gridCol>
                <a:gridCol w="1217019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2640311145"/>
                    </a:ext>
                  </a:extLst>
                </a:gridCol>
                <a:gridCol w="1330840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="" xmlns:a16="http://schemas.microsoft.com/office/drawing/2014/main" val="3846848791"/>
                    </a:ext>
                  </a:extLst>
                </a:gridCol>
              </a:tblGrid>
              <a:tr h="361342">
                <a:tc>
                  <a:txBody>
                    <a:bodyPr/>
                    <a:lstStyle/>
                    <a:p>
                      <a:pPr algn="ctr"/>
                      <a:r>
                        <a:rPr lang="tr-TR" sz="1800" kern="1200" dirty="0">
                          <a:effectLst/>
                        </a:rPr>
                        <a:t>s</a:t>
                      </a:r>
                      <a:r>
                        <a:rPr lang="en-US" sz="1800" kern="1200" baseline="30000" dirty="0">
                          <a:effectLst/>
                        </a:rPr>
                        <a:t>3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kern="1200" dirty="0">
                          <a:effectLst/>
                        </a:rPr>
                        <a:t>c</a:t>
                      </a:r>
                      <a:r>
                        <a:rPr lang="en-US" sz="1800" kern="1200" baseline="30000" dirty="0">
                          <a:effectLst/>
                        </a:rPr>
                        <a:t>4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x</a:t>
                      </a:r>
                      <a:r>
                        <a:rPr lang="en-US" sz="1800" kern="1200" baseline="30000" dirty="0">
                          <a:effectLst/>
                        </a:rPr>
                        <a:t>4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1576150416"/>
                  </a:ext>
                </a:extLst>
              </a:tr>
              <a:tr h="361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0  0  0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0  0  0  0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1  1  1  1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325958965"/>
                  </a:ext>
                </a:extLst>
              </a:tr>
              <a:tr h="361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0  0  1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0  0  1  1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1  1  0  0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3915744290"/>
                  </a:ext>
                </a:extLst>
              </a:tr>
              <a:tr h="361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0  1  0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0  1  0  1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1  0  1  0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1816151964"/>
                  </a:ext>
                </a:extLst>
              </a:tr>
              <a:tr h="361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0  1  1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0  1  1  0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1  0  0  </a:t>
                      </a:r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806806229"/>
                  </a:ext>
                </a:extLst>
              </a:tr>
              <a:tr h="361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1  0  0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1  1  1  1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0  0  0  </a:t>
                      </a:r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3921814070"/>
                  </a:ext>
                </a:extLst>
              </a:tr>
              <a:tr h="361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1  0  1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1  1  0  0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0  0  1  </a:t>
                      </a:r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1911173017"/>
                  </a:ext>
                </a:extLst>
              </a:tr>
              <a:tr h="361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1  1  0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1  0  1  0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0  1  0  </a:t>
                      </a:r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317817921"/>
                  </a:ext>
                </a:extLst>
              </a:tr>
              <a:tr h="361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1  1  1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1  0  0  1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0  1  1  </a:t>
                      </a:r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="" xmlns:a16="http://schemas.microsoft.com/office/drawing/2014/main" val="12647181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Metin kutusu 11"/>
              <p:cNvSpPr txBox="1"/>
              <p:nvPr/>
            </p:nvSpPr>
            <p:spPr>
              <a:xfrm>
                <a:off x="928526" y="1268760"/>
                <a:ext cx="6939008" cy="7571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 smtClean="0">
                        <a:latin typeface="+mn-lt"/>
                      </a:rPr>
                      <m:t>Reed</m:t>
                    </m:r>
                    <m:r>
                      <m:rPr>
                        <m:nor/>
                      </m:rPr>
                      <a:rPr lang="en-US" dirty="0" smtClean="0">
                        <a:latin typeface="+mn-lt"/>
                      </a:rPr>
                      <m:t> </m:t>
                    </m:r>
                    <m:r>
                      <m:rPr>
                        <m:nor/>
                      </m:rPr>
                      <a:rPr lang="en-US" dirty="0" smtClean="0">
                        <a:latin typeface="+mn-lt"/>
                      </a:rPr>
                      <m:t>Muller</m:t>
                    </m:r>
                    <m:r>
                      <m:rPr>
                        <m:nor/>
                      </m:rPr>
                      <a:rPr lang="en-US" dirty="0" smtClean="0">
                        <a:latin typeface="+mn-lt"/>
                      </a:rPr>
                      <m:t> </m:t>
                    </m:r>
                    <m:r>
                      <m:rPr>
                        <m:nor/>
                      </m:rPr>
                      <a:rPr lang="en-US" dirty="0" smtClean="0">
                        <a:latin typeface="+mn-lt"/>
                      </a:rPr>
                      <m:t>Code</m:t>
                    </m:r>
                    <m:r>
                      <m:rPr>
                        <m:nor/>
                      </m:rPr>
                      <a:rPr lang="en-US" b="0" i="0" dirty="0" smtClean="0">
                        <a:latin typeface="+mn-lt"/>
                      </a:rPr>
                      <m:t>: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𝑅𝑀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tr-TR" i="1" dirty="0">
                        <a:latin typeface="Cambria Math" panose="02040503050406030204" pitchFamily="18" charset="0"/>
                      </a:rPr>
                      <m:t>≜</m:t>
                    </m:r>
                    <m:d>
                      <m:dPr>
                        <m:begChr m:val="["/>
                        <m:endChr m:val="]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4,3,2</m:t>
                        </m:r>
                      </m:e>
                    </m:d>
                  </m:oMath>
                </a14:m>
                <a:r>
                  <a:rPr lang="en-GB" dirty="0">
                    <a:latin typeface="+mn-lt"/>
                  </a:rPr>
                  <a:t> </a:t>
                </a:r>
                <a:endParaRPr lang="en-US" dirty="0">
                  <a:latin typeface="+mn-lt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+mn-lt"/>
                  </a:rPr>
                  <a:t>Helper data</a:t>
                </a:r>
                <a:r>
                  <a:rPr lang="en-US" dirty="0" smtClean="0">
                    <a:latin typeface="+mn-lt"/>
                  </a:rPr>
                  <a:t>:</a:t>
                </a:r>
                <a:r>
                  <a:rPr lang="en-GB" dirty="0" smtClean="0">
                    <a:latin typeface="+mn-lt"/>
                  </a:rPr>
                  <a:t> </a:t>
                </a:r>
                <a:r>
                  <a:rPr lang="en-US" dirty="0" smtClean="0"/>
                  <a:t>w</a:t>
                </a:r>
                <a:r>
                  <a:rPr lang="en-US" baseline="30000" dirty="0" smtClean="0"/>
                  <a:t>4 = </a:t>
                </a:r>
                <a:r>
                  <a:rPr lang="en-US" dirty="0" smtClean="0"/>
                  <a:t>c</a:t>
                </a:r>
                <a:r>
                  <a:rPr lang="en-US" baseline="30000" dirty="0" smtClean="0"/>
                  <a:t>4 </a:t>
                </a:r>
                <a:r>
                  <a:rPr lang="en-US" dirty="0" smtClean="0"/>
                  <a:t>+ x</a:t>
                </a:r>
                <a:r>
                  <a:rPr lang="en-US" baseline="30000" dirty="0" smtClean="0"/>
                  <a:t>4</a:t>
                </a:r>
                <a:r>
                  <a:rPr lang="en-GB" dirty="0">
                    <a:latin typeface="+mn-lt"/>
                  </a:rPr>
                  <a:t> </a:t>
                </a:r>
                <a:r>
                  <a:rPr lang="en-GB" dirty="0" smtClean="0">
                    <a:latin typeface="+mn-lt"/>
                  </a:rPr>
                  <a:t>= </a:t>
                </a:r>
                <a:r>
                  <a:rPr lang="en-GB" b="1" dirty="0" smtClean="0"/>
                  <a:t>1111</a:t>
                </a:r>
                <a:endParaRPr lang="en-GB" b="1" dirty="0">
                  <a:latin typeface="+mn-lt"/>
                </a:endParaRPr>
              </a:p>
            </p:txBody>
          </p:sp>
        </mc:Choice>
        <mc:Fallback xmlns="">
          <p:sp>
            <p:nvSpPr>
              <p:cNvPr id="14" name="Metin kutusu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526" y="1268760"/>
                <a:ext cx="6939008" cy="757130"/>
              </a:xfrm>
              <a:prstGeom prst="rect">
                <a:avLst/>
              </a:prstGeom>
              <a:blipFill rotWithShape="0">
                <a:blip r:embed="rId2"/>
                <a:stretch>
                  <a:fillRect l="-527" t="-806" b="-120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Metin kutusu 11"/>
              <p:cNvSpPr txBox="1"/>
              <p:nvPr/>
            </p:nvSpPr>
            <p:spPr>
              <a:xfrm>
                <a:off x="928526" y="5589240"/>
                <a:ext cx="69390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latin typeface="+mn-lt"/>
                  </a:rPr>
                  <a:t>Biased </a:t>
                </a:r>
                <a:r>
                  <a:rPr lang="en-US" dirty="0">
                    <a:latin typeface="+mn-lt"/>
                  </a:rPr>
                  <a:t>distribution: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Pr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=0.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GB" dirty="0">
                  <a:latin typeface="+mn-lt"/>
                </a:endParaRPr>
              </a:p>
            </p:txBody>
          </p:sp>
        </mc:Choice>
        <mc:Fallback xmlns="">
          <p:sp>
            <p:nvSpPr>
              <p:cNvPr id="15" name="Metin kutusu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526" y="5589240"/>
                <a:ext cx="6939008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527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İçerik Yer Tutucusu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569378570"/>
                  </p:ext>
                </p:extLst>
              </p:nvPr>
            </p:nvGraphicFramePr>
            <p:xfrm>
              <a:off x="928526" y="2156345"/>
              <a:ext cx="4916398" cy="3252078"/>
            </p:xfrm>
            <a:graphic>
              <a:graphicData uri="http://schemas.openxmlformats.org/drawingml/2006/table">
                <a:tbl>
                  <a:tblPr firstRow="1">
                    <a:tableStyleId>{5C22544A-7EE6-4342-B048-85BDC9FD1C3A}</a:tableStyleId>
                  </a:tblPr>
                  <a:tblGrid>
                    <a:gridCol w="884307">
                      <a:extLst>
                        <a:ext uri="{9D8B030D-6E8A-4147-A177-3AD203B41FA5}">
                          <a16:colId xmlns="" xmlns:a16="http://schemas.microsoft.com/office/drawing/2014/main" val="3432376738"/>
                        </a:ext>
                      </a:extLst>
                    </a:gridCol>
                    <a:gridCol w="1217019">
                      <a:extLst>
                        <a:ext uri="{9D8B030D-6E8A-4147-A177-3AD203B41FA5}">
                          <a16:colId xmlns="" xmlns:a16="http://schemas.microsoft.com/office/drawing/2014/main" val="2640311145"/>
                        </a:ext>
                      </a:extLst>
                    </a:gridCol>
                    <a:gridCol w="1330840">
                      <a:extLst>
                        <a:ext uri="{9D8B030D-6E8A-4147-A177-3AD203B41FA5}">
                          <a16:colId xmlns="" xmlns:a16="http://schemas.microsoft.com/office/drawing/2014/main" val="3846848791"/>
                        </a:ext>
                      </a:extLst>
                    </a:gridCol>
                    <a:gridCol w="1484232">
                      <a:extLst>
                        <a:ext uri="{9D8B030D-6E8A-4147-A177-3AD203B41FA5}">
                          <a16:colId xmlns="" xmlns:a16="http://schemas.microsoft.com/office/drawing/2014/main" val="2789953051"/>
                        </a:ext>
                      </a:extLst>
                    </a:gridCol>
                  </a:tblGrid>
                  <a:tr h="3613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sz="1800" kern="1200" dirty="0">
                              <a:effectLst/>
                            </a:rPr>
                            <a:t>s</a:t>
                          </a:r>
                          <a:r>
                            <a:rPr lang="en-US" sz="1800" kern="1200" baseline="30000" dirty="0">
                              <a:effectLst/>
                            </a:rPr>
                            <a:t>3</a:t>
                          </a:r>
                          <a:endParaRPr lang="en-US" sz="1800" b="1" kern="1200" dirty="0">
                            <a:solidFill>
                              <a:schemeClr val="lt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strike="noStrike" dirty="0">
                              <a:effectLst/>
                            </a:rPr>
                            <a:t> </a:t>
                          </a:r>
                          <a:r>
                            <a:rPr lang="en-US" sz="1800" kern="1200" dirty="0">
                              <a:effectLst/>
                            </a:rPr>
                            <a:t>c</a:t>
                          </a:r>
                          <a:r>
                            <a:rPr lang="en-US" sz="1800" kern="1200" baseline="30000" dirty="0">
                              <a:effectLst/>
                            </a:rPr>
                            <a:t>4</a:t>
                          </a:r>
                          <a:endParaRPr lang="en-US" sz="1800" b="1" kern="1200" dirty="0">
                            <a:solidFill>
                              <a:schemeClr val="lt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kern="1200" dirty="0">
                              <a:effectLst/>
                            </a:rPr>
                            <a:t>x</a:t>
                          </a:r>
                          <a:r>
                            <a:rPr lang="en-US" sz="1800" kern="1200" baseline="30000" dirty="0">
                              <a:effectLst/>
                            </a:rPr>
                            <a:t>4</a:t>
                          </a:r>
                          <a:endParaRPr lang="en-US" sz="1800" b="1" kern="1200" dirty="0">
                            <a:solidFill>
                              <a:schemeClr val="lt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18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Pr</m:t>
                                </m:r>
                                <m:r>
                                  <a:rPr lang="en-US" sz="18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[ </m:t>
                                </m:r>
                                <m:sSup>
                                  <m:sSupPr>
                                    <m:ctrlPr>
                                      <a:rPr lang="en-US" sz="18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𝑿</m:t>
                                    </m:r>
                                  </m:e>
                                  <m:sup>
                                    <m:r>
                                      <a:rPr lang="en-US" sz="18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  <m:r>
                                  <a:rPr lang="en-US" sz="18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 =  </m:t>
                                </m:r>
                                <m:sSup>
                                  <m:sSupPr>
                                    <m:ctrlPr>
                                      <a:rPr lang="en-US" sz="18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18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  <m:r>
                                  <a:rPr lang="en-US" sz="1800" kern="1200" baseline="300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18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576150416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>
                              <a:effectLst/>
                            </a:rPr>
                            <a:t>0  0  0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>
                              <a:effectLst/>
                            </a:rPr>
                            <a:t>0  0  0  0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 smtClean="0">
                              <a:effectLst/>
                            </a:rPr>
                            <a:t>1  1  1  1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0.25</m:t>
                                    </m:r>
                                  </m:e>
                                  <m:sup>
                                    <m:r>
                                      <a:rPr lang="de-DE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325958965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0  0  1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>
                              <a:effectLst/>
                            </a:rPr>
                            <a:t>0  0  1  1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 smtClean="0">
                              <a:effectLst/>
                            </a:rPr>
                            <a:t>1  1  0  0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0.75</m:t>
                                    </m:r>
                                  </m:e>
                                  <m:sup>
                                    <m:r>
                                      <a:rPr lang="de-DE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en-US" sz="20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0.25</m:t>
                                    </m:r>
                                  </m:e>
                                  <m:sup>
                                    <m:r>
                                      <a:rPr lang="de-DE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3915744290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0  1  0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0  1  0  1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 smtClean="0">
                              <a:effectLst/>
                            </a:rPr>
                            <a:t>1  0  1  0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0.75</m:t>
                                    </m:r>
                                  </m:e>
                                  <m:sup>
                                    <m:r>
                                      <a:rPr lang="de-DE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en-US" sz="20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0.25</m:t>
                                    </m:r>
                                  </m:e>
                                  <m:sup>
                                    <m:r>
                                      <a:rPr lang="de-DE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816151964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0  1  1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0  1  1  0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 smtClean="0">
                              <a:effectLst/>
                            </a:rPr>
                            <a:t>1  0  0  </a:t>
                          </a:r>
                          <a:r>
                            <a:rPr lang="en-US" sz="2000" u="none" strike="noStrike" dirty="0">
                              <a:effectLst/>
                            </a:rPr>
                            <a:t>1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0.75</m:t>
                                    </m:r>
                                  </m:e>
                                  <m:sup>
                                    <m:r>
                                      <a:rPr lang="de-DE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en-US" sz="20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0.25</m:t>
                                    </m:r>
                                  </m:e>
                                  <m:sup>
                                    <m:r>
                                      <a:rPr lang="de-DE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806806229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1  0  0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1  1  1  1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 smtClean="0">
                              <a:effectLst/>
                            </a:rPr>
                            <a:t>0  0  0  </a:t>
                          </a:r>
                          <a:r>
                            <a:rPr lang="en-US" sz="2000" u="none" strike="noStrike" dirty="0">
                              <a:effectLst/>
                            </a:rPr>
                            <a:t>0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0.75</m:t>
                                    </m:r>
                                  </m:e>
                                  <m:sup>
                                    <m:r>
                                      <a:rPr lang="de-DE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3921814070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1  0  1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1  1  0  0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 smtClean="0">
                              <a:effectLst/>
                            </a:rPr>
                            <a:t>0  0  1  </a:t>
                          </a:r>
                          <a:r>
                            <a:rPr lang="en-US" sz="2000" u="none" strike="noStrike" dirty="0">
                              <a:effectLst/>
                            </a:rPr>
                            <a:t>1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0.75</m:t>
                                    </m:r>
                                  </m:e>
                                  <m:sup>
                                    <m:r>
                                      <a:rPr lang="de-DE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en-US" sz="20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0.25</m:t>
                                    </m:r>
                                  </m:e>
                                  <m:sup>
                                    <m:r>
                                      <a:rPr lang="de-DE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911173017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1  1  0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1  0  1  0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 smtClean="0">
                              <a:effectLst/>
                            </a:rPr>
                            <a:t>0  1  0  </a:t>
                          </a:r>
                          <a:r>
                            <a:rPr lang="en-US" sz="2000" u="none" strike="noStrike" dirty="0">
                              <a:effectLst/>
                            </a:rPr>
                            <a:t>1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0.75</m:t>
                                    </m:r>
                                  </m:e>
                                  <m:sup>
                                    <m:r>
                                      <a:rPr lang="de-DE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en-US" sz="20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0.25</m:t>
                                    </m:r>
                                  </m:e>
                                  <m:sup>
                                    <m:r>
                                      <a:rPr lang="de-DE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317817921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>
                              <a:effectLst/>
                            </a:rPr>
                            <a:t>1  1  1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>
                              <a:effectLst/>
                            </a:rPr>
                            <a:t>1  0  0  1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 smtClean="0">
                              <a:effectLst/>
                            </a:rPr>
                            <a:t>0  1  1  </a:t>
                          </a:r>
                          <a:r>
                            <a:rPr lang="en-US" sz="2000" u="none" strike="noStrike" dirty="0">
                              <a:effectLst/>
                            </a:rPr>
                            <a:t>0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0.75</m:t>
                                    </m:r>
                                  </m:e>
                                  <m:sup>
                                    <m:r>
                                      <a:rPr lang="de-DE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en-US" sz="20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0.25</m:t>
                                    </m:r>
                                  </m:e>
                                  <m:sup>
                                    <m:r>
                                      <a:rPr lang="de-DE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2647181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İçerik Yer Tutucusu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569378570"/>
                  </p:ext>
                </p:extLst>
              </p:nvPr>
            </p:nvGraphicFramePr>
            <p:xfrm>
              <a:off x="928526" y="2156345"/>
              <a:ext cx="4916398" cy="3252078"/>
            </p:xfrm>
            <a:graphic>
              <a:graphicData uri="http://schemas.openxmlformats.org/drawingml/2006/table">
                <a:tbl>
                  <a:tblPr firstRow="1">
                    <a:tableStyleId>{5C22544A-7EE6-4342-B048-85BDC9FD1C3A}</a:tableStyleId>
                  </a:tblPr>
                  <a:tblGrid>
                    <a:gridCol w="884307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3432376738"/>
                        </a:ext>
                      </a:extLst>
                    </a:gridCol>
                    <a:gridCol w="1217019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640311145"/>
                        </a:ext>
                      </a:extLst>
                    </a:gridCol>
                    <a:gridCol w="133084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3846848791"/>
                        </a:ext>
                      </a:extLst>
                    </a:gridCol>
                    <a:gridCol w="1484232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789953051"/>
                        </a:ext>
                      </a:extLst>
                    </a:gridCol>
                  </a:tblGrid>
                  <a:tr h="3613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tr-TR" sz="1800" kern="1200" dirty="0">
                              <a:effectLst/>
                            </a:rPr>
                            <a:t>s</a:t>
                          </a:r>
                          <a:r>
                            <a:rPr lang="en-US" sz="1800" kern="1200" baseline="30000" dirty="0">
                              <a:effectLst/>
                            </a:rPr>
                            <a:t>3</a:t>
                          </a:r>
                          <a:endParaRPr lang="en-US" sz="1800" b="1" kern="1200" dirty="0">
                            <a:solidFill>
                              <a:schemeClr val="lt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strike="noStrike" dirty="0">
                              <a:effectLst/>
                            </a:rPr>
                            <a:t> </a:t>
                          </a:r>
                          <a:r>
                            <a:rPr lang="en-US" sz="1800" kern="1200" dirty="0">
                              <a:effectLst/>
                            </a:rPr>
                            <a:t>c</a:t>
                          </a:r>
                          <a:r>
                            <a:rPr lang="en-US" sz="1800" kern="1200" baseline="30000" dirty="0">
                              <a:effectLst/>
                            </a:rPr>
                            <a:t>4</a:t>
                          </a:r>
                          <a:endParaRPr lang="en-US" sz="1800" b="1" kern="1200" dirty="0">
                            <a:solidFill>
                              <a:schemeClr val="lt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kern="1200" dirty="0">
                              <a:effectLst/>
                            </a:rPr>
                            <a:t>x</a:t>
                          </a:r>
                          <a:r>
                            <a:rPr lang="en-US" sz="1800" kern="1200" baseline="30000" dirty="0">
                              <a:effectLst/>
                            </a:rPr>
                            <a:t>4</a:t>
                          </a:r>
                          <a:endParaRPr lang="en-US" sz="1800" b="1" kern="1200" dirty="0">
                            <a:solidFill>
                              <a:schemeClr val="lt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blipFill rotWithShape="0">
                          <a:blip r:embed="rId4"/>
                          <a:stretch>
                            <a:fillRect l="-231148" t="-6780" r="-1639" b="-8491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576150416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>
                              <a:effectLst/>
                            </a:rPr>
                            <a:t>0  0  0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>
                              <a:effectLst/>
                            </a:rPr>
                            <a:t>0  0  0  0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 smtClean="0">
                              <a:effectLst/>
                            </a:rPr>
                            <a:t>1  1  1  1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4"/>
                          <a:stretch>
                            <a:fillRect l="-231148" t="-105000" r="-1639" b="-73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25958965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0  0  1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>
                              <a:effectLst/>
                            </a:rPr>
                            <a:t>0  0  1  1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 smtClean="0">
                              <a:effectLst/>
                            </a:rPr>
                            <a:t>1  1  0  0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4"/>
                          <a:stretch>
                            <a:fillRect l="-231148" t="-208475" r="-1639" b="-6474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915744290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0  1  0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0  1  0  1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 smtClean="0">
                              <a:effectLst/>
                            </a:rPr>
                            <a:t>1  0  1  0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4"/>
                          <a:stretch>
                            <a:fillRect l="-231148" t="-303333" r="-1639" b="-53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816151964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0  1  1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0  1  1  0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 smtClean="0">
                              <a:effectLst/>
                            </a:rPr>
                            <a:t>1  0  0  </a:t>
                          </a:r>
                          <a:r>
                            <a:rPr lang="en-US" sz="2000" u="none" strike="noStrike" dirty="0">
                              <a:effectLst/>
                            </a:rPr>
                            <a:t>1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4"/>
                          <a:stretch>
                            <a:fillRect l="-231148" t="-410169" r="-1639" b="-4457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806806229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1  0  0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1  1  1  1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 smtClean="0">
                              <a:effectLst/>
                            </a:rPr>
                            <a:t>0  0  0  </a:t>
                          </a:r>
                          <a:r>
                            <a:rPr lang="en-US" sz="2000" u="none" strike="noStrike" dirty="0">
                              <a:effectLst/>
                            </a:rPr>
                            <a:t>0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4"/>
                          <a:stretch>
                            <a:fillRect l="-231148" t="-501667" r="-1639" b="-338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921814070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1  0  1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1  1  0  0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 smtClean="0">
                              <a:effectLst/>
                            </a:rPr>
                            <a:t>0  0  1  </a:t>
                          </a:r>
                          <a:r>
                            <a:rPr lang="en-US" sz="2000" u="none" strike="noStrike" dirty="0">
                              <a:effectLst/>
                            </a:rPr>
                            <a:t>1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4"/>
                          <a:stretch>
                            <a:fillRect l="-231148" t="-611864" r="-1639" b="-2440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911173017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1  1  0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1  0  1  0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 smtClean="0">
                              <a:effectLst/>
                            </a:rPr>
                            <a:t>0  1  0  </a:t>
                          </a:r>
                          <a:r>
                            <a:rPr lang="en-US" sz="2000" u="none" strike="noStrike" dirty="0">
                              <a:effectLst/>
                            </a:rPr>
                            <a:t>1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4"/>
                          <a:stretch>
                            <a:fillRect l="-231148" t="-700000" r="-1639" b="-14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17817921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>
                              <a:effectLst/>
                            </a:rPr>
                            <a:t>1  1  1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>
                              <a:effectLst/>
                            </a:rPr>
                            <a:t>1  0  0  1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 smtClean="0">
                              <a:effectLst/>
                            </a:rPr>
                            <a:t>0  1  1  </a:t>
                          </a:r>
                          <a:r>
                            <a:rPr lang="en-US" sz="2000" u="none" strike="noStrike" dirty="0">
                              <a:effectLst/>
                            </a:rPr>
                            <a:t>0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4"/>
                          <a:stretch>
                            <a:fillRect l="-231148" t="-813559" r="-1639" b="-4237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2647181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7" name="İçerik Yer Tutucusu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538570739"/>
                  </p:ext>
                </p:extLst>
              </p:nvPr>
            </p:nvGraphicFramePr>
            <p:xfrm>
              <a:off x="928526" y="2156345"/>
              <a:ext cx="7384391" cy="3252078"/>
            </p:xfrm>
            <a:graphic>
              <a:graphicData uri="http://schemas.openxmlformats.org/drawingml/2006/table">
                <a:tbl>
                  <a:tblPr firstRow="1">
                    <a:tableStyleId>{5C22544A-7EE6-4342-B048-85BDC9FD1C3A}</a:tableStyleId>
                  </a:tblPr>
                  <a:tblGrid>
                    <a:gridCol w="884307">
                      <a:extLst>
                        <a:ext uri="{9D8B030D-6E8A-4147-A177-3AD203B41FA5}">
                          <a16:colId xmlns="" xmlns:a16="http://schemas.microsoft.com/office/drawing/2014/main" val="3432376738"/>
                        </a:ext>
                      </a:extLst>
                    </a:gridCol>
                    <a:gridCol w="1217019">
                      <a:extLst>
                        <a:ext uri="{9D8B030D-6E8A-4147-A177-3AD203B41FA5}">
                          <a16:colId xmlns="" xmlns:a16="http://schemas.microsoft.com/office/drawing/2014/main" val="2640311145"/>
                        </a:ext>
                      </a:extLst>
                    </a:gridCol>
                    <a:gridCol w="1330840">
                      <a:extLst>
                        <a:ext uri="{9D8B030D-6E8A-4147-A177-3AD203B41FA5}">
                          <a16:colId xmlns="" xmlns:a16="http://schemas.microsoft.com/office/drawing/2014/main" val="3846848791"/>
                        </a:ext>
                      </a:extLst>
                    </a:gridCol>
                    <a:gridCol w="1484232">
                      <a:extLst>
                        <a:ext uri="{9D8B030D-6E8A-4147-A177-3AD203B41FA5}">
                          <a16:colId xmlns="" xmlns:a16="http://schemas.microsoft.com/office/drawing/2014/main" val="2789953051"/>
                        </a:ext>
                      </a:extLst>
                    </a:gridCol>
                    <a:gridCol w="2467993">
                      <a:extLst>
                        <a:ext uri="{9D8B030D-6E8A-4147-A177-3AD203B41FA5}">
                          <a16:colId xmlns="" xmlns:a16="http://schemas.microsoft.com/office/drawing/2014/main" val="1485205212"/>
                        </a:ext>
                      </a:extLst>
                    </a:gridCol>
                  </a:tblGrid>
                  <a:tr h="3613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kern="1200" dirty="0" smtClean="0">
                              <a:effectLst/>
                            </a:rPr>
                            <a:t>s</a:t>
                          </a:r>
                          <a:r>
                            <a:rPr lang="en-US" sz="1800" kern="1200" baseline="30000" dirty="0" smtClean="0">
                              <a:effectLst/>
                            </a:rPr>
                            <a:t>3</a:t>
                          </a:r>
                          <a:endParaRPr lang="en-US" sz="1800" b="1" kern="1200" dirty="0">
                            <a:solidFill>
                              <a:schemeClr val="lt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strike="noStrike" dirty="0">
                              <a:effectLst/>
                            </a:rPr>
                            <a:t> </a:t>
                          </a:r>
                          <a:r>
                            <a:rPr lang="en-US" sz="1800" kern="1200" dirty="0">
                              <a:effectLst/>
                            </a:rPr>
                            <a:t>c</a:t>
                          </a:r>
                          <a:r>
                            <a:rPr lang="en-US" sz="1800" kern="1200" baseline="30000" dirty="0">
                              <a:effectLst/>
                            </a:rPr>
                            <a:t>4</a:t>
                          </a:r>
                          <a:endParaRPr lang="en-US" sz="1800" b="1" kern="1200" dirty="0">
                            <a:solidFill>
                              <a:schemeClr val="lt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kern="1200" dirty="0">
                              <a:effectLst/>
                            </a:rPr>
                            <a:t>x</a:t>
                          </a:r>
                          <a:r>
                            <a:rPr lang="en-US" sz="1800" kern="1200" baseline="30000" dirty="0">
                              <a:effectLst/>
                            </a:rPr>
                            <a:t>4</a:t>
                          </a:r>
                          <a:endParaRPr lang="en-US" sz="1800" b="1" kern="1200" dirty="0">
                            <a:solidFill>
                              <a:schemeClr val="lt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18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Pr</m:t>
                                </m:r>
                                <m:r>
                                  <a:rPr lang="en-US" sz="18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[ </m:t>
                                </m:r>
                                <m:sSup>
                                  <m:sSupPr>
                                    <m:ctrlPr>
                                      <a:rPr lang="en-US" sz="18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𝑿</m:t>
                                    </m:r>
                                  </m:e>
                                  <m:sup>
                                    <m:r>
                                      <a:rPr lang="en-US" sz="18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  <m:r>
                                  <a:rPr lang="en-US" sz="1800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 =  </m:t>
                                </m:r>
                                <m:sSup>
                                  <m:sSupPr>
                                    <m:ctrlPr>
                                      <a:rPr lang="en-US" sz="1800" i="1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1800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  <m:r>
                                  <a:rPr lang="en-US" sz="1800" kern="1200" baseline="300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18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8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8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Pr</m:t>
                                    </m:r>
                                  </m:fName>
                                  <m:e>
                                    <m:d>
                                      <m:dPr>
                                        <m:begChr m:val="["/>
                                        <m:endChr m:val="|"/>
                                        <m:ctrlPr>
                                          <a:rPr lang="en-US" sz="1800" i="1" u="none" strike="noStrike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800" u="none" strike="noStrike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1800" i="1" u="none" strike="noStrike" smtClean="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tr-TR" sz="1800" b="1" i="0" u="none" strike="noStrike" smtClean="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𝐒</m:t>
                                            </m:r>
                                          </m:e>
                                          <m:sup>
                                            <m:r>
                                              <a:rPr lang="en-US" sz="1800" u="none" strike="noStrike" smtClean="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𝟑</m:t>
                                            </m:r>
                                          </m:sup>
                                        </m:sSup>
                                        <m:r>
                                          <a:rPr lang="en-US" sz="1800" u="none" strike="noStrike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=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1800" i="1" kern="1200" smtClean="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tr-TR" sz="1800" b="1" i="0" kern="1200" smtClean="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𝐬</m:t>
                                            </m:r>
                                          </m:e>
                                          <m:sup>
                                            <m:r>
                                              <a:rPr lang="en-US" sz="1800" kern="1200" smtClean="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𝟑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</m:e>
                                </m:func>
                                <m:sSup>
                                  <m:sSupPr>
                                    <m:ctrlPr>
                                      <a:rPr lang="en-US" sz="1800" i="1" u="none" strike="noStrike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u="none" strike="noStrike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𝑾</m:t>
                                    </m:r>
                                  </m:e>
                                  <m:sup>
                                    <m:r>
                                      <a:rPr lang="en-US" sz="1800" u="none" strike="noStrike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  <m:r>
                                  <a:rPr lang="en-US" sz="1800" u="none" strike="noStrike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800" i="1" u="none" strike="noStrike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u="none" strike="noStrike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𝒘</m:t>
                                    </m:r>
                                  </m:e>
                                  <m:sup>
                                    <m:r>
                                      <a:rPr lang="en-US" sz="1800" u="none" strike="noStrike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  <m:r>
                                  <a:rPr lang="en-US" sz="1800" u="none" strike="noStrike" kern="1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576150416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>
                              <a:effectLst/>
                            </a:rPr>
                            <a:t>0  0  0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>
                              <a:effectLst/>
                            </a:rPr>
                            <a:t>0  0  0  0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 smtClean="0">
                              <a:effectLst/>
                            </a:rPr>
                            <a:t>1  1  1  1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0.25</m:t>
                                    </m:r>
                                  </m:e>
                                  <m:sup>
                                    <m:r>
                                      <a:rPr lang="de-DE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2000" u="none" strike="noStrike" dirty="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0.007</a:t>
                          </a:r>
                          <a:endParaRPr lang="de-DE" sz="20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325958965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0  0  1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>
                              <a:effectLst/>
                            </a:rPr>
                            <a:t>0  0  1  1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 smtClean="0">
                              <a:effectLst/>
                            </a:rPr>
                            <a:t>1  1  0  0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0.75</m:t>
                                    </m:r>
                                  </m:e>
                                  <m:sup>
                                    <m:r>
                                      <a:rPr lang="de-DE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en-US" sz="20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0.25</m:t>
                                    </m:r>
                                  </m:e>
                                  <m:sup>
                                    <m:r>
                                      <a:rPr lang="de-DE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2000" u="none" strike="noStrike" dirty="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0.066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3915744290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0  1  0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0  1  0  1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 smtClean="0">
                              <a:effectLst/>
                            </a:rPr>
                            <a:t>1  0  1  0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0.75</m:t>
                                    </m:r>
                                  </m:e>
                                  <m:sup>
                                    <m:r>
                                      <a:rPr lang="de-DE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en-US" sz="20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0.25</m:t>
                                    </m:r>
                                  </m:e>
                                  <m:sup>
                                    <m:r>
                                      <a:rPr lang="de-DE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2000" u="none" strike="noStrike" dirty="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0.066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816151964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0  1  1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0  1  1  0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 smtClean="0">
                              <a:effectLst/>
                            </a:rPr>
                            <a:t>1  0  0  </a:t>
                          </a:r>
                          <a:r>
                            <a:rPr lang="en-US" sz="2000" u="none" strike="noStrike" dirty="0">
                              <a:effectLst/>
                            </a:rPr>
                            <a:t>1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0.75</m:t>
                                    </m:r>
                                  </m:e>
                                  <m:sup>
                                    <m:r>
                                      <a:rPr lang="de-DE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en-US" sz="20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0.25</m:t>
                                    </m:r>
                                  </m:e>
                                  <m:sup>
                                    <m:r>
                                      <a:rPr lang="de-DE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2000" u="none" strike="noStrike" dirty="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0.066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806806229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1  0  0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1  1  1  1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 smtClean="0">
                              <a:effectLst/>
                            </a:rPr>
                            <a:t>0  0  0  </a:t>
                          </a:r>
                          <a:r>
                            <a:rPr lang="en-US" sz="2000" u="none" strike="noStrike" dirty="0">
                              <a:effectLst/>
                            </a:rPr>
                            <a:t>0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0.75</m:t>
                                    </m:r>
                                  </m:e>
                                  <m:sup>
                                    <m:r>
                                      <a:rPr lang="de-DE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2000" u="none" strike="noStrike" dirty="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0.596</a:t>
                          </a:r>
                          <a:endParaRPr lang="de-DE" sz="2000" b="1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3921814070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1  0  1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1  1  0  0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 smtClean="0">
                              <a:effectLst/>
                            </a:rPr>
                            <a:t>0  0  1  </a:t>
                          </a:r>
                          <a:r>
                            <a:rPr lang="en-US" sz="2000" u="none" strike="noStrike" dirty="0">
                              <a:effectLst/>
                            </a:rPr>
                            <a:t>1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0.75</m:t>
                                    </m:r>
                                  </m:e>
                                  <m:sup>
                                    <m:r>
                                      <a:rPr lang="de-DE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en-US" sz="20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0.25</m:t>
                                    </m:r>
                                  </m:e>
                                  <m:sup>
                                    <m:r>
                                      <a:rPr lang="de-DE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2000" u="none" strike="noStrike" dirty="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0.066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911173017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1  1  0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1  0  1  0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 smtClean="0">
                              <a:effectLst/>
                            </a:rPr>
                            <a:t>0  1  0  </a:t>
                          </a:r>
                          <a:r>
                            <a:rPr lang="en-US" sz="2000" u="none" strike="noStrike" dirty="0">
                              <a:effectLst/>
                            </a:rPr>
                            <a:t>1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0.75</m:t>
                                    </m:r>
                                  </m:e>
                                  <m:sup>
                                    <m:r>
                                      <a:rPr lang="de-DE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en-US" sz="20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0.25</m:t>
                                    </m:r>
                                  </m:e>
                                  <m:sup>
                                    <m:r>
                                      <a:rPr lang="de-DE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2000" u="none" strike="noStrike" dirty="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0.066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317817921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>
                              <a:effectLst/>
                            </a:rPr>
                            <a:t>1  1  1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1  0  0  1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 smtClean="0">
                              <a:effectLst/>
                            </a:rPr>
                            <a:t>0  1  1  </a:t>
                          </a:r>
                          <a:r>
                            <a:rPr lang="en-US" sz="2000" u="none" strike="noStrike" dirty="0">
                              <a:effectLst/>
                            </a:rPr>
                            <a:t>0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0.75</m:t>
                                    </m:r>
                                  </m:e>
                                  <m:sup>
                                    <m:r>
                                      <a:rPr lang="de-DE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u="none" strike="noStrike" smtClean="0">
                                    <a:effectLst/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en-US" sz="20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0.25</m:t>
                                    </m:r>
                                  </m:e>
                                  <m:sup>
                                    <m:r>
                                      <a:rPr lang="de-DE" sz="2000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2000" u="none" strike="noStrike" dirty="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0.066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2647181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7" name="İçerik Yer Tutucusu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538570739"/>
                  </p:ext>
                </p:extLst>
              </p:nvPr>
            </p:nvGraphicFramePr>
            <p:xfrm>
              <a:off x="928526" y="2156345"/>
              <a:ext cx="7384391" cy="3252078"/>
            </p:xfrm>
            <a:graphic>
              <a:graphicData uri="http://schemas.openxmlformats.org/drawingml/2006/table">
                <a:tbl>
                  <a:tblPr firstRow="1">
                    <a:tableStyleId>{5C22544A-7EE6-4342-B048-85BDC9FD1C3A}</a:tableStyleId>
                  </a:tblPr>
                  <a:tblGrid>
                    <a:gridCol w="884307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3432376738"/>
                        </a:ext>
                      </a:extLst>
                    </a:gridCol>
                    <a:gridCol w="1217019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640311145"/>
                        </a:ext>
                      </a:extLst>
                    </a:gridCol>
                    <a:gridCol w="133084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3846848791"/>
                        </a:ext>
                      </a:extLst>
                    </a:gridCol>
                    <a:gridCol w="1484232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789953051"/>
                        </a:ext>
                      </a:extLst>
                    </a:gridCol>
                    <a:gridCol w="2467993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1485205212"/>
                        </a:ext>
                      </a:extLst>
                    </a:gridCol>
                  </a:tblGrid>
                  <a:tr h="3613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800" kern="1200" dirty="0" smtClean="0">
                              <a:effectLst/>
                            </a:rPr>
                            <a:t>s</a:t>
                          </a:r>
                          <a:r>
                            <a:rPr lang="en-US" sz="1800" kern="1200" baseline="30000" dirty="0" smtClean="0">
                              <a:effectLst/>
                            </a:rPr>
                            <a:t>3</a:t>
                          </a:r>
                          <a:endParaRPr lang="en-US" sz="1800" b="1" kern="1200" dirty="0">
                            <a:solidFill>
                              <a:schemeClr val="lt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u="none" strike="noStrike" dirty="0">
                              <a:effectLst/>
                            </a:rPr>
                            <a:t> </a:t>
                          </a:r>
                          <a:r>
                            <a:rPr lang="en-US" sz="1800" kern="1200" dirty="0">
                              <a:effectLst/>
                            </a:rPr>
                            <a:t>c</a:t>
                          </a:r>
                          <a:r>
                            <a:rPr lang="en-US" sz="1800" kern="1200" baseline="30000" dirty="0">
                              <a:effectLst/>
                            </a:rPr>
                            <a:t>4</a:t>
                          </a:r>
                          <a:endParaRPr lang="en-US" sz="1800" b="1" kern="1200" dirty="0">
                            <a:solidFill>
                              <a:schemeClr val="lt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kern="1200" dirty="0">
                              <a:effectLst/>
                            </a:rPr>
                            <a:t>x</a:t>
                          </a:r>
                          <a:r>
                            <a:rPr lang="en-US" sz="1800" kern="1200" baseline="30000" dirty="0">
                              <a:effectLst/>
                            </a:rPr>
                            <a:t>4</a:t>
                          </a:r>
                          <a:endParaRPr lang="en-US" sz="1800" b="1" kern="1200" dirty="0">
                            <a:solidFill>
                              <a:schemeClr val="lt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blipFill rotWithShape="0">
                          <a:blip r:embed="rId5"/>
                          <a:stretch>
                            <a:fillRect l="-231148" t="-6780" r="-167623" b="-8491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5"/>
                          <a:stretch>
                            <a:fillRect l="-199506" t="-6780" r="-988" b="-8491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576150416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>
                              <a:effectLst/>
                            </a:rPr>
                            <a:t>0  0  0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>
                              <a:effectLst/>
                            </a:rPr>
                            <a:t>0  0  0  0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 smtClean="0">
                              <a:effectLst/>
                            </a:rPr>
                            <a:t>1  1  1  1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5"/>
                          <a:stretch>
                            <a:fillRect l="-231148" t="-105000" r="-167623" b="-73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de-DE" sz="2000" u="none" strike="noStrike" dirty="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0.007</a:t>
                          </a:r>
                          <a:endParaRPr lang="de-DE" sz="20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25958965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0  0  1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>
                              <a:effectLst/>
                            </a:rPr>
                            <a:t>0  0  1  1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 smtClean="0">
                              <a:effectLst/>
                            </a:rPr>
                            <a:t>1  1  0  0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5"/>
                          <a:stretch>
                            <a:fillRect l="-231148" t="-208475" r="-167623" b="-6474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2000" u="none" strike="noStrike" dirty="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0.066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915744290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0  1  0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0  1  0  1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 smtClean="0">
                              <a:effectLst/>
                            </a:rPr>
                            <a:t>1  0  1  0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5"/>
                          <a:stretch>
                            <a:fillRect l="-231148" t="-303333" r="-167623" b="-53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2000" u="none" strike="noStrike" dirty="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0.066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816151964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0  1  1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0  1  1  0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 smtClean="0">
                              <a:effectLst/>
                            </a:rPr>
                            <a:t>1  0  0  </a:t>
                          </a:r>
                          <a:r>
                            <a:rPr lang="en-US" sz="2000" u="none" strike="noStrike" dirty="0">
                              <a:effectLst/>
                            </a:rPr>
                            <a:t>1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5"/>
                          <a:stretch>
                            <a:fillRect l="-231148" t="-410169" r="-167623" b="-4457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2000" u="none" strike="noStrike" dirty="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0.066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806806229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1  0  0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1  1  1  1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 smtClean="0">
                              <a:effectLst/>
                            </a:rPr>
                            <a:t>0  0  0  </a:t>
                          </a:r>
                          <a:r>
                            <a:rPr lang="en-US" sz="2000" u="none" strike="noStrike" dirty="0">
                              <a:effectLst/>
                            </a:rPr>
                            <a:t>0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5"/>
                          <a:stretch>
                            <a:fillRect l="-231148" t="-501667" r="-167623" b="-33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2000" u="none" strike="noStrike" dirty="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0.596</a:t>
                          </a:r>
                          <a:endParaRPr lang="de-DE" sz="2000" b="1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921814070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1  0  1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1  1  0  0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 smtClean="0">
                              <a:effectLst/>
                            </a:rPr>
                            <a:t>0  0  1  </a:t>
                          </a:r>
                          <a:r>
                            <a:rPr lang="en-US" sz="2000" u="none" strike="noStrike" dirty="0">
                              <a:effectLst/>
                            </a:rPr>
                            <a:t>1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5"/>
                          <a:stretch>
                            <a:fillRect l="-231148" t="-611864" r="-167623" b="-2440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2000" u="none" strike="noStrike" dirty="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0.066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911173017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1  1  0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1  0  1  0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 smtClean="0">
                              <a:effectLst/>
                            </a:rPr>
                            <a:t>0  1  0  </a:t>
                          </a:r>
                          <a:r>
                            <a:rPr lang="en-US" sz="2000" u="none" strike="noStrike" dirty="0">
                              <a:effectLst/>
                            </a:rPr>
                            <a:t>1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5"/>
                          <a:stretch>
                            <a:fillRect l="-231148" t="-700000" r="-167623" b="-14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2000" u="none" strike="noStrike" dirty="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0.066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17817921"/>
                      </a:ext>
                    </a:extLst>
                  </a:tr>
                  <a:tr h="361342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>
                              <a:effectLst/>
                            </a:rPr>
                            <a:t>1  1  1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>
                              <a:effectLst/>
                            </a:rPr>
                            <a:t>1  0  0  1</a:t>
                          </a:r>
                          <a:endParaRPr lang="en-US" sz="20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000" u="none" strike="noStrike" dirty="0" smtClean="0">
                              <a:effectLst/>
                            </a:rPr>
                            <a:t>0  1  1  </a:t>
                          </a:r>
                          <a:r>
                            <a:rPr lang="en-US" sz="2000" u="none" strike="noStrike" dirty="0">
                              <a:effectLst/>
                            </a:rPr>
                            <a:t>0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0">
                          <a:blip r:embed="rId5"/>
                          <a:stretch>
                            <a:fillRect l="-231148" t="-813559" r="-167623" b="-423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sz="2000" u="none" strike="noStrike" dirty="0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0.066</a:t>
                          </a:r>
                          <a:endParaRPr lang="en-US" sz="20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9525" marR="9525" marT="9525" marB="0" anchor="b">
                        <a:solidFill>
                          <a:schemeClr val="accent6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2647181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01188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ster_Institut">
  <a:themeElements>
    <a:clrScheme name="Fraunhofer Farbpalette">
      <a:dk1>
        <a:srgbClr val="000000"/>
      </a:dk1>
      <a:lt1>
        <a:srgbClr val="FFFFFF"/>
      </a:lt1>
      <a:dk2>
        <a:srgbClr val="179C7D"/>
      </a:dk2>
      <a:lt2>
        <a:srgbClr val="A8AFAF"/>
      </a:lt2>
      <a:accent1>
        <a:srgbClr val="EB6A0A"/>
      </a:accent1>
      <a:accent2>
        <a:srgbClr val="006E92"/>
      </a:accent2>
      <a:accent3>
        <a:srgbClr val="25BAE2"/>
      </a:accent3>
      <a:accent4>
        <a:srgbClr val="B1C800"/>
      </a:accent4>
      <a:accent5>
        <a:srgbClr val="FEEFD6"/>
      </a:accent5>
      <a:accent6>
        <a:srgbClr val="E1E3E3"/>
      </a:accent6>
      <a:hlink>
        <a:srgbClr val="25BAE2"/>
      </a:hlink>
      <a:folHlink>
        <a:srgbClr val="B1C800"/>
      </a:folHlink>
    </a:clrScheme>
    <a:fontScheme name="Bullets">
      <a:majorFont>
        <a:latin typeface="Frutiger LT Com 45 Light"/>
        <a:ea typeface=""/>
        <a:cs typeface=""/>
      </a:majorFont>
      <a:minorFont>
        <a:latin typeface="Frutiger LT Com 55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40000"/>
          </a:spcAft>
          <a:buClrTx/>
          <a:buSzTx/>
          <a:buFont typeface="Wingdings" pitchFamily="2" charset="2"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utiger LT Com 55 Roman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40000"/>
          </a:spcAft>
          <a:buClrTx/>
          <a:buSzTx/>
          <a:buFont typeface="Wingdings" pitchFamily="2" charset="2"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utiger LT Com 55 Roman" pitchFamily="34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3">
        <a:dk1>
          <a:srgbClr val="000000"/>
        </a:dk1>
        <a:lt1>
          <a:srgbClr val="FFFFFF"/>
        </a:lt1>
        <a:dk2>
          <a:srgbClr val="000000"/>
        </a:dk2>
        <a:lt2>
          <a:srgbClr val="A8AFAF"/>
        </a:lt2>
        <a:accent1>
          <a:srgbClr val="00947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4">
        <a:dk1>
          <a:srgbClr val="000000"/>
        </a:dk1>
        <a:lt1>
          <a:srgbClr val="FFFFFF"/>
        </a:lt1>
        <a:dk2>
          <a:srgbClr val="000000"/>
        </a:dk2>
        <a:lt2>
          <a:srgbClr val="A8AFAF"/>
        </a:lt2>
        <a:accent1>
          <a:srgbClr val="009475"/>
        </a:accent1>
        <a:accent2>
          <a:srgbClr val="009475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008669"/>
        </a:accent6>
        <a:hlink>
          <a:srgbClr val="009475"/>
        </a:hlink>
        <a:folHlink>
          <a:srgbClr val="0094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5">
        <a:dk1>
          <a:srgbClr val="000000"/>
        </a:dk1>
        <a:lt1>
          <a:srgbClr val="FFFFFF"/>
        </a:lt1>
        <a:dk2>
          <a:srgbClr val="009475"/>
        </a:dk2>
        <a:lt2>
          <a:srgbClr val="A8AFAF"/>
        </a:lt2>
        <a:accent1>
          <a:srgbClr val="25BAE2"/>
        </a:accent1>
        <a:accent2>
          <a:srgbClr val="006E92"/>
        </a:accent2>
        <a:accent3>
          <a:srgbClr val="FFFFFF"/>
        </a:accent3>
        <a:accent4>
          <a:srgbClr val="000000"/>
        </a:accent4>
        <a:accent5>
          <a:srgbClr val="ACD9EE"/>
        </a:accent5>
        <a:accent6>
          <a:srgbClr val="006384"/>
        </a:accent6>
        <a:hlink>
          <a:srgbClr val="4C636F"/>
        </a:hlink>
        <a:folHlink>
          <a:srgbClr val="9E1C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6">
        <a:dk1>
          <a:srgbClr val="000000"/>
        </a:dk1>
        <a:lt1>
          <a:srgbClr val="FFFFFF"/>
        </a:lt1>
        <a:dk2>
          <a:srgbClr val="009475"/>
        </a:dk2>
        <a:lt2>
          <a:srgbClr val="25BAE2"/>
        </a:lt2>
        <a:accent1>
          <a:srgbClr val="009475"/>
        </a:accent1>
        <a:accent2>
          <a:srgbClr val="006E92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006384"/>
        </a:accent6>
        <a:hlink>
          <a:srgbClr val="4C636F"/>
        </a:hlink>
        <a:folHlink>
          <a:srgbClr val="9E1C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Fraunhofer Farbpalette">
      <a:dk1>
        <a:srgbClr val="000000"/>
      </a:dk1>
      <a:lt1>
        <a:srgbClr val="FFFFFF"/>
      </a:lt1>
      <a:dk2>
        <a:srgbClr val="179C7D"/>
      </a:dk2>
      <a:lt2>
        <a:srgbClr val="A8AFAF"/>
      </a:lt2>
      <a:accent1>
        <a:srgbClr val="EB6A0A"/>
      </a:accent1>
      <a:accent2>
        <a:srgbClr val="006E92"/>
      </a:accent2>
      <a:accent3>
        <a:srgbClr val="25BAE2"/>
      </a:accent3>
      <a:accent4>
        <a:srgbClr val="B1C800"/>
      </a:accent4>
      <a:accent5>
        <a:srgbClr val="FEEFD6"/>
      </a:accent5>
      <a:accent6>
        <a:srgbClr val="E1E3E3"/>
      </a:accent6>
      <a:hlink>
        <a:srgbClr val="25BAE2"/>
      </a:hlink>
      <a:folHlink>
        <a:srgbClr val="B1C8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Master_Institut</Template>
  <TotalTime>0</TotalTime>
  <Words>1582</Words>
  <Application>Microsoft Office PowerPoint</Application>
  <PresentationFormat>Bildschirmpräsentation (4:3)</PresentationFormat>
  <Paragraphs>588</Paragraphs>
  <Slides>17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7" baseType="lpstr">
      <vt:lpstr>Arial</vt:lpstr>
      <vt:lpstr>Calibri</vt:lpstr>
      <vt:lpstr>Cambria Math</vt:lpstr>
      <vt:lpstr>Frutiger 45 Light</vt:lpstr>
      <vt:lpstr>Frutiger LT Com 45 Light</vt:lpstr>
      <vt:lpstr>Frutiger LT Com 55 Roman</vt:lpstr>
      <vt:lpstr>Helvetica</vt:lpstr>
      <vt:lpstr>Times New Roman</vt:lpstr>
      <vt:lpstr>Wingdings</vt:lpstr>
      <vt:lpstr>Master_Institut</vt:lpstr>
      <vt:lpstr>Hiding Secrecy Leakage  in Leaky Helper Data</vt:lpstr>
      <vt:lpstr>Agenda</vt:lpstr>
      <vt:lpstr>Problem: Biased PUFs</vt:lpstr>
      <vt:lpstr>System View: Helper Data Generation with PUFs</vt:lpstr>
      <vt:lpstr>Debiasing: State of the Art</vt:lpstr>
      <vt:lpstr>Debiasing: State of the Art</vt:lpstr>
      <vt:lpstr>Wiretap Coset Codes for PUFs</vt:lpstr>
      <vt:lpstr>Wiretap Coset Codes for PUFs</vt:lpstr>
      <vt:lpstr>Wiretap Coset Codes for PUFs</vt:lpstr>
      <vt:lpstr>Result after Masking for w4 = 1111</vt:lpstr>
      <vt:lpstr>Wiretap Coset Coding for PUFs</vt:lpstr>
      <vt:lpstr>8-Bit Small-Scale Example: Exact Leakage</vt:lpstr>
      <vt:lpstr>Comparison of Debiasing Schemes, Bias 0.54 128 Bit Key, 15% avg. Input Err, Key Err Prob &lt; 10-6</vt:lpstr>
      <vt:lpstr>Conclusion</vt:lpstr>
      <vt:lpstr>Contact Information</vt:lpstr>
      <vt:lpstr>Comparison of Debiasing Schemes, bias 0.54 128 Bit key, 15% avg. Input error, Key err Prob &lt; 10-6</vt:lpstr>
      <vt:lpstr>64-Bit Large-Scale Example: Upper Bounded Leakage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mit logo/Titel durch Klicken hinzufügen</dc:title>
  <dc:creator>Hiller, Matthias</dc:creator>
  <cp:lastModifiedBy>Hiller, Matthias</cp:lastModifiedBy>
  <cp:revision>252</cp:revision>
  <cp:lastPrinted>2011-04-27T07:57:31Z</cp:lastPrinted>
  <dcterms:created xsi:type="dcterms:W3CDTF">2016-09-28T14:09:31Z</dcterms:created>
  <dcterms:modified xsi:type="dcterms:W3CDTF">2017-09-28T01:37:15Z</dcterms:modified>
</cp:coreProperties>
</file>

<file path=userCustomization/customUI.xml><?xml version="1.0" encoding="utf-8"?>
<mso:customUI xmlns:doc="http://schemas.microsoft.com/office/2006/01/customui/currentDocument" xmlns:mso="http://schemas.microsoft.com/office/2006/01/customui">
  <mso:ribbon>
    <mso:qat>
      <mso:documentControls>
        <mso:separator idQ="doc:sep1" visible="true"/>
        <mso:control idQ="mso:SlideLayoutGallery" visible="true"/>
      </mso:documentControls>
    </mso:qat>
  </mso:ribbon>
</mso:customUI>
</file>