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390" r:id="rId2"/>
    <p:sldId id="622" r:id="rId3"/>
    <p:sldId id="523" r:id="rId4"/>
    <p:sldId id="521" r:id="rId5"/>
    <p:sldId id="627" r:id="rId6"/>
    <p:sldId id="620" r:id="rId7"/>
    <p:sldId id="615" r:id="rId8"/>
    <p:sldId id="594" r:id="rId9"/>
    <p:sldId id="600" r:id="rId10"/>
    <p:sldId id="599" r:id="rId11"/>
    <p:sldId id="628" r:id="rId12"/>
    <p:sldId id="602" r:id="rId13"/>
    <p:sldId id="605" r:id="rId14"/>
    <p:sldId id="607" r:id="rId15"/>
    <p:sldId id="606" r:id="rId16"/>
    <p:sldId id="610" r:id="rId17"/>
    <p:sldId id="611" r:id="rId18"/>
    <p:sldId id="613" r:id="rId19"/>
    <p:sldId id="519" r:id="rId20"/>
    <p:sldId id="619" r:id="rId21"/>
    <p:sldId id="616" r:id="rId22"/>
    <p:sldId id="61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hy CacheZoom?" id="{B5BAE6A2-721B-42B6-A5CB-1B5233199A76}">
          <p14:sldIdLst>
            <p14:sldId id="390"/>
            <p14:sldId id="622"/>
            <p14:sldId id="523"/>
            <p14:sldId id="521"/>
          </p14:sldIdLst>
        </p14:section>
        <p14:section name="CacheZoom" id="{7696E2F4-6226-4D1C-B6F6-7E3C1C52D017}">
          <p14:sldIdLst>
            <p14:sldId id="627"/>
            <p14:sldId id="620"/>
            <p14:sldId id="615"/>
            <p14:sldId id="594"/>
            <p14:sldId id="600"/>
            <p14:sldId id="599"/>
          </p14:sldIdLst>
        </p14:section>
        <p14:section name="CacheZooming AES" id="{35B634A6-AF5B-4E10-B6B1-F9F77F466A5E}">
          <p14:sldIdLst>
            <p14:sldId id="628"/>
            <p14:sldId id="602"/>
            <p14:sldId id="605"/>
            <p14:sldId id="607"/>
            <p14:sldId id="606"/>
            <p14:sldId id="610"/>
            <p14:sldId id="611"/>
            <p14:sldId id="613"/>
          </p14:sldIdLst>
        </p14:section>
        <p14:section name="Conclusion" id="{6B97B8C3-92D0-47CA-859C-4F368DD4FA32}">
          <p14:sldIdLst>
            <p14:sldId id="519"/>
            <p14:sldId id="619"/>
            <p14:sldId id="616"/>
            <p14:sldId id="6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>
      <p:cViewPr varScale="1">
        <p:scale>
          <a:sx n="73" d="100"/>
          <a:sy n="73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F524CC-873C-42A7-A818-2F5548088C87}" type="doc">
      <dgm:prSet loTypeId="urn:microsoft.com/office/officeart/2005/8/layout/architecture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D5AB83-34DE-4B0E-BC1C-5CFD32C9F0A5}">
      <dgm:prSet phldrT="[Text]" custT="1"/>
      <dgm:spPr/>
      <dgm:t>
        <a:bodyPr/>
        <a:lstStyle/>
        <a:p>
          <a:r>
            <a:rPr lang="en-US" sz="3200" dirty="0" smtClean="0"/>
            <a:t>Hardware</a:t>
          </a:r>
          <a:endParaRPr lang="en-US" sz="3200" dirty="0"/>
        </a:p>
      </dgm:t>
    </dgm:pt>
    <dgm:pt modelId="{B310EF09-9AB7-43F7-B6F7-3BECF6BDA53A}" type="parTrans" cxnId="{FE652F3C-F9FE-439E-97C9-D878266D8459}">
      <dgm:prSet/>
      <dgm:spPr/>
      <dgm:t>
        <a:bodyPr/>
        <a:lstStyle/>
        <a:p>
          <a:endParaRPr lang="en-US"/>
        </a:p>
      </dgm:t>
    </dgm:pt>
    <dgm:pt modelId="{F5080E30-720A-4179-B153-86F42EC76F8B}" type="sibTrans" cxnId="{FE652F3C-F9FE-439E-97C9-D878266D8459}">
      <dgm:prSet/>
      <dgm:spPr/>
      <dgm:t>
        <a:bodyPr/>
        <a:lstStyle/>
        <a:p>
          <a:endParaRPr lang="en-US"/>
        </a:p>
      </dgm:t>
    </dgm:pt>
    <dgm:pt modelId="{B59FAE50-8452-4786-A3BD-83B5445D68F4}">
      <dgm:prSet phldrT="[Text]" custT="1"/>
      <dgm:spPr/>
      <dgm:t>
        <a:bodyPr/>
        <a:lstStyle/>
        <a:p>
          <a:r>
            <a:rPr lang="en-US" sz="3200" dirty="0" smtClean="0"/>
            <a:t>Hypervisor</a:t>
          </a:r>
          <a:endParaRPr lang="en-US" sz="3200" dirty="0"/>
        </a:p>
      </dgm:t>
    </dgm:pt>
    <dgm:pt modelId="{83B22284-FCAF-4548-AD3D-3F10CABA6957}" type="parTrans" cxnId="{62CF0B7A-BF86-4DD7-8FFB-F8127BD080A7}">
      <dgm:prSet/>
      <dgm:spPr/>
      <dgm:t>
        <a:bodyPr/>
        <a:lstStyle/>
        <a:p>
          <a:endParaRPr lang="en-US"/>
        </a:p>
      </dgm:t>
    </dgm:pt>
    <dgm:pt modelId="{7CC033B4-0CB1-4809-9F5E-C86D41C1162C}" type="sibTrans" cxnId="{62CF0B7A-BF86-4DD7-8FFB-F8127BD080A7}">
      <dgm:prSet/>
      <dgm:spPr/>
      <dgm:t>
        <a:bodyPr/>
        <a:lstStyle/>
        <a:p>
          <a:endParaRPr lang="en-US"/>
        </a:p>
      </dgm:t>
    </dgm:pt>
    <dgm:pt modelId="{215E7FB6-A3D9-4AC7-98F3-640B78805EB0}">
      <dgm:prSet phldrT="[Text]" custT="1"/>
      <dgm:spPr/>
      <dgm:t>
        <a:bodyPr/>
        <a:lstStyle/>
        <a:p>
          <a:r>
            <a:rPr lang="en-US" sz="3200" dirty="0" smtClean="0"/>
            <a:t>OS</a:t>
          </a:r>
          <a:endParaRPr lang="en-US" sz="3200" dirty="0"/>
        </a:p>
      </dgm:t>
    </dgm:pt>
    <dgm:pt modelId="{FE88CC43-D927-43C8-A97C-24868B4533A5}" type="parTrans" cxnId="{338EC480-2FF7-442D-AEEA-BE913A87015D}">
      <dgm:prSet/>
      <dgm:spPr/>
      <dgm:t>
        <a:bodyPr/>
        <a:lstStyle/>
        <a:p>
          <a:endParaRPr lang="en-US"/>
        </a:p>
      </dgm:t>
    </dgm:pt>
    <dgm:pt modelId="{D1971ACB-82AC-4754-AD8D-D4D5B040246B}" type="sibTrans" cxnId="{338EC480-2FF7-442D-AEEA-BE913A87015D}">
      <dgm:prSet/>
      <dgm:spPr/>
      <dgm:t>
        <a:bodyPr/>
        <a:lstStyle/>
        <a:p>
          <a:endParaRPr lang="en-US"/>
        </a:p>
      </dgm:t>
    </dgm:pt>
    <dgm:pt modelId="{3B1DDBD0-C11F-46CF-9B79-2A1F94B1D5E8}">
      <dgm:prSet phldrT="[Text]" custT="1"/>
      <dgm:spPr/>
      <dgm:t>
        <a:bodyPr/>
        <a:lstStyle/>
        <a:p>
          <a:r>
            <a:rPr lang="en-US" sz="2400" dirty="0" smtClean="0"/>
            <a:t>App</a:t>
          </a:r>
          <a:endParaRPr lang="en-US" sz="2400" dirty="0"/>
        </a:p>
      </dgm:t>
    </dgm:pt>
    <dgm:pt modelId="{4D319834-6489-4DED-B912-0A0B17EF7025}" type="parTrans" cxnId="{74F4E37C-62FA-4ACB-83B4-50D2404446B9}">
      <dgm:prSet/>
      <dgm:spPr/>
      <dgm:t>
        <a:bodyPr/>
        <a:lstStyle/>
        <a:p>
          <a:endParaRPr lang="en-US"/>
        </a:p>
      </dgm:t>
    </dgm:pt>
    <dgm:pt modelId="{BF55884E-3524-43A3-9208-F86CC7031680}" type="sibTrans" cxnId="{74F4E37C-62FA-4ACB-83B4-50D2404446B9}">
      <dgm:prSet/>
      <dgm:spPr/>
      <dgm:t>
        <a:bodyPr/>
        <a:lstStyle/>
        <a:p>
          <a:endParaRPr lang="en-US"/>
        </a:p>
      </dgm:t>
    </dgm:pt>
    <dgm:pt modelId="{6A6FEFEB-D3AA-4A50-8AF2-CE89A210F472}">
      <dgm:prSet phldrT="[Text]" custT="1"/>
      <dgm:spPr/>
      <dgm:t>
        <a:bodyPr/>
        <a:lstStyle/>
        <a:p>
          <a:r>
            <a:rPr lang="en-US" sz="2400" dirty="0" smtClean="0"/>
            <a:t>App</a:t>
          </a:r>
          <a:endParaRPr lang="en-US" sz="2400" dirty="0"/>
        </a:p>
      </dgm:t>
    </dgm:pt>
    <dgm:pt modelId="{F6E7865B-73CB-45BF-A7A6-E5B62D8CD206}" type="parTrans" cxnId="{EBFA261A-F123-47AE-9572-BD36BB07F624}">
      <dgm:prSet/>
      <dgm:spPr/>
      <dgm:t>
        <a:bodyPr/>
        <a:lstStyle/>
        <a:p>
          <a:endParaRPr lang="en-US"/>
        </a:p>
      </dgm:t>
    </dgm:pt>
    <dgm:pt modelId="{D096484E-4422-4FE3-BEE0-144AEBA4A8B9}" type="sibTrans" cxnId="{EBFA261A-F123-47AE-9572-BD36BB07F624}">
      <dgm:prSet/>
      <dgm:spPr/>
      <dgm:t>
        <a:bodyPr/>
        <a:lstStyle/>
        <a:p>
          <a:endParaRPr lang="en-US"/>
        </a:p>
      </dgm:t>
    </dgm:pt>
    <dgm:pt modelId="{1C65E61D-F49D-462F-AE2F-7671A7965508}">
      <dgm:prSet phldrT="[Text]" custT="1"/>
      <dgm:spPr/>
      <dgm:t>
        <a:bodyPr/>
        <a:lstStyle/>
        <a:p>
          <a:r>
            <a:rPr lang="en-US" sz="2400" dirty="0" smtClean="0"/>
            <a:t>App</a:t>
          </a:r>
          <a:endParaRPr lang="en-US" sz="2400" dirty="0"/>
        </a:p>
      </dgm:t>
    </dgm:pt>
    <dgm:pt modelId="{965F5895-DDE0-4A03-8E72-728F31D936EB}" type="parTrans" cxnId="{189A82FD-0557-422F-8AAF-81E4D2504EF6}">
      <dgm:prSet/>
      <dgm:spPr/>
      <dgm:t>
        <a:bodyPr/>
        <a:lstStyle/>
        <a:p>
          <a:endParaRPr lang="en-US"/>
        </a:p>
      </dgm:t>
    </dgm:pt>
    <dgm:pt modelId="{E1B88C31-FFCA-4F3C-BBEF-F05FDE305B86}" type="sibTrans" cxnId="{189A82FD-0557-422F-8AAF-81E4D2504EF6}">
      <dgm:prSet/>
      <dgm:spPr/>
      <dgm:t>
        <a:bodyPr/>
        <a:lstStyle/>
        <a:p>
          <a:endParaRPr lang="en-US"/>
        </a:p>
      </dgm:t>
    </dgm:pt>
    <dgm:pt modelId="{1A159431-8C7C-4A53-A83A-529A8F8E8004}" type="pres">
      <dgm:prSet presAssocID="{73F524CC-873C-42A7-A818-2F5548088C8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BF8E88-0FCD-4C06-B6AA-383BF8FB5355}" type="pres">
      <dgm:prSet presAssocID="{03D5AB83-34DE-4B0E-BC1C-5CFD32C9F0A5}" presName="vertOne" presStyleCnt="0"/>
      <dgm:spPr/>
    </dgm:pt>
    <dgm:pt modelId="{2E8AF5EC-256B-4FA3-9A8B-48D3D6D45D1D}" type="pres">
      <dgm:prSet presAssocID="{03D5AB83-34DE-4B0E-BC1C-5CFD32C9F0A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A07067-90EE-4BCD-94FA-F54E734C39F2}" type="pres">
      <dgm:prSet presAssocID="{03D5AB83-34DE-4B0E-BC1C-5CFD32C9F0A5}" presName="parTransOne" presStyleCnt="0"/>
      <dgm:spPr/>
    </dgm:pt>
    <dgm:pt modelId="{63C25A69-C7C6-4717-9426-FB1996689A1D}" type="pres">
      <dgm:prSet presAssocID="{03D5AB83-34DE-4B0E-BC1C-5CFD32C9F0A5}" presName="horzOne" presStyleCnt="0"/>
      <dgm:spPr/>
    </dgm:pt>
    <dgm:pt modelId="{533C1436-9F57-43E9-B1AF-359D202D1990}" type="pres">
      <dgm:prSet presAssocID="{B59FAE50-8452-4786-A3BD-83B5445D68F4}" presName="vertTwo" presStyleCnt="0"/>
      <dgm:spPr/>
    </dgm:pt>
    <dgm:pt modelId="{B26592EB-385C-47F9-9069-1ABC82980E53}" type="pres">
      <dgm:prSet presAssocID="{B59FAE50-8452-4786-A3BD-83B5445D68F4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59AEFF-88A2-4BFC-868F-C5B94BC2E362}" type="pres">
      <dgm:prSet presAssocID="{B59FAE50-8452-4786-A3BD-83B5445D68F4}" presName="parTransTwo" presStyleCnt="0"/>
      <dgm:spPr/>
    </dgm:pt>
    <dgm:pt modelId="{F4A51936-B329-4BF5-BCF7-B91B5D7CD11B}" type="pres">
      <dgm:prSet presAssocID="{B59FAE50-8452-4786-A3BD-83B5445D68F4}" presName="horzTwo" presStyleCnt="0"/>
      <dgm:spPr/>
    </dgm:pt>
    <dgm:pt modelId="{BDC66390-1C00-47EA-BF9D-7F4816642C97}" type="pres">
      <dgm:prSet presAssocID="{215E7FB6-A3D9-4AC7-98F3-640B78805EB0}" presName="vertThree" presStyleCnt="0"/>
      <dgm:spPr/>
    </dgm:pt>
    <dgm:pt modelId="{0C2F0164-2B04-47C0-9A06-A0E948C6770E}" type="pres">
      <dgm:prSet presAssocID="{215E7FB6-A3D9-4AC7-98F3-640B78805EB0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4C82BD-05AD-4945-8F9F-C4722D609EF0}" type="pres">
      <dgm:prSet presAssocID="{215E7FB6-A3D9-4AC7-98F3-640B78805EB0}" presName="parTransThree" presStyleCnt="0"/>
      <dgm:spPr/>
    </dgm:pt>
    <dgm:pt modelId="{98B754A2-D7E9-4979-8838-87F2CB337B09}" type="pres">
      <dgm:prSet presAssocID="{215E7FB6-A3D9-4AC7-98F3-640B78805EB0}" presName="horzThree" presStyleCnt="0"/>
      <dgm:spPr/>
    </dgm:pt>
    <dgm:pt modelId="{8BB1B48E-5D95-4244-9E03-622B49E29BD8}" type="pres">
      <dgm:prSet presAssocID="{3B1DDBD0-C11F-46CF-9B79-2A1F94B1D5E8}" presName="vertFour" presStyleCnt="0">
        <dgm:presLayoutVars>
          <dgm:chPref val="3"/>
        </dgm:presLayoutVars>
      </dgm:prSet>
      <dgm:spPr/>
    </dgm:pt>
    <dgm:pt modelId="{A9C7AFB5-2CE1-4179-BD89-C4CC4C8DCF82}" type="pres">
      <dgm:prSet presAssocID="{3B1DDBD0-C11F-46CF-9B79-2A1F94B1D5E8}" presName="txFour" presStyleLbl="node4" presStyleIdx="0" presStyleCnt="3" custScaleX="110000" custLinFactNeighborX="-26423" custLinFactNeighborY="-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66F391-5D55-4768-82D5-FDA641CE8995}" type="pres">
      <dgm:prSet presAssocID="{3B1DDBD0-C11F-46CF-9B79-2A1F94B1D5E8}" presName="horzFour" presStyleCnt="0"/>
      <dgm:spPr/>
    </dgm:pt>
    <dgm:pt modelId="{1DF4F9DF-BC79-436D-B1BE-1DB329B1FBFB}" type="pres">
      <dgm:prSet presAssocID="{BF55884E-3524-43A3-9208-F86CC7031680}" presName="sibSpaceFour" presStyleCnt="0"/>
      <dgm:spPr/>
    </dgm:pt>
    <dgm:pt modelId="{D3E6F25D-4872-481C-81D1-9A1EA0F9D573}" type="pres">
      <dgm:prSet presAssocID="{6A6FEFEB-D3AA-4A50-8AF2-CE89A210F472}" presName="vertFour" presStyleCnt="0">
        <dgm:presLayoutVars>
          <dgm:chPref val="3"/>
        </dgm:presLayoutVars>
      </dgm:prSet>
      <dgm:spPr/>
    </dgm:pt>
    <dgm:pt modelId="{365FD63C-37C9-445F-8683-531FE685ADCB}" type="pres">
      <dgm:prSet presAssocID="{6A6FEFEB-D3AA-4A50-8AF2-CE89A210F472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EF125A-2D88-446A-ABA5-1597617BB1EA}" type="pres">
      <dgm:prSet presAssocID="{6A6FEFEB-D3AA-4A50-8AF2-CE89A210F472}" presName="horzFour" presStyleCnt="0"/>
      <dgm:spPr/>
    </dgm:pt>
    <dgm:pt modelId="{A89CF020-8C93-448B-922F-BC6A3B1E1D4C}" type="pres">
      <dgm:prSet presAssocID="{D096484E-4422-4FE3-BEE0-144AEBA4A8B9}" presName="sibSpaceFour" presStyleCnt="0"/>
      <dgm:spPr/>
    </dgm:pt>
    <dgm:pt modelId="{79AACA61-9E7A-45F5-87F5-CF7DFBE8DE52}" type="pres">
      <dgm:prSet presAssocID="{1C65E61D-F49D-462F-AE2F-7671A7965508}" presName="vertFour" presStyleCnt="0">
        <dgm:presLayoutVars>
          <dgm:chPref val="3"/>
        </dgm:presLayoutVars>
      </dgm:prSet>
      <dgm:spPr/>
    </dgm:pt>
    <dgm:pt modelId="{62602999-C1F9-47EE-ADEB-891B7DB8ADBA}" type="pres">
      <dgm:prSet presAssocID="{1C65E61D-F49D-462F-AE2F-7671A7965508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7319C0-99D5-424B-9119-A39E23C9C0F4}" type="pres">
      <dgm:prSet presAssocID="{1C65E61D-F49D-462F-AE2F-7671A7965508}" presName="horzFour" presStyleCnt="0"/>
      <dgm:spPr/>
    </dgm:pt>
  </dgm:ptLst>
  <dgm:cxnLst>
    <dgm:cxn modelId="{AEF4EED4-FB93-425E-8E7D-8DB773BF396F}" type="presOf" srcId="{215E7FB6-A3D9-4AC7-98F3-640B78805EB0}" destId="{0C2F0164-2B04-47C0-9A06-A0E948C6770E}" srcOrd="0" destOrd="0" presId="urn:microsoft.com/office/officeart/2005/8/layout/architecture"/>
    <dgm:cxn modelId="{52FC8963-A5BD-4A43-BC94-F8C6ADC5325D}" type="presOf" srcId="{B59FAE50-8452-4786-A3BD-83B5445D68F4}" destId="{B26592EB-385C-47F9-9069-1ABC82980E53}" srcOrd="0" destOrd="0" presId="urn:microsoft.com/office/officeart/2005/8/layout/architecture"/>
    <dgm:cxn modelId="{EBFA261A-F123-47AE-9572-BD36BB07F624}" srcId="{215E7FB6-A3D9-4AC7-98F3-640B78805EB0}" destId="{6A6FEFEB-D3AA-4A50-8AF2-CE89A210F472}" srcOrd="1" destOrd="0" parTransId="{F6E7865B-73CB-45BF-A7A6-E5B62D8CD206}" sibTransId="{D096484E-4422-4FE3-BEE0-144AEBA4A8B9}"/>
    <dgm:cxn modelId="{23976D64-917D-4CF8-9F88-98F5F6030B02}" type="presOf" srcId="{1C65E61D-F49D-462F-AE2F-7671A7965508}" destId="{62602999-C1F9-47EE-ADEB-891B7DB8ADBA}" srcOrd="0" destOrd="0" presId="urn:microsoft.com/office/officeart/2005/8/layout/architecture"/>
    <dgm:cxn modelId="{8C97C406-EF78-40E2-B77E-8345BDD122BB}" type="presOf" srcId="{73F524CC-873C-42A7-A818-2F5548088C87}" destId="{1A159431-8C7C-4A53-A83A-529A8F8E8004}" srcOrd="0" destOrd="0" presId="urn:microsoft.com/office/officeart/2005/8/layout/architecture"/>
    <dgm:cxn modelId="{2A9046A0-FF84-41E6-93AB-405F1F5ED463}" type="presOf" srcId="{03D5AB83-34DE-4B0E-BC1C-5CFD32C9F0A5}" destId="{2E8AF5EC-256B-4FA3-9A8B-48D3D6D45D1D}" srcOrd="0" destOrd="0" presId="urn:microsoft.com/office/officeart/2005/8/layout/architecture"/>
    <dgm:cxn modelId="{27A512F8-8F0D-4D05-AE42-F88E989CF66E}" type="presOf" srcId="{6A6FEFEB-D3AA-4A50-8AF2-CE89A210F472}" destId="{365FD63C-37C9-445F-8683-531FE685ADCB}" srcOrd="0" destOrd="0" presId="urn:microsoft.com/office/officeart/2005/8/layout/architecture"/>
    <dgm:cxn modelId="{FE652F3C-F9FE-439E-97C9-D878266D8459}" srcId="{73F524CC-873C-42A7-A818-2F5548088C87}" destId="{03D5AB83-34DE-4B0E-BC1C-5CFD32C9F0A5}" srcOrd="0" destOrd="0" parTransId="{B310EF09-9AB7-43F7-B6F7-3BECF6BDA53A}" sibTransId="{F5080E30-720A-4179-B153-86F42EC76F8B}"/>
    <dgm:cxn modelId="{74F4E37C-62FA-4ACB-83B4-50D2404446B9}" srcId="{215E7FB6-A3D9-4AC7-98F3-640B78805EB0}" destId="{3B1DDBD0-C11F-46CF-9B79-2A1F94B1D5E8}" srcOrd="0" destOrd="0" parTransId="{4D319834-6489-4DED-B912-0A0B17EF7025}" sibTransId="{BF55884E-3524-43A3-9208-F86CC7031680}"/>
    <dgm:cxn modelId="{338EC480-2FF7-442D-AEEA-BE913A87015D}" srcId="{B59FAE50-8452-4786-A3BD-83B5445D68F4}" destId="{215E7FB6-A3D9-4AC7-98F3-640B78805EB0}" srcOrd="0" destOrd="0" parTransId="{FE88CC43-D927-43C8-A97C-24868B4533A5}" sibTransId="{D1971ACB-82AC-4754-AD8D-D4D5B040246B}"/>
    <dgm:cxn modelId="{62CF0B7A-BF86-4DD7-8FFB-F8127BD080A7}" srcId="{03D5AB83-34DE-4B0E-BC1C-5CFD32C9F0A5}" destId="{B59FAE50-8452-4786-A3BD-83B5445D68F4}" srcOrd="0" destOrd="0" parTransId="{83B22284-FCAF-4548-AD3D-3F10CABA6957}" sibTransId="{7CC033B4-0CB1-4809-9F5E-C86D41C1162C}"/>
    <dgm:cxn modelId="{A3B531DC-CA33-43D0-B330-540CA3078788}" type="presOf" srcId="{3B1DDBD0-C11F-46CF-9B79-2A1F94B1D5E8}" destId="{A9C7AFB5-2CE1-4179-BD89-C4CC4C8DCF82}" srcOrd="0" destOrd="0" presId="urn:microsoft.com/office/officeart/2005/8/layout/architecture"/>
    <dgm:cxn modelId="{189A82FD-0557-422F-8AAF-81E4D2504EF6}" srcId="{215E7FB6-A3D9-4AC7-98F3-640B78805EB0}" destId="{1C65E61D-F49D-462F-AE2F-7671A7965508}" srcOrd="2" destOrd="0" parTransId="{965F5895-DDE0-4A03-8E72-728F31D936EB}" sibTransId="{E1B88C31-FFCA-4F3C-BBEF-F05FDE305B86}"/>
    <dgm:cxn modelId="{3E43D932-7FAA-47E2-AFCB-EDD866C0499E}" type="presParOf" srcId="{1A159431-8C7C-4A53-A83A-529A8F8E8004}" destId="{50BF8E88-0FCD-4C06-B6AA-383BF8FB5355}" srcOrd="0" destOrd="0" presId="urn:microsoft.com/office/officeart/2005/8/layout/architecture"/>
    <dgm:cxn modelId="{A5301EB5-A467-4D08-8B27-397161F936D9}" type="presParOf" srcId="{50BF8E88-0FCD-4C06-B6AA-383BF8FB5355}" destId="{2E8AF5EC-256B-4FA3-9A8B-48D3D6D45D1D}" srcOrd="0" destOrd="0" presId="urn:microsoft.com/office/officeart/2005/8/layout/architecture"/>
    <dgm:cxn modelId="{D562DE2A-7860-441D-AB47-029CAC9EDEE8}" type="presParOf" srcId="{50BF8E88-0FCD-4C06-B6AA-383BF8FB5355}" destId="{77A07067-90EE-4BCD-94FA-F54E734C39F2}" srcOrd="1" destOrd="0" presId="urn:microsoft.com/office/officeart/2005/8/layout/architecture"/>
    <dgm:cxn modelId="{4157FC0E-7600-413B-A2B6-F9CED28DA3F9}" type="presParOf" srcId="{50BF8E88-0FCD-4C06-B6AA-383BF8FB5355}" destId="{63C25A69-C7C6-4717-9426-FB1996689A1D}" srcOrd="2" destOrd="0" presId="urn:microsoft.com/office/officeart/2005/8/layout/architecture"/>
    <dgm:cxn modelId="{E9A4F2EC-396F-4FF6-9DD6-2193A8D82414}" type="presParOf" srcId="{63C25A69-C7C6-4717-9426-FB1996689A1D}" destId="{533C1436-9F57-43E9-B1AF-359D202D1990}" srcOrd="0" destOrd="0" presId="urn:microsoft.com/office/officeart/2005/8/layout/architecture"/>
    <dgm:cxn modelId="{36121E47-8853-4B28-99DA-00FC3D55CB9F}" type="presParOf" srcId="{533C1436-9F57-43E9-B1AF-359D202D1990}" destId="{B26592EB-385C-47F9-9069-1ABC82980E53}" srcOrd="0" destOrd="0" presId="urn:microsoft.com/office/officeart/2005/8/layout/architecture"/>
    <dgm:cxn modelId="{BEF83FD1-D07B-4CB5-8BF7-31F1C989005B}" type="presParOf" srcId="{533C1436-9F57-43E9-B1AF-359D202D1990}" destId="{1559AEFF-88A2-4BFC-868F-C5B94BC2E362}" srcOrd="1" destOrd="0" presId="urn:microsoft.com/office/officeart/2005/8/layout/architecture"/>
    <dgm:cxn modelId="{19C74C36-9535-4B19-BAD9-C11DDC2FDE8E}" type="presParOf" srcId="{533C1436-9F57-43E9-B1AF-359D202D1990}" destId="{F4A51936-B329-4BF5-BCF7-B91B5D7CD11B}" srcOrd="2" destOrd="0" presId="urn:microsoft.com/office/officeart/2005/8/layout/architecture"/>
    <dgm:cxn modelId="{FF461448-50B0-4377-B442-E9D9B379C3CD}" type="presParOf" srcId="{F4A51936-B329-4BF5-BCF7-B91B5D7CD11B}" destId="{BDC66390-1C00-47EA-BF9D-7F4816642C97}" srcOrd="0" destOrd="0" presId="urn:microsoft.com/office/officeart/2005/8/layout/architecture"/>
    <dgm:cxn modelId="{01A3669D-F067-491A-A437-CAFCE013AC7F}" type="presParOf" srcId="{BDC66390-1C00-47EA-BF9D-7F4816642C97}" destId="{0C2F0164-2B04-47C0-9A06-A0E948C6770E}" srcOrd="0" destOrd="0" presId="urn:microsoft.com/office/officeart/2005/8/layout/architecture"/>
    <dgm:cxn modelId="{DA4A34D4-AB7A-4DCD-82F0-5FC0C088CA53}" type="presParOf" srcId="{BDC66390-1C00-47EA-BF9D-7F4816642C97}" destId="{DA4C82BD-05AD-4945-8F9F-C4722D609EF0}" srcOrd="1" destOrd="0" presId="urn:microsoft.com/office/officeart/2005/8/layout/architecture"/>
    <dgm:cxn modelId="{6BD91F24-3413-4BE6-A09E-2AE71E028497}" type="presParOf" srcId="{BDC66390-1C00-47EA-BF9D-7F4816642C97}" destId="{98B754A2-D7E9-4979-8838-87F2CB337B09}" srcOrd="2" destOrd="0" presId="urn:microsoft.com/office/officeart/2005/8/layout/architecture"/>
    <dgm:cxn modelId="{4A931057-6CD7-41F2-BF9F-0BD4AED24693}" type="presParOf" srcId="{98B754A2-D7E9-4979-8838-87F2CB337B09}" destId="{8BB1B48E-5D95-4244-9E03-622B49E29BD8}" srcOrd="0" destOrd="0" presId="urn:microsoft.com/office/officeart/2005/8/layout/architecture"/>
    <dgm:cxn modelId="{D542424C-7FDF-4CF4-9260-5CFC1D8BEC32}" type="presParOf" srcId="{8BB1B48E-5D95-4244-9E03-622B49E29BD8}" destId="{A9C7AFB5-2CE1-4179-BD89-C4CC4C8DCF82}" srcOrd="0" destOrd="0" presId="urn:microsoft.com/office/officeart/2005/8/layout/architecture"/>
    <dgm:cxn modelId="{74C9A148-DEF3-4CD1-AAC4-24DFCD917642}" type="presParOf" srcId="{8BB1B48E-5D95-4244-9E03-622B49E29BD8}" destId="{DF66F391-5D55-4768-82D5-FDA641CE8995}" srcOrd="1" destOrd="0" presId="urn:microsoft.com/office/officeart/2005/8/layout/architecture"/>
    <dgm:cxn modelId="{36DE1CA7-871E-49A3-8BEE-9FA1034B40F9}" type="presParOf" srcId="{98B754A2-D7E9-4979-8838-87F2CB337B09}" destId="{1DF4F9DF-BC79-436D-B1BE-1DB329B1FBFB}" srcOrd="1" destOrd="0" presId="urn:microsoft.com/office/officeart/2005/8/layout/architecture"/>
    <dgm:cxn modelId="{A16A27CF-179D-44C6-9020-3B071993F738}" type="presParOf" srcId="{98B754A2-D7E9-4979-8838-87F2CB337B09}" destId="{D3E6F25D-4872-481C-81D1-9A1EA0F9D573}" srcOrd="2" destOrd="0" presId="urn:microsoft.com/office/officeart/2005/8/layout/architecture"/>
    <dgm:cxn modelId="{65E0FC20-B628-4CC4-8659-E2167D78ECA6}" type="presParOf" srcId="{D3E6F25D-4872-481C-81D1-9A1EA0F9D573}" destId="{365FD63C-37C9-445F-8683-531FE685ADCB}" srcOrd="0" destOrd="0" presId="urn:microsoft.com/office/officeart/2005/8/layout/architecture"/>
    <dgm:cxn modelId="{ECB3A34A-BF12-463B-BA0C-24820A806850}" type="presParOf" srcId="{D3E6F25D-4872-481C-81D1-9A1EA0F9D573}" destId="{21EF125A-2D88-446A-ABA5-1597617BB1EA}" srcOrd="1" destOrd="0" presId="urn:microsoft.com/office/officeart/2005/8/layout/architecture"/>
    <dgm:cxn modelId="{2C580889-5A3A-4FE7-B3F5-B7518495C766}" type="presParOf" srcId="{98B754A2-D7E9-4979-8838-87F2CB337B09}" destId="{A89CF020-8C93-448B-922F-BC6A3B1E1D4C}" srcOrd="3" destOrd="0" presId="urn:microsoft.com/office/officeart/2005/8/layout/architecture"/>
    <dgm:cxn modelId="{AC1DB428-031D-409C-8F90-419C153004F8}" type="presParOf" srcId="{98B754A2-D7E9-4979-8838-87F2CB337B09}" destId="{79AACA61-9E7A-45F5-87F5-CF7DFBE8DE52}" srcOrd="4" destOrd="0" presId="urn:microsoft.com/office/officeart/2005/8/layout/architecture"/>
    <dgm:cxn modelId="{EA7BA9B0-D145-4588-B050-424614AE53CE}" type="presParOf" srcId="{79AACA61-9E7A-45F5-87F5-CF7DFBE8DE52}" destId="{62602999-C1F9-47EE-ADEB-891B7DB8ADBA}" srcOrd="0" destOrd="0" presId="urn:microsoft.com/office/officeart/2005/8/layout/architecture"/>
    <dgm:cxn modelId="{68DD04B4-916C-492B-AE23-20F131FA659E}" type="presParOf" srcId="{79AACA61-9E7A-45F5-87F5-CF7DFBE8DE52}" destId="{FB7319C0-99D5-424B-9119-A39E23C9C0F4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AF5EC-256B-4FA3-9A8B-48D3D6D45D1D}">
      <dsp:nvSpPr>
        <dsp:cNvPr id="0" name=""/>
        <dsp:cNvSpPr/>
      </dsp:nvSpPr>
      <dsp:spPr>
        <a:xfrm>
          <a:off x="2569" y="1892967"/>
          <a:ext cx="4109660" cy="577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Hardware</a:t>
          </a:r>
          <a:endParaRPr lang="en-US" sz="3200" kern="1200" dirty="0"/>
        </a:p>
      </dsp:txBody>
      <dsp:txXfrm>
        <a:off x="19473" y="1909871"/>
        <a:ext cx="4075852" cy="543325"/>
      </dsp:txXfrm>
    </dsp:sp>
    <dsp:sp modelId="{B26592EB-385C-47F9-9069-1ABC82980E53}">
      <dsp:nvSpPr>
        <dsp:cNvPr id="0" name=""/>
        <dsp:cNvSpPr/>
      </dsp:nvSpPr>
      <dsp:spPr>
        <a:xfrm>
          <a:off x="6581" y="1261996"/>
          <a:ext cx="4101637" cy="5771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Hypervisor</a:t>
          </a:r>
          <a:endParaRPr lang="en-US" sz="3200" kern="1200" dirty="0"/>
        </a:p>
      </dsp:txBody>
      <dsp:txXfrm>
        <a:off x="23485" y="1278900"/>
        <a:ext cx="4067829" cy="543325"/>
      </dsp:txXfrm>
    </dsp:sp>
    <dsp:sp modelId="{0C2F0164-2B04-47C0-9A06-A0E948C6770E}">
      <dsp:nvSpPr>
        <dsp:cNvPr id="0" name=""/>
        <dsp:cNvSpPr/>
      </dsp:nvSpPr>
      <dsp:spPr>
        <a:xfrm>
          <a:off x="14580" y="631025"/>
          <a:ext cx="4085639" cy="5771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OS</a:t>
          </a:r>
          <a:endParaRPr lang="en-US" sz="3200" kern="1200" dirty="0"/>
        </a:p>
      </dsp:txBody>
      <dsp:txXfrm>
        <a:off x="31484" y="647929"/>
        <a:ext cx="4051831" cy="543325"/>
      </dsp:txXfrm>
    </dsp:sp>
    <dsp:sp modelId="{A9C7AFB5-2CE1-4179-BD89-C4CC4C8DCF82}">
      <dsp:nvSpPr>
        <dsp:cNvPr id="0" name=""/>
        <dsp:cNvSpPr/>
      </dsp:nvSpPr>
      <dsp:spPr>
        <a:xfrm>
          <a:off x="0" y="1"/>
          <a:ext cx="1430363" cy="5771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App</a:t>
          </a:r>
          <a:endParaRPr lang="en-US" sz="2400" kern="1200" dirty="0"/>
        </a:p>
      </dsp:txBody>
      <dsp:txXfrm>
        <a:off x="16904" y="16905"/>
        <a:ext cx="1396555" cy="543325"/>
      </dsp:txXfrm>
    </dsp:sp>
    <dsp:sp modelId="{365FD63C-37C9-445F-8683-531FE685ADCB}">
      <dsp:nvSpPr>
        <dsp:cNvPr id="0" name=""/>
        <dsp:cNvSpPr/>
      </dsp:nvSpPr>
      <dsp:spPr>
        <a:xfrm>
          <a:off x="1472251" y="53"/>
          <a:ext cx="1300330" cy="5771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App</a:t>
          </a:r>
          <a:endParaRPr lang="en-US" sz="2400" kern="1200" dirty="0"/>
        </a:p>
      </dsp:txBody>
      <dsp:txXfrm>
        <a:off x="1489155" y="16957"/>
        <a:ext cx="1266522" cy="543325"/>
      </dsp:txXfrm>
    </dsp:sp>
    <dsp:sp modelId="{62602999-C1F9-47EE-ADEB-891B7DB8ADBA}">
      <dsp:nvSpPr>
        <dsp:cNvPr id="0" name=""/>
        <dsp:cNvSpPr/>
      </dsp:nvSpPr>
      <dsp:spPr>
        <a:xfrm>
          <a:off x="2799888" y="53"/>
          <a:ext cx="1300330" cy="5771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App</a:t>
          </a:r>
          <a:endParaRPr lang="en-US" sz="2400" kern="1200" dirty="0"/>
        </a:p>
      </dsp:txBody>
      <dsp:txXfrm>
        <a:off x="2816792" y="16957"/>
        <a:ext cx="1266522" cy="543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5C74E-0D4C-41C8-80B0-7A7BA06D179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C37BB-D490-434A-8B75-94F84AD1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4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C37BB-D490-434A-8B75-94F84AD1B8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01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C37BB-D490-434A-8B75-94F84AD1B8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6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3564-A10E-4BBC-9E12-DF39C7FC1212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EF47-B62F-4A2A-AE95-E9CC145C9E42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2FCB-88AE-4205-9215-7E3F42A5AF1A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FF66-FDCC-472C-83E2-50E6D77C7BA2}" type="datetime1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7B1C-056F-4A3C-B866-87DF48ECE391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A931-51FE-477E-ABF5-D5831645CDAF}" type="datetime1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7B73-B717-40E1-84E6-2368554BAA5F}" type="datetime1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A8CE-9812-40F1-B211-A62DEDF0ADF7}" type="datetime1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E4D8-DBF0-4016-88C0-DBE9755C9F07}" type="datetime1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B3B4-1042-4A08-AD6B-818098F99047}" type="datetime1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A278-765A-4BAB-9FB3-30AF53682143}" type="datetime1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411E-2AC4-41DF-99D9-3242217B3239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vernamlab/CacheZoom" TargetMode="Externa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470025"/>
          </a:xfrm>
        </p:spPr>
        <p:txBody>
          <a:bodyPr>
            <a:noAutofit/>
          </a:bodyPr>
          <a:lstStyle/>
          <a:p>
            <a:r>
              <a:rPr lang="en-US" b="1" dirty="0" err="1"/>
              <a:t>CacheZoom</a:t>
            </a:r>
            <a:r>
              <a:rPr lang="en-US" b="1" dirty="0"/>
              <a:t>: How SGX Amplifies The Power of Cache Attacks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2286000"/>
          </a:xfrm>
        </p:spPr>
        <p:txBody>
          <a:bodyPr>
            <a:normAutofit/>
          </a:bodyPr>
          <a:lstStyle/>
          <a:p>
            <a:endParaRPr lang="en-US" sz="3000" b="1" dirty="0" smtClean="0"/>
          </a:p>
          <a:p>
            <a:r>
              <a:rPr lang="en-US" sz="2800" dirty="0"/>
              <a:t>Ahmad </a:t>
            </a:r>
            <a:r>
              <a:rPr lang="en-US" sz="2800" dirty="0" err="1"/>
              <a:t>Moghimi</a:t>
            </a:r>
            <a:r>
              <a:rPr lang="en-US" sz="2800" dirty="0"/>
              <a:t>, </a:t>
            </a:r>
            <a:r>
              <a:rPr lang="en-US" sz="2800" dirty="0" err="1"/>
              <a:t>Gorka</a:t>
            </a:r>
            <a:r>
              <a:rPr lang="en-US" sz="2800" dirty="0"/>
              <a:t> </a:t>
            </a:r>
            <a:r>
              <a:rPr lang="en-US" sz="2800" dirty="0" err="1"/>
              <a:t>Irazoqui</a:t>
            </a:r>
            <a:r>
              <a:rPr lang="en-US" sz="2800" dirty="0"/>
              <a:t>, </a:t>
            </a:r>
            <a:r>
              <a:rPr lang="en-US" sz="2800" i="1" dirty="0"/>
              <a:t>Thomas </a:t>
            </a:r>
            <a:r>
              <a:rPr lang="en-US" sz="2800" i="1" dirty="0" err="1" smtClean="0"/>
              <a:t>Eisenbarth</a:t>
            </a:r>
            <a:endParaRPr lang="en-US" sz="2800" dirty="0"/>
          </a:p>
          <a:p>
            <a:r>
              <a:rPr lang="en-US" sz="2800" smtClean="0"/>
              <a:t>September </a:t>
            </a:r>
            <a:r>
              <a:rPr lang="en-US" sz="2800" smtClean="0"/>
              <a:t>26, </a:t>
            </a:r>
            <a:r>
              <a:rPr lang="en-US" sz="2800" dirty="0" smtClean="0"/>
              <a:t>2017</a:t>
            </a:r>
          </a:p>
          <a:p>
            <a:r>
              <a:rPr lang="en-US" b="1" dirty="0" smtClean="0"/>
              <a:t>CHES 2017 - Taipei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305496"/>
            <a:ext cx="2908495" cy="94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7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CacheZoom</a:t>
            </a:r>
            <a:r>
              <a:rPr lang="en-US" dirty="0" smtClean="0"/>
              <a:t>: Noise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Probe cycles </a:t>
            </a:r>
            <a:r>
              <a:rPr lang="en-US" dirty="0"/>
              <a:t>based on the number of evictions</a:t>
            </a:r>
          </a:p>
          <a:p>
            <a:r>
              <a:rPr lang="en-US" dirty="0" smtClean="0"/>
              <a:t>Context-switch </a:t>
            </a:r>
            <a:r>
              <a:rPr lang="en-US" dirty="0"/>
              <a:t>noise: </a:t>
            </a:r>
            <a:endParaRPr lang="en-US" dirty="0" smtClean="0"/>
          </a:p>
          <a:p>
            <a:pPr lvl="1"/>
            <a:r>
              <a:rPr lang="en-US" dirty="0" smtClean="0"/>
              <a:t>unavoidable </a:t>
            </a:r>
            <a:r>
              <a:rPr lang="en-US" dirty="0"/>
              <a:t>but predictable</a:t>
            </a:r>
          </a:p>
          <a:p>
            <a:pPr lvl="1"/>
            <a:r>
              <a:rPr lang="en-US" dirty="0" smtClean="0"/>
              <a:t>evictions/set </a:t>
            </a:r>
            <a:r>
              <a:rPr lang="en-US" dirty="0"/>
              <a:t>caused by an empty enclave</a:t>
            </a:r>
          </a:p>
          <a:p>
            <a:r>
              <a:rPr lang="en-US" dirty="0"/>
              <a:t>Filtering the predicted eviction noise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Shape 806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595" y="3962400"/>
            <a:ext cx="4188306" cy="2327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807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09574" y="3962400"/>
            <a:ext cx="4202029" cy="233554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808"/>
          <p:cNvSpPr/>
          <p:nvPr/>
        </p:nvSpPr>
        <p:spPr>
          <a:xfrm>
            <a:off x="4305300" y="4852734"/>
            <a:ext cx="571500" cy="3886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60143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 smtClean="0"/>
              <a:t>CacheZooming</a:t>
            </a:r>
            <a:r>
              <a:rPr lang="en-US" sz="6600" dirty="0" smtClean="0"/>
              <a:t> AES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Attack on AES encryption/decryption:</a:t>
            </a:r>
          </a:p>
          <a:p>
            <a:r>
              <a:rPr lang="de-DE" b="1" dirty="0"/>
              <a:t>4 T-</a:t>
            </a:r>
            <a:r>
              <a:rPr lang="de-DE" b="1" dirty="0" err="1"/>
              <a:t>Tables</a:t>
            </a:r>
            <a:r>
              <a:rPr lang="de-DE" b="1" dirty="0"/>
              <a:t>: </a:t>
            </a:r>
            <a:r>
              <a:rPr lang="de-DE" dirty="0" smtClean="0"/>
              <a:t>4x1kB: </a:t>
            </a:r>
            <a:r>
              <a:rPr lang="de-DE" dirty="0" err="1" smtClean="0"/>
              <a:t>fills</a:t>
            </a:r>
            <a:r>
              <a:rPr lang="de-DE" dirty="0" smtClean="0"/>
              <a:t> </a:t>
            </a:r>
            <a:r>
              <a:rPr lang="de-DE" dirty="0"/>
              <a:t>1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entire</a:t>
            </a:r>
            <a:r>
              <a:rPr lang="de-DE" dirty="0" smtClean="0"/>
              <a:t> </a:t>
            </a:r>
            <a:r>
              <a:rPr lang="de-DE" dirty="0"/>
              <a:t>L1D </a:t>
            </a:r>
            <a:r>
              <a:rPr lang="de-DE" dirty="0" err="1"/>
              <a:t>cache</a:t>
            </a:r>
            <a:endParaRPr lang="de-DE" dirty="0"/>
          </a:p>
          <a:p>
            <a:r>
              <a:rPr lang="de-DE" b="1" dirty="0" err="1"/>
              <a:t>Huge</a:t>
            </a:r>
            <a:r>
              <a:rPr lang="de-DE" b="1" dirty="0"/>
              <a:t> T-Table</a:t>
            </a:r>
            <a:r>
              <a:rPr lang="de-DE" dirty="0"/>
              <a:t>: </a:t>
            </a:r>
            <a:r>
              <a:rPr lang="de-DE" dirty="0" smtClean="0"/>
              <a:t>1x2kB: 64-bit </a:t>
            </a:r>
            <a:r>
              <a:rPr lang="de-DE" dirty="0" err="1"/>
              <a:t>entries</a:t>
            </a:r>
            <a:r>
              <a:rPr lang="de-DE" dirty="0"/>
              <a:t> w/</a:t>
            </a:r>
            <a:r>
              <a:rPr lang="de-DE" dirty="0" err="1"/>
              <a:t>read</a:t>
            </a:r>
            <a:r>
              <a:rPr lang="de-DE" dirty="0"/>
              <a:t> </a:t>
            </a:r>
            <a:r>
              <a:rPr lang="de-DE" dirty="0" err="1" smtClean="0"/>
              <a:t>offset</a:t>
            </a:r>
            <a:endParaRPr lang="de-DE" dirty="0" smtClean="0"/>
          </a:p>
          <a:p>
            <a:r>
              <a:rPr lang="en-US" b="1" dirty="0" smtClean="0"/>
              <a:t>S-Box </a:t>
            </a:r>
            <a:r>
              <a:rPr lang="de-DE" dirty="0" smtClean="0"/>
              <a:t>256 </a:t>
            </a:r>
            <a:r>
              <a:rPr lang="de-DE" dirty="0" err="1"/>
              <a:t>byte</a:t>
            </a:r>
            <a:r>
              <a:rPr lang="de-DE" dirty="0"/>
              <a:t> </a:t>
            </a:r>
            <a:r>
              <a:rPr lang="de-DE" dirty="0" err="1" smtClean="0"/>
              <a:t>table</a:t>
            </a:r>
            <a:endParaRPr lang="de-DE" dirty="0" smtClean="0"/>
          </a:p>
          <a:p>
            <a:pPr lvl="1"/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/>
              <a:t>4 </a:t>
            </a:r>
            <a:r>
              <a:rPr lang="de-DE" dirty="0" err="1"/>
              <a:t>cache</a:t>
            </a:r>
            <a:r>
              <a:rPr lang="de-DE" dirty="0"/>
              <a:t> </a:t>
            </a:r>
            <a:r>
              <a:rPr lang="de-DE" dirty="0" err="1" smtClean="0"/>
              <a:t>lines</a:t>
            </a:r>
            <a:r>
              <a:rPr lang="de-DE" dirty="0" smtClean="0"/>
              <a:t>: </a:t>
            </a:r>
            <a:r>
              <a:rPr lang="de-DE" dirty="0"/>
              <a:t>40 </a:t>
            </a:r>
            <a:r>
              <a:rPr lang="de-DE" dirty="0" err="1"/>
              <a:t>accesses</a:t>
            </a:r>
            <a:r>
              <a:rPr lang="de-DE" dirty="0"/>
              <a:t> </a:t>
            </a:r>
            <a:r>
              <a:rPr lang="de-DE" dirty="0" err="1" smtClean="0"/>
              <a:t>each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Assumptions</a:t>
            </a:r>
            <a:r>
              <a:rPr lang="en-US" b="1" dirty="0">
                <a:solidFill>
                  <a:schemeClr val="tx2"/>
                </a:solidFill>
              </a:rPr>
              <a:t>:</a:t>
            </a:r>
          </a:p>
          <a:p>
            <a:r>
              <a:rPr lang="en-US" dirty="0" smtClean="0"/>
              <a:t>Full access </a:t>
            </a:r>
            <a:r>
              <a:rPr lang="en-US" dirty="0"/>
              <a:t>to OS resources </a:t>
            </a:r>
            <a:endParaRPr lang="en-US" dirty="0" smtClean="0"/>
          </a:p>
          <a:p>
            <a:r>
              <a:rPr lang="en-US" dirty="0" smtClean="0"/>
              <a:t>AES code &amp; key protected </a:t>
            </a:r>
            <a:r>
              <a:rPr lang="en-US" dirty="0"/>
              <a:t>by SGX Enclave</a:t>
            </a:r>
          </a:p>
          <a:p>
            <a:r>
              <a:rPr lang="en-US" dirty="0" smtClean="0"/>
              <a:t>Cipher input </a:t>
            </a:r>
            <a:r>
              <a:rPr lang="en-US" i="1" dirty="0" smtClean="0"/>
              <a:t>or</a:t>
            </a:r>
            <a:r>
              <a:rPr lang="en-US" dirty="0" smtClean="0"/>
              <a:t> output known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8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CacheZoom</a:t>
            </a:r>
            <a:r>
              <a:rPr lang="en-US" dirty="0" smtClean="0"/>
              <a:t> on AES T-Table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" name="Shape 843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457200" y="1703134"/>
            <a:ext cx="8229600" cy="363086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ontent Placeholder 8"/>
          <p:cNvSpPr txBox="1">
            <a:spLocks/>
          </p:cNvSpPr>
          <p:nvPr/>
        </p:nvSpPr>
        <p:spPr>
          <a:xfrm>
            <a:off x="685800" y="5356225"/>
            <a:ext cx="8010099" cy="12731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Out of order Execution:</a:t>
            </a:r>
          </a:p>
          <a:p>
            <a:pPr lvl="1" indent="-342900"/>
            <a:r>
              <a:rPr lang="en-US" dirty="0" smtClean="0"/>
              <a:t>Repeat accesses to same set	 </a:t>
            </a:r>
          </a:p>
          <a:p>
            <a:r>
              <a:rPr lang="en-US" dirty="0" smtClean="0"/>
              <a:t>blind 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7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Known Plaintext attack on first round [TOS10,AGM16]</a:t>
            </a:r>
          </a:p>
          <a:p>
            <a:pPr lvl="1"/>
            <a:r>
              <a:rPr lang="en-US" dirty="0" smtClean="0"/>
              <a:t>Reveals 64-80 key bits</a:t>
            </a:r>
          </a:p>
          <a:p>
            <a:r>
              <a:rPr lang="en-US" dirty="0" smtClean="0"/>
              <a:t>Reconstruct access order</a:t>
            </a:r>
          </a:p>
          <a:p>
            <a:pPr lvl="1"/>
            <a:r>
              <a:rPr lang="en-US" dirty="0" smtClean="0"/>
              <a:t>Difficult due to out-of-order execution</a:t>
            </a:r>
          </a:p>
          <a:p>
            <a:pPr lvl="1"/>
            <a:r>
              <a:rPr lang="en-US" dirty="0" smtClean="0"/>
              <a:t>Arithmetic mean of accesses is </a:t>
            </a:r>
            <a:r>
              <a:rPr lang="en-US" i="1" dirty="0" smtClean="0"/>
              <a:t>reasonable</a:t>
            </a:r>
            <a:r>
              <a:rPr lang="en-US" dirty="0" smtClean="0"/>
              <a:t> </a:t>
            </a:r>
            <a:r>
              <a:rPr lang="en-US" i="1" dirty="0" smtClean="0"/>
              <a:t>approximation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76200" y="647700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ea typeface="Rockwell"/>
                <a:cs typeface="Rockwell"/>
                <a:sym typeface="Rockwell"/>
              </a:rPr>
              <a:t>[TOS10] </a:t>
            </a:r>
            <a:r>
              <a:rPr lang="en-GB" sz="1100" dirty="0" err="1">
                <a:ea typeface="Rockwell"/>
                <a:cs typeface="Rockwell"/>
                <a:sym typeface="Rockwell"/>
              </a:rPr>
              <a:t>Eran</a:t>
            </a:r>
            <a:r>
              <a:rPr lang="en-GB" sz="1100" dirty="0">
                <a:ea typeface="Rockwell"/>
                <a:cs typeface="Rockwell"/>
                <a:sym typeface="Rockwell"/>
              </a:rPr>
              <a:t> </a:t>
            </a:r>
            <a:r>
              <a:rPr lang="en-GB" sz="1100" dirty="0" err="1" smtClean="0">
                <a:ea typeface="Rockwell"/>
                <a:cs typeface="Rockwell"/>
                <a:sym typeface="Rockwell"/>
              </a:rPr>
              <a:t>Tromer</a:t>
            </a:r>
            <a:r>
              <a:rPr lang="en-GB" sz="1100" dirty="0" smtClean="0">
                <a:ea typeface="Rockwell"/>
                <a:cs typeface="Rockwell"/>
                <a:sym typeface="Rockwell"/>
              </a:rPr>
              <a:t>, Dag </a:t>
            </a:r>
            <a:r>
              <a:rPr lang="en-GB" sz="1100" dirty="0">
                <a:ea typeface="Rockwell"/>
                <a:cs typeface="Rockwell"/>
                <a:sym typeface="Rockwell"/>
              </a:rPr>
              <a:t>Arne </a:t>
            </a:r>
            <a:r>
              <a:rPr lang="en-GB" sz="1100" dirty="0" err="1" smtClean="0">
                <a:ea typeface="Rockwell"/>
                <a:cs typeface="Rockwell"/>
                <a:sym typeface="Rockwell"/>
              </a:rPr>
              <a:t>Osvik</a:t>
            </a:r>
            <a:r>
              <a:rPr lang="en-GB" sz="1100" dirty="0" smtClean="0">
                <a:ea typeface="Rockwell"/>
                <a:cs typeface="Rockwell"/>
                <a:sym typeface="Rockwell"/>
              </a:rPr>
              <a:t>, </a:t>
            </a:r>
            <a:r>
              <a:rPr lang="en-GB" sz="1100" dirty="0" err="1" smtClean="0">
                <a:ea typeface="Rockwell"/>
                <a:cs typeface="Rockwell"/>
                <a:sym typeface="Rockwell"/>
              </a:rPr>
              <a:t>Adi</a:t>
            </a:r>
            <a:r>
              <a:rPr lang="en-GB" sz="1100" dirty="0" smtClean="0">
                <a:ea typeface="Rockwell"/>
                <a:cs typeface="Rockwell"/>
                <a:sym typeface="Rockwell"/>
              </a:rPr>
              <a:t> Shamir. </a:t>
            </a:r>
            <a:r>
              <a:rPr lang="en-US" sz="1100" i="1" dirty="0" smtClean="0"/>
              <a:t>Efficient Cache Attacks on AES, and Countermeasures</a:t>
            </a:r>
            <a:r>
              <a:rPr lang="en-US" sz="1100" dirty="0" smtClean="0"/>
              <a:t>. Journal of Cryptology, 2010.</a:t>
            </a:r>
            <a:endParaRPr lang="en-GB" sz="1100" dirty="0" smtClean="0">
              <a:ea typeface="Rockwell"/>
              <a:cs typeface="Rockwell"/>
              <a:sym typeface="Rockwell"/>
            </a:endParaRPr>
          </a:p>
          <a:p>
            <a:pPr>
              <a:buSzPct val="25000"/>
            </a:pPr>
            <a:r>
              <a:rPr lang="en-US" sz="1100" b="1" dirty="0" smtClean="0"/>
              <a:t>[AGM16]</a:t>
            </a:r>
            <a:r>
              <a:rPr lang="en-US" sz="1100" dirty="0" smtClean="0"/>
              <a:t> </a:t>
            </a:r>
            <a:r>
              <a:rPr lang="en-US" sz="1100" dirty="0" err="1"/>
              <a:t>Ashokkumar</a:t>
            </a:r>
            <a:r>
              <a:rPr lang="en-US" sz="1100" dirty="0"/>
              <a:t>, C., </a:t>
            </a:r>
            <a:r>
              <a:rPr lang="en-US" sz="1100" dirty="0" err="1"/>
              <a:t>Giri</a:t>
            </a:r>
            <a:r>
              <a:rPr lang="en-US" sz="1100" dirty="0"/>
              <a:t>, R.P., Menezes, B</a:t>
            </a:r>
            <a:r>
              <a:rPr lang="en-US" sz="1100" dirty="0" smtClean="0"/>
              <a:t>.: </a:t>
            </a:r>
            <a:r>
              <a:rPr lang="en-GB" sz="1100" dirty="0" smtClean="0">
                <a:ea typeface="Rockwell"/>
                <a:cs typeface="Arial" panose="020B0604020202020204" pitchFamily="34" charset="0"/>
                <a:sym typeface="Rockwell"/>
              </a:rPr>
              <a:t>Highly </a:t>
            </a:r>
            <a:r>
              <a:rPr lang="en-GB" sz="1100" dirty="0">
                <a:ea typeface="Rockwell"/>
                <a:cs typeface="Arial" panose="020B0604020202020204" pitchFamily="34" charset="0"/>
                <a:sym typeface="Rockwell"/>
              </a:rPr>
              <a:t>efficient algorithms for </a:t>
            </a:r>
            <a:r>
              <a:rPr lang="en-GB" sz="1100" dirty="0" err="1">
                <a:ea typeface="Rockwell"/>
                <a:cs typeface="Arial" panose="020B0604020202020204" pitchFamily="34" charset="0"/>
                <a:sym typeface="Rockwell"/>
              </a:rPr>
              <a:t>aes</a:t>
            </a:r>
            <a:r>
              <a:rPr lang="en-GB" sz="1100" dirty="0">
                <a:ea typeface="Rockwell"/>
                <a:cs typeface="Arial" panose="020B0604020202020204" pitchFamily="34" charset="0"/>
                <a:sym typeface="Rockwell"/>
              </a:rPr>
              <a:t> key retrieval in cache access attacks. </a:t>
            </a:r>
            <a:r>
              <a:rPr lang="en-GB" sz="1100" dirty="0" smtClean="0">
                <a:ea typeface="Rockwell"/>
                <a:cs typeface="Arial" panose="020B0604020202020204" pitchFamily="34" charset="0"/>
                <a:sym typeface="Rockwell"/>
              </a:rPr>
              <a:t>Euro S&amp;P </a:t>
            </a:r>
            <a:r>
              <a:rPr lang="en-GB" sz="1100" dirty="0">
                <a:ea typeface="Rockwell"/>
                <a:cs typeface="Arial" panose="020B0604020202020204" pitchFamily="34" charset="0"/>
                <a:sym typeface="Rockwell"/>
              </a:rPr>
              <a:t>2016.</a:t>
            </a:r>
          </a:p>
        </p:txBody>
      </p:sp>
      <p:pic>
        <p:nvPicPr>
          <p:cNvPr id="9" name="Shape 8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36694" y="3505201"/>
            <a:ext cx="4047574" cy="2923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8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2854" y="3505200"/>
            <a:ext cx="4047574" cy="2923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6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Prefetching to prevent cache attacks?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Cache warming: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dirty="0" err="1" smtClean="0"/>
              <a:t>Prefetch</a:t>
            </a:r>
            <a:r>
              <a:rPr lang="en-US" dirty="0" smtClean="0"/>
              <a:t> or </a:t>
            </a:r>
            <a:r>
              <a:rPr lang="en-US" dirty="0" err="1" smtClean="0"/>
              <a:t>postfetch</a:t>
            </a:r>
            <a:r>
              <a:rPr lang="en-US" dirty="0" smtClean="0"/>
              <a:t> entire T-table</a:t>
            </a:r>
          </a:p>
          <a:p>
            <a:r>
              <a:rPr lang="en-US" dirty="0" smtClean="0"/>
              <a:t>Once or every round</a:t>
            </a:r>
          </a:p>
          <a:p>
            <a:r>
              <a:rPr lang="en-US" dirty="0" smtClean="0"/>
              <a:t>Works if attacker cannot interrupt AES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Resistant to previous cache side-channels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Vulnerable to our attack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Shape 907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00" y="2310956"/>
            <a:ext cx="8501634" cy="38390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974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 S-Box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2514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256 bytes S-Box </a:t>
            </a:r>
            <a:r>
              <a:rPr lang="en-US" dirty="0" err="1" smtClean="0"/>
              <a:t>table</a:t>
            </a:r>
            <a:r>
              <a:rPr lang="en-US" dirty="0" err="1" smtClean="0">
                <a:sym typeface="Wingdings" panose="05000000000000000000" pitchFamily="2" charset="2"/>
              </a:rPr>
              <a:t>difficult</a:t>
            </a:r>
            <a:endParaRPr lang="en-US" dirty="0" smtClean="0"/>
          </a:p>
          <a:p>
            <a:pPr lvl="1"/>
            <a:r>
              <a:rPr lang="en-US" dirty="0" smtClean="0"/>
              <a:t>spans 4 cache lines: 16 access </a:t>
            </a:r>
            <a:r>
              <a:rPr lang="en-US" b="1" dirty="0" smtClean="0"/>
              <a:t>per round</a:t>
            </a:r>
          </a:p>
          <a:p>
            <a:pPr lvl="1"/>
            <a:r>
              <a:rPr lang="en-US" dirty="0" smtClean="0"/>
              <a:t>order? Out of order execution and repeat accesses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“Secure” if not able to interrupt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/>
              <a:t>Observed # of accesses/set correlated to expected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Shape 897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 b="29215"/>
          <a:stretch/>
        </p:blipFill>
        <p:spPr>
          <a:xfrm>
            <a:off x="685800" y="3988690"/>
            <a:ext cx="7692802" cy="2412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68" y="3429000"/>
            <a:ext cx="4058332" cy="2547194"/>
          </a:xfrm>
          <a:prstGeom prst="rect">
            <a:avLst/>
          </a:prstGeo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73" y="3437860"/>
            <a:ext cx="3958227" cy="254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3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 S-Box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Correlate accesses/set to observation</a:t>
            </a:r>
          </a:p>
          <a:p>
            <a:r>
              <a:rPr lang="en-US" dirty="0" smtClean="0"/>
              <a:t>Using 1500 traces: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Shape 899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 b="30082"/>
          <a:stretch/>
        </p:blipFill>
        <p:spPr>
          <a:xfrm>
            <a:off x="-304800" y="2895600"/>
            <a:ext cx="8915400" cy="263263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roup 10"/>
          <p:cNvGrpSpPr/>
          <p:nvPr/>
        </p:nvGrpSpPr>
        <p:grpSpPr>
          <a:xfrm>
            <a:off x="4953000" y="2710757"/>
            <a:ext cx="1809362" cy="718243"/>
            <a:chOff x="4953000" y="2710757"/>
            <a:chExt cx="1809362" cy="7182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172200" y="2710757"/>
                  <a:ext cx="5901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𝟏𝟓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rgbClr val="FFC0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2200" y="2710757"/>
                  <a:ext cx="590162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953000" y="2895423"/>
              <a:ext cx="1219200" cy="533577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962400" y="5181600"/>
            <a:ext cx="1022573" cy="870289"/>
            <a:chOff x="5638800" y="2209800"/>
            <a:chExt cx="1022573" cy="8702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6172200" y="2710757"/>
                  <a:ext cx="489173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2200" y="2710757"/>
                  <a:ext cx="489173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 flipV="1">
              <a:off x="5638800" y="2209800"/>
              <a:ext cx="533400" cy="685623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161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 them?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110368"/>
              </p:ext>
            </p:extLst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Vulnerable Implementations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OpenSSL 1.1.0f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aes_core.c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T-table,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aes_x86core.c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Large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T-table;</a:t>
                      </a:r>
                      <a:b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S-box and prefetching configurable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WolfCrypt</a:t>
                      </a:r>
                      <a:r>
                        <a:rPr lang="en-US" dirty="0" smtClean="0"/>
                        <a:t> 3.11.0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aes.c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T-Table; prefetching before 1st round.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Nettle Mozilla 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rijndael.c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T-Table and S-box configurable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NSS 3.30.2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aes-encrypt-internal.asm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T-table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Libtomcrypt</a:t>
                      </a:r>
                      <a:r>
                        <a:rPr lang="en-US" dirty="0" smtClean="0"/>
                        <a:t> 1.17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aes.c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T-Table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Libgcrypt</a:t>
                      </a:r>
                      <a:r>
                        <a:rPr lang="en-US" dirty="0" smtClean="0"/>
                        <a:t> 1.7.7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rjindael.c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T-Table; S-box for last round w/ prefetching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MbedTLS</a:t>
                      </a:r>
                      <a:r>
                        <a:rPr lang="en-US" dirty="0" smtClean="0"/>
                        <a:t> 2.4.2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aes.c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T-Table; S-box for last round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257801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Implementations configurable through compile or runtime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CacheZoom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High Resolution Cache Attack on SGX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Prime+Probe</a:t>
            </a:r>
            <a:r>
              <a:rPr lang="en-US" dirty="0"/>
              <a:t> </a:t>
            </a:r>
            <a:r>
              <a:rPr lang="en-US" dirty="0" smtClean="0"/>
              <a:t>on L1D w/ </a:t>
            </a:r>
            <a:r>
              <a:rPr lang="en-US" b="1" dirty="0" smtClean="0"/>
              <a:t>interrupted execution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Full Cache image every few instructions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Sample Target: AES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>
                <a:sym typeface="Wingdings" panose="05000000000000000000" pitchFamily="2" charset="2"/>
              </a:rPr>
              <a:t>All</a:t>
            </a:r>
            <a:r>
              <a:rPr lang="en-US" dirty="0" smtClean="0">
                <a:sym typeface="Wingdings" panose="05000000000000000000" pitchFamily="2" charset="2"/>
              </a:rPr>
              <a:t> table-based implementations vulnerable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even with cache warming countermeasure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ym typeface="Wingdings" panose="05000000000000000000" pitchFamily="2" charset="2"/>
              </a:rPr>
              <a:t>Key </a:t>
            </a:r>
            <a:r>
              <a:rPr lang="en-US" dirty="0">
                <a:sym typeface="Wingdings" panose="05000000000000000000" pitchFamily="2" charset="2"/>
              </a:rPr>
              <a:t>after &lt;20 traces because of </a:t>
            </a:r>
            <a:r>
              <a:rPr lang="en-US" dirty="0" smtClean="0">
                <a:sym typeface="Wingdings" panose="05000000000000000000" pitchFamily="2" charset="2"/>
              </a:rPr>
              <a:t>resolution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2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Side-channels are devastating in SGX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Rockwell"/>
                <a:ea typeface="Rockwell"/>
                <a:cs typeface="Rockwell"/>
                <a:sym typeface="Rockwell"/>
              </a:rPr>
              <a:t>Constant execution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Rockwell"/>
                <a:ea typeface="Rockwell"/>
                <a:cs typeface="Rockwell"/>
                <a:sym typeface="Rockwell"/>
              </a:rPr>
              <a:t>flow+data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Rockwell"/>
                <a:ea typeface="Rockwell"/>
                <a:cs typeface="Rockwell"/>
                <a:sym typeface="Rockwell"/>
              </a:rPr>
              <a:t> accesses are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Rockwell"/>
                <a:ea typeface="Rockwell"/>
                <a:cs typeface="Rockwell"/>
                <a:sym typeface="Rockwell"/>
              </a:rPr>
              <a:t>essential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Rockwell"/>
                <a:ea typeface="Rockwell"/>
                <a:cs typeface="Rockwell"/>
                <a:sym typeface="Rockwell"/>
              </a:rPr>
              <a:t> when processing secrets </a:t>
            </a:r>
            <a:endParaRPr lang="en-GB" dirty="0">
              <a:solidFill>
                <a:schemeClr val="tx2">
                  <a:lumMod val="75000"/>
                </a:schemeClr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Intel Software Guard Extensions (SGX)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Trusted Execution Environment</a:t>
            </a:r>
          </a:p>
          <a:p>
            <a:r>
              <a:rPr lang="en-US" b="1" dirty="0">
                <a:solidFill>
                  <a:schemeClr val="tx2"/>
                </a:solidFill>
              </a:rPr>
              <a:t>Enclave:</a:t>
            </a:r>
            <a:r>
              <a:rPr lang="en-US" dirty="0"/>
              <a:t> Hardware protected user-level software </a:t>
            </a:r>
            <a:r>
              <a:rPr lang="en-US" dirty="0" smtClean="0"/>
              <a:t>module</a:t>
            </a:r>
          </a:p>
          <a:p>
            <a:pPr lvl="1"/>
            <a:r>
              <a:rPr lang="en-US" dirty="0"/>
              <a:t>Loaded by the user program</a:t>
            </a:r>
          </a:p>
          <a:p>
            <a:pPr lvl="1"/>
            <a:r>
              <a:rPr lang="en-US" dirty="0"/>
              <a:t>Mapped by the Operating System</a:t>
            </a:r>
          </a:p>
          <a:p>
            <a:pPr lvl="1"/>
            <a:r>
              <a:rPr lang="en-US" dirty="0"/>
              <a:t>Authenticated and Encrypted by </a:t>
            </a:r>
            <a:r>
              <a:rPr lang="en-US" dirty="0" smtClean="0"/>
              <a:t>CPU</a:t>
            </a:r>
          </a:p>
          <a:p>
            <a:pPr>
              <a:buFontTx/>
              <a:buChar char="-"/>
            </a:pPr>
            <a:r>
              <a:rPr lang="en-US" dirty="0" smtClean="0"/>
              <a:t>Protects against system</a:t>
            </a:r>
            <a:br>
              <a:rPr lang="en-US" dirty="0" smtClean="0"/>
            </a:br>
            <a:r>
              <a:rPr lang="en-US" dirty="0" smtClean="0"/>
              <a:t>level adversary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“no protection against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access pattern leakages”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New Attacker Model: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Attacker gets full control</a:t>
            </a:r>
            <a:br>
              <a:rPr lang="en-US" dirty="0" smtClean="0"/>
            </a:br>
            <a:r>
              <a:rPr lang="en-US" dirty="0" smtClean="0"/>
              <a:t> over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78881" y="623570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84735473"/>
              </p:ext>
            </p:extLst>
          </p:nvPr>
        </p:nvGraphicFramePr>
        <p:xfrm>
          <a:off x="4572000" y="3581400"/>
          <a:ext cx="4114800" cy="2470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5475113" y="4042868"/>
            <a:ext cx="3098868" cy="1256646"/>
            <a:chOff x="5749432" y="3518643"/>
            <a:chExt cx="3098868" cy="1256646"/>
          </a:xfrm>
        </p:grpSpPr>
        <p:sp>
          <p:nvSpPr>
            <p:cNvPr id="11" name="Bent-Up Arrow 10"/>
            <p:cNvSpPr/>
            <p:nvPr/>
          </p:nvSpPr>
          <p:spPr>
            <a:xfrm>
              <a:off x="7761114" y="3518643"/>
              <a:ext cx="1087186" cy="675671"/>
            </a:xfrm>
            <a:prstGeom prst="bentUpArrow">
              <a:avLst>
                <a:gd name="adj1" fmla="val 25321"/>
                <a:gd name="adj2" fmla="val 25000"/>
                <a:gd name="adj3" fmla="val 237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blocked</a:t>
              </a:r>
              <a:endParaRPr lang="en-US" dirty="0"/>
            </a:p>
          </p:txBody>
        </p:sp>
        <p:sp>
          <p:nvSpPr>
            <p:cNvPr id="13" name="Bent-Up Arrow 12"/>
            <p:cNvSpPr/>
            <p:nvPr/>
          </p:nvSpPr>
          <p:spPr>
            <a:xfrm flipH="1">
              <a:off x="5749432" y="3579052"/>
              <a:ext cx="1108568" cy="1196237"/>
            </a:xfrm>
            <a:prstGeom prst="bentUpArrow">
              <a:avLst>
                <a:gd name="adj1" fmla="val 19387"/>
                <a:gd name="adj2" fmla="val 25000"/>
                <a:gd name="adj3" fmla="val 2561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blocked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02481" y="3684408"/>
            <a:ext cx="4105588" cy="1945217"/>
            <a:chOff x="4876800" y="3160183"/>
            <a:chExt cx="4105588" cy="1945217"/>
          </a:xfrm>
        </p:grpSpPr>
        <p:sp>
          <p:nvSpPr>
            <p:cNvPr id="7" name="Rounded Rectangle 6"/>
            <p:cNvSpPr/>
            <p:nvPr/>
          </p:nvSpPr>
          <p:spPr>
            <a:xfrm>
              <a:off x="8553450" y="3160183"/>
              <a:ext cx="285750" cy="37052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876800" y="4966454"/>
              <a:ext cx="4105588" cy="13894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696200" y="3243738"/>
              <a:ext cx="285750" cy="37052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842635" y="3160183"/>
              <a:ext cx="285750" cy="37052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8697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6084"/>
            <a:ext cx="4038600" cy="11869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22180"/>
            <a:ext cx="8229600" cy="38401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Download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</a:rPr>
              <a:t>CacheZoom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at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en-US" sz="3200" dirty="0">
                <a:hlinkClick r:id="rId3"/>
              </a:rPr>
              <a:t>https://github.com/vernamlab/CacheZoom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514600" y="259967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/>
              <a:t>Thank you!</a:t>
            </a:r>
            <a:endParaRPr lang="en-US" sz="6000" b="1" dirty="0"/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1371600" y="4281884"/>
            <a:ext cx="6400800" cy="3688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thomas.eisenbarth@uni-luebeck.de</a:t>
            </a:r>
            <a:endParaRPr lang="en-US" sz="28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its.uni-luebeck.de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vernam.wpi.edu</a:t>
            </a:r>
          </a:p>
          <a:p>
            <a:pPr marL="0" indent="0">
              <a:buNone/>
            </a:pPr>
            <a:r>
              <a:rPr lang="en-US" sz="2800" dirty="0" smtClean="0"/>
              <a:t>				   @</a:t>
            </a:r>
            <a:r>
              <a:rPr lang="en-US" sz="2800" dirty="0" err="1" smtClean="0"/>
              <a:t>vernamgroup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822657"/>
            <a:ext cx="3213295" cy="104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548" y="5434873"/>
            <a:ext cx="344452" cy="28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5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AES?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5367"/>
            <a:ext cx="27432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T-Tables:</a:t>
            </a:r>
          </a:p>
          <a:p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Fast in SW</a:t>
            </a:r>
          </a:p>
          <a:p>
            <a:r>
              <a:rPr lang="de-DE" sz="2400" dirty="0" smtClean="0">
                <a:solidFill>
                  <a:schemeClr val="tx2"/>
                </a:solidFill>
              </a:rPr>
              <a:t>Data-</a:t>
            </a:r>
            <a:r>
              <a:rPr lang="de-DE" sz="2400" dirty="0" err="1" smtClean="0">
                <a:solidFill>
                  <a:schemeClr val="tx2"/>
                </a:solidFill>
              </a:rPr>
              <a:t>dependent</a:t>
            </a:r>
            <a:endParaRPr lang="de-DE" sz="2400" dirty="0" smtClean="0">
              <a:solidFill>
                <a:schemeClr val="tx2"/>
              </a:solidFill>
            </a:endParaRPr>
          </a:p>
          <a:p>
            <a:r>
              <a:rPr lang="de-DE" sz="2400" dirty="0" smtClean="0">
                <a:solidFill>
                  <a:srgbClr val="FF0000"/>
                </a:solidFill>
              </a:rPr>
              <a:t>vulnerable</a:t>
            </a:r>
            <a:endParaRPr lang="de-DE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200400" y="1605366"/>
            <a:ext cx="27432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S-Box:</a:t>
            </a:r>
          </a:p>
          <a:p>
            <a:r>
              <a:rPr lang="de-DE" sz="2400" dirty="0" smtClean="0">
                <a:solidFill>
                  <a:schemeClr val="accent4">
                    <a:lumMod val="50000"/>
                  </a:schemeClr>
                </a:solidFill>
              </a:rPr>
              <a:t>Slow</a:t>
            </a:r>
          </a:p>
          <a:p>
            <a:r>
              <a:rPr lang="de-DE" sz="2400" dirty="0" err="1" smtClean="0">
                <a:solidFill>
                  <a:srgbClr val="FF0000"/>
                </a:solidFill>
              </a:rPr>
              <a:t>Attack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difficult</a:t>
            </a:r>
            <a:r>
              <a:rPr lang="de-DE" sz="2400" dirty="0" smtClean="0">
                <a:solidFill>
                  <a:srgbClr val="FF0000"/>
                </a:solidFill>
              </a:rPr>
              <a:t> but </a:t>
            </a:r>
            <a:r>
              <a:rPr lang="de-DE" sz="2400" dirty="0" err="1" smtClean="0">
                <a:solidFill>
                  <a:srgbClr val="FF0000"/>
                </a:solidFill>
              </a:rPr>
              <a:t>possible</a:t>
            </a:r>
            <a:endParaRPr lang="de-DE" sz="2400" dirty="0" smtClean="0">
              <a:solidFill>
                <a:srgbClr val="FF0000"/>
              </a:solidFill>
            </a:endParaRPr>
          </a:p>
          <a:p>
            <a:r>
              <a:rPr lang="de-DE" sz="2400" b="1" dirty="0" smtClean="0">
                <a:solidFill>
                  <a:schemeClr val="accent3">
                    <a:lumMod val="50000"/>
                  </a:schemeClr>
                </a:solidFill>
              </a:rPr>
              <a:t>Fix: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always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access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all (4)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cache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lines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5952699" y="1624012"/>
            <a:ext cx="274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No Tables: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SIMD</a:t>
            </a:r>
            <a:r>
              <a:rPr lang="en-US" dirty="0" smtClean="0">
                <a:solidFill>
                  <a:schemeClr val="tx2"/>
                </a:solidFill>
              </a:rPr>
              <a:t> [Ham09]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>
                <a:solidFill>
                  <a:schemeClr val="tx2"/>
                </a:solidFill>
              </a:rPr>
              <a:t>AES-NI</a:t>
            </a:r>
            <a:r>
              <a:rPr lang="en-US" dirty="0" smtClean="0">
                <a:solidFill>
                  <a:schemeClr val="tx2"/>
                </a:solidFill>
              </a:rPr>
              <a:t> or AES co-processor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9050" y="6385023"/>
            <a:ext cx="8915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[Ham09]</a:t>
            </a:r>
            <a:r>
              <a:rPr lang="en-US" sz="1400" dirty="0" smtClean="0"/>
              <a:t> Mike Hamburg: </a:t>
            </a:r>
            <a:r>
              <a:rPr lang="en-US" sz="1400" i="1" dirty="0" smtClean="0"/>
              <a:t>Accelerating </a:t>
            </a:r>
            <a:r>
              <a:rPr lang="en-US" sz="1400" i="1" dirty="0"/>
              <a:t>AES with Vector Permute </a:t>
            </a:r>
            <a:r>
              <a:rPr lang="en-US" sz="1400" i="1" dirty="0" smtClean="0"/>
              <a:t>Instructions</a:t>
            </a:r>
            <a:r>
              <a:rPr lang="en-US" sz="1400" dirty="0"/>
              <a:t>.</a:t>
            </a:r>
            <a:r>
              <a:rPr lang="en-US" sz="1400" dirty="0" smtClean="0"/>
              <a:t> </a:t>
            </a:r>
            <a:r>
              <a:rPr lang="en-US" sz="1400" dirty="0"/>
              <a:t>CHES, 2009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999699" y="4865654"/>
            <a:ext cx="6324600" cy="90923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b="1" dirty="0" smtClean="0"/>
              <a:t>Other Cryptosystems: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Only secure if data accesses and execution flow constant </a:t>
            </a:r>
            <a:b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(or secret-independent)</a:t>
            </a:r>
            <a:endParaRPr lang="de-DE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907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Known </a:t>
            </a:r>
            <a:r>
              <a:rPr lang="en-US" dirty="0" err="1" smtClean="0"/>
              <a:t>Ciphertext</a:t>
            </a:r>
            <a:r>
              <a:rPr lang="en-US" dirty="0" smtClean="0"/>
              <a:t> attack on last round</a:t>
            </a:r>
          </a:p>
          <a:p>
            <a:pPr lvl="1"/>
            <a:r>
              <a:rPr lang="en-US" dirty="0" smtClean="0"/>
              <a:t>Reveals all key bits after few observations</a:t>
            </a:r>
          </a:p>
          <a:p>
            <a:r>
              <a:rPr lang="en-US" dirty="0" smtClean="0"/>
              <a:t>Attack on 2 last rounds: </a:t>
            </a:r>
          </a:p>
          <a:p>
            <a:pPr lvl="1"/>
            <a:r>
              <a:rPr lang="en-US" dirty="0" smtClean="0"/>
              <a:t>Fewer observations (1 with ideal leakage; 2-3 is practical)</a:t>
            </a:r>
          </a:p>
          <a:p>
            <a:pPr lvl="1"/>
            <a:r>
              <a:rPr lang="en-US" dirty="0" smtClean="0"/>
              <a:t>Increased computational load (2h with python as of now)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Shape 874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82711" y="3505200"/>
            <a:ext cx="4038058" cy="2916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8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3505200"/>
            <a:ext cx="4038059" cy="2916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04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Channel Attacks on SGX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OS initiated attacks are powerful:</a:t>
            </a:r>
          </a:p>
          <a:p>
            <a:r>
              <a:rPr lang="en-US" dirty="0" smtClean="0"/>
              <a:t>Page Accesses [XCP15,</a:t>
            </a:r>
            <a:r>
              <a:rPr lang="en-US" b="1" dirty="0"/>
              <a:t> </a:t>
            </a:r>
            <a:r>
              <a:rPr lang="en-US" dirty="0" smtClean="0"/>
              <a:t>vBWK+17]</a:t>
            </a:r>
          </a:p>
          <a:p>
            <a:r>
              <a:rPr lang="en-US" dirty="0" smtClean="0"/>
              <a:t>Branch Shadowing [LSG+17]</a:t>
            </a:r>
          </a:p>
          <a:p>
            <a:r>
              <a:rPr lang="en-US" dirty="0" smtClean="0"/>
              <a:t>Cache Attacks</a:t>
            </a:r>
            <a:endParaRPr lang="en-US" dirty="0"/>
          </a:p>
          <a:p>
            <a:pPr lvl="1"/>
            <a:r>
              <a:rPr lang="de-DE" dirty="0" smtClean="0"/>
              <a:t>Classic </a:t>
            </a:r>
            <a:r>
              <a:rPr lang="en-US" dirty="0" smtClean="0"/>
              <a:t>[GESM17, BMD+17]</a:t>
            </a:r>
          </a:p>
          <a:p>
            <a:pPr lvl="1"/>
            <a:r>
              <a:rPr lang="en-US" dirty="0" smtClean="0"/>
              <a:t>Enclave to Enclave [SWG+17]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15000"/>
            <a:ext cx="9144000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 smtClean="0">
                <a:ea typeface="Rockwell"/>
                <a:cs typeface="Rockwell"/>
                <a:sym typeface="Rockwell"/>
              </a:rPr>
              <a:t>[XCP15]</a:t>
            </a:r>
            <a:r>
              <a:rPr lang="en-GB" sz="1050" dirty="0" smtClean="0">
                <a:ea typeface="Rockwell"/>
                <a:cs typeface="Rockwell"/>
                <a:sym typeface="Rockwell"/>
              </a:rPr>
              <a:t> </a:t>
            </a:r>
            <a:r>
              <a:rPr lang="en-GB" sz="1050" dirty="0" err="1" smtClean="0">
                <a:ea typeface="Rockwell"/>
                <a:cs typeface="Rockwell"/>
                <a:sym typeface="Rockwell"/>
              </a:rPr>
              <a:t>Yuanzhong</a:t>
            </a:r>
            <a:r>
              <a:rPr lang="en-GB" sz="1050" dirty="0" smtClean="0">
                <a:ea typeface="Rockwell"/>
                <a:cs typeface="Rockwell"/>
                <a:sym typeface="Rockwell"/>
              </a:rPr>
              <a:t> </a:t>
            </a:r>
            <a:r>
              <a:rPr lang="en-GB" sz="1050" dirty="0">
                <a:ea typeface="Rockwell"/>
                <a:cs typeface="Rockwell"/>
                <a:sym typeface="Rockwell"/>
              </a:rPr>
              <a:t>Xu, </a:t>
            </a:r>
            <a:r>
              <a:rPr lang="en-GB" sz="1050" dirty="0" err="1">
                <a:ea typeface="Rockwell"/>
                <a:cs typeface="Rockwell"/>
                <a:sym typeface="Rockwell"/>
              </a:rPr>
              <a:t>Weidong</a:t>
            </a:r>
            <a:r>
              <a:rPr lang="en-GB" sz="1050" dirty="0">
                <a:ea typeface="Rockwell"/>
                <a:cs typeface="Rockwell"/>
                <a:sym typeface="Rockwell"/>
              </a:rPr>
              <a:t> Cui, </a:t>
            </a:r>
            <a:r>
              <a:rPr lang="en-GB" sz="1050" dirty="0" smtClean="0">
                <a:ea typeface="Rockwell"/>
                <a:cs typeface="Rockwell"/>
                <a:sym typeface="Rockwell"/>
              </a:rPr>
              <a:t>Marcus </a:t>
            </a:r>
            <a:r>
              <a:rPr lang="en-GB" sz="1050" dirty="0" err="1">
                <a:ea typeface="Rockwell"/>
                <a:cs typeface="Rockwell"/>
                <a:sym typeface="Rockwell"/>
              </a:rPr>
              <a:t>Peinado</a:t>
            </a:r>
            <a:r>
              <a:rPr lang="en-GB" sz="1050" dirty="0">
                <a:ea typeface="Rockwell"/>
                <a:cs typeface="Rockwell"/>
                <a:sym typeface="Rockwell"/>
              </a:rPr>
              <a:t>. </a:t>
            </a:r>
            <a:r>
              <a:rPr lang="en-GB" sz="1050" i="1" dirty="0">
                <a:ea typeface="Rockwell"/>
                <a:cs typeface="Rockwell"/>
                <a:sym typeface="Rockwell"/>
              </a:rPr>
              <a:t>Controlled-channel attacks: Deterministic side channels for untrusted operating </a:t>
            </a:r>
            <a:r>
              <a:rPr lang="en-GB" sz="1050" i="1" dirty="0" smtClean="0">
                <a:ea typeface="Rockwell"/>
                <a:cs typeface="Rockwell"/>
                <a:sym typeface="Rockwell"/>
              </a:rPr>
              <a:t>systems</a:t>
            </a:r>
            <a:r>
              <a:rPr lang="en-GB" sz="1050" dirty="0">
                <a:ea typeface="Rockwell"/>
                <a:cs typeface="Rockwell"/>
                <a:sym typeface="Rockwell"/>
              </a:rPr>
              <a:t>.</a:t>
            </a:r>
            <a:r>
              <a:rPr lang="en-GB" sz="1050" dirty="0" smtClean="0">
                <a:ea typeface="Rockwell"/>
                <a:cs typeface="Rockwell"/>
                <a:sym typeface="Rockwell"/>
              </a:rPr>
              <a:t> </a:t>
            </a:r>
            <a:r>
              <a:rPr lang="en-GB" sz="1050" dirty="0">
                <a:ea typeface="Rockwell"/>
                <a:cs typeface="Rockwell"/>
                <a:sym typeface="Rockwell"/>
              </a:rPr>
              <a:t>IEEE </a:t>
            </a:r>
            <a:r>
              <a:rPr lang="en-GB" sz="1050" dirty="0" smtClean="0">
                <a:ea typeface="Rockwell"/>
                <a:cs typeface="Rockwell"/>
                <a:sym typeface="Rockwell"/>
              </a:rPr>
              <a:t>S&amp;P, 2015.</a:t>
            </a:r>
          </a:p>
          <a:p>
            <a:r>
              <a:rPr lang="en-US" sz="1050" b="1" dirty="0"/>
              <a:t>[vBWK+17]</a:t>
            </a:r>
            <a:r>
              <a:rPr lang="en-US" sz="1050" dirty="0"/>
              <a:t> J. Van </a:t>
            </a:r>
            <a:r>
              <a:rPr lang="en-US" sz="1050" dirty="0" err="1"/>
              <a:t>Bulck</a:t>
            </a:r>
            <a:r>
              <a:rPr lang="en-US" sz="1050" dirty="0"/>
              <a:t>, N. </a:t>
            </a:r>
            <a:r>
              <a:rPr lang="en-US" sz="1050" dirty="0" err="1"/>
              <a:t>Weichbrodt</a:t>
            </a:r>
            <a:r>
              <a:rPr lang="en-US" sz="1050" dirty="0"/>
              <a:t>, R. </a:t>
            </a:r>
            <a:r>
              <a:rPr lang="en-US" sz="1050" dirty="0" err="1"/>
              <a:t>Kapitza</a:t>
            </a:r>
            <a:r>
              <a:rPr lang="en-US" sz="1050" dirty="0"/>
              <a:t> et al. </a:t>
            </a:r>
            <a:r>
              <a:rPr lang="en-US" sz="1050" i="1" dirty="0"/>
              <a:t>Telling Your Secrets without Page Faults: Stealthy Page Table-Based Attacks on Enclaved Execution. </a:t>
            </a:r>
            <a:r>
              <a:rPr lang="en-US" sz="1050" dirty="0" err="1"/>
              <a:t>Usenix</a:t>
            </a:r>
            <a:r>
              <a:rPr lang="en-US" sz="1050" dirty="0"/>
              <a:t> Security 17.</a:t>
            </a:r>
          </a:p>
          <a:p>
            <a:r>
              <a:rPr lang="en-US" sz="1050" b="1" dirty="0" smtClean="0"/>
              <a:t>[LSG+17] </a:t>
            </a:r>
            <a:r>
              <a:rPr lang="en-US" sz="1050" dirty="0" err="1"/>
              <a:t>Sangho</a:t>
            </a:r>
            <a:r>
              <a:rPr lang="en-US" sz="1050" dirty="0"/>
              <a:t> Lee, Ming-Wei Shih, </a:t>
            </a:r>
            <a:r>
              <a:rPr lang="en-US" sz="1050" dirty="0" err="1"/>
              <a:t>Prasun</a:t>
            </a:r>
            <a:r>
              <a:rPr lang="en-US" sz="1050" dirty="0"/>
              <a:t> Gera</a:t>
            </a:r>
            <a:r>
              <a:rPr lang="en-US" sz="1050" dirty="0" smtClean="0"/>
              <a:t>, et al. </a:t>
            </a:r>
            <a:r>
              <a:rPr lang="en-US" sz="1050" i="1" dirty="0" smtClean="0"/>
              <a:t>Inferring </a:t>
            </a:r>
            <a:r>
              <a:rPr lang="en-US" sz="1050" i="1" dirty="0"/>
              <a:t>Fine-grained Control </a:t>
            </a:r>
            <a:r>
              <a:rPr lang="en-US" sz="1050" i="1" dirty="0" smtClean="0"/>
              <a:t>Flow</a:t>
            </a:r>
            <a:r>
              <a:rPr lang="en-US" sz="1050" dirty="0" smtClean="0"/>
              <a:t> </a:t>
            </a:r>
            <a:r>
              <a:rPr lang="en-US" sz="1050" i="1" dirty="0"/>
              <a:t>Inside SGX Enclaves with Branch Shadowing</a:t>
            </a:r>
            <a:r>
              <a:rPr lang="en-US" sz="1050" dirty="0"/>
              <a:t>. </a:t>
            </a:r>
            <a:r>
              <a:rPr lang="en-US" sz="1050" dirty="0" err="1"/>
              <a:t>Usenix</a:t>
            </a:r>
            <a:r>
              <a:rPr lang="en-US" sz="1050" dirty="0"/>
              <a:t> Security 17.</a:t>
            </a:r>
            <a:endParaRPr lang="en-US" sz="1050" i="1" dirty="0" smtClean="0"/>
          </a:p>
          <a:p>
            <a:r>
              <a:rPr lang="en-US" sz="1050" b="1" dirty="0" smtClean="0"/>
              <a:t>[</a:t>
            </a:r>
            <a:r>
              <a:rPr lang="en-US" sz="1050" b="1" dirty="0"/>
              <a:t>GESM17] </a:t>
            </a:r>
            <a:r>
              <a:rPr lang="en-US" sz="1050" dirty="0"/>
              <a:t>G</a:t>
            </a:r>
            <a:r>
              <a:rPr lang="de-DE" sz="1050" dirty="0"/>
              <a:t>ö</a:t>
            </a:r>
            <a:r>
              <a:rPr lang="en-US" sz="1050" dirty="0" err="1"/>
              <a:t>tzfried</a:t>
            </a:r>
            <a:r>
              <a:rPr lang="en-US" sz="1050" dirty="0"/>
              <a:t>, J., Eckert, M., </a:t>
            </a:r>
            <a:r>
              <a:rPr lang="en-US" sz="1050" dirty="0" err="1"/>
              <a:t>Schinzel</a:t>
            </a:r>
            <a:r>
              <a:rPr lang="en-US" sz="1050" dirty="0"/>
              <a:t>, S., M</a:t>
            </a:r>
            <a:r>
              <a:rPr lang="de-DE" sz="1050" dirty="0"/>
              <a:t>ü</a:t>
            </a:r>
            <a:r>
              <a:rPr lang="en-US" sz="1050" dirty="0" err="1"/>
              <a:t>ller</a:t>
            </a:r>
            <a:r>
              <a:rPr lang="en-US" sz="1050" dirty="0"/>
              <a:t>, T.: </a:t>
            </a:r>
            <a:r>
              <a:rPr lang="en-US" sz="1050" i="1" dirty="0"/>
              <a:t>Cache Attacks on Intel SGX</a:t>
            </a:r>
            <a:r>
              <a:rPr lang="en-US" sz="1050" dirty="0"/>
              <a:t>. EUROSEC 17</a:t>
            </a:r>
          </a:p>
          <a:p>
            <a:r>
              <a:rPr lang="en-US" sz="1050" b="1" dirty="0"/>
              <a:t>[BMD+17]</a:t>
            </a:r>
            <a:r>
              <a:rPr lang="en-US" sz="1050" dirty="0"/>
              <a:t> Ferdinand </a:t>
            </a:r>
            <a:r>
              <a:rPr lang="en-US" sz="1050" dirty="0" err="1"/>
              <a:t>Brasser</a:t>
            </a:r>
            <a:r>
              <a:rPr lang="en-US" sz="1050" dirty="0"/>
              <a:t>,, </a:t>
            </a:r>
            <a:r>
              <a:rPr lang="en-US" sz="1050" dirty="0" err="1"/>
              <a:t>Urs</a:t>
            </a:r>
            <a:r>
              <a:rPr lang="en-US" sz="1050" dirty="0"/>
              <a:t> M</a:t>
            </a:r>
            <a:r>
              <a:rPr lang="de-DE" sz="1050" dirty="0"/>
              <a:t>ü</a:t>
            </a:r>
            <a:r>
              <a:rPr lang="en-US" sz="1050" dirty="0" err="1"/>
              <a:t>ller</a:t>
            </a:r>
            <a:r>
              <a:rPr lang="en-US" sz="1050" dirty="0"/>
              <a:t>, Alexandra </a:t>
            </a:r>
            <a:r>
              <a:rPr lang="en-US" sz="1050" dirty="0" err="1"/>
              <a:t>Dmitrienko</a:t>
            </a:r>
            <a:r>
              <a:rPr lang="en-US" sz="1050" dirty="0"/>
              <a:t> et al. </a:t>
            </a:r>
            <a:r>
              <a:rPr lang="en-US" sz="1050" i="1" dirty="0"/>
              <a:t>Software Grand Exposure: SGX Cache Attacks Are Practical</a:t>
            </a:r>
            <a:r>
              <a:rPr lang="en-US" sz="1050" dirty="0"/>
              <a:t>. WOOT </a:t>
            </a:r>
            <a:r>
              <a:rPr lang="en-US" sz="1050" dirty="0" smtClean="0"/>
              <a:t>17</a:t>
            </a:r>
          </a:p>
          <a:p>
            <a:r>
              <a:rPr lang="de-DE" sz="1050" b="1" dirty="0" smtClean="0"/>
              <a:t>[SWG+17]</a:t>
            </a:r>
            <a:r>
              <a:rPr lang="de-DE" sz="1050" dirty="0" smtClean="0"/>
              <a:t> Schwarz</a:t>
            </a:r>
            <a:r>
              <a:rPr lang="de-DE" sz="1050" dirty="0"/>
              <a:t>, M., Weiser, S., </a:t>
            </a:r>
            <a:r>
              <a:rPr lang="de-DE" sz="1050" dirty="0" err="1"/>
              <a:t>Gruss</a:t>
            </a:r>
            <a:r>
              <a:rPr lang="de-DE" sz="1050" dirty="0"/>
              <a:t>, D., Maurice, C., </a:t>
            </a:r>
            <a:r>
              <a:rPr lang="de-DE" sz="1050" dirty="0" err="1"/>
              <a:t>Mangard</a:t>
            </a:r>
            <a:r>
              <a:rPr lang="de-DE" sz="1050" dirty="0"/>
              <a:t>, </a:t>
            </a:r>
            <a:r>
              <a:rPr lang="de-DE" sz="1050" dirty="0" smtClean="0"/>
              <a:t>S: </a:t>
            </a:r>
            <a:r>
              <a:rPr lang="de-DE" sz="1050" i="1" dirty="0"/>
              <a:t>Malware </a:t>
            </a:r>
            <a:r>
              <a:rPr lang="de-DE" sz="1050" i="1" dirty="0" err="1" smtClean="0"/>
              <a:t>guard</a:t>
            </a:r>
            <a:r>
              <a:rPr lang="de-DE" sz="1050" i="1" dirty="0"/>
              <a:t> </a:t>
            </a:r>
            <a:r>
              <a:rPr lang="en-US" sz="1050" i="1" dirty="0" smtClean="0"/>
              <a:t>extension</a:t>
            </a:r>
            <a:r>
              <a:rPr lang="en-US" sz="1050" i="1" dirty="0"/>
              <a:t>: Using SGX to conceal cache attacks</a:t>
            </a:r>
            <a:r>
              <a:rPr lang="en-US" sz="1050" dirty="0" smtClean="0"/>
              <a:t>. DIMVA 2017</a:t>
            </a:r>
            <a:endParaRPr lang="en-US" sz="1050" i="1" dirty="0"/>
          </a:p>
        </p:txBody>
      </p:sp>
      <p:grpSp>
        <p:nvGrpSpPr>
          <p:cNvPr id="6" name="Shape 165"/>
          <p:cNvGrpSpPr/>
          <p:nvPr/>
        </p:nvGrpSpPr>
        <p:grpSpPr>
          <a:xfrm>
            <a:off x="6579781" y="2057400"/>
            <a:ext cx="1988820" cy="1423797"/>
            <a:chOff x="8420607" y="3919966"/>
            <a:chExt cx="2651760" cy="1898396"/>
          </a:xfrm>
        </p:grpSpPr>
        <p:sp>
          <p:nvSpPr>
            <p:cNvPr id="7" name="Shape 166"/>
            <p:cNvSpPr/>
            <p:nvPr/>
          </p:nvSpPr>
          <p:spPr>
            <a:xfrm>
              <a:off x="8420607" y="3919966"/>
              <a:ext cx="2651760" cy="1898396"/>
            </a:xfrm>
            <a:prstGeom prst="rect">
              <a:avLst/>
            </a:prstGeom>
            <a:blipFill rotWithShape="1">
              <a:blip r:embed="rId2">
                <a:alphaModFix/>
              </a:blip>
              <a:tile tx="0" ty="0" sx="60000" sy="58999" flip="none" algn="tl"/>
            </a:blipFill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t" anchorCtr="0">
              <a:noAutofit/>
            </a:bodyPr>
            <a:lstStyle/>
            <a:p>
              <a:pPr algn="ctr">
                <a:buSzPct val="25000"/>
              </a:pPr>
              <a:r>
                <a:rPr lang="en-GB" sz="1350">
                  <a:solidFill>
                    <a:schemeClr val="dk1"/>
                  </a:solidFill>
                  <a:latin typeface="Rockwell"/>
                  <a:ea typeface="Rockwell"/>
                  <a:cs typeface="Rockwell"/>
                  <a:sym typeface="Rockwell"/>
                </a:rPr>
                <a:t>SGX Enclave</a:t>
              </a:r>
            </a:p>
          </p:txBody>
        </p:sp>
        <p:pic>
          <p:nvPicPr>
            <p:cNvPr id="8" name="Shape 167"/>
            <p:cNvPicPr preferRelativeResize="0">
              <a:picLocks noChangeAspect="1"/>
            </p:cNvPicPr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006942" y="4413282"/>
              <a:ext cx="1774905" cy="118543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" name="Shape 16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63460" y="3695435"/>
            <a:ext cx="1694739" cy="1105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395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CacheZoom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Cache Attacks</a:t>
            </a:r>
          </a:p>
          <a:p>
            <a:r>
              <a:rPr lang="en-US" sz="2400" dirty="0" smtClean="0"/>
              <a:t>Versatile and well-studied</a:t>
            </a:r>
          </a:p>
          <a:p>
            <a:endParaRPr lang="en-US" sz="2400" dirty="0" smtClean="0"/>
          </a:p>
          <a:p>
            <a:r>
              <a:rPr lang="en-US" sz="2400" dirty="0" smtClean="0"/>
              <a:t>Most </a:t>
            </a:r>
            <a:r>
              <a:rPr lang="en-US" sz="2400" dirty="0"/>
              <a:t>libraries have some level of protection by now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High resolution attack:</a:t>
            </a:r>
          </a:p>
          <a:p>
            <a:pPr lvl="1"/>
            <a:r>
              <a:rPr lang="en-US" sz="2000" dirty="0" smtClean="0"/>
              <a:t>spatial resolution: 64b</a:t>
            </a:r>
          </a:p>
          <a:p>
            <a:pPr lvl="1"/>
            <a:r>
              <a:rPr lang="en-US" sz="2000" dirty="0" smtClean="0"/>
              <a:t>page faults: 4kb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CacheZoom</a:t>
            </a:r>
            <a:endParaRPr lang="en-US" b="1" dirty="0" smtClean="0"/>
          </a:p>
          <a:p>
            <a:r>
              <a:rPr lang="en-US" sz="2400" dirty="0" smtClean="0"/>
              <a:t>maximizes temporal and spatial resolution </a:t>
            </a:r>
            <a:r>
              <a:rPr lang="en-US" sz="2400" b="1" dirty="0" smtClean="0"/>
              <a:t>on SGX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Breaks implementations and “countermeasures”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Unless cache accesses profile is constant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8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How To </a:t>
            </a:r>
            <a:r>
              <a:rPr lang="en-US" sz="6600" dirty="0" err="1" smtClean="0"/>
              <a:t>CacheZoom</a:t>
            </a:r>
            <a:endParaRPr lang="en-US" sz="6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1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CacheZoom</a:t>
            </a:r>
            <a:r>
              <a:rPr lang="en-US" dirty="0" smtClean="0"/>
              <a:t>: Cache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Manipulate OS </a:t>
            </a:r>
            <a:r>
              <a:rPr lang="en-US" dirty="0" smtClean="0"/>
              <a:t>to reduce noise:</a:t>
            </a:r>
          </a:p>
          <a:p>
            <a:r>
              <a:rPr lang="en-US" sz="2800" dirty="0"/>
              <a:t>Fix CPU Frequency → stable access times</a:t>
            </a:r>
          </a:p>
          <a:p>
            <a:r>
              <a:rPr lang="en-US" sz="2800" dirty="0" smtClean="0"/>
              <a:t>Kernel task </a:t>
            </a:r>
            <a:r>
              <a:rPr lang="en-US" sz="2800" dirty="0"/>
              <a:t>scheduler </a:t>
            </a:r>
            <a:r>
              <a:rPr lang="en-US" sz="2800" dirty="0" smtClean="0"/>
              <a:t>isolates cores </a:t>
            </a:r>
            <a:r>
              <a:rPr lang="en-US" sz="2800" dirty="0" smtClean="0">
                <a:sym typeface="Wingdings" panose="05000000000000000000" pitchFamily="2" charset="2"/>
              </a:rPr>
              <a:t> L1 Cache attack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828800" y="4800600"/>
            <a:ext cx="4572000" cy="1371601"/>
            <a:chOff x="1828800" y="4800600"/>
            <a:chExt cx="4572000" cy="1371601"/>
          </a:xfrm>
        </p:grpSpPr>
        <p:grpSp>
          <p:nvGrpSpPr>
            <p:cNvPr id="11" name="Group 10"/>
            <p:cNvGrpSpPr/>
            <p:nvPr/>
          </p:nvGrpSpPr>
          <p:grpSpPr>
            <a:xfrm>
              <a:off x="4191000" y="4800600"/>
              <a:ext cx="2209800" cy="914400"/>
              <a:chOff x="1828800" y="4800600"/>
              <a:chExt cx="2209800" cy="9144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828800" y="4800600"/>
                <a:ext cx="22098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 smtClean="0"/>
                  <a:t>Core 1</a:t>
                </a:r>
                <a:endParaRPr lang="en-US" dirty="0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2209800" y="5143500"/>
                <a:ext cx="1600200" cy="419100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L1$</a:t>
                </a:r>
                <a:endParaRPr lang="en-US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828800" y="5815479"/>
              <a:ext cx="4572000" cy="35672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Last Level Cache (shared)</a:t>
              </a:r>
              <a:endParaRPr lang="en-US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28800" y="4800600"/>
              <a:ext cx="2209800" cy="914400"/>
              <a:chOff x="1828800" y="4800600"/>
              <a:chExt cx="2209800" cy="914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828800" y="4800600"/>
                <a:ext cx="22098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dirty="0" smtClean="0"/>
                  <a:t>Core 0</a:t>
                </a:r>
                <a:endParaRPr lang="en-US" dirty="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2209800" y="5143500"/>
                <a:ext cx="1600200" cy="419100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L1$</a:t>
                </a:r>
                <a:endParaRPr lang="en-US" dirty="0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2971800" y="3962400"/>
            <a:ext cx="914400" cy="1181100"/>
            <a:chOff x="2971800" y="3962400"/>
            <a:chExt cx="914400" cy="1181100"/>
          </a:xfrm>
        </p:grpSpPr>
        <p:sp>
          <p:nvSpPr>
            <p:cNvPr id="15" name="Rectangle 14"/>
            <p:cNvSpPr/>
            <p:nvPr/>
          </p:nvSpPr>
          <p:spPr>
            <a:xfrm>
              <a:off x="2971800" y="3962400"/>
              <a:ext cx="914400" cy="66152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Victim Enclave</a:t>
              </a:r>
              <a:endParaRPr lang="en-US" sz="16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581400" y="4623921"/>
              <a:ext cx="0" cy="51957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905000" y="3965015"/>
            <a:ext cx="914400" cy="1140385"/>
            <a:chOff x="1905000" y="3965015"/>
            <a:chExt cx="914400" cy="1140385"/>
          </a:xfrm>
        </p:grpSpPr>
        <p:sp>
          <p:nvSpPr>
            <p:cNvPr id="14" name="Rectangle 13"/>
            <p:cNvSpPr/>
            <p:nvPr/>
          </p:nvSpPr>
          <p:spPr>
            <a:xfrm>
              <a:off x="1905000" y="3965015"/>
              <a:ext cx="914400" cy="66152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Attacker task</a:t>
              </a:r>
              <a:endParaRPr lang="en-US" sz="16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2667000" y="4585821"/>
              <a:ext cx="0" cy="51957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267200" y="3810000"/>
            <a:ext cx="2133600" cy="1333500"/>
            <a:chOff x="4267200" y="3810000"/>
            <a:chExt cx="2133600" cy="1333500"/>
          </a:xfrm>
        </p:grpSpPr>
        <p:sp>
          <p:nvSpPr>
            <p:cNvPr id="25" name="Rectangle 24"/>
            <p:cNvSpPr/>
            <p:nvPr/>
          </p:nvSpPr>
          <p:spPr>
            <a:xfrm>
              <a:off x="4419600" y="3812615"/>
              <a:ext cx="914400" cy="66152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Other Task 0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86400" y="3810000"/>
              <a:ext cx="914400" cy="66152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Other Task </a:t>
              </a:r>
              <a:r>
                <a:rPr lang="en-US" sz="1600" dirty="0" smtClean="0"/>
                <a:t>1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6096000" y="4471521"/>
              <a:ext cx="0" cy="51957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181600" y="4433421"/>
              <a:ext cx="0" cy="51957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267200" y="3965015"/>
              <a:ext cx="914400" cy="66152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Other Task 0</a:t>
              </a:r>
              <a:endParaRPr lang="en-US" sz="16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34000" y="3962400"/>
              <a:ext cx="914400" cy="66152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Other Task </a:t>
              </a:r>
              <a:r>
                <a:rPr lang="en-US" sz="1600" dirty="0" smtClean="0"/>
                <a:t>1</a:t>
              </a:r>
              <a:endParaRPr lang="en-US" sz="16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5943600" y="4623921"/>
              <a:ext cx="0" cy="51957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029200" y="4585821"/>
              <a:ext cx="0" cy="51957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403797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1 Título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CacheZoom:Maximize</a:t>
            </a:r>
            <a:r>
              <a:rPr lang="en-US" dirty="0" smtClean="0"/>
              <a:t> Resolution</a:t>
            </a:r>
            <a:endParaRPr lang="es-ES" dirty="0"/>
          </a:p>
        </p:txBody>
      </p:sp>
      <p:sp>
        <p:nvSpPr>
          <p:cNvPr id="43" name="2 Marcador de contenido"/>
          <p:cNvSpPr>
            <a:spLocks noGrp="1"/>
          </p:cNvSpPr>
          <p:nvPr>
            <p:ph idx="1"/>
          </p:nvPr>
        </p:nvSpPr>
        <p:spPr>
          <a:xfrm>
            <a:off x="-12405" y="3815292"/>
            <a:ext cx="3505200" cy="22089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Steps: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Prime </a:t>
            </a:r>
            <a:r>
              <a:rPr lang="en-US" sz="2000" b="1" i="1" dirty="0" smtClean="0"/>
              <a:t>entire</a:t>
            </a:r>
            <a:r>
              <a:rPr lang="en-US" sz="2000" dirty="0" smtClean="0"/>
              <a:t> L1D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0" indent="-514350">
              <a:buFont typeface="+mj-lt"/>
              <a:buAutoNum type="arabicPeriod" startAt="3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Interrupt </a:t>
            </a:r>
            <a:r>
              <a:rPr lang="en-US" sz="2000" dirty="0" smtClean="0"/>
              <a:t>execution</a:t>
            </a:r>
          </a:p>
          <a:p>
            <a:pPr marL="571500" indent="-514350">
              <a:buFont typeface="+mj-lt"/>
              <a:buAutoNum type="arabicPeriod" startAt="3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Probe</a:t>
            </a:r>
            <a:r>
              <a:rPr lang="en-US" sz="2000" dirty="0" smtClean="0"/>
              <a:t> reload time</a:t>
            </a:r>
          </a:p>
          <a:p>
            <a:pPr marL="571500" indent="-514350">
              <a:buFont typeface="+mj-lt"/>
              <a:buAutoNum type="arabicPeriod" startAt="3"/>
            </a:pPr>
            <a:r>
              <a:rPr lang="en-US" sz="2000" b="1" dirty="0" smtClean="0">
                <a:solidFill>
                  <a:schemeClr val="tx2"/>
                </a:solidFill>
              </a:rPr>
              <a:t>re-prime</a:t>
            </a:r>
          </a:p>
        </p:txBody>
      </p:sp>
      <p:pic>
        <p:nvPicPr>
          <p:cNvPr id="28" name="Shape 7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633" y="2838402"/>
            <a:ext cx="1112477" cy="8882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7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29600" y="2847413"/>
            <a:ext cx="783169" cy="10577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158994"/>
              </p:ext>
            </p:extLst>
          </p:nvPr>
        </p:nvGraphicFramePr>
        <p:xfrm>
          <a:off x="3797595" y="3433465"/>
          <a:ext cx="251460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2922224" y="2976265"/>
            <a:ext cx="3392911" cy="3576935"/>
            <a:chOff x="2858429" y="2671465"/>
            <a:chExt cx="3392911" cy="3576935"/>
          </a:xfrm>
        </p:grpSpPr>
        <p:graphicFrame>
          <p:nvGraphicFramePr>
            <p:cNvPr id="52" name="Content Placeholder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15608472"/>
                </p:ext>
              </p:extLst>
            </p:nvPr>
          </p:nvGraphicFramePr>
          <p:xfrm>
            <a:off x="3733800" y="3124200"/>
            <a:ext cx="2514600" cy="370840"/>
          </p:xfrm>
          <a:graphic>
            <a:graphicData uri="http://schemas.openxmlformats.org/drawingml/2006/table">
              <a:tbl>
                <a:tblPr firstRow="1" bandRow="1">
                  <a:tableStyleId>{BC89EF96-8CEA-46FF-86C4-4CE0E7609802}</a:tableStyleId>
                </a:tblPr>
                <a:tblGrid>
                  <a:gridCol w="62865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35" name="Content Placeholder 4"/>
            <p:cNvGraphicFramePr>
              <a:graphicFrameLocks/>
            </p:cNvGraphicFramePr>
            <p:nvPr>
              <p:extLst/>
            </p:nvPr>
          </p:nvGraphicFramePr>
          <p:xfrm>
            <a:off x="3736740" y="3596025"/>
            <a:ext cx="2514600" cy="370840"/>
          </p:xfrm>
          <a:graphic>
            <a:graphicData uri="http://schemas.openxmlformats.org/drawingml/2006/table">
              <a:tbl>
                <a:tblPr firstRow="1" bandRow="1">
                  <a:tableStyleId>{BC89EF96-8CEA-46FF-86C4-4CE0E7609802}</a:tableStyleId>
                </a:tblPr>
                <a:tblGrid>
                  <a:gridCol w="62865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3635136" y="2671465"/>
              <a:ext cx="26023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L1D Cache</a:t>
              </a:r>
              <a:r>
                <a:rPr lang="en-US" sz="2000" dirty="0" smtClean="0"/>
                <a:t> 4-way s-a.</a:t>
              </a:r>
              <a:endParaRPr lang="en-US" sz="2000" dirty="0"/>
            </a:p>
          </p:txBody>
        </p:sp>
        <p:graphicFrame>
          <p:nvGraphicFramePr>
            <p:cNvPr id="37" name="Content Placeholder 4"/>
            <p:cNvGraphicFramePr>
              <a:graphicFrameLocks/>
            </p:cNvGraphicFramePr>
            <p:nvPr>
              <p:extLst/>
            </p:nvPr>
          </p:nvGraphicFramePr>
          <p:xfrm>
            <a:off x="3736740" y="4043065"/>
            <a:ext cx="2514600" cy="370840"/>
          </p:xfrm>
          <a:graphic>
            <a:graphicData uri="http://schemas.openxmlformats.org/drawingml/2006/table">
              <a:tbl>
                <a:tblPr firstRow="1" bandRow="1">
                  <a:tableStyleId>{BC89EF96-8CEA-46FF-86C4-4CE0E7609802}</a:tableStyleId>
                </a:tblPr>
                <a:tblGrid>
                  <a:gridCol w="62865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38" name="Content Placeholder 4"/>
            <p:cNvGraphicFramePr>
              <a:graphicFrameLocks/>
            </p:cNvGraphicFramePr>
            <p:nvPr>
              <p:extLst/>
            </p:nvPr>
          </p:nvGraphicFramePr>
          <p:xfrm>
            <a:off x="3736740" y="5877560"/>
            <a:ext cx="2514600" cy="370840"/>
          </p:xfrm>
          <a:graphic>
            <a:graphicData uri="http://schemas.openxmlformats.org/drawingml/2006/table">
              <a:tbl>
                <a:tblPr firstRow="1" bandRow="1">
                  <a:tableStyleId>{BC89EF96-8CEA-46FF-86C4-4CE0E7609802}</a:tableStyleId>
                </a:tblPr>
                <a:tblGrid>
                  <a:gridCol w="62865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sp>
          <p:nvSpPr>
            <p:cNvPr id="40" name="TextBox 39"/>
            <p:cNvSpPr txBox="1"/>
            <p:nvPr/>
          </p:nvSpPr>
          <p:spPr>
            <a:xfrm>
              <a:off x="2858429" y="3133130"/>
              <a:ext cx="7991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Set 0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84659" y="4056460"/>
              <a:ext cx="7729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2</a:t>
              </a:r>
              <a:endParaRPr lang="en-US" sz="1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884659" y="5791200"/>
              <a:ext cx="7729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63</a:t>
              </a:r>
              <a:endParaRPr lang="en-US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887598" y="3584542"/>
              <a:ext cx="770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1</a:t>
              </a:r>
              <a:endParaRPr lang="en-US" sz="1400" dirty="0"/>
            </a:p>
          </p:txBody>
        </p:sp>
        <p:graphicFrame>
          <p:nvGraphicFramePr>
            <p:cNvPr id="47" name="Content Placeholder 4"/>
            <p:cNvGraphicFramePr>
              <a:graphicFrameLocks/>
            </p:cNvGraphicFramePr>
            <p:nvPr>
              <p:extLst/>
            </p:nvPr>
          </p:nvGraphicFramePr>
          <p:xfrm>
            <a:off x="3736740" y="4492565"/>
            <a:ext cx="2514600" cy="370840"/>
          </p:xfrm>
          <a:graphic>
            <a:graphicData uri="http://schemas.openxmlformats.org/drawingml/2006/table">
              <a:tbl>
                <a:tblPr firstRow="1" bandRow="1">
                  <a:tableStyleId>{BC89EF96-8CEA-46FF-86C4-4CE0E7609802}</a:tableStyleId>
                </a:tblPr>
                <a:tblGrid>
                  <a:gridCol w="62865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48" name="Content Placeholder 4"/>
            <p:cNvGraphicFramePr>
              <a:graphicFrameLocks/>
            </p:cNvGraphicFramePr>
            <p:nvPr>
              <p:extLst/>
            </p:nvPr>
          </p:nvGraphicFramePr>
          <p:xfrm>
            <a:off x="3736740" y="4939605"/>
            <a:ext cx="2514600" cy="370840"/>
          </p:xfrm>
          <a:graphic>
            <a:graphicData uri="http://schemas.openxmlformats.org/drawingml/2006/table">
              <a:tbl>
                <a:tblPr firstRow="1" bandRow="1">
                  <a:tableStyleId>{BC89EF96-8CEA-46FF-86C4-4CE0E7609802}</a:tableStyleId>
                </a:tblPr>
                <a:tblGrid>
                  <a:gridCol w="62865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62865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en-US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endParaRPr>
                      </a:p>
                    </a:txBody>
                    <a:tcPr>
                      <a:lnL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chemeClr val="tx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sp>
          <p:nvSpPr>
            <p:cNvPr id="49" name="TextBox 48"/>
            <p:cNvSpPr txBox="1"/>
            <p:nvPr/>
          </p:nvSpPr>
          <p:spPr>
            <a:xfrm>
              <a:off x="2884659" y="4953000"/>
              <a:ext cx="7729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/>
                <a:t>4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87598" y="4481082"/>
              <a:ext cx="770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3</a:t>
              </a:r>
              <a:endParaRPr lang="en-US" sz="1400" dirty="0"/>
            </a:p>
          </p:txBody>
        </p:sp>
      </p:grpSp>
      <p:graphicFrame>
        <p:nvGraphicFramePr>
          <p:cNvPr id="5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230551"/>
              </p:ext>
            </p:extLst>
          </p:nvPr>
        </p:nvGraphicFramePr>
        <p:xfrm>
          <a:off x="3797595" y="3900825"/>
          <a:ext cx="251460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2 Marcador de contenido"/>
          <p:cNvSpPr txBox="1">
            <a:spLocks/>
          </p:cNvSpPr>
          <p:nvPr/>
        </p:nvSpPr>
        <p:spPr>
          <a:xfrm>
            <a:off x="6477000" y="4245831"/>
            <a:ext cx="2908005" cy="84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14350">
              <a:buFont typeface="+mj-lt"/>
              <a:buAutoNum type="arabicPeriod" startAt="2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Execute </a:t>
            </a:r>
            <a:r>
              <a:rPr lang="en-US" sz="2000" dirty="0" smtClean="0"/>
              <a:t>enclave</a:t>
            </a:r>
          </a:p>
          <a:p>
            <a:pPr marL="57150" indent="0">
              <a:buNone/>
            </a:pPr>
            <a:endParaRPr lang="en-US" sz="2000" dirty="0"/>
          </a:p>
          <a:p>
            <a:pPr marL="571500" indent="-514350">
              <a:buFont typeface="+mj-lt"/>
              <a:buAutoNum type="arabicPeriod" startAt="6"/>
            </a:pPr>
            <a:r>
              <a:rPr lang="en-US" sz="2000" b="1" dirty="0" smtClean="0">
                <a:solidFill>
                  <a:schemeClr val="tx2"/>
                </a:solidFill>
              </a:rPr>
              <a:t>Resume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execution</a:t>
            </a:r>
            <a:endParaRPr lang="en-US" sz="2000" dirty="0"/>
          </a:p>
        </p:txBody>
      </p:sp>
      <p:graphicFrame>
        <p:nvGraphicFramePr>
          <p:cNvPr id="2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303364"/>
              </p:ext>
            </p:extLst>
          </p:nvPr>
        </p:nvGraphicFramePr>
        <p:xfrm>
          <a:off x="3797595" y="4353560"/>
          <a:ext cx="251460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907903"/>
              </p:ext>
            </p:extLst>
          </p:nvPr>
        </p:nvGraphicFramePr>
        <p:xfrm>
          <a:off x="3797595" y="4800600"/>
          <a:ext cx="251460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372833"/>
              </p:ext>
            </p:extLst>
          </p:nvPr>
        </p:nvGraphicFramePr>
        <p:xfrm>
          <a:off x="3797595" y="5257800"/>
          <a:ext cx="251460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8457762"/>
              </p:ext>
            </p:extLst>
          </p:nvPr>
        </p:nvGraphicFramePr>
        <p:xfrm>
          <a:off x="3797595" y="6182360"/>
          <a:ext cx="251460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758640"/>
              </p:ext>
            </p:extLst>
          </p:nvPr>
        </p:nvGraphicFramePr>
        <p:xfrm>
          <a:off x="3797595" y="3896360"/>
          <a:ext cx="251460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118089"/>
              </p:ext>
            </p:extLst>
          </p:nvPr>
        </p:nvGraphicFramePr>
        <p:xfrm>
          <a:off x="3797595" y="3429000"/>
          <a:ext cx="251460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929311"/>
              </p:ext>
            </p:extLst>
          </p:nvPr>
        </p:nvGraphicFramePr>
        <p:xfrm>
          <a:off x="3797595" y="4343400"/>
          <a:ext cx="251460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101996"/>
              </p:ext>
            </p:extLst>
          </p:nvPr>
        </p:nvGraphicFramePr>
        <p:xfrm>
          <a:off x="3797595" y="4800600"/>
          <a:ext cx="251460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Prime+Probe</a:t>
            </a:r>
            <a:r>
              <a:rPr lang="en-US" dirty="0"/>
              <a:t> entire </a:t>
            </a:r>
            <a:r>
              <a:rPr lang="en-US" dirty="0" smtClean="0"/>
              <a:t>L1D</a:t>
            </a:r>
          </a:p>
          <a:p>
            <a:r>
              <a:rPr lang="en-US" dirty="0" smtClean="0"/>
              <a:t>Interleaved Execution</a:t>
            </a:r>
          </a:p>
        </p:txBody>
      </p:sp>
      <p:pic>
        <p:nvPicPr>
          <p:cNvPr id="61" name="Shape 803"/>
          <p:cNvPicPr preferRelativeResize="0">
            <a:picLocks noChangeAspect="1"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846252" y="3402240"/>
            <a:ext cx="5688148" cy="2473753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TextBox 61"/>
          <p:cNvSpPr txBox="1"/>
          <p:nvPr/>
        </p:nvSpPr>
        <p:spPr>
          <a:xfrm>
            <a:off x="2177044" y="6106180"/>
            <a:ext cx="6433556" cy="523220"/>
          </a:xfrm>
          <a:prstGeom prst="rect">
            <a:avLst/>
          </a:prstGeom>
          <a:solidFill>
            <a:schemeClr val="bg1"/>
          </a:solidFill>
          <a:ln cap="rnd"/>
          <a:effectLst>
            <a:softEdge rad="127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lang="en-US" sz="2800" b="1" dirty="0"/>
              <a:t>Clean detection </a:t>
            </a:r>
            <a:r>
              <a:rPr lang="en-US" sz="2800" b="1" dirty="0" smtClean="0"/>
              <a:t>of </a:t>
            </a:r>
            <a:r>
              <a:rPr lang="en-US" sz="2800" b="1" dirty="0" smtClean="0">
                <a:solidFill>
                  <a:schemeClr val="accent2"/>
                </a:solidFill>
              </a:rPr>
              <a:t>number of </a:t>
            </a:r>
            <a:r>
              <a:rPr lang="en-US" sz="2800" b="1" dirty="0" smtClean="0"/>
              <a:t>set accesses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8454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CacheZoom</a:t>
            </a:r>
            <a:r>
              <a:rPr lang="en-US" dirty="0" smtClean="0"/>
              <a:t>: Raw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Shape 79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394650"/>
            <a:ext cx="9144000" cy="5082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083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CacheZoom</a:t>
            </a:r>
            <a:r>
              <a:rPr lang="en-US" dirty="0" smtClean="0"/>
              <a:t>: Noise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Probe cycles </a:t>
            </a:r>
            <a:r>
              <a:rPr lang="en-US" dirty="0"/>
              <a:t>based on the number of evictions</a:t>
            </a:r>
          </a:p>
          <a:p>
            <a:r>
              <a:rPr lang="en-US" dirty="0" smtClean="0"/>
              <a:t>Context-switch </a:t>
            </a:r>
            <a:r>
              <a:rPr lang="en-US" dirty="0"/>
              <a:t>noise: </a:t>
            </a:r>
            <a:endParaRPr lang="en-US" dirty="0" smtClean="0"/>
          </a:p>
          <a:p>
            <a:pPr lvl="1"/>
            <a:r>
              <a:rPr lang="en-US" dirty="0" smtClean="0"/>
              <a:t>unavoidable </a:t>
            </a:r>
            <a:r>
              <a:rPr lang="en-US" dirty="0"/>
              <a:t>but predictable</a:t>
            </a:r>
          </a:p>
          <a:p>
            <a:pPr lvl="1"/>
            <a:r>
              <a:rPr lang="en-US" dirty="0" smtClean="0"/>
              <a:t>evictions/set </a:t>
            </a:r>
            <a:r>
              <a:rPr lang="en-US" dirty="0"/>
              <a:t>caused by an empty enclave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Shape 805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3400" y="3520771"/>
            <a:ext cx="7323200" cy="31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242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9421</TotalTime>
  <Words>989</Words>
  <Application>Microsoft Office PowerPoint</Application>
  <PresentationFormat>如螢幕大小 (4:3)</PresentationFormat>
  <Paragraphs>241</Paragraphs>
  <Slides>22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Courier New</vt:lpstr>
      <vt:lpstr>Rockwell</vt:lpstr>
      <vt:lpstr>Wingdings</vt:lpstr>
      <vt:lpstr>Office Theme</vt:lpstr>
      <vt:lpstr>CacheZoom: How SGX Amplifies The Power of Cache Attacks</vt:lpstr>
      <vt:lpstr>Intel Software Guard Extensions (SGX)</vt:lpstr>
      <vt:lpstr>Side Channel Attacks on SGX</vt:lpstr>
      <vt:lpstr>Why CacheZoom?</vt:lpstr>
      <vt:lpstr>How To CacheZoom</vt:lpstr>
      <vt:lpstr>CacheZoom: Cache Isolation</vt:lpstr>
      <vt:lpstr>PowerPoint 簡報</vt:lpstr>
      <vt:lpstr>CacheZoom: Raw Measurement</vt:lpstr>
      <vt:lpstr>CacheZoom: Noise Filtering</vt:lpstr>
      <vt:lpstr>CacheZoom: Noise Filtering</vt:lpstr>
      <vt:lpstr>CacheZooming AES</vt:lpstr>
      <vt:lpstr>Attack Scenario</vt:lpstr>
      <vt:lpstr>CacheZoom on AES T-Table</vt:lpstr>
      <vt:lpstr>Key Recovery</vt:lpstr>
      <vt:lpstr>Prefetching to prevent cache attacks?</vt:lpstr>
      <vt:lpstr>AES S-Box Implementation</vt:lpstr>
      <vt:lpstr>AES S-Box Implementation</vt:lpstr>
      <vt:lpstr>Where to find them?</vt:lpstr>
      <vt:lpstr>CacheZoom: High Resolution Cache Attack on SGX</vt:lpstr>
      <vt:lpstr>PowerPoint 簡報</vt:lpstr>
      <vt:lpstr>How to AES?</vt:lpstr>
      <vt:lpstr>Key Recovery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teisenbarth</dc:creator>
  <cp:lastModifiedBy>Windows 使用者</cp:lastModifiedBy>
  <cp:revision>302</cp:revision>
  <dcterms:created xsi:type="dcterms:W3CDTF">2006-08-16T00:00:00Z</dcterms:created>
  <dcterms:modified xsi:type="dcterms:W3CDTF">2017-09-26T00:38:39Z</dcterms:modified>
</cp:coreProperties>
</file>