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2" r:id="rId1"/>
  </p:sldMasterIdLst>
  <p:notesMasterIdLst>
    <p:notesMasterId r:id="rId17"/>
  </p:notesMasterIdLst>
  <p:sldIdLst>
    <p:sldId id="274" r:id="rId2"/>
    <p:sldId id="275" r:id="rId3"/>
    <p:sldId id="290" r:id="rId4"/>
    <p:sldId id="289" r:id="rId5"/>
    <p:sldId id="257" r:id="rId6"/>
    <p:sldId id="258" r:id="rId7"/>
    <p:sldId id="277" r:id="rId8"/>
    <p:sldId id="278" r:id="rId9"/>
    <p:sldId id="259" r:id="rId10"/>
    <p:sldId id="291" r:id="rId11"/>
    <p:sldId id="260" r:id="rId12"/>
    <p:sldId id="292" r:id="rId13"/>
    <p:sldId id="262" r:id="rId14"/>
    <p:sldId id="263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1C4"/>
    <a:srgbClr val="406DC4"/>
    <a:srgbClr val="FF9300"/>
    <a:srgbClr val="2D3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4"/>
    <p:restoredTop sz="91720"/>
  </p:normalViewPr>
  <p:slideViewPr>
    <p:cSldViewPr snapToGrid="0" snapToObjects="1">
      <p:cViewPr>
        <p:scale>
          <a:sx n="105" d="100"/>
          <a:sy n="105" d="100"/>
        </p:scale>
        <p:origin x="11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75842-D167-A34D-A4EF-868499164EA4}" type="datetimeFigureOut">
              <a:rPr lang="en-US" smtClean="0"/>
              <a:t>9/26/17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0A671-EC17-DC47-AEDD-D32C2208E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0A671-EC17-DC47-AEDD-D32C2208E33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4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0A671-EC17-DC47-AEDD-D32C2208E3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0A671-EC17-DC47-AEDD-D32C2208E3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21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point out in this slide which</a:t>
            </a:r>
            <a:r>
              <a:rPr lang="en-US" baseline="0" dirty="0" smtClean="0"/>
              <a:t> is secret key and which is public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0A671-EC17-DC47-AEDD-D32C2208E3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71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diagram over to the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0A671-EC17-DC47-AEDD-D32C2208E3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76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add 2010-paper old figures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0A671-EC17-DC47-AEDD-D32C2208E3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18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0A671-EC17-DC47-AEDD-D32C2208E3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80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all 128 -&gt; 266, all **-security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0A671-EC17-DC47-AEDD-D32C2208E3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31094-C8C0-DE44-AEE4-894BC6756E6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Screen Shot 2017-01-02 at 11.57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375" y="113552"/>
            <a:ext cx="1096683" cy="63000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31094-C8C0-DE44-AEE4-894BC6756E6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1" y="76200"/>
            <a:ext cx="2212975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414" y="76200"/>
            <a:ext cx="6491287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31094-C8C0-DE44-AEE4-894BC6756E6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31094-C8C0-DE44-AEE4-894BC6756E6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31094-C8C0-DE44-AEE4-894BC6756E6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414" y="990600"/>
            <a:ext cx="4351337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990600"/>
            <a:ext cx="4352925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31094-C8C0-DE44-AEE4-894BC6756E6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31094-C8C0-DE44-AEE4-894BC6756E6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31094-C8C0-DE44-AEE4-894BC6756E6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31094-C8C0-DE44-AEE4-894BC6756E6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31094-C8C0-DE44-AEE4-894BC6756E6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31094-C8C0-DE44-AEE4-894BC6756E62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0175" y="67129"/>
            <a:ext cx="7772400" cy="68580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80808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413" y="990600"/>
            <a:ext cx="885666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588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solidFill>
                  <a:srgbClr val="B2B2B2"/>
                </a:solidFill>
                <a:effectLst/>
                <a:latin typeface="Georgia" panose="02040502050405020303" pitchFamily="18" charset="0"/>
              </a:defRPr>
            </a:lvl1pPr>
          </a:lstStyle>
          <a:p>
            <a:fld id="{5BB31094-C8C0-DE44-AEE4-894BC6756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9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3F3F3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E7BBD"/>
        </a:buClr>
        <a:buChar char="•"/>
        <a:defRPr sz="20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86868"/>
          </a:solidFill>
          <a:latin typeface="+mj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86868"/>
          </a:solidFill>
          <a:latin typeface="+mj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86868"/>
          </a:solidFill>
          <a:latin typeface="+mj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86868"/>
          </a:solidFill>
          <a:latin typeface="+mj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8.png"/><Relationship Id="rId8" Type="http://schemas.openxmlformats.org/officeDocument/2006/relationships/image" Target="../media/image11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002" y="1657351"/>
            <a:ext cx="8708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 FPGA-based 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Key Generator for the </a:t>
            </a:r>
            <a:r>
              <a:rPr lang="en-US" sz="3600" dirty="0" err="1" smtClean="0">
                <a:latin typeface="Calibri" charset="0"/>
                <a:ea typeface="Calibri" charset="0"/>
                <a:cs typeface="Calibri" charset="0"/>
              </a:rPr>
              <a:t>Niederreiter</a:t>
            </a: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Cryptosystem using Binary </a:t>
            </a:r>
            <a:r>
              <a:rPr lang="en-US" sz="3600" dirty="0" err="1">
                <a:latin typeface="Calibri" charset="0"/>
                <a:ea typeface="Calibri" charset="0"/>
                <a:cs typeface="Calibri" charset="0"/>
              </a:rPr>
              <a:t>Goppa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 Codes </a:t>
            </a:r>
          </a:p>
          <a:p>
            <a:pPr algn="ctr"/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623" y="3965675"/>
            <a:ext cx="78394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latin typeface="Calibri" charset="0"/>
                <a:ea typeface="Calibri" charset="0"/>
                <a:cs typeface="Calibri" charset="0"/>
              </a:rPr>
              <a:t>Wen Wang</a:t>
            </a:r>
            <a:r>
              <a:rPr lang="en-US" sz="2000" baseline="30000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Jakub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Szefer</a:t>
            </a:r>
            <a:r>
              <a:rPr lang="en-US" sz="2000" baseline="30000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, and Ruben Niederhagen</a:t>
            </a:r>
            <a:r>
              <a:rPr lang="en-US" sz="2000" baseline="30000" dirty="0" smtClean="0">
                <a:latin typeface="Calibri" charset="0"/>
                <a:ea typeface="Calibri" charset="0"/>
                <a:cs typeface="Calibri" charset="0"/>
              </a:rPr>
              <a:t>2</a:t>
            </a:r>
          </a:p>
          <a:p>
            <a:pPr marL="457200" indent="-457200" algn="ctr">
              <a:buAutoNum type="arabicPeriod"/>
            </a:pP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marL="457200" indent="-457200" algn="ctr">
              <a:buAutoNum type="arabicPeriod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Yale University, USA</a:t>
            </a:r>
          </a:p>
          <a:p>
            <a:pPr marL="457200" indent="-457200" algn="ctr">
              <a:buAutoNum type="arabicPeriod"/>
            </a:pP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Fraunhofer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Institute SIT,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Germany</a:t>
            </a:r>
          </a:p>
          <a:p>
            <a:pPr marL="457200" indent="-457200" algn="ctr">
              <a:buAutoNum type="arabicPeriod"/>
            </a:pP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Sep 26, 2017</a:t>
            </a:r>
          </a:p>
          <a:p>
            <a:pPr algn="ctr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 </a:t>
            </a:r>
          </a:p>
          <a:p>
            <a:pPr algn="ctr"/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1"/>
    </mc:Choice>
    <mc:Fallback xmlns="">
      <p:transition spd="slow" advTm="1214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01994" y="6007405"/>
                <a:ext cx="72143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Performance of additive FFT using different numbers of multipliers</a:t>
                </a:r>
              </a:p>
              <a:p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(evaluating a degree-119 polynomial at all data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𝐺𝐹</m:t>
                    </m:r>
                    <m:r>
                      <a:rPr lang="en-US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13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)</a:t>
                </a:r>
              </a:p>
              <a:p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94" y="6007405"/>
                <a:ext cx="7214356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761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1723910" y="1653987"/>
            <a:ext cx="1463040" cy="874059"/>
          </a:xfrm>
          <a:prstGeom prst="rect">
            <a:avLst/>
          </a:prstGeom>
          <a:noFill/>
          <a:ln w="22225" cap="flat" cmpd="sng" algn="ctr">
            <a:solidFill>
              <a:srgbClr val="3A75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5693" y="1882589"/>
            <a:ext cx="1331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libri" charset="0"/>
                <a:ea typeface="Calibri" charset="0"/>
                <a:cs typeface="Calibri" charset="0"/>
              </a:rPr>
              <a:t>Twisting</a:t>
            </a:r>
            <a:endParaRPr lang="en-US" sz="22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04122" y="1653988"/>
            <a:ext cx="1463040" cy="874059"/>
          </a:xfrm>
          <a:prstGeom prst="rect">
            <a:avLst/>
          </a:prstGeom>
          <a:noFill/>
          <a:ln w="22225" cap="flat" cmpd="sng" algn="ctr">
            <a:solidFill>
              <a:srgbClr val="3A75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7439" y="1712728"/>
            <a:ext cx="1676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alibri" charset="0"/>
                <a:ea typeface="Calibri" charset="0"/>
                <a:cs typeface="Calibri" charset="0"/>
              </a:rPr>
              <a:t>Radix</a:t>
            </a:r>
          </a:p>
          <a:p>
            <a:pPr algn="ctr"/>
            <a:r>
              <a:rPr lang="en-US" sz="2200" b="1" dirty="0" smtClean="0">
                <a:latin typeface="Calibri" charset="0"/>
                <a:ea typeface="Calibri" charset="0"/>
                <a:cs typeface="Calibri" charset="0"/>
              </a:rPr>
              <a:t>Conversion</a:t>
            </a:r>
            <a:endParaRPr lang="en-US" sz="2200" b="1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30305" y="2140315"/>
            <a:ext cx="1280160" cy="449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48031" y="1696582"/>
            <a:ext cx="1740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(x)  </a:t>
            </a:r>
            <a:endParaRPr lang="en-US" sz="2000" b="1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186937" y="2140315"/>
            <a:ext cx="713232" cy="449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22402" y="1696056"/>
            <a:ext cx="2251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f(</a:t>
            </a:r>
            <a:r>
              <a:rPr lang="el-GR" sz="2000" b="1" dirty="0" smtClean="0">
                <a:latin typeface="Calibri" charset="0"/>
                <a:ea typeface="Calibri" charset="0"/>
                <a:cs typeface="Calibri" charset="0"/>
              </a:rPr>
              <a:t>β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x)</a:t>
            </a:r>
            <a:endParaRPr lang="en-US" sz="2000" b="1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5367561" y="2140316"/>
            <a:ext cx="1280160" cy="449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460098" y="1696583"/>
            <a:ext cx="1740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  (f</a:t>
            </a:r>
            <a:r>
              <a:rPr lang="en-US" sz="2000" b="1" baseline="-25000" dirty="0" smtClean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en-US" sz="2000" b="1" baseline="30000" dirty="0" smtClean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sz="2000" b="1" baseline="-25000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000" b="1" baseline="30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20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647721" y="1423471"/>
            <a:ext cx="1932687" cy="1433688"/>
          </a:xfrm>
          <a:prstGeom prst="rect">
            <a:avLst/>
          </a:prstGeom>
          <a:noFill/>
          <a:ln w="22225" cap="flat" cmpd="sng" algn="ctr">
            <a:solidFill>
              <a:srgbClr val="3A75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08797" y="1510731"/>
            <a:ext cx="1758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Calibri" charset="0"/>
                <a:ea typeface="Calibri" charset="0"/>
                <a:cs typeface="Calibri" charset="0"/>
              </a:rPr>
              <a:t>Reduction</a:t>
            </a:r>
            <a:endParaRPr lang="en-US" sz="22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710876" y="2018553"/>
            <a:ext cx="846370" cy="743645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 cap="flat" cmpd="sng" algn="ctr">
            <a:solidFill>
              <a:srgbClr val="3A75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3867" y="2099977"/>
            <a:ext cx="1400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ata memory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669360" y="2012925"/>
            <a:ext cx="846370" cy="743645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 cap="flat" cmpd="sng" algn="ctr">
            <a:solidFill>
              <a:srgbClr val="3A75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2351" y="2088588"/>
            <a:ext cx="1400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const. memory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4" name="Elbow Connector 23"/>
          <p:cNvCxnSpPr/>
          <p:nvPr/>
        </p:nvCxnSpPr>
        <p:spPr bwMode="auto">
          <a:xfrm flipH="1" flipV="1">
            <a:off x="1514142" y="2123586"/>
            <a:ext cx="4000043" cy="14204"/>
          </a:xfrm>
          <a:prstGeom prst="bentConnector5">
            <a:avLst>
              <a:gd name="adj1" fmla="val 0"/>
              <a:gd name="adj2" fmla="val 6947895"/>
              <a:gd name="adj3" fmla="val 99866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102397" y="2823800"/>
                <a:ext cx="3745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𝑓</m:t>
                      </m:r>
                      <m:r>
                        <a:rPr lang="en-US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𝑥</m:t>
                          </m:r>
                        </m:e>
                      </m:d>
                      <m:r>
                        <a:rPr lang="en-US" b="0" i="1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𝑥</m:t>
                          </m:r>
                        </m:e>
                      </m:d>
                      <m:r>
                        <a:rPr lang="en-US" b="0" i="1">
                          <a:latin typeface="Cambria Math" charset="0"/>
                          <a:ea typeface="Arial" charset="0"/>
                          <a:cs typeface="Arial" charset="0"/>
                        </a:rPr>
                        <m:t>+</m:t>
                      </m:r>
                      <m:r>
                        <a:rPr lang="en-US" b="0" i="1">
                          <a:latin typeface="Cambria Math" charset="0"/>
                          <a:ea typeface="Arial" charset="0"/>
                          <a:cs typeface="Arial" charset="0"/>
                        </a:rPr>
                        <m:t>𝑥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397" y="2823800"/>
                <a:ext cx="3745384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659231" y="2618032"/>
                <a:ext cx="16713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𝑓</m:t>
                      </m:r>
                      <m:r>
                        <a:rPr lang="en-US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𝑓</m:t>
                      </m:r>
                      <m:r>
                        <a:rPr lang="en-US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𝛽</m:t>
                      </m:r>
                      <m:r>
                        <a:rPr lang="en-US" b="0" i="1">
                          <a:latin typeface="Cambria Math" charset="0"/>
                          <a:ea typeface="Calibri" charset="0"/>
                          <a:cs typeface="Calibri" charset="0"/>
                        </a:rPr>
                        <m:t>𝑥</m:t>
                      </m:r>
                      <m:r>
                        <a:rPr lang="en-US" b="0" i="1">
                          <a:latin typeface="Cambria Math" charset="0"/>
                          <a:ea typeface="Calibri" charset="0"/>
                          <a:cs typeface="Calibri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231" y="2618032"/>
                <a:ext cx="1671355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 bwMode="auto">
          <a:xfrm flipH="1">
            <a:off x="5367162" y="2137033"/>
            <a:ext cx="16047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88955" y="1697339"/>
            <a:ext cx="1740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= f(x)</a:t>
            </a:r>
            <a:endParaRPr lang="en-US" sz="2000" b="1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5378982"/>
                  </p:ext>
                </p:extLst>
              </p:nvPr>
            </p:nvGraphicFramePr>
            <p:xfrm>
              <a:off x="404367" y="3689366"/>
              <a:ext cx="8388373" cy="22159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7446"/>
                    <a:gridCol w="1751437"/>
                    <a:gridCol w="842963"/>
                    <a:gridCol w="848890"/>
                    <a:gridCol w="1243012"/>
                    <a:gridCol w="785813"/>
                    <a:gridCol w="871537"/>
                    <a:gridCol w="1057275"/>
                  </a:tblGrid>
                  <a:tr h="609148"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Design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Multipliers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Twist  Reduction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Cycles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Logic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Time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Area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Mem.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Reg.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Fmax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1131274">
                    <a:tc>
                      <a:txBody>
                        <a:bodyPr/>
                        <a:lstStyle/>
                        <a:p>
                          <a:pPr marL="342900" marR="0" lvl="0" indent="-34290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add_FFT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marR="0" lvl="0" indent="-34290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4          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  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32</a:t>
                          </a:r>
                        </a:p>
                        <a:p>
                          <a:pPr marL="342900" marR="0" lvl="0" indent="-34290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8          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  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32</a:t>
                          </a:r>
                        </a:p>
                        <a:p>
                          <a:pPr marL="342900" marR="0" lvl="0" indent="-34290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16          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  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32</a:t>
                          </a:r>
                        </a:p>
                        <a:p>
                          <a:pPr marL="342900" marR="0" lvl="0" indent="-34290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32          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  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1188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1092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1044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1020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11,731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12,095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12,653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14,049</a:t>
                          </a:r>
                          <a:r>
                            <a:rPr lang="zh-CN" alt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1.39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7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1.32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7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1.32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7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1.43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63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63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63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63</a:t>
                          </a:r>
                          <a:r>
                            <a:rPr lang="zh-CN" alt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27,450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27,470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27,366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26,864</a:t>
                          </a:r>
                          <a:r>
                            <a:rPr lang="zh-CN" alt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399 MHz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386 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MHz</a:t>
                          </a:r>
                          <a:endParaRPr lang="en-US" altLang="zh-CN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373 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MHz</a:t>
                          </a:r>
                          <a:endParaRPr lang="en-US" altLang="zh-CN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322 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MHz</a:t>
                          </a:r>
                        </a:p>
                      </a:txBody>
                      <a:tcPr/>
                    </a:tc>
                  </a:tr>
                  <a:tr h="387125">
                    <a:tc>
                      <a:txBody>
                        <a:bodyPr/>
                        <a:lstStyle/>
                        <a:p>
                          <a:pPr marL="342900" marR="0" lvl="0" indent="-34290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horner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marR="0" lvl="0" indent="-34290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32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30,720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3478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1.07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2085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270 MHz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5378982"/>
                  </p:ext>
                </p:extLst>
              </p:nvPr>
            </p:nvGraphicFramePr>
            <p:xfrm>
              <a:off x="404367" y="3689366"/>
              <a:ext cx="8388373" cy="22159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87446"/>
                    <a:gridCol w="1751437"/>
                    <a:gridCol w="842963"/>
                    <a:gridCol w="848890"/>
                    <a:gridCol w="1243012"/>
                    <a:gridCol w="785813"/>
                    <a:gridCol w="871537"/>
                    <a:gridCol w="1057275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Design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6597" t="-55238" r="-322569" b="-2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Cycles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Logic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56863" t="-55238" r="-219608" b="-2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Mem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Reg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Fmax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marL="342900" marR="0" lvl="0" indent="-34290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add_FFT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marR="0" lvl="0" indent="-34290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4          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  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32</a:t>
                          </a:r>
                        </a:p>
                        <a:p>
                          <a:pPr marL="342900" marR="0" lvl="0" indent="-34290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8          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  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32</a:t>
                          </a:r>
                        </a:p>
                        <a:p>
                          <a:pPr marL="342900" marR="0" lvl="0" indent="-34290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16          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  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32</a:t>
                          </a:r>
                        </a:p>
                        <a:p>
                          <a:pPr marL="342900" marR="0" lvl="0" indent="-34290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32          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  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1188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1092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1044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1020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11,731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12,095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12,653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14,049</a:t>
                          </a:r>
                          <a:r>
                            <a:rPr lang="zh-CN" alt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56863" t="-83590" r="-219608" b="-3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63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63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63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63</a:t>
                          </a:r>
                          <a:r>
                            <a:rPr lang="zh-CN" alt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27,450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27,470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27,366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26,864</a:t>
                          </a:r>
                          <a:r>
                            <a:rPr lang="zh-CN" alt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399 MHz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386 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MHz</a:t>
                          </a:r>
                          <a:endParaRPr lang="en-US" altLang="zh-CN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373 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MHz</a:t>
                          </a:r>
                          <a:endParaRPr lang="en-US" altLang="zh-CN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322 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MHz</a:t>
                          </a:r>
                        </a:p>
                      </a:txBody>
                      <a:tcPr/>
                    </a:tc>
                  </a:tr>
                  <a:tr h="387125">
                    <a:tc>
                      <a:txBody>
                        <a:bodyPr/>
                        <a:lstStyle/>
                        <a:p>
                          <a:pPr marL="342900" marR="0" lvl="0" indent="-34290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horner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marR="0" lvl="0" indent="-34290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32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30,720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3478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56863" t="-559375" r="-21960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2085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270 MHz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0" name="TextBox 29"/>
          <p:cNvSpPr txBox="1"/>
          <p:nvPr/>
        </p:nvSpPr>
        <p:spPr>
          <a:xfrm>
            <a:off x="128587" y="116396"/>
            <a:ext cx="7072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Non-recursive </a:t>
            </a:r>
            <a:r>
              <a:rPr lang="en-US" sz="280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hardware implementation</a:t>
            </a:r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31094-C8C0-DE44-AEE4-894BC6756E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5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D56A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 animBg="1"/>
      <p:bldP spid="11" grpId="0"/>
      <p:bldP spid="13" grpId="0"/>
      <p:bldP spid="15" grpId="0"/>
      <p:bldP spid="17" grpId="0"/>
      <p:bldP spid="18" grpId="0" animBg="1"/>
      <p:bldP spid="19" grpId="0"/>
      <p:bldP spid="20" grpId="0" animBg="1"/>
      <p:bldP spid="21" grpId="0" build="allAtOnce"/>
      <p:bldP spid="22" grpId="0" animBg="1"/>
      <p:bldP spid="22" grpId="1" animBg="1"/>
      <p:bldP spid="23" grpId="0"/>
      <p:bldP spid="25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16859" y="1102659"/>
            <a:ext cx="82968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Random, uniform permutation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Algorithm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Hardware implementation</a:t>
            </a:r>
            <a:r>
              <a:rPr lang="zh-CN" altLang="en-US" sz="2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455547" y="6220377"/>
                <a:ext cx="5334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Performance for shuffling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13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elements</a:t>
                </a:r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547" y="6220377"/>
                <a:ext cx="533482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029" t="-95082" b="-1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151895" y="1701619"/>
            <a:ext cx="8928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Initialize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: A = {0, 1, </a:t>
            </a:r>
            <a:r>
              <a:rPr lang="mr-IN" dirty="0" smtClean="0"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, n-1}</a:t>
            </a:r>
          </a:p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or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from n-1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downto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0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do</a:t>
            </a: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     Generate j uniformly from range[0,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]</a:t>
            </a: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    Swap A[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] and A[j]</a:t>
            </a:r>
          </a:p>
          <a:p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Output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: Shuffled array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7107965"/>
                  </p:ext>
                </p:extLst>
              </p:nvPr>
            </p:nvGraphicFramePr>
            <p:xfrm>
              <a:off x="534923" y="5285535"/>
              <a:ext cx="8090647" cy="7600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8092"/>
                    <a:gridCol w="1235543"/>
                    <a:gridCol w="1452283"/>
                    <a:gridCol w="796583"/>
                    <a:gridCol w="1287711"/>
                    <a:gridCol w="820270"/>
                    <a:gridCol w="646737"/>
                    <a:gridCol w="1343428"/>
                  </a:tblGrid>
                  <a:tr h="2482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Size (= 2</a:t>
                          </a:r>
                          <a:r>
                            <a:rPr lang="en-US" baseline="30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)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Cycles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(avg.)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Logic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Time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Area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Mem.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Reg.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Fmax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(MHz)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9427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13 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8192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23,635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i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3.52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i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i="0" baseline="30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</a:t>
                          </a:r>
                          <a:r>
                            <a:rPr lang="en-US" i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baseline="30000" dirty="0" smtClean="0">
                            <a:solidFill>
                              <a:srgbClr val="0432FF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7 </a:t>
                          </a:r>
                          <a:r>
                            <a:rPr lang="zh-CN" altLang="en-US" dirty="0" smtClean="0">
                              <a:solidFill>
                                <a:srgbClr val="0432FF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111 </a:t>
                          </a:r>
                          <a:r>
                            <a:rPr lang="zh-CN" altLang="en-US" dirty="0" smtClean="0">
                              <a:solidFill>
                                <a:srgbClr val="0432FF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335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7107965"/>
                  </p:ext>
                </p:extLst>
              </p:nvPr>
            </p:nvGraphicFramePr>
            <p:xfrm>
              <a:off x="534923" y="5285535"/>
              <a:ext cx="8090647" cy="7600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8092"/>
                    <a:gridCol w="1235543"/>
                    <a:gridCol w="1452283"/>
                    <a:gridCol w="796583"/>
                    <a:gridCol w="1287711"/>
                    <a:gridCol w="820270"/>
                    <a:gridCol w="646737"/>
                    <a:gridCol w="1343428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Size (= 2</a:t>
                          </a:r>
                          <a:r>
                            <a:rPr lang="en-US" baseline="30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)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Cycles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(avg.)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Logic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9434" t="-8333" r="-218868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Mem.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Reg.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Fmax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(MHz)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9427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13 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8192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23,635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9434" t="-100000" r="-218868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7 </a:t>
                          </a:r>
                          <a:r>
                            <a:rPr lang="zh-CN" altLang="en-US" dirty="0" smtClean="0">
                              <a:solidFill>
                                <a:srgbClr val="0432FF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111 </a:t>
                          </a:r>
                          <a:r>
                            <a:rPr lang="zh-CN" altLang="en-US" dirty="0" smtClean="0">
                              <a:solidFill>
                                <a:srgbClr val="0432FF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335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2" name="Rectangle 41"/>
          <p:cNvSpPr/>
          <p:nvPr/>
        </p:nvSpPr>
        <p:spPr bwMode="auto">
          <a:xfrm>
            <a:off x="1622080" y="4139340"/>
            <a:ext cx="1280160" cy="640080"/>
          </a:xfrm>
          <a:prstGeom prst="rect">
            <a:avLst/>
          </a:prstGeom>
          <a:noFill/>
          <a:ln w="22225" cap="flat" cmpd="sng" algn="ctr">
            <a:solidFill>
              <a:srgbClr val="3A75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44925" y="4252302"/>
            <a:ext cx="1331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Calibri" charset="0"/>
                <a:ea typeface="Calibri" charset="0"/>
                <a:cs typeface="Calibri" charset="0"/>
              </a:rPr>
              <a:t>PRNG</a:t>
            </a:r>
            <a:endParaRPr lang="en-US" sz="22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625095" y="4033857"/>
            <a:ext cx="1645920" cy="874059"/>
          </a:xfrm>
          <a:prstGeom prst="rect">
            <a:avLst/>
          </a:prstGeom>
          <a:noFill/>
          <a:ln w="22225" cap="flat" cmpd="sng" algn="ctr">
            <a:solidFill>
              <a:srgbClr val="3A75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14557" y="4123184"/>
            <a:ext cx="1676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alibri" charset="0"/>
                <a:ea typeface="Calibri" charset="0"/>
                <a:cs typeface="Calibri" charset="0"/>
              </a:rPr>
              <a:t>Fisher-Yates</a:t>
            </a:r>
          </a:p>
          <a:p>
            <a:pPr algn="ctr"/>
            <a:r>
              <a:rPr lang="en-US" sz="2200" b="1" dirty="0" smtClean="0">
                <a:latin typeface="Calibri" charset="0"/>
                <a:ea typeface="Calibri" charset="0"/>
                <a:cs typeface="Calibri" charset="0"/>
              </a:rPr>
              <a:t>Shuffle</a:t>
            </a:r>
            <a:endParaRPr lang="en-US" sz="2200" b="1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2901325" y="4454122"/>
            <a:ext cx="713232" cy="449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6003279" y="3937862"/>
            <a:ext cx="1097280" cy="1097280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 cap="flat" cmpd="sng" algn="ctr">
            <a:solidFill>
              <a:srgbClr val="3A75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42061" y="4164520"/>
            <a:ext cx="1400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ual-port</a:t>
            </a:r>
          </a:p>
          <a:p>
            <a:pPr algn="ctr"/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memory</a:t>
            </a:r>
            <a:endParaRPr lang="en-US" sz="2000" b="1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5271015" y="4440560"/>
            <a:ext cx="732264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128587" y="116396"/>
            <a:ext cx="7072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Fisher-Yates Shuffle</a:t>
            </a:r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31094-C8C0-DE44-AEE4-894BC6756E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2" grpId="0" animBg="1"/>
      <p:bldP spid="43" grpId="0"/>
      <p:bldP spid="44" grpId="0" animBg="1"/>
      <p:bldP spid="45" grpId="0"/>
      <p:bldP spid="47" grpId="0" animBg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4" y="2196789"/>
            <a:ext cx="6772649" cy="2042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1" y="4679667"/>
            <a:ext cx="6834396" cy="1121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00" y="2208216"/>
            <a:ext cx="3803540" cy="33009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432538" y="4470251"/>
            <a:ext cx="3864156" cy="1975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4279392" y="1952064"/>
            <a:ext cx="0" cy="355712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3724817" y="3098247"/>
            <a:ext cx="866039" cy="136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Elbow Connector 8"/>
          <p:cNvCxnSpPr/>
          <p:nvPr/>
        </p:nvCxnSpPr>
        <p:spPr bwMode="auto">
          <a:xfrm flipV="1">
            <a:off x="4137978" y="4375451"/>
            <a:ext cx="978408" cy="63093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28588" y="116396"/>
            <a:ext cx="456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Key generator</a:t>
            </a:r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31094-C8C0-DE44-AEE4-894BC6756E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8588" y="138034"/>
            <a:ext cx="7555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Performance results</a:t>
            </a:r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0934" y="4044045"/>
            <a:ext cx="691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(m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= 13, t = 119, n =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6960)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921975"/>
                  </p:ext>
                </p:extLst>
              </p:nvPr>
            </p:nvGraphicFramePr>
            <p:xfrm>
              <a:off x="405768" y="968243"/>
              <a:ext cx="8281033" cy="16750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05242"/>
                    <a:gridCol w="556426"/>
                    <a:gridCol w="591671"/>
                    <a:gridCol w="1290917"/>
                    <a:gridCol w="960404"/>
                    <a:gridCol w="1258361"/>
                    <a:gridCol w="793377"/>
                    <a:gridCol w="1048870"/>
                    <a:gridCol w="1075765"/>
                  </a:tblGrid>
                  <a:tr h="346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case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libri" charset="0"/>
                                        <a:cs typeface="Calibri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libri" charset="0"/>
                                        <a:cs typeface="Calibri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libri" charset="0"/>
                                        <a:cs typeface="Calibri" charset="0"/>
                                      </a:rPr>
                                      <m:t>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libri" charset="0"/>
                                        <a:cs typeface="Calibri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libri" charset="0"/>
                                        <a:cs typeface="Calibri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libri" charset="0"/>
                                        <a:cs typeface="Calibri" charset="0"/>
                                      </a:rPr>
                                      <m:t>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Cycles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Logic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Time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Area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Mem.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Fmax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Time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46008"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Altera 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Stratix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V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94357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logic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bal.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160 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11,121,220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3,062,942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896,052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29,711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48,354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101,508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3.30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1.48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9.10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756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764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240 MHz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248 MHz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244 MHz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46.43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ms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r"/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12.37 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ms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3.68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ms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921975"/>
                  </p:ext>
                </p:extLst>
              </p:nvPr>
            </p:nvGraphicFramePr>
            <p:xfrm>
              <a:off x="405768" y="968243"/>
              <a:ext cx="8281033" cy="16750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05242"/>
                    <a:gridCol w="556426"/>
                    <a:gridCol w="591671"/>
                    <a:gridCol w="1290917"/>
                    <a:gridCol w="960404"/>
                    <a:gridCol w="1258361"/>
                    <a:gridCol w="793377"/>
                    <a:gridCol w="1048870"/>
                    <a:gridCol w="1075765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case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28571" t="-8333" r="-1269231" b="-37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14433" t="-8333" r="-1090722" b="-37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Cycles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Logic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26087" t="-8333" r="-232367" b="-37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Mem.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Fmax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Time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65760"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Altera 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Stratix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V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94357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logic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bal.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160 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11,121,220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3,062,942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896,052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29,711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48,354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101,508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26087" t="-81290" r="-232367" b="-7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756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764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240 MHz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248 MHz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244 MHz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46.43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ms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r"/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12.37 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ms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3.68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ms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7652083"/>
                  </p:ext>
                </p:extLst>
              </p:nvPr>
            </p:nvGraphicFramePr>
            <p:xfrm>
              <a:off x="405768" y="2646900"/>
              <a:ext cx="8281033" cy="13093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05242"/>
                    <a:gridCol w="556426"/>
                    <a:gridCol w="591671"/>
                    <a:gridCol w="1290917"/>
                    <a:gridCol w="960404"/>
                    <a:gridCol w="1258361"/>
                    <a:gridCol w="793377"/>
                    <a:gridCol w="1048870"/>
                    <a:gridCol w="1075765"/>
                  </a:tblGrid>
                  <a:tr h="346008"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Xilinx </a:t>
                          </a:r>
                          <a:r>
                            <a:rPr lang="en-US" dirty="0" err="1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Virtex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UltraScale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+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94357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logic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bal.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160 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11,121,220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3,062,942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896,052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42,632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60,989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112,845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4.74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1.87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1.01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348.5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356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200 MHz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221 MHz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225 MHz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55.64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ms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r"/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13.85 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ms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3.98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ms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7652083"/>
                  </p:ext>
                </p:extLst>
              </p:nvPr>
            </p:nvGraphicFramePr>
            <p:xfrm>
              <a:off x="405768" y="2646900"/>
              <a:ext cx="8281033" cy="13093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05242"/>
                    <a:gridCol w="556426"/>
                    <a:gridCol w="591671"/>
                    <a:gridCol w="1290917"/>
                    <a:gridCol w="960404"/>
                    <a:gridCol w="1258361"/>
                    <a:gridCol w="793377"/>
                    <a:gridCol w="1048870"/>
                    <a:gridCol w="1075765"/>
                  </a:tblGrid>
                  <a:tr h="365760"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Xilinx </a:t>
                          </a:r>
                          <a:r>
                            <a:rPr lang="en-US" dirty="0" err="1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Virtex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en-US" dirty="0" err="1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UltraScale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+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94357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logic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bal.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160 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11,121,220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3,062,942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896,052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42,632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60,989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112,845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26087" t="-41935" r="-232367" b="-7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348.5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356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200 MHz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221 MHz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225 MHz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55.64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ms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r"/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13.85 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ms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3.98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ms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0990226"/>
                  </p:ext>
                </p:extLst>
              </p:nvPr>
            </p:nvGraphicFramePr>
            <p:xfrm>
              <a:off x="405768" y="4818529"/>
              <a:ext cx="8273408" cy="1005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7831"/>
                    <a:gridCol w="564776"/>
                    <a:gridCol w="618565"/>
                    <a:gridCol w="712694"/>
                    <a:gridCol w="1358153"/>
                    <a:gridCol w="1129553"/>
                    <a:gridCol w="1506071"/>
                    <a:gridCol w="1075765"/>
                  </a:tblGrid>
                  <a:tr h="3415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Design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Cycles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(avg.)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Freq.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Time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(avg.)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Arch.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59773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Shoufan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’10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Our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50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2048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2048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1.47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7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2.72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163 MHz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168</a:t>
                          </a:r>
                          <a:r>
                            <a:rPr lang="en-US" baseline="0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MHz</a:t>
                          </a:r>
                          <a:endParaRPr lang="en-US" dirty="0" smtClean="0">
                            <a:solidFill>
                              <a:srgbClr val="3261C4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90 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ms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16</a:t>
                          </a:r>
                          <a:r>
                            <a:rPr lang="en-US" baseline="0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ms</a:t>
                          </a:r>
                          <a:endParaRPr lang="en-US" dirty="0" smtClean="0">
                            <a:solidFill>
                              <a:srgbClr val="3261C4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Virtex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V</a:t>
                          </a:r>
                        </a:p>
                        <a:p>
                          <a:pPr algn="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Virtex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V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0990226"/>
                  </p:ext>
                </p:extLst>
              </p:nvPr>
            </p:nvGraphicFramePr>
            <p:xfrm>
              <a:off x="405768" y="4818529"/>
              <a:ext cx="8273408" cy="1005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7831"/>
                    <a:gridCol w="564776"/>
                    <a:gridCol w="618565"/>
                    <a:gridCol w="712694"/>
                    <a:gridCol w="1358153"/>
                    <a:gridCol w="1129553"/>
                    <a:gridCol w="1506071"/>
                    <a:gridCol w="1075765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Design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34783" t="-8333" r="-1144565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01961" t="-8333" r="-932353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50427" t="-8333" r="-712821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Cycles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(avg.)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Freq.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Time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(avg.)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Arch.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Shoufan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’10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Our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50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2048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2048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36323" t="-61321" r="-273991" b="-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163 MHz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168</a:t>
                          </a:r>
                          <a:r>
                            <a:rPr lang="en-US" baseline="0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MHz</a:t>
                          </a:r>
                          <a:endParaRPr lang="en-US" dirty="0" smtClean="0">
                            <a:solidFill>
                              <a:srgbClr val="3261C4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90 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ms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16</a:t>
                          </a:r>
                          <a:r>
                            <a:rPr lang="en-US" baseline="0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en-US" baseline="0" dirty="0" err="1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ms</a:t>
                          </a:r>
                          <a:endParaRPr lang="en-US" dirty="0" smtClean="0">
                            <a:solidFill>
                              <a:srgbClr val="3261C4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Virtex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V</a:t>
                          </a:r>
                        </a:p>
                        <a:p>
                          <a:pPr algn="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Virtex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V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5264616"/>
                  </p:ext>
                </p:extLst>
              </p:nvPr>
            </p:nvGraphicFramePr>
            <p:xfrm>
              <a:off x="405768" y="5828549"/>
              <a:ext cx="8273408" cy="6564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7831"/>
                    <a:gridCol w="564776"/>
                    <a:gridCol w="618565"/>
                    <a:gridCol w="712694"/>
                    <a:gridCol w="1358153"/>
                    <a:gridCol w="1129553"/>
                    <a:gridCol w="1506071"/>
                    <a:gridCol w="1075765"/>
                  </a:tblGrid>
                  <a:tr h="65641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Chou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’17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Our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13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128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8192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8192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1.24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9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4.30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1-4 GHz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215 MHz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1236-309 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ms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r"/>
                          <a:r>
                            <a:rPr lang="en-US" baseline="0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20 </a:t>
                          </a:r>
                          <a:r>
                            <a:rPr lang="en-US" baseline="0" dirty="0" err="1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ms</a:t>
                          </a:r>
                          <a:endParaRPr lang="en-US" dirty="0" smtClean="0">
                            <a:solidFill>
                              <a:srgbClr val="3261C4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Haswell</a:t>
                          </a:r>
                        </a:p>
                        <a:p>
                          <a:pPr algn="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Stratix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V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5264616"/>
                  </p:ext>
                </p:extLst>
              </p:nvPr>
            </p:nvGraphicFramePr>
            <p:xfrm>
              <a:off x="405768" y="5828549"/>
              <a:ext cx="8273408" cy="6564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7831"/>
                    <a:gridCol w="564776"/>
                    <a:gridCol w="618565"/>
                    <a:gridCol w="712694"/>
                    <a:gridCol w="1358153"/>
                    <a:gridCol w="1129553"/>
                    <a:gridCol w="1506071"/>
                    <a:gridCol w="1075765"/>
                  </a:tblGrid>
                  <a:tr h="65641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Chou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’17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Our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13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128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8192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8192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36323" t="-4630" r="-273991" b="-12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1-4 GHz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215 MHz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1236-309 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ms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r"/>
                          <a:r>
                            <a:rPr lang="en-US" baseline="0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20 </a:t>
                          </a:r>
                          <a:r>
                            <a:rPr lang="en-US" baseline="0" dirty="0" err="1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ms</a:t>
                          </a:r>
                          <a:endParaRPr lang="en-US" dirty="0" smtClean="0">
                            <a:solidFill>
                              <a:srgbClr val="3261C4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Haswell</a:t>
                          </a:r>
                        </a:p>
                        <a:p>
                          <a:pPr algn="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Stratix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V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31094-C8C0-DE44-AEE4-894BC6756E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28588" y="138034"/>
            <a:ext cx="7555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Conclusions</a:t>
            </a:r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36175" y="1277473"/>
                <a:ext cx="8780931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Building blocks</a:t>
                </a:r>
              </a:p>
              <a:p>
                <a:pPr marL="742950" lvl="1" indent="-285750">
                  <a:buFont typeface="Helvetica" charset="0"/>
                  <a:buChar char="−"/>
                </a:pP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Gaussian </a:t>
                </a:r>
                <a:r>
                  <a:rPr lang="en-US" dirty="0" err="1" smtClean="0">
                    <a:latin typeface="Calibri" charset="0"/>
                    <a:ea typeface="Calibri" charset="0"/>
                    <a:cs typeface="Calibri" charset="0"/>
                  </a:rPr>
                  <a:t>Systemizer</a:t>
                </a:r>
                <a:endParaRPr lang="en-US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pPr lvl="1"/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         any large-sized matrix, any binary field </a:t>
                </a:r>
              </a:p>
              <a:p>
                <a:pPr marL="742950" lvl="1" indent="-285750">
                  <a:buFont typeface="Helvetica" charset="0"/>
                  <a:buChar char="−"/>
                </a:pP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Gao-</a:t>
                </a:r>
                <a:r>
                  <a:rPr lang="en-US" dirty="0" err="1" smtClean="0">
                    <a:latin typeface="Calibri" charset="0"/>
                    <a:ea typeface="Calibri" charset="0"/>
                    <a:cs typeface="Calibri" charset="0"/>
                  </a:rPr>
                  <a:t>Mateer</a:t>
                </a: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 additive FFT</a:t>
                </a:r>
              </a:p>
              <a:p>
                <a:pPr lvl="1"/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         takes around 1000 cycles for evaluating a degree-119 polynomial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 points</a:t>
                </a:r>
              </a:p>
              <a:p>
                <a:pPr marL="742950" lvl="1" indent="-285750">
                  <a:buFont typeface="Helvetica" charset="0"/>
                  <a:buChar char="−"/>
                </a:pP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Fisher-Yates Shuffle</a:t>
                </a:r>
              </a:p>
              <a:p>
                <a:pPr lvl="1"/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          uniform, cheap in logic</a:t>
                </a:r>
              </a:p>
              <a:p>
                <a:pPr lvl="1"/>
                <a:endParaRPr lang="en-US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Secret key generation</a:t>
                </a:r>
              </a:p>
              <a:p>
                <a:pPr marL="742950" lvl="1" indent="-285750">
                  <a:buFont typeface="Helvetica" charset="0"/>
                  <a:buChar char="−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𝐺𝐹</m:t>
                    </m:r>
                    <m:r>
                      <a:rPr lang="en-US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 Gaussian </a:t>
                </a:r>
                <a:r>
                  <a:rPr lang="en-US" dirty="0" err="1" smtClean="0">
                    <a:latin typeface="Calibri" charset="0"/>
                    <a:ea typeface="Calibri" charset="0"/>
                    <a:cs typeface="Calibri" charset="0"/>
                  </a:rPr>
                  <a:t>Systemizer</a:t>
                </a: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, Fisher-Yates Shuffle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Public key generation</a:t>
                </a:r>
              </a:p>
              <a:p>
                <a:pPr marL="742950" lvl="1" indent="-285750">
                  <a:buFont typeface="Helvetica" charset="0"/>
                  <a:buChar char="−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libri" charset="0"/>
                        <a:cs typeface="Calibri" charset="0"/>
                      </a:rPr>
                      <m:t>𝐺𝐹</m:t>
                    </m:r>
                    <m:r>
                      <a:rPr lang="en-US" i="1">
                        <a:latin typeface="Cambria Math" charset="0"/>
                        <a:ea typeface="Calibri" charset="0"/>
                        <a:cs typeface="Calibri" charset="0"/>
                      </a:rPr>
                      <m:t>(2)</m:t>
                    </m:r>
                  </m:oMath>
                </a14:m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Gaussian </a:t>
                </a:r>
                <a:r>
                  <a:rPr lang="en-US" dirty="0" err="1" smtClean="0">
                    <a:latin typeface="Calibri" charset="0"/>
                    <a:ea typeface="Calibri" charset="0"/>
                    <a:cs typeface="Calibri" charset="0"/>
                  </a:rPr>
                  <a:t>Systemizer</a:t>
                </a: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, </a:t>
                </a: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Gao-</a:t>
                </a:r>
                <a:r>
                  <a:rPr lang="en-US" dirty="0" err="1">
                    <a:latin typeface="Calibri" charset="0"/>
                    <a:ea typeface="Calibri" charset="0"/>
                    <a:cs typeface="Calibri" charset="0"/>
                  </a:rPr>
                  <a:t>Mateer</a:t>
                </a: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additive </a:t>
                </a: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FFT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First hardware-based key generator with </a:t>
                </a:r>
                <a:r>
                  <a:rPr lang="en-US" sz="2000" dirty="0" smtClean="0">
                    <a:solidFill>
                      <a:srgbClr val="3261C4"/>
                    </a:solidFill>
                    <a:latin typeface="Calibri" charset="0"/>
                    <a:ea typeface="Calibri" charset="0"/>
                    <a:cs typeface="Calibri" charset="0"/>
                  </a:rPr>
                  <a:t>266-bit</a:t>
                </a:r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 security level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Produce a key pair for parameters m = 13, t = 119, and n = 6960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3261C4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3.5</m:t>
                    </m:r>
                    <m:r>
                      <a:rPr lang="en-US" sz="2000" b="0" i="1" smtClean="0">
                        <a:solidFill>
                          <a:srgbClr val="3261C4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∙3.7</m:t>
                    </m:r>
                  </m:oMath>
                </a14:m>
                <a:r>
                  <a:rPr lang="en-US" sz="2000" dirty="0" smtClean="0">
                    <a:solidFill>
                      <a:srgbClr val="3261C4"/>
                    </a:solidFill>
                    <a:latin typeface="Calibri" charset="0"/>
                    <a:ea typeface="Calibri" charset="0"/>
                    <a:cs typeface="Calibri" charset="0"/>
                  </a:rPr>
                  <a:t> ms</a:t>
                </a:r>
                <a:endParaRPr lang="en-US" sz="20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75" y="1277473"/>
                <a:ext cx="8780931" cy="5324535"/>
              </a:xfrm>
              <a:prstGeom prst="rect">
                <a:avLst/>
              </a:prstGeom>
              <a:blipFill rotWithShape="0">
                <a:blip r:embed="rId3"/>
                <a:stretch>
                  <a:fillRect l="-625" t="-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31094-C8C0-DE44-AEE4-894BC6756E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1328" y="2421041"/>
            <a:ext cx="75975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Thanks!</a:t>
            </a:r>
          </a:p>
          <a:p>
            <a:pPr algn="ctr"/>
            <a:endParaRPr lang="en-US" sz="3600" dirty="0" smtClean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800" dirty="0">
                <a:solidFill>
                  <a:srgbClr val="3261C4"/>
                </a:solidFill>
                <a:latin typeface="Calibri" charset="0"/>
                <a:ea typeface="Calibri" charset="0"/>
                <a:cs typeface="Calibri" charset="0"/>
              </a:rPr>
              <a:t>http://</a:t>
            </a:r>
            <a:r>
              <a:rPr lang="en-US" sz="2800" dirty="0" err="1">
                <a:solidFill>
                  <a:srgbClr val="3261C4"/>
                </a:solidFill>
                <a:latin typeface="Calibri" charset="0"/>
                <a:ea typeface="Calibri" charset="0"/>
                <a:cs typeface="Calibri" charset="0"/>
              </a:rPr>
              <a:t>caslab.csl.yale.edu</a:t>
            </a:r>
            <a:r>
              <a:rPr lang="en-US" sz="2800" dirty="0">
                <a:solidFill>
                  <a:srgbClr val="3261C4"/>
                </a:solidFill>
                <a:latin typeface="Calibri" charset="0"/>
                <a:ea typeface="Calibri" charset="0"/>
                <a:cs typeface="Calibri" charset="0"/>
              </a:rPr>
              <a:t>/code/</a:t>
            </a:r>
            <a:r>
              <a:rPr lang="en-US" sz="2800" dirty="0" err="1">
                <a:solidFill>
                  <a:srgbClr val="3261C4"/>
                </a:solidFill>
                <a:latin typeface="Calibri" charset="0"/>
                <a:ea typeface="Calibri" charset="0"/>
                <a:cs typeface="Calibri" charset="0"/>
              </a:rPr>
              <a:t>keygen</a:t>
            </a:r>
            <a:r>
              <a:rPr lang="en-US" sz="2800" dirty="0">
                <a:solidFill>
                  <a:srgbClr val="3261C4"/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  <a:endParaRPr lang="en-US" sz="3600" dirty="0" smtClean="0">
              <a:solidFill>
                <a:srgbClr val="0432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31094-C8C0-DE44-AEE4-894BC6756E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8588" y="116396"/>
            <a:ext cx="456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Code-based cryptography</a:t>
            </a:r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9846" y="1271061"/>
            <a:ext cx="360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Public-key cryptography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1503" y="2232282"/>
            <a:ext cx="360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Classic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9846" y="2218982"/>
            <a:ext cx="360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Post-quantum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1503" y="3298564"/>
            <a:ext cx="360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Lattice-based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2212" y="3291049"/>
            <a:ext cx="360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Code-based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2212" y="4253652"/>
            <a:ext cx="360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Calibri" charset="0"/>
                <a:ea typeface="Calibri" charset="0"/>
                <a:cs typeface="Calibri" charset="0"/>
              </a:rPr>
              <a:t>Niederreiter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1503" y="4191690"/>
            <a:ext cx="360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latin typeface="Calibri" charset="0"/>
                <a:ea typeface="Calibri" charset="0"/>
                <a:cs typeface="Calibri" charset="0"/>
              </a:rPr>
              <a:t>McEliece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2212" y="5206819"/>
            <a:ext cx="360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en-US" altLang="zh-CN" sz="2400" dirty="0" smtClean="0">
                <a:latin typeface="Calibri" charset="0"/>
                <a:ea typeface="Calibri" charset="0"/>
                <a:cs typeface="Calibri" charset="0"/>
              </a:rPr>
              <a:t>inary </a:t>
            </a:r>
            <a:r>
              <a:rPr lang="en-US" altLang="zh-CN" sz="2400" dirty="0" err="1" smtClean="0">
                <a:latin typeface="Calibri" charset="0"/>
                <a:ea typeface="Calibri" charset="0"/>
                <a:cs typeface="Calibri" charset="0"/>
              </a:rPr>
              <a:t>Goppa</a:t>
            </a:r>
            <a:r>
              <a:rPr lang="en-US" altLang="zh-CN" sz="2400" dirty="0" smtClean="0">
                <a:latin typeface="Calibri" charset="0"/>
                <a:ea typeface="Calibri" charset="0"/>
                <a:cs typeface="Calibri" charset="0"/>
              </a:rPr>
              <a:t> code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2143316" y="1814722"/>
            <a:ext cx="1358896" cy="4678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392167" y="1871996"/>
            <a:ext cx="0" cy="4518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2143318" y="2752523"/>
            <a:ext cx="1428385" cy="5300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392167" y="2780624"/>
            <a:ext cx="0" cy="4518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2143316" y="3712217"/>
            <a:ext cx="1428387" cy="5335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392167" y="3811147"/>
            <a:ext cx="0" cy="4518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17481" y="20979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 bwMode="auto">
          <a:xfrm flipH="1">
            <a:off x="2143316" y="4674227"/>
            <a:ext cx="1428387" cy="5420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407406" y="4754970"/>
            <a:ext cx="0" cy="4518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261503" y="5206819"/>
            <a:ext cx="360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charset="0"/>
                <a:ea typeface="Calibri" charset="0"/>
                <a:cs typeface="Calibri" charset="0"/>
              </a:rPr>
              <a:t>GRS code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8834" y="5206818"/>
            <a:ext cx="360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altLang="zh-CN" sz="2400" dirty="0" smtClean="0">
                <a:latin typeface="Calibri" charset="0"/>
                <a:ea typeface="Calibri" charset="0"/>
                <a:cs typeface="Calibri" charset="0"/>
              </a:rPr>
              <a:t>…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415222" y="4711101"/>
            <a:ext cx="1387914" cy="4957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>
            <a:off x="5304118" y="2716159"/>
            <a:ext cx="1383255" cy="527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618102" y="3287575"/>
            <a:ext cx="360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alibri" charset="0"/>
                <a:ea typeface="Calibri" charset="0"/>
                <a:cs typeface="Calibri" charset="0"/>
              </a:rPr>
              <a:t>...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5287914" y="3677024"/>
            <a:ext cx="1383255" cy="527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601898" y="4248440"/>
            <a:ext cx="360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...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31094-C8C0-DE44-AEE4-894BC6756E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/>
      <p:bldP spid="12" grpId="0"/>
      <p:bldP spid="13" grpId="0"/>
      <p:bldP spid="13" grpId="1"/>
      <p:bldP spid="14" grpId="0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3407" y="984785"/>
            <a:ext cx="7805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Code-based cryptosystem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023" y="2082655"/>
            <a:ext cx="193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ey generator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2998" y="2068607"/>
            <a:ext cx="193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Encryption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4644" y="2054858"/>
            <a:ext cx="193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Decryption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9" name="Straight Connector 8"/>
          <p:cNvCxnSpPr>
            <a:endCxn id="10" idx="0"/>
          </p:cNvCxnSpPr>
          <p:nvPr/>
        </p:nvCxnSpPr>
        <p:spPr bwMode="auto">
          <a:xfrm flipH="1">
            <a:off x="2049332" y="1589484"/>
            <a:ext cx="417980" cy="4931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790584" y="1561688"/>
            <a:ext cx="1544748" cy="5069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808644" y="1553095"/>
            <a:ext cx="2837329" cy="5155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28588" y="116396"/>
            <a:ext cx="6225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Modules in a code-based cryptosystem  </a:t>
            </a:r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802" y="3124931"/>
            <a:ext cx="91390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Key generator</a:t>
            </a:r>
          </a:p>
          <a:p>
            <a:pPr marL="800100" lvl="1" indent="-342900">
              <a:buFont typeface="Helvetica" charset="0"/>
              <a:buChar char="−"/>
            </a:pP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no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existing hardware work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with 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266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-bit 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security</a:t>
            </a: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>
              <a:buFont typeface="Helvetica" charset="0"/>
              <a:buChar char="−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complex in logic and cycles</a:t>
            </a:r>
          </a:p>
          <a:p>
            <a:pPr marL="800100" lvl="1" indent="-342900">
              <a:buFont typeface="Helvetica" charset="0"/>
              <a:buChar char="−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ardware implementation needed: HSM, smart cards and etc.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>
              <a:buFont typeface="Helvetica" charset="0"/>
              <a:buChar char="−"/>
            </a:pP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Encryption  </a:t>
            </a:r>
          </a:p>
          <a:p>
            <a:pPr marL="800100" lvl="1" indent="-342900">
              <a:buFont typeface="Helvetica" charset="0"/>
              <a:buChar char="−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heap in hardware</a:t>
            </a:r>
          </a:p>
          <a:p>
            <a:pPr marL="800100" lvl="1" indent="-342900">
              <a:buFont typeface="Helvetica" charset="0"/>
              <a:buChar char="−"/>
            </a:pP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Decryption</a:t>
            </a:r>
          </a:p>
          <a:p>
            <a:pPr marL="800100" lvl="1" indent="-342900">
              <a:buFont typeface="Helvetica" charset="0"/>
              <a:buChar char="−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few related works: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houfan’10, Heyse’12, Ghosh’14, and etc.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9" name="Straight Arrow Connector 18"/>
          <p:cNvCxnSpPr>
            <a:stCxn id="6" idx="2"/>
          </p:cNvCxnSpPr>
          <p:nvPr/>
        </p:nvCxnSpPr>
        <p:spPr bwMode="auto">
          <a:xfrm>
            <a:off x="2049332" y="2544320"/>
            <a:ext cx="0" cy="4131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109303" y="2509405"/>
            <a:ext cx="102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sk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pk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2" name="Elbow Connector 21"/>
          <p:cNvCxnSpPr/>
          <p:nvPr/>
        </p:nvCxnSpPr>
        <p:spPr bwMode="auto">
          <a:xfrm flipV="1">
            <a:off x="2049332" y="2516523"/>
            <a:ext cx="2364995" cy="440990"/>
          </a:xfrm>
          <a:prstGeom prst="bentConnector3">
            <a:avLst>
              <a:gd name="adj1" fmla="val 10014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925473" y="2544320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pk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7" name="Elbow Connector 26"/>
          <p:cNvCxnSpPr/>
          <p:nvPr/>
        </p:nvCxnSpPr>
        <p:spPr bwMode="auto">
          <a:xfrm flipV="1">
            <a:off x="4414326" y="2510428"/>
            <a:ext cx="2364995" cy="440990"/>
          </a:xfrm>
          <a:prstGeom prst="bentConnector3">
            <a:avLst>
              <a:gd name="adj1" fmla="val 10014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290467" y="2523937"/>
            <a:ext cx="55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k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31094-C8C0-DE44-AEE4-894BC6756E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D56A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D56A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D56A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D56A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D56A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D56A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44337" y="1025536"/>
            <a:ext cx="74496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PQCRYPTO project recommendation in 2015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266-bit security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ystem parameters</a:t>
            </a:r>
          </a:p>
          <a:p>
            <a:pPr marL="1257300" lvl="2" indent="-342900">
              <a:buFont typeface="Helvetica" charset="0"/>
              <a:buChar char="−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ield size m = 13</a:t>
            </a:r>
          </a:p>
          <a:p>
            <a:pPr marL="1257300" lvl="2" indent="-342900">
              <a:buFont typeface="Helvetica" charset="0"/>
              <a:buChar char="−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umber of correctable errors t = 119</a:t>
            </a:r>
          </a:p>
          <a:p>
            <a:pPr marL="1257300" lvl="2" indent="-342900">
              <a:buFont typeface="Helvetica" charset="0"/>
              <a:buChar char="−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ode length n = 6960</a:t>
            </a:r>
            <a:endParaRPr lang="en-US" sz="2200" dirty="0" smtClean="0">
              <a:latin typeface="Calibri" charset="0"/>
              <a:ea typeface="Calibri" charset="0"/>
              <a:cs typeface="Calibri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ublic key ~ 1MB</a:t>
            </a:r>
          </a:p>
          <a:p>
            <a:pPr lvl="1"/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    secret key ~ 13kB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588" y="116396"/>
            <a:ext cx="6225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Parameters for code-based cryptosystem</a:t>
            </a:r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2465020"/>
                  </p:ext>
                </p:extLst>
              </p:nvPr>
            </p:nvGraphicFramePr>
            <p:xfrm>
              <a:off x="402336" y="4572000"/>
              <a:ext cx="8375904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43584"/>
                    <a:gridCol w="1402080"/>
                    <a:gridCol w="463296"/>
                    <a:gridCol w="536448"/>
                    <a:gridCol w="694944"/>
                    <a:gridCol w="1572768"/>
                    <a:gridCol w="841248"/>
                    <a:gridCol w="1621536"/>
                  </a:tblGrid>
                  <a:tr h="3415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Design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Scheme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Security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Level  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PK Size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Modules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59773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Shoufan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’10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Heyse’12</a:t>
                          </a:r>
                        </a:p>
                        <a:p>
                          <a:pPr algn="r"/>
                          <a:r>
                            <a:rPr lang="en-US" sz="18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Ghosh’14 </a:t>
                          </a:r>
                          <a:endParaRPr lang="en-US" dirty="0" smtClean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Our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McEliece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Niederreiter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McEliece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r"/>
                          <a:r>
                            <a:rPr lang="en-US" dirty="0" err="1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Niederreiter</a:t>
                          </a:r>
                          <a:endParaRPr lang="en-US" dirty="0" smtClean="0">
                            <a:solidFill>
                              <a:srgbClr val="3261C4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12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50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27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66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2048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2048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3307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6960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103-bit  </a:t>
                          </a:r>
                          <a:endParaRPr lang="en-US" baseline="30000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80-bit  </a:t>
                          </a:r>
                          <a:endParaRPr lang="en-US" i="0" baseline="30000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128-bit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baseline="0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266-bit</a:t>
                          </a:r>
                          <a:r>
                            <a:rPr lang="en-US" i="0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100 kB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63 kB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243 kB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baseline="0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 MB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Key./Enc./Dec.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Enc./Dec.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Enc./Dec.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Key.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2465020"/>
                  </p:ext>
                </p:extLst>
              </p:nvPr>
            </p:nvGraphicFramePr>
            <p:xfrm>
              <a:off x="402336" y="4572000"/>
              <a:ext cx="8375904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43584"/>
                    <a:gridCol w="1402080"/>
                    <a:gridCol w="463296"/>
                    <a:gridCol w="536448"/>
                    <a:gridCol w="694944"/>
                    <a:gridCol w="1572768"/>
                    <a:gridCol w="841248"/>
                    <a:gridCol w="1621536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Design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Scheme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73684" t="-8333" r="-1140789" b="-35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81818" t="-8333" r="-885227" b="-35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26316" t="-8333" r="-583333" b="-35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Security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Level  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PK Size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Modules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Shoufan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’10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Heyse’12</a:t>
                          </a:r>
                        </a:p>
                        <a:p>
                          <a:pPr algn="r"/>
                          <a:r>
                            <a:rPr lang="en-US" sz="18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Ghosh’14 </a:t>
                          </a:r>
                          <a:endParaRPr lang="en-US" dirty="0" smtClean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Our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McEliece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Niederreiter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McEliece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algn="r"/>
                          <a:r>
                            <a:rPr lang="en-US" dirty="0" err="1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Niederreiter</a:t>
                          </a:r>
                          <a:endParaRPr lang="en-US" dirty="0" smtClean="0">
                            <a:solidFill>
                              <a:srgbClr val="3261C4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12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50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27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66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2048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2048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3307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6960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103-bit </a:t>
                          </a:r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baseline="30000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80-bit </a:t>
                          </a:r>
                          <a:r>
                            <a:rPr lang="en-US" i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i="0" baseline="30000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128-bit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baseline="0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266-bit</a:t>
                          </a:r>
                          <a:r>
                            <a:rPr lang="en-US" i="0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 </a:t>
                          </a:r>
                          <a:endParaRPr lang="en-US" i="0" baseline="0" dirty="0" smtClean="0">
                            <a:solidFill>
                              <a:schemeClr val="tx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100 kB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63 kB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baseline="0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243 kB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baseline="0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 MB</a:t>
                          </a:r>
                          <a:endParaRPr lang="en-US" i="0" baseline="0" dirty="0" smtClean="0">
                            <a:solidFill>
                              <a:srgbClr val="3261C4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Key./Enc./Dec.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Enc./Dec.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Enc./Dec.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Key.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31094-C8C0-DE44-AEE4-894BC6756E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63A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582" y="1399001"/>
                <a:ext cx="7805420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Binary </a:t>
                </a:r>
                <a:r>
                  <a:rPr lang="en-US" sz="2400" dirty="0" err="1" smtClean="0">
                    <a:latin typeface="Calibri" charset="0"/>
                    <a:ea typeface="Calibri" charset="0"/>
                    <a:cs typeface="Calibri" charset="0"/>
                  </a:rPr>
                  <a:t>Goppa</a:t>
                </a:r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 code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degree-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𝑡</m:t>
                    </m:r>
                  </m:oMath>
                </a14:m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000" dirty="0" smtClean="0">
                    <a:solidFill>
                      <a:srgbClr val="3261C4"/>
                    </a:solidFill>
                    <a:latin typeface="Calibri" charset="0"/>
                    <a:ea typeface="Calibri" charset="0"/>
                    <a:cs typeface="Calibri" charset="0"/>
                  </a:rPr>
                  <a:t>Goppa polynomial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∈</m:t>
                    </m:r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𝐺𝐹</m:t>
                    </m:r>
                    <m:d>
                      <m:dPr>
                        <m:ctrlPr>
                          <a:rPr lang="en-US" sz="2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𝑥</m:t>
                        </m:r>
                      </m:e>
                    </m:d>
                    <m:r>
                      <a:rPr lang="en-US" sz="2000" b="0" i="0" smtClean="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</m:oMath>
                </a14:m>
                <a:endParaRPr lang="en-US" sz="2000" b="0" i="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sz="2000" dirty="0" smtClean="0">
                    <a:solidFill>
                      <a:srgbClr val="3261C4"/>
                    </a:solidFill>
                    <a:latin typeface="Calibri" charset="0"/>
                    <a:ea typeface="Calibri" charset="0"/>
                    <a:cs typeface="Calibri" charset="0"/>
                  </a:rPr>
                  <a:t>c</a:t>
                </a:r>
                <a:r>
                  <a:rPr lang="en-US" sz="2000" b="0" dirty="0" smtClean="0">
                    <a:solidFill>
                      <a:srgbClr val="3261C4"/>
                    </a:solidFill>
                    <a:latin typeface="Calibri" charset="0"/>
                    <a:ea typeface="Calibri" charset="0"/>
                    <a:cs typeface="Calibri" charset="0"/>
                  </a:rPr>
                  <a:t>ode locator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3261C4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𝐿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α</m:t>
                            </m:r>
                          </m:e>
                          <m:sub>
                            <m: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α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  </m:t>
                        </m:r>
                        <m:r>
                          <a:rPr lang="en-US" sz="2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≠0,  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α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∈</m:t>
                    </m:r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𝐺𝐹</m:t>
                    </m:r>
                    <m:d>
                      <m:dPr>
                        <m:ctrlPr>
                          <a:rPr lang="en-US" sz="2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endParaRPr lang="en-US" sz="2000" b="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 c</a:t>
                </a:r>
                <a:r>
                  <a:rPr lang="en-US" sz="2000" b="0" dirty="0" smtClean="0">
                    <a:latin typeface="Calibri" charset="0"/>
                    <a:ea typeface="Calibri" charset="0"/>
                    <a:cs typeface="Calibri" charset="0"/>
                  </a:rPr>
                  <a:t>an be defined by a </a:t>
                </a:r>
                <a:r>
                  <a:rPr lang="en-US" sz="2000" b="0" dirty="0" smtClean="0">
                    <a:solidFill>
                      <a:srgbClr val="3261C4"/>
                    </a:solidFill>
                    <a:latin typeface="Calibri" charset="0"/>
                    <a:ea typeface="Calibri" charset="0"/>
                    <a:cs typeface="Calibri" charset="0"/>
                  </a:rPr>
                  <a:t>parity check matrix</a:t>
                </a:r>
                <a:r>
                  <a:rPr lang="en-US" sz="2000" b="0" dirty="0" smtClean="0">
                    <a:solidFill>
                      <a:srgbClr val="0432FF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𝐻</m:t>
                    </m:r>
                  </m:oMath>
                </a14:m>
                <a:r>
                  <a:rPr lang="en-US" sz="2000" b="0" dirty="0" smtClean="0">
                    <a:latin typeface="Calibri" charset="0"/>
                    <a:ea typeface="Calibri" charset="0"/>
                    <a:cs typeface="Calibri" charset="0"/>
                  </a:rPr>
                  <a:t>, e.g.,</a:t>
                </a:r>
              </a:p>
              <a:p>
                <a:pPr lvl="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𝑐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𝐻𝑐</m:t>
                      </m:r>
                      <m:r>
                        <a:rPr lang="en-US" sz="20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=0}</m:t>
                      </m:r>
                    </m:oMath>
                  </m:oMathPara>
                </a14:m>
                <a:endParaRPr lang="en-US" sz="2000" b="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pPr lvl="5"/>
                <a:endParaRPr lang="en-US" sz="2000" b="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pPr lvl="5"/>
                <a:endParaRPr lang="en-US" sz="2000" b="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sz="2400" b="0" dirty="0" err="1" smtClean="0">
                    <a:latin typeface="Calibri" charset="0"/>
                    <a:ea typeface="Calibri" charset="0"/>
                    <a:cs typeface="Calibri" charset="0"/>
                  </a:rPr>
                  <a:t>Niederreiter</a:t>
                </a:r>
                <a:r>
                  <a:rPr lang="en-US" sz="2400" b="0" dirty="0" smtClean="0">
                    <a:latin typeface="Calibri" charset="0"/>
                    <a:ea typeface="Calibri" charset="0"/>
                    <a:cs typeface="Calibri" charset="0"/>
                  </a:rPr>
                  <a:t> encrypt</a:t>
                </a:r>
                <a:endParaRPr lang="en-US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c</a:t>
                </a:r>
                <a:r>
                  <a:rPr lang="en-US" sz="2000" b="0" dirty="0" smtClean="0">
                    <a:latin typeface="Calibri" charset="0"/>
                    <a:ea typeface="Calibri" charset="0"/>
                    <a:cs typeface="Calibri" charset="0"/>
                  </a:rPr>
                  <a:t>ompute </a:t>
                </a:r>
                <a:r>
                  <a:rPr lang="en-US" sz="2000" b="0" dirty="0" smtClean="0">
                    <a:solidFill>
                      <a:srgbClr val="3261C4"/>
                    </a:solidFill>
                    <a:latin typeface="Calibri" charset="0"/>
                    <a:ea typeface="Calibri" charset="0"/>
                    <a:cs typeface="Calibri" charset="0"/>
                  </a:rPr>
                  <a:t>syndrome</a:t>
                </a:r>
                <a:r>
                  <a:rPr lang="en-US" sz="2000" b="0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𝑆</m:t>
                    </m:r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=</m:t>
                    </m:r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𝐻𝑒</m:t>
                    </m:r>
                  </m:oMath>
                </a14:m>
                <a:endParaRPr lang="en-US" sz="2000" b="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endParaRPr lang="en-US" sz="20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sz="2400" dirty="0" err="1" smtClean="0">
                    <a:latin typeface="Calibri" charset="0"/>
                    <a:ea typeface="Calibri" charset="0"/>
                    <a:cs typeface="Calibri" charset="0"/>
                  </a:rPr>
                  <a:t>Niederreiter</a:t>
                </a:r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 decrypt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c</a:t>
                </a:r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𝑒</m:t>
                    </m:r>
                  </m:oMath>
                </a14:m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 given the syndrome S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82" y="1399001"/>
                <a:ext cx="7805420" cy="4339650"/>
              </a:xfrm>
              <a:prstGeom prst="rect">
                <a:avLst/>
              </a:prstGeom>
              <a:blipFill rotWithShape="0">
                <a:blip r:embed="rId3"/>
                <a:stretch>
                  <a:fillRect l="-1250" t="-1124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8588" y="116396"/>
            <a:ext cx="456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Coding theory</a:t>
            </a:r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31094-C8C0-DE44-AEE4-894BC6756E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5436" y="1344364"/>
                <a:ext cx="9165863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Calibri" charset="0"/>
                    <a:ea typeface="Calibri" charset="0"/>
                    <a:cs typeface="Calibri" charset="0"/>
                  </a:rPr>
                  <a:t>Input</a:t>
                </a:r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: System parameters: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𝑚</m:t>
                    </m:r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, </m:t>
                    </m:r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𝑡</m:t>
                    </m:r>
                  </m:oMath>
                </a14:m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.</a:t>
                </a:r>
              </a:p>
              <a:p>
                <a:endParaRPr lang="en-US" sz="20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1: Choose a random sequence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libri" charset="0"/>
                        <a:cs typeface="Calibri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, …, 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libri" charset="0"/>
                        <a:cs typeface="Calibri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 distinct elements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𝐺𝐹</m:t>
                    </m:r>
                    <m:d>
                      <m:dPr>
                        <m:ctrlPr>
                          <a:rPr lang="en-US" sz="2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.</m:t>
                    </m:r>
                  </m:oMath>
                </a14:m>
                <a:endParaRPr lang="en-US" sz="20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2: Choose a random polynomial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libri" charset="0"/>
                        <a:cs typeface="Calibri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libri" charset="0"/>
                        <a:cs typeface="Calibri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</m:d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</m:oMath>
                </a14:m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α</m:t>
                    </m:r>
                    <m:r>
                      <a:rPr lang="el-GR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0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3: Compute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𝑡</m:t>
                    </m:r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 × 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 parity check matrix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en-US" sz="20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en-US" sz="20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en-US" sz="20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en-US" sz="20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4: Transform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𝐻</m:t>
                    </m:r>
                  </m:oMath>
                </a14:m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 to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𝑚𝑡</m:t>
                    </m:r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 × 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 binary parity check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𝐻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.</m:t>
                    </m:r>
                  </m:oMath>
                </a14:m>
                <a:endParaRPr lang="en-US" sz="20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5: Transform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𝐻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into its systematic form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𝑚𝑡</m:t>
                            </m:r>
                          </m:sub>
                        </m:sSub>
                      </m:e>
                      <m:e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𝐾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0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6: </a:t>
                </a:r>
                <a:r>
                  <a:rPr lang="en-US" sz="2000" b="1" dirty="0" smtClean="0">
                    <a:latin typeface="Calibri" charset="0"/>
                    <a:ea typeface="Calibri" charset="0"/>
                    <a:cs typeface="Calibri" charset="0"/>
                  </a:rPr>
                  <a:t>Return</a:t>
                </a:r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 the private key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libri" charset="0"/>
                        <a:cs typeface="Calibri" charset="0"/>
                      </a:rPr>
                      <m:t>(</m:t>
                    </m:r>
                    <m:r>
                      <a:rPr lang="en-US" sz="2000" i="1">
                        <a:latin typeface="Cambria Math" charset="0"/>
                        <a:ea typeface="Calibri" charset="0"/>
                        <a:cs typeface="Calibri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charset="0"/>
                        <a:ea typeface="Calibri" charset="0"/>
                        <a:cs typeface="Calibri" charset="0"/>
                      </a:rPr>
                      <m:t>, (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, …, 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r>
                      <a:rPr lang="en-US" sz="2000" i="1">
                        <a:latin typeface="Cambria Math" charset="0"/>
                        <a:ea typeface="Calibri" charset="0"/>
                        <a:cs typeface="Calibri" charset="0"/>
                      </a:rPr>
                      <m:t>))</m:t>
                    </m:r>
                  </m:oMath>
                </a14:m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 and </a:t>
                </a:r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the public 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key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libri" charset="0"/>
                        <a:cs typeface="Calibri" charset="0"/>
                      </a:rPr>
                      <m:t>𝐾</m:t>
                    </m:r>
                    <m:r>
                      <a:rPr lang="en-US" sz="2000" i="1">
                        <a:latin typeface="Cambria Math" charset="0"/>
                        <a:ea typeface="Calibri" charset="0"/>
                        <a:cs typeface="Calibri" charset="0"/>
                      </a:rPr>
                      <m:t>.</m:t>
                    </m:r>
                  </m:oMath>
                </a14:m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6" y="1344364"/>
                <a:ext cx="9165863" cy="4093428"/>
              </a:xfrm>
              <a:prstGeom prst="rect">
                <a:avLst/>
              </a:prstGeom>
              <a:blipFill rotWithShape="0">
                <a:blip r:embed="rId3"/>
                <a:stretch>
                  <a:fillRect l="-665" t="-894" b="-3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60564" y="3150459"/>
                <a:ext cx="5610189" cy="1080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libri" charset="0"/>
                          <a:cs typeface="Calibri" charset="0"/>
                        </a:rPr>
                        <m:t>𝐻</m:t>
                      </m:r>
                      <m:r>
                        <a:rPr lang="en-US" i="1">
                          <a:latin typeface="Cambria Math" charset="0"/>
                          <a:ea typeface="Calibri" charset="0"/>
                          <a:cs typeface="Calibri" charset="0"/>
                        </a:rPr>
                        <m:t>= </m:t>
                      </m:r>
                      <m:d>
                        <m:dPr>
                          <m:ctrlPr>
                            <a:rPr lang="mr-IN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𝑔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𝑔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uk-UA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𝑔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𝑔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𝑔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uk-UA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𝑔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uk-UA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uk-UA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uk-UA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uk-UA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𝑔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𝑔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uk-UA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𝑔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libri" charset="0"/>
                                    <a:cs typeface="Calibri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564" y="3150459"/>
                <a:ext cx="5610189" cy="10808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28588" y="116396"/>
            <a:ext cx="456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Key generator</a:t>
            </a:r>
            <a:r>
              <a:rPr lang="zh-CN" altLang="en-US" sz="2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algorithm</a:t>
            </a:r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31094-C8C0-DE44-AEE4-894BC6756E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6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24948" y="980714"/>
            <a:ext cx="8229600" cy="314946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3F3F3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3F3F3"/>
                </a:solidFill>
                <a:latin typeface="Georgi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3F3F3"/>
                </a:solidFill>
                <a:latin typeface="Georgi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3F3F3"/>
                </a:solidFill>
                <a:latin typeface="Georgi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3F3F3"/>
                </a:solidFill>
                <a:latin typeface="Georgi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3F3F3"/>
                </a:solidFill>
                <a:latin typeface="Georgia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3F3F3"/>
                </a:solidFill>
                <a:latin typeface="Georgia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3F3F3"/>
                </a:solidFill>
                <a:latin typeface="Georgia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3F3F3"/>
                </a:solidFill>
                <a:latin typeface="Georgia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r>
              <a:rPr lang="en-US" sz="2000" kern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Solving systems of linear equations; Matrix systemization</a:t>
            </a:r>
            <a:endParaRPr lang="en-US" sz="2000" b="0" kern="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b="0" kern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Gaussian elimination</a:t>
            </a:r>
          </a:p>
          <a:p>
            <a:endParaRPr lang="en-US" sz="2000" b="0" kern="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kern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endParaRPr lang="en-US" sz="2000" kern="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Systolic architecture</a:t>
            </a:r>
            <a:endParaRPr lang="en-US" sz="2000" kern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4948" y="2193223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7BBD"/>
              </a:buClr>
              <a:buChar char="•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j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86868"/>
                </a:solidFill>
                <a:latin typeface="+mj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86868"/>
                </a:solidFill>
                <a:latin typeface="+mj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86868"/>
                </a:solidFill>
                <a:latin typeface="+mj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86868"/>
                </a:solidFill>
                <a:latin typeface="+mj-lt"/>
                <a:ea typeface="+mn-ea"/>
              </a:defRPr>
            </a:lvl9pPr>
          </a:lstStyle>
          <a:p>
            <a:pPr marL="400050" lvl="1" indent="0">
              <a:buFontTx/>
              <a:buNone/>
            </a:pPr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kern="0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472" y="1642018"/>
            <a:ext cx="333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6227" y="1669140"/>
                <a:ext cx="2198594" cy="651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sz="160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160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7" y="1669140"/>
                <a:ext cx="2198594" cy="6512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05757" y="1669140"/>
                <a:ext cx="2198594" cy="651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sz="160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160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757" y="1669140"/>
                <a:ext cx="2198594" cy="6512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 bwMode="auto">
          <a:xfrm flipV="1">
            <a:off x="2583240" y="2033649"/>
            <a:ext cx="9575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95" y="3008385"/>
            <a:ext cx="3526688" cy="33149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21772" y="1653168"/>
            <a:ext cx="222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orward 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32112" y="1637909"/>
                <a:ext cx="2198594" cy="651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sz="160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160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112" y="1637909"/>
                <a:ext cx="2198594" cy="6512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5330970" y="1988340"/>
            <a:ext cx="9601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980215" y="1634239"/>
            <a:ext cx="222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     backward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583240" y="1994742"/>
            <a:ext cx="37222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433140" y="1634239"/>
            <a:ext cx="252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261C4"/>
                </a:solidFill>
                <a:latin typeface="Calibri" charset="0"/>
                <a:ea typeface="Calibri" charset="0"/>
                <a:cs typeface="Calibri" charset="0"/>
              </a:rPr>
              <a:t>forward &amp; backward</a:t>
            </a:r>
            <a:endParaRPr lang="en-US" dirty="0">
              <a:solidFill>
                <a:srgbClr val="3261C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13" y="3346010"/>
            <a:ext cx="3496235" cy="23381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8588" y="116396"/>
            <a:ext cx="456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Gaussian </a:t>
            </a:r>
            <a:r>
              <a:rPr lang="en-US" sz="28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systemizer</a:t>
            </a:r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00" y="3127265"/>
            <a:ext cx="3172491" cy="3031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6" y="3134743"/>
            <a:ext cx="3171305" cy="28803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31094-C8C0-DE44-AEE4-894BC6756E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1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6" grpId="1"/>
      <p:bldP spid="17" grpId="0"/>
      <p:bldP spid="17" grpId="1"/>
      <p:bldP spid="19" grpId="0"/>
      <p:bldP spid="19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81088" y="3386755"/>
                <a:ext cx="79741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Performance of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  <a:ea typeface="Calibri" charset="0"/>
                        <a:cs typeface="Calibri" charset="0"/>
                      </a:rPr>
                      <m:t>𝐺𝐹</m:t>
                    </m:r>
                    <m:d>
                      <m:dPr>
                        <m:ctrlPr>
                          <a:rPr lang="en-US" b="0" i="1" dirty="0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2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Gaussian </a:t>
                </a:r>
                <a:r>
                  <a:rPr lang="en-US" dirty="0" err="1" smtClean="0">
                    <a:latin typeface="Calibri" charset="0"/>
                    <a:ea typeface="Calibri" charset="0"/>
                    <a:cs typeface="Calibri" charset="0"/>
                  </a:rPr>
                  <a:t>systemizer</a:t>
                </a: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1547 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 6960</m:t>
                    </m:r>
                  </m:oMath>
                </a14:m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 matrix</a:t>
                </a:r>
              </a:p>
              <a:p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Number in </a:t>
                </a:r>
                <a:r>
                  <a:rPr lang="en-US" dirty="0" smtClean="0">
                    <a:solidFill>
                      <a:srgbClr val="3261C4"/>
                    </a:solidFill>
                    <a:latin typeface="Calibri" charset="0"/>
                    <a:ea typeface="Calibri" charset="0"/>
                    <a:cs typeface="Calibri" charset="0"/>
                  </a:rPr>
                  <a:t>BLUE </a:t>
                </a: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shows result of the best </a:t>
                </a: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Time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libri" charset="0"/>
                        <a:cs typeface="Calibri" charset="0"/>
                      </a:rPr>
                      <m:t>×</m:t>
                    </m:r>
                  </m:oMath>
                </a14:m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Area</a:t>
                </a:r>
              </a:p>
              <a:p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88" y="3386755"/>
                <a:ext cx="7974106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612" t="-39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81088" y="5922620"/>
                <a:ext cx="7974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Performance of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13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Gaussian </a:t>
                </a:r>
                <a:r>
                  <a:rPr lang="en-US" dirty="0" err="1" smtClean="0">
                    <a:latin typeface="Calibri" charset="0"/>
                    <a:ea typeface="Calibri" charset="0"/>
                    <a:cs typeface="Calibri" charset="0"/>
                  </a:rPr>
                  <a:t>systemizer</a:t>
                </a: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libri" charset="0"/>
                        <a:cs typeface="Calibri" charset="0"/>
                      </a:rPr>
                      <m:t>119 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 120 </m:t>
                    </m:r>
                  </m:oMath>
                </a14:m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matrix</a:t>
                </a:r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88" y="5922620"/>
                <a:ext cx="797410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12" t="-98333" b="-1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9297906"/>
                  </p:ext>
                </p:extLst>
              </p:nvPr>
            </p:nvGraphicFramePr>
            <p:xfrm>
              <a:off x="594026" y="1186959"/>
              <a:ext cx="7911352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58257"/>
                    <a:gridCol w="1371600"/>
                    <a:gridCol w="1048870"/>
                    <a:gridCol w="1371600"/>
                    <a:gridCol w="887506"/>
                    <a:gridCol w="997352"/>
                    <a:gridCol w="1376167"/>
                  </a:tblGrid>
                  <a:tr h="3427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  <a:ea typeface="Calibri" charset="0"/>
                                        <a:cs typeface="Calibri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  <a:ea typeface="Calibri" charset="0"/>
                                        <a:cs typeface="Calibri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  <a:ea typeface="Calibri" charset="0"/>
                                        <a:cs typeface="Calibri" charset="0"/>
                                      </a:rPr>
                                      <m:t>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Cycles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Logic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Time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Area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Mem.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Reg.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Fmax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(MHz)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169925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160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320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150,070,801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38,311,767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9,853,350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2,647,400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737,860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208,345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826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1325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3367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10,983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40,530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156,493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1.24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5.08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11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3.32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2.91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rgbClr val="3261C4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2.99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3.26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663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666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672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680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720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848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678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1402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4642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14,975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55,675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213,865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257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276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297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296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290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253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9297906"/>
                  </p:ext>
                </p:extLst>
              </p:nvPr>
            </p:nvGraphicFramePr>
            <p:xfrm>
              <a:off x="594026" y="1186959"/>
              <a:ext cx="7911352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58257"/>
                    <a:gridCol w="1371600"/>
                    <a:gridCol w="1048870"/>
                    <a:gridCol w="1371600"/>
                    <a:gridCol w="887506"/>
                    <a:gridCol w="997352"/>
                    <a:gridCol w="1376167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09" t="-8333" r="-822695" b="-5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Cycles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Logic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8496" t="-8333" r="-237611" b="-5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Mem.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Reg.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Fmax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(MHz)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17373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160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320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150,070,801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38,311,767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9,853,350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2,647,400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737,860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208,345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826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1325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3367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10,983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40,530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156,493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8496" t="-22727" r="-237611" b="-5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663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666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672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680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720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848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678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1402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4642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14,975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55,675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213,865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257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276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297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296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290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253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0889436"/>
                  </p:ext>
                </p:extLst>
              </p:nvPr>
            </p:nvGraphicFramePr>
            <p:xfrm>
              <a:off x="594026" y="4542417"/>
              <a:ext cx="7911352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58257"/>
                    <a:gridCol w="1371600"/>
                    <a:gridCol w="1048870"/>
                    <a:gridCol w="1371600"/>
                    <a:gridCol w="887506"/>
                    <a:gridCol w="997352"/>
                    <a:gridCol w="1376167"/>
                  </a:tblGrid>
                  <a:tr h="34229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  <a:ea typeface="Calibri" charset="0"/>
                                        <a:cs typeface="Calibri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  <a:ea typeface="Calibri" charset="0"/>
                                        <a:cs typeface="Calibri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  <a:ea typeface="Calibri" charset="0"/>
                                        <a:cs typeface="Calibri" charset="0"/>
                                      </a:rPr>
                                      <m:t>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Cycles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Logic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Time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Area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Mem.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Reg.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Fmax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(MHz)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878714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</a:t>
                          </a:r>
                          <a:r>
                            <a:rPr lang="zh-CN" altLang="en-US" dirty="0" smtClean="0">
                              <a:solidFill>
                                <a:srgbClr val="0432FF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922,123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238,020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63,300</a:t>
                          </a:r>
                          <a:r>
                            <a:rPr lang="zh-CN" altLang="en-US" dirty="0" smtClean="0">
                              <a:solidFill>
                                <a:srgbClr val="0432FF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dirty="0" smtClean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2539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5164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10,976</a:t>
                          </a:r>
                          <a:r>
                            <a:rPr lang="zh-CN" altLang="en-US" dirty="0" smtClean="0">
                              <a:solidFill>
                                <a:srgbClr val="0432FF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dirty="0" smtClean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i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2.34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9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1.23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9</a:t>
                          </a:r>
                        </a:p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6.95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rgbClr val="3261C4"/>
                                  </a:solidFill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</a:t>
                          </a:r>
                          <a:r>
                            <a:rPr lang="en-US" baseline="30000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14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14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13</a:t>
                          </a:r>
                          <a:r>
                            <a:rPr lang="zh-CN" altLang="en-US" dirty="0" smtClean="0">
                              <a:solidFill>
                                <a:srgbClr val="0432FF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318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548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1370</a:t>
                          </a:r>
                          <a:r>
                            <a:rPr lang="zh-CN" altLang="en-US" dirty="0" smtClean="0">
                              <a:solidFill>
                                <a:srgbClr val="0432FF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308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281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285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0889436"/>
                  </p:ext>
                </p:extLst>
              </p:nvPr>
            </p:nvGraphicFramePr>
            <p:xfrm>
              <a:off x="594026" y="4542417"/>
              <a:ext cx="7911352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58257"/>
                    <a:gridCol w="1371600"/>
                    <a:gridCol w="1048870"/>
                    <a:gridCol w="1371600"/>
                    <a:gridCol w="887506"/>
                    <a:gridCol w="997352"/>
                    <a:gridCol w="1376167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709" t="-8333" r="-822695" b="-2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Cycles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Logic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38496" t="-8333" r="-237611" b="-2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Mem.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Reg.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Fmax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(MHz)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4</a:t>
                          </a:r>
                          <a:r>
                            <a:rPr lang="zh-CN" altLang="en-US" dirty="0" smtClean="0">
                              <a:solidFill>
                                <a:srgbClr val="0432FF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922,123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238,020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63,300</a:t>
                          </a:r>
                          <a:r>
                            <a:rPr lang="zh-CN" altLang="en-US" dirty="0" smtClean="0">
                              <a:solidFill>
                                <a:srgbClr val="0432FF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dirty="0" smtClean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2539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5164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10,976</a:t>
                          </a:r>
                          <a:r>
                            <a:rPr lang="zh-CN" altLang="en-US" dirty="0" smtClean="0">
                              <a:solidFill>
                                <a:srgbClr val="0432FF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dirty="0" smtClean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38496" t="-43046" r="-237611" b="-9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14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14</a:t>
                          </a:r>
                        </a:p>
                        <a:p>
                          <a:pPr algn="r"/>
                          <a:r>
                            <a:rPr lang="en-US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13</a:t>
                          </a:r>
                          <a:r>
                            <a:rPr lang="zh-CN" altLang="en-US" dirty="0" smtClean="0">
                              <a:solidFill>
                                <a:srgbClr val="0432FF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318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548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1370</a:t>
                          </a:r>
                          <a:r>
                            <a:rPr lang="zh-CN" altLang="en-US" dirty="0" smtClean="0">
                              <a:solidFill>
                                <a:srgbClr val="0432FF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308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281</a:t>
                          </a:r>
                        </a:p>
                        <a:p>
                          <a:pPr algn="r"/>
                          <a:r>
                            <a:rPr lang="en-US" altLang="zh-CN" dirty="0" smtClean="0">
                              <a:solidFill>
                                <a:srgbClr val="3261C4"/>
                              </a:solidFill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285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128588" y="116396"/>
            <a:ext cx="456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Performance</a:t>
            </a:r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31094-C8C0-DE44-AEE4-894BC6756E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5760" y="1046002"/>
                <a:ext cx="8424672" cy="547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Multipoint polynomial evaluation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err="1">
                    <a:latin typeface="Calibri" charset="0"/>
                    <a:ea typeface="Calibri" charset="0"/>
                    <a:cs typeface="Calibri" charset="0"/>
                  </a:rPr>
                  <a:t>h</a:t>
                </a:r>
                <a:r>
                  <a:rPr lang="en-US" sz="2000" dirty="0" err="1" smtClean="0">
                    <a:latin typeface="Calibri" charset="0"/>
                    <a:ea typeface="Calibri" charset="0"/>
                    <a:cs typeface="Calibri" charset="0"/>
                  </a:rPr>
                  <a:t>orner</a:t>
                </a:r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 scheme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+…+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b="0" dirty="0" smtClean="0">
                  <a:latin typeface="Calibri" charset="0"/>
                  <a:ea typeface="Cambria Math" charset="0"/>
                  <a:cs typeface="Cambria Math" charset="0"/>
                </a:endParaRPr>
              </a:p>
              <a:p>
                <a:pPr lvl="1"/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		    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  <a:ea typeface="Calibri" charset="0"/>
                        <a:cs typeface="Calibri" charset="0"/>
                      </a:rPr>
                      <m:t>=((</m:t>
                    </m:r>
                    <m:d>
                      <m:dPr>
                        <m:ctrlPr>
                          <a:rPr lang="en-US" sz="20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  <a:ea typeface="Calibri" charset="0"/>
                                <a:cs typeface="Calibri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−2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)…)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endParaRPr lang="en-US" sz="20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characteristic-2 additive FFT</a:t>
                </a:r>
              </a:p>
              <a:p>
                <a:pPr marL="800100" lvl="1" indent="-342900">
                  <a:buFont typeface="Helvetica" charset="0"/>
                  <a:buChar char="−"/>
                </a:pPr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radix conversion: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  <a:ea typeface="Arial" charset="0"/>
                        <a:cs typeface="Arial" charset="0"/>
                      </a:rPr>
                      <m:t>  </m:t>
                    </m:r>
                    <m:r>
                      <a:rPr lang="en-US" sz="2000" i="1">
                        <a:latin typeface="Cambria Math" charset="0"/>
                        <a:ea typeface="Arial" charset="0"/>
                        <a:cs typeface="Arial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charset="0"/>
                        <a:ea typeface="Arial" charset="0"/>
                        <a:cs typeface="Arial" charset="0"/>
                      </a:rPr>
                      <m:t>+</m:t>
                    </m:r>
                    <m:r>
                      <a:rPr lang="en-US" sz="20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𝑥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000" b="0" i="0" dirty="0" smtClean="0">
                  <a:latin typeface="Cambria Math" charset="0"/>
                  <a:ea typeface="Arial" charset="0"/>
                  <a:cs typeface="Arial" charset="0"/>
                </a:endParaRPr>
              </a:p>
              <a:p>
                <a:pPr lvl="3"/>
                <a:r>
                  <a:rPr lang="en-US" sz="2000" b="0" dirty="0" smtClean="0">
                    <a:ea typeface="Arial" charset="0"/>
                    <a:cs typeface="Arial" charset="0"/>
                  </a:rPr>
                  <a:t>	           </a:t>
                </a:r>
                <a:endParaRPr lang="en-US" sz="2000" i="1" dirty="0" smtClean="0">
                  <a:latin typeface="Cambria Math" charset="0"/>
                  <a:ea typeface="Arial" charset="0"/>
                  <a:cs typeface="Arial" charset="0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                          </m:t>
                      </m:r>
                    </m:oMath>
                  </m:oMathPara>
                </a14:m>
                <a:endParaRPr lang="en-US" sz="2000" dirty="0"/>
              </a:p>
              <a:p>
                <a:pPr marL="800100" lvl="1" indent="-342900">
                  <a:buFont typeface="Arial" charset="0"/>
                  <a:buChar char="•"/>
                </a:pPr>
                <a:endParaRPr lang="en-US" sz="2000" i="1" dirty="0">
                  <a:latin typeface="Cambria Math" charset="0"/>
                  <a:ea typeface="Arial" charset="0"/>
                  <a:cs typeface="Arial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endParaRPr lang="en-US" sz="2000" i="1" dirty="0" smtClean="0">
                  <a:latin typeface="Cambria Math" charset="0"/>
                  <a:ea typeface="Arial" charset="0"/>
                  <a:cs typeface="Arial" charset="0"/>
                </a:endParaRPr>
              </a:p>
              <a:p>
                <a:pPr marL="800100" lvl="1" indent="-342900">
                  <a:buFont typeface=".AppleSystemUIFont" charset="-120"/>
                  <a:buChar char="-"/>
                </a:pP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800100" lvl="1" indent="-342900">
                  <a:buFont typeface="Helvetica" charset="0"/>
                  <a:buChar char="−"/>
                </a:pPr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twisting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charset="0"/>
                          <a:ea typeface="Calibri" charset="0"/>
                          <a:cs typeface="Calibri" charset="0"/>
                        </a:rPr>
                        <m:t>(</m:t>
                      </m:r>
                      <m:d>
                        <m:dPr>
                          <m:ctrlPr>
                            <a:rPr 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  <a:ea typeface="Calibri" charset="0"/>
                          <a:cs typeface="Calibri" charset="0"/>
                        </a:rPr>
                        <m:t>𝑥</m:t>
                      </m:r>
                      <m:r>
                        <a:rPr lang="en-US" sz="2000" i="1">
                          <a:latin typeface="Cambria Math" charset="0"/>
                          <a:ea typeface="Calibri" charset="0"/>
                          <a:cs typeface="Calibri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800100" lvl="1" indent="-342900">
                  <a:buFont typeface="Arial" charset="0"/>
                  <a:buChar char="•"/>
                </a:pPr>
                <a:endParaRPr lang="en-US" sz="20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800100" lvl="1" indent="-342900">
                  <a:buFont typeface="Helvetica" charset="0"/>
                  <a:buChar char="−"/>
                </a:pPr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reduction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1046002"/>
                <a:ext cx="8424672" cy="5477397"/>
              </a:xfrm>
              <a:prstGeom prst="rect">
                <a:avLst/>
              </a:prstGeom>
              <a:blipFill rotWithShape="0">
                <a:blip r:embed="rId2"/>
                <a:stretch>
                  <a:fillRect l="-724" t="-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4056" y="3599854"/>
                <a:ext cx="310514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056" y="3599854"/>
                <a:ext cx="310514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69956" y="3990236"/>
                <a:ext cx="346889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sz="2000" i="1" dirty="0" smtClean="0">
                  <a:latin typeface="Cambria Math" charset="0"/>
                  <a:ea typeface="Arial" charset="0"/>
                  <a:cs typeface="Aria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  <a:ea typeface="Arial" charset="0"/>
                          <a:cs typeface="Arial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956" y="3990236"/>
                <a:ext cx="3468898" cy="615553"/>
              </a:xfrm>
              <a:prstGeom prst="rect">
                <a:avLst/>
              </a:prstGeom>
              <a:blipFill rotWithShape="0">
                <a:blip r:embed="rId4"/>
                <a:stretch>
                  <a:fillRect l="-879" b="-19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>
            <a:off x="5066627" y="3838766"/>
            <a:ext cx="2914" cy="4338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69956" y="3409839"/>
                <a:ext cx="37853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charset="0"/>
                          <a:ea typeface="Arial" charset="0"/>
                          <a:cs typeface="Arial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  <a:ea typeface="Arial" charset="0"/>
                          <a:cs typeface="Arial" charset="0"/>
                        </a:rPr>
                        <m:t>+</m:t>
                      </m:r>
                      <m:r>
                        <a:rPr lang="en-US" sz="20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sSub>
                        <m:sSubPr>
                          <m:ctrlPr>
                            <a:rPr lang="en-US" sz="20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956" y="3409839"/>
                <a:ext cx="3785395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610" b="-39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28588" y="116396"/>
            <a:ext cx="456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Gao-</a:t>
            </a:r>
            <a:r>
              <a:rPr lang="en-US" sz="28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Mateer</a:t>
            </a:r>
            <a:r>
              <a:rPr lang="en-US" sz="28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additive FFT</a:t>
            </a:r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31094-C8C0-DE44-AEE4-894BC6756E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Theme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-2500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9368441B-7AD3-3849-8C70-CD7C9AE86BDC}" vid="{213FB7DC-30FB-4147-BD5C-BC185D20C1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4971</TotalTime>
  <Words>1584</Words>
  <Application>Microsoft Macintosh PowerPoint</Application>
  <PresentationFormat>On-screen Show (4:3)</PresentationFormat>
  <Paragraphs>502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.AppleSystemUIFont</vt:lpstr>
      <vt:lpstr>Calibri</vt:lpstr>
      <vt:lpstr>Cambria Math</vt:lpstr>
      <vt:lpstr>Georgia</vt:lpstr>
      <vt:lpstr>Helvetica</vt:lpstr>
      <vt:lpstr>Mangal</vt:lpstr>
      <vt:lpstr>ＭＳ Ｐゴシック</vt:lpstr>
      <vt:lpstr>Verdana</vt:lpstr>
      <vt:lpstr>Arial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 Wang</dc:creator>
  <cp:lastModifiedBy>Wen Wang</cp:lastModifiedBy>
  <cp:revision>194</cp:revision>
  <dcterms:created xsi:type="dcterms:W3CDTF">2017-04-17T18:57:26Z</dcterms:created>
  <dcterms:modified xsi:type="dcterms:W3CDTF">2017-09-26T01:53:38Z</dcterms:modified>
</cp:coreProperties>
</file>