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30"/>
  </p:notesMasterIdLst>
  <p:sldIdLst>
    <p:sldId id="257" r:id="rId2"/>
    <p:sldId id="308" r:id="rId3"/>
    <p:sldId id="322" r:id="rId4"/>
    <p:sldId id="323" r:id="rId5"/>
    <p:sldId id="318" r:id="rId6"/>
    <p:sldId id="259" r:id="rId7"/>
    <p:sldId id="319" r:id="rId8"/>
    <p:sldId id="309" r:id="rId9"/>
    <p:sldId id="324" r:id="rId10"/>
    <p:sldId id="310" r:id="rId11"/>
    <p:sldId id="311" r:id="rId12"/>
    <p:sldId id="320" r:id="rId13"/>
    <p:sldId id="325" r:id="rId14"/>
    <p:sldId id="312" r:id="rId15"/>
    <p:sldId id="326" r:id="rId16"/>
    <p:sldId id="313" r:id="rId17"/>
    <p:sldId id="314" r:id="rId18"/>
    <p:sldId id="328" r:id="rId19"/>
    <p:sldId id="329" r:id="rId20"/>
    <p:sldId id="321" r:id="rId21"/>
    <p:sldId id="330" r:id="rId22"/>
    <p:sldId id="315" r:id="rId23"/>
    <p:sldId id="295" r:id="rId24"/>
    <p:sldId id="296" r:id="rId25"/>
    <p:sldId id="317" r:id="rId26"/>
    <p:sldId id="297" r:id="rId27"/>
    <p:sldId id="302" r:id="rId28"/>
    <p:sldId id="327"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5C0"/>
    <a:srgbClr val="B1DD81"/>
    <a:srgbClr val="191EA2"/>
    <a:srgbClr val="0667C2"/>
    <a:srgbClr val="00B050"/>
    <a:srgbClr val="92D050"/>
    <a:srgbClr val="FF5252"/>
    <a:srgbClr val="CBD3E8"/>
    <a:srgbClr val="FF4B01"/>
    <a:srgbClr val="F8CB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06" autoAdjust="0"/>
    <p:restoredTop sz="87703" autoAdjust="0"/>
  </p:normalViewPr>
  <p:slideViewPr>
    <p:cSldViewPr snapToGrid="0">
      <p:cViewPr>
        <p:scale>
          <a:sx n="58" d="100"/>
          <a:sy n="58" d="100"/>
        </p:scale>
        <p:origin x="880" y="8"/>
      </p:cViewPr>
      <p:guideLst/>
    </p:cSldViewPr>
  </p:slideViewPr>
  <p:notesTextViewPr>
    <p:cViewPr>
      <p:scale>
        <a:sx n="3" d="2"/>
        <a:sy n="3" d="2"/>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3E45AC-13CF-45A8-BCA5-F7267FC760B5}" type="datetimeFigureOut">
              <a:rPr lang="en-US" smtClean="0"/>
              <a:t>9/26/2017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9017FC-EB0A-4888-889F-9E1287FA88C1}" type="slidenum">
              <a:rPr lang="en-US" smtClean="0"/>
              <a:t>‹#›</a:t>
            </a:fld>
            <a:endParaRPr lang="en-US"/>
          </a:p>
        </p:txBody>
      </p:sp>
    </p:spTree>
    <p:extLst>
      <p:ext uri="{BB962C8B-B14F-4D97-AF65-F5344CB8AC3E}">
        <p14:creationId xmlns:p14="http://schemas.microsoft.com/office/powerpoint/2010/main" val="1892181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B79017FC-EB0A-4888-889F-9E1287FA88C1}" type="slidenum">
              <a:rPr lang="en-US" smtClean="0"/>
              <a:t>1</a:t>
            </a:fld>
            <a:endParaRPr lang="en-US"/>
          </a:p>
        </p:txBody>
      </p:sp>
    </p:spTree>
    <p:extLst>
      <p:ext uri="{BB962C8B-B14F-4D97-AF65-F5344CB8AC3E}">
        <p14:creationId xmlns:p14="http://schemas.microsoft.com/office/powerpoint/2010/main" val="25209698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dirty="0"/>
                  <a:t>(2 SAT calls w/ blocking clause), </a:t>
                </a:r>
              </a:p>
              <a:p>
                <a:pPr marL="0" indent="0">
                  <a:buFont typeface="Arial" panose="020B0604020202020204" pitchFamily="34" charset="0"/>
                  <a:buNone/>
                </a:pPr>
                <a:r>
                  <a:rPr lang="en-US" sz="1200" b="0" dirty="0"/>
                  <a:t>Write down no. </a:t>
                </a:r>
                <a:r>
                  <a:rPr lang="en-US" sz="1200" b="0"/>
                  <a:t>of inputs</a:t>
                </a:r>
                <a:endParaRPr lang="en-US" sz="1200" dirty="0"/>
              </a:p>
            </p:txBody>
          </p:sp>
        </mc:Choice>
        <mc:Fallback xmlns="">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All experiments</a:t>
                </a:r>
                <a:r>
                  <a:rPr lang="en-US" baseline="0" dirty="0"/>
                  <a:t> with 1 out of N outputs obfuscated (consistent with all </a:t>
                </a:r>
                <a:r>
                  <a:rPr lang="en-US" baseline="0" dirty="0" err="1"/>
                  <a:t>antiSAT</a:t>
                </a:r>
                <a:r>
                  <a:rPr lang="en-US" baseline="0" dirty="0"/>
                  <a:t> work), SAR/</a:t>
                </a:r>
                <a:r>
                  <a:rPr lang="en-US" baseline="0" dirty="0" err="1"/>
                  <a:t>antiSAT</a:t>
                </a:r>
                <a:r>
                  <a:rPr lang="en-US" baseline="0" dirty="0"/>
                  <a:t> applied using all PI’s of cone and flip signal attached to the single PO</a:t>
                </a:r>
                <a:endParaRPr lang="en-US" dirty="0"/>
              </a:p>
              <a:p>
                <a:pPr marL="342900" indent="-342900">
                  <a:buFont typeface="Arial" panose="020B0604020202020204" pitchFamily="34" charset="0"/>
                  <a:buChar char="•"/>
                </a:pPr>
                <a:r>
                  <a:rPr lang="en-US" dirty="0"/>
                  <a:t>Area overhead estimate = </a:t>
                </a:r>
                <a:r>
                  <a:rPr lang="en-US" sz="2000" b="0" i="0">
                    <a:latin typeface="Cambria Math" panose="02040503050406030204" pitchFamily="18" charset="0"/>
                  </a:rPr>
                  <a:t>(No. of gates added for bypassing SARLock or Antisat)/(No. of gates in original circuit + No. of gates added by SARLock or Antisat)  ∗100%</a:t>
                </a:r>
                <a:endParaRPr lang="en-US" sz="2000" i="0" dirty="0"/>
              </a:p>
              <a:p>
                <a:pPr marL="342900" indent="-342900">
                  <a:buFont typeface="Arial" panose="020B0604020202020204" pitchFamily="34" charset="0"/>
                  <a:buChar char="•"/>
                </a:pPr>
                <a:r>
                  <a:rPr lang="en-US" dirty="0" err="1"/>
                  <a:t>Antisat</a:t>
                </a:r>
                <a:r>
                  <a:rPr lang="en-US" dirty="0"/>
                  <a:t>: </a:t>
                </a:r>
                <a:r>
                  <a:rPr lang="en-US" b="1" dirty="0"/>
                  <a:t>C7552</a:t>
                </a:r>
                <a:r>
                  <a:rPr lang="en-US" dirty="0"/>
                  <a:t> (1340 - 870)/(3512 + (870 - 493)) , </a:t>
                </a:r>
                <a:r>
                  <a:rPr lang="en-US" b="1" dirty="0"/>
                  <a:t>C5315</a:t>
                </a:r>
                <a:r>
                  <a:rPr lang="en-US" dirty="0"/>
                  <a:t> (894 – 564) / (2307 + (564 – 299) , </a:t>
                </a:r>
                <a:r>
                  <a:rPr lang="en-US" b="1" dirty="0"/>
                  <a:t>C6288</a:t>
                </a:r>
                <a:r>
                  <a:rPr lang="en-US" dirty="0"/>
                  <a:t> (247 - 187)/(2406</a:t>
                </a:r>
                <a:r>
                  <a:rPr lang="en-US" baseline="0" dirty="0"/>
                  <a:t> + (187 – 138)</a:t>
                </a:r>
                <a:r>
                  <a:rPr lang="en-US" dirty="0"/>
                  <a:t>) , </a:t>
                </a:r>
                <a:r>
                  <a:rPr lang="en-US" b="1" dirty="0"/>
                  <a:t>C3540 </a:t>
                </a:r>
                <a:r>
                  <a:rPr lang="en-US" b="0" dirty="0"/>
                  <a:t>(214 – 119)/ (1669 + (119-42))</a:t>
                </a:r>
              </a:p>
              <a:p>
                <a:pPr marL="342900" indent="-342900">
                  <a:buFont typeface="Arial" panose="020B0604020202020204" pitchFamily="34" charset="0"/>
                  <a:buChar char="•"/>
                </a:pPr>
                <a:r>
                  <a:rPr lang="en-US" dirty="0"/>
                  <a:t>SARLock: </a:t>
                </a:r>
                <a:r>
                  <a:rPr lang="en-US" b="1" dirty="0"/>
                  <a:t>C7552 </a:t>
                </a:r>
                <a:r>
                  <a:rPr lang="en-US" dirty="0"/>
                  <a:t>(1340 – 964)/(3512 + (964 – 493)) , </a:t>
                </a:r>
                <a:r>
                  <a:rPr lang="en-US" b="1" dirty="0"/>
                  <a:t>C5315</a:t>
                </a:r>
                <a:r>
                  <a:rPr lang="en-US" dirty="0"/>
                  <a:t> (894 – 630) / (2307 + (630 - 299) , </a:t>
                </a:r>
                <a:r>
                  <a:rPr lang="en-US" b="1" dirty="0"/>
                  <a:t>C6288</a:t>
                </a:r>
                <a:r>
                  <a:rPr lang="en-US" dirty="0"/>
                  <a:t> (247 - 199)/(2406</a:t>
                </a:r>
                <a:r>
                  <a:rPr lang="en-US" baseline="0" dirty="0"/>
                  <a:t> + (199 – 138)</a:t>
                </a:r>
                <a:r>
                  <a:rPr lang="en-US" dirty="0"/>
                  <a:t>) , </a:t>
                </a:r>
                <a:r>
                  <a:rPr lang="en-US" b="1" dirty="0"/>
                  <a:t>C3540 </a:t>
                </a:r>
                <a:r>
                  <a:rPr lang="en-US" b="0" dirty="0"/>
                  <a:t>(214 – 138) / (1669 + (138 – 42))</a:t>
                </a:r>
              </a:p>
              <a:p>
                <a:pPr marL="342900" indent="-342900">
                  <a:buFont typeface="Arial" panose="020B0604020202020204" pitchFamily="34" charset="0"/>
                  <a:buChar char="•"/>
                </a:pPr>
                <a:r>
                  <a:rPr lang="en-US" dirty="0"/>
                  <a:t>C7552 Cone had 93 inputs out of total 207 inputs</a:t>
                </a:r>
              </a:p>
              <a:p>
                <a:pPr marL="342900" indent="-342900">
                  <a:buFont typeface="Arial" panose="020B0604020202020204" pitchFamily="34" charset="0"/>
                  <a:buChar char="•"/>
                </a:pPr>
                <a:r>
                  <a:rPr lang="en-US" dirty="0"/>
                  <a:t>C6288 Cone had 12 inputs out</a:t>
                </a:r>
                <a:r>
                  <a:rPr lang="en-US" baseline="0" dirty="0"/>
                  <a:t> of total 32</a:t>
                </a:r>
                <a:endParaRPr lang="en-US" dirty="0"/>
              </a:p>
              <a:p>
                <a:pPr marL="342900" indent="-342900">
                  <a:buFont typeface="Arial" panose="020B0604020202020204" pitchFamily="34" charset="0"/>
                  <a:buChar char="•"/>
                </a:pPr>
                <a:r>
                  <a:rPr lang="en-US" dirty="0"/>
                  <a:t>C5315</a:t>
                </a:r>
                <a:r>
                  <a:rPr lang="en-US" baseline="0" dirty="0"/>
                  <a:t> Cone had 66 inputs out of total 178 inputs</a:t>
                </a:r>
                <a:endParaRPr lang="en-US" dirty="0"/>
              </a:p>
              <a:p>
                <a:pPr marL="342900" indent="-342900">
                  <a:buFont typeface="Arial" panose="020B0604020202020204" pitchFamily="34" charset="0"/>
                  <a:buChar char="•"/>
                </a:pPr>
                <a:r>
                  <a:rPr lang="en-US" dirty="0"/>
                  <a:t>C3540 Cone had 19 inputs out of total 50 inputs</a:t>
                </a:r>
                <a:endParaRPr lang="en-US" dirty="0"/>
              </a:p>
            </p:txBody>
          </p:sp>
        </mc:Fallback>
      </mc:AlternateContent>
    </p:spTree>
    <p:extLst>
      <p:ext uri="{BB962C8B-B14F-4D97-AF65-F5344CB8AC3E}">
        <p14:creationId xmlns:p14="http://schemas.microsoft.com/office/powerpoint/2010/main" val="3923465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the</a:t>
            </a:r>
            <a:r>
              <a:rPr lang="en-US" baseline="0" dirty="0"/>
              <a:t> figure is not experimental. Its just </a:t>
            </a:r>
            <a:endParaRPr lang="en-US" dirty="0"/>
          </a:p>
        </p:txBody>
      </p:sp>
      <p:sp>
        <p:nvSpPr>
          <p:cNvPr id="4" name="Slide Number Placeholder 3"/>
          <p:cNvSpPr>
            <a:spLocks noGrp="1"/>
          </p:cNvSpPr>
          <p:nvPr>
            <p:ph type="sldNum" sz="quarter" idx="10"/>
          </p:nvPr>
        </p:nvSpPr>
        <p:spPr/>
        <p:txBody>
          <a:bodyPr/>
          <a:lstStyle/>
          <a:p>
            <a:fld id="{B79017FC-EB0A-4888-889F-9E1287FA88C1}" type="slidenum">
              <a:rPr lang="en-US" smtClean="0"/>
              <a:t>20</a:t>
            </a:fld>
            <a:endParaRPr lang="en-US"/>
          </a:p>
        </p:txBody>
      </p:sp>
    </p:spTree>
    <p:extLst>
      <p:ext uri="{BB962C8B-B14F-4D97-AF65-F5344CB8AC3E}">
        <p14:creationId xmlns:p14="http://schemas.microsoft.com/office/powerpoint/2010/main" val="2329219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the</a:t>
            </a:r>
            <a:r>
              <a:rPr lang="en-US" baseline="0" dirty="0"/>
              <a:t> figure is not experimental. Its just </a:t>
            </a:r>
            <a:endParaRPr lang="en-US" dirty="0"/>
          </a:p>
        </p:txBody>
      </p:sp>
      <p:sp>
        <p:nvSpPr>
          <p:cNvPr id="4" name="Slide Number Placeholder 3"/>
          <p:cNvSpPr>
            <a:spLocks noGrp="1"/>
          </p:cNvSpPr>
          <p:nvPr>
            <p:ph type="sldNum" sz="quarter" idx="10"/>
          </p:nvPr>
        </p:nvSpPr>
        <p:spPr/>
        <p:txBody>
          <a:bodyPr/>
          <a:lstStyle/>
          <a:p>
            <a:fld id="{B79017FC-EB0A-4888-889F-9E1287FA88C1}" type="slidenum">
              <a:rPr lang="en-US" smtClean="0"/>
              <a:t>21</a:t>
            </a:fld>
            <a:endParaRPr lang="en-US"/>
          </a:p>
        </p:txBody>
      </p:sp>
    </p:spTree>
    <p:extLst>
      <p:ext uri="{BB962C8B-B14F-4D97-AF65-F5344CB8AC3E}">
        <p14:creationId xmlns:p14="http://schemas.microsoft.com/office/powerpoint/2010/main" val="3392615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BDDs are widely</a:t>
            </a:r>
            <a:r>
              <a:rPr lang="en-US" baseline="0" dirty="0"/>
              <a:t> used in verification and model checking problems.</a:t>
            </a:r>
          </a:p>
          <a:p>
            <a:endParaRPr lang="en-US" baseline="0" dirty="0"/>
          </a:p>
          <a:p>
            <a:r>
              <a:rPr lang="en-US" baseline="0" dirty="0"/>
              <a:t>BDDs allow for compact representations of logic that are easy to store, compare, and modify.</a:t>
            </a:r>
          </a:p>
          <a:p>
            <a:endParaRPr lang="en-US" baseline="0" dirty="0"/>
          </a:p>
          <a:p>
            <a:r>
              <a:rPr lang="en-US" baseline="0" dirty="0"/>
              <a:t>One can interpret BDDs as binary trees where nodes are logical variables and edges correspond to a variable being 0 or 1. One can view each node as a MUX that is controlled by the variable value to produce an input to the next MUX controlled by the next variable. By reordering variables it is possible to obtain a very compact representation.</a:t>
            </a:r>
            <a:endParaRPr lang="en-US" dirty="0"/>
          </a:p>
        </p:txBody>
      </p:sp>
    </p:spTree>
    <p:extLst>
      <p:ext uri="{BB962C8B-B14F-4D97-AF65-F5344CB8AC3E}">
        <p14:creationId xmlns:p14="http://schemas.microsoft.com/office/powerpoint/2010/main" val="8523498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22037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developed</a:t>
            </a:r>
            <a:r>
              <a:rPr lang="en-US" baseline="0" dirty="0"/>
              <a:t> a preliminary method for obfuscating BDD representations of circuits.</a:t>
            </a:r>
          </a:p>
          <a:p>
            <a:endParaRPr lang="en-US" baseline="0" dirty="0"/>
          </a:p>
          <a:p>
            <a:r>
              <a:rPr lang="en-US" baseline="0" dirty="0"/>
              <a:t>Assume we have a function f represented by the following </a:t>
            </a:r>
            <a:r>
              <a:rPr lang="en-US" baseline="0" dirty="0" err="1"/>
              <a:t>bdd</a:t>
            </a:r>
            <a:r>
              <a:rPr lang="en-US" baseline="0" dirty="0"/>
              <a:t>. We create alternative functions of f (denoted by an apostrophe) that result in flips at the output (the number of which is within our control. These functions get connected be adding key variables to the BDD such that only one corrected key results in the original function f</a:t>
            </a:r>
          </a:p>
          <a:p>
            <a:endParaRPr lang="en-US" dirty="0"/>
          </a:p>
        </p:txBody>
      </p:sp>
    </p:spTree>
    <p:extLst>
      <p:ext uri="{BB962C8B-B14F-4D97-AF65-F5344CB8AC3E}">
        <p14:creationId xmlns:p14="http://schemas.microsoft.com/office/powerpoint/2010/main" val="20110289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Strengths</a:t>
            </a:r>
          </a:p>
          <a:p>
            <a:pPr marL="0" indent="0">
              <a:buFont typeface="Arial" panose="020B0604020202020204" pitchFamily="34" charset="0"/>
              <a:buNone/>
            </a:pPr>
            <a:r>
              <a:rPr lang="en-US" dirty="0"/>
              <a:t>Point</a:t>
            </a:r>
            <a:r>
              <a:rPr lang="en-US" baseline="0" dirty="0"/>
              <a:t> 1</a:t>
            </a:r>
          </a:p>
          <a:p>
            <a:pPr marL="171450" indent="-171450">
              <a:buFont typeface="Arial" panose="020B0604020202020204" pitchFamily="34" charset="0"/>
              <a:buChar char="•"/>
            </a:pPr>
            <a:r>
              <a:rPr lang="en-US" baseline="0" dirty="0"/>
              <a:t>Because we have full control over modifying patterns, we can control how resistant we are to SAT vs. bypass attacks which trade off with each other</a:t>
            </a:r>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dirty="0"/>
              <a:t>Point 2</a:t>
            </a:r>
          </a:p>
          <a:p>
            <a:pPr marL="171450" indent="-171450">
              <a:buFont typeface="Arial" panose="020B0604020202020204" pitchFamily="34" charset="0"/>
              <a:buChar char="•"/>
            </a:pPr>
            <a:r>
              <a:rPr lang="en-US" dirty="0"/>
              <a:t>Key propagation can</a:t>
            </a:r>
            <a:r>
              <a:rPr lang="en-US" baseline="0" dirty="0"/>
              <a:t> only be applied when key input can be propagated (like a fault) to the primary output without being masked by another. </a:t>
            </a:r>
          </a:p>
          <a:p>
            <a:pPr marL="171450" indent="-171450">
              <a:buFont typeface="Arial" panose="020B0604020202020204" pitchFamily="34" charset="0"/>
              <a:buChar char="•"/>
            </a:pPr>
            <a:r>
              <a:rPr lang="en-US" baseline="0" dirty="0"/>
              <a:t>In our case, all key gates converge to the same output and therefore share the same output cone. This is clearly understood when considering the fact that each key variable is associated with a MUX and all the </a:t>
            </a:r>
            <a:r>
              <a:rPr lang="en-US" baseline="0" dirty="0" err="1"/>
              <a:t>MUXes</a:t>
            </a:r>
            <a:r>
              <a:rPr lang="en-US" baseline="0" dirty="0"/>
              <a:t> are connected to each other.</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Point 3</a:t>
            </a:r>
          </a:p>
          <a:p>
            <a:pPr marL="171450" indent="-171450">
              <a:buFont typeface="Arial" panose="020B0604020202020204" pitchFamily="34" charset="0"/>
              <a:buChar char="•"/>
            </a:pPr>
            <a:r>
              <a:rPr lang="en-US" baseline="0" dirty="0"/>
              <a:t>BDD obfuscation happens before synthesis</a:t>
            </a:r>
          </a:p>
          <a:p>
            <a:pPr marL="171450" indent="-171450">
              <a:buFont typeface="Arial" panose="020B0604020202020204" pitchFamily="34" charset="0"/>
              <a:buChar char="•"/>
            </a:pPr>
            <a:r>
              <a:rPr lang="en-US" baseline="0" dirty="0"/>
              <a:t>Unless the key is known, original function f cannot be separated from </a:t>
            </a:r>
            <a:r>
              <a:rPr lang="en-US" baseline="0" dirty="0" err="1"/>
              <a:t>f_primes</a:t>
            </a:r>
            <a:r>
              <a:rPr lang="en-US" baseline="0" dirty="0"/>
              <a:t> (other </a:t>
            </a:r>
            <a:r>
              <a:rPr lang="en-US" baseline="0" dirty="0" err="1"/>
              <a:t>minterms</a:t>
            </a:r>
            <a:r>
              <a:rPr lang="en-US" baseline="0" dirty="0"/>
              <a:t>) because they are synthesized together. Extra </a:t>
            </a:r>
            <a:r>
              <a:rPr lang="en-US" baseline="0" dirty="0" err="1"/>
              <a:t>minterms</a:t>
            </a:r>
            <a:r>
              <a:rPr lang="en-US" baseline="0" dirty="0"/>
              <a:t> are still there even after removal of key gates.</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aseline="0" dirty="0"/>
              <a:t>Challenge Solutions- area overhead</a:t>
            </a:r>
          </a:p>
          <a:p>
            <a:pPr marL="171450" indent="-171450">
              <a:buFont typeface="Arial" panose="020B0604020202020204" pitchFamily="34" charset="0"/>
              <a:buChar char="•"/>
            </a:pPr>
            <a:r>
              <a:rPr lang="en-US" dirty="0"/>
              <a:t>Apply to transitive cones</a:t>
            </a:r>
            <a:r>
              <a:rPr lang="en-US" baseline="0" dirty="0"/>
              <a:t> of </a:t>
            </a:r>
            <a:r>
              <a:rPr lang="en-US" dirty="0"/>
              <a:t>multiple</a:t>
            </a:r>
            <a:r>
              <a:rPr lang="en-US" baseline="0" dirty="0"/>
              <a:t> outputs independently</a:t>
            </a:r>
          </a:p>
          <a:p>
            <a:pPr marL="171450" indent="-171450">
              <a:buFont typeface="Arial" panose="020B0604020202020204" pitchFamily="34" charset="0"/>
              <a:buChar char="•"/>
            </a:pPr>
            <a:r>
              <a:rPr lang="en-US" baseline="0" dirty="0"/>
              <a:t>Optimal key variable insertion in tree (that minimizes number of nodes and synthesized area)</a:t>
            </a:r>
          </a:p>
          <a:p>
            <a:pPr marL="171450" indent="-171450">
              <a:buFont typeface="Arial" panose="020B0604020202020204" pitchFamily="34" charset="0"/>
              <a:buChar char="•"/>
            </a:pPr>
            <a:r>
              <a:rPr lang="en-US" baseline="0" dirty="0"/>
              <a:t>Minimizing graph size based on logic decomposition and BDD variable ordering </a:t>
            </a:r>
            <a:endParaRPr lang="en-US" dirty="0"/>
          </a:p>
        </p:txBody>
      </p:sp>
      <p:sp>
        <p:nvSpPr>
          <p:cNvPr id="4" name="Slide Number Placeholder 3"/>
          <p:cNvSpPr>
            <a:spLocks noGrp="1"/>
          </p:cNvSpPr>
          <p:nvPr>
            <p:ph type="sldNum" sz="quarter" idx="10"/>
          </p:nvPr>
        </p:nvSpPr>
        <p:spPr/>
        <p:txBody>
          <a:bodyPr/>
          <a:lstStyle/>
          <a:p>
            <a:fld id="{B79017FC-EB0A-4888-889F-9E1287FA88C1}" type="slidenum">
              <a:rPr lang="en-US" smtClean="0"/>
              <a:t>26</a:t>
            </a:fld>
            <a:endParaRPr lang="en-US"/>
          </a:p>
        </p:txBody>
      </p:sp>
    </p:spTree>
    <p:extLst>
      <p:ext uri="{BB962C8B-B14F-4D97-AF65-F5344CB8AC3E}">
        <p14:creationId xmlns:p14="http://schemas.microsoft.com/office/powerpoint/2010/main" val="19812322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summarize, we have multiple very high impact directions</a:t>
            </a:r>
            <a:r>
              <a:rPr lang="en-US" baseline="0" dirty="0"/>
              <a:t> we are exploring for logic obfuscation.</a:t>
            </a:r>
            <a:endParaRPr lang="en-US" dirty="0"/>
          </a:p>
        </p:txBody>
      </p:sp>
      <p:sp>
        <p:nvSpPr>
          <p:cNvPr id="4" name="Slide Number Placeholder 3"/>
          <p:cNvSpPr>
            <a:spLocks noGrp="1"/>
          </p:cNvSpPr>
          <p:nvPr>
            <p:ph type="sldNum" sz="quarter" idx="10"/>
          </p:nvPr>
        </p:nvSpPr>
        <p:spPr/>
        <p:txBody>
          <a:bodyPr/>
          <a:lstStyle/>
          <a:p>
            <a:fld id="{B79017FC-EB0A-4888-889F-9E1287FA88C1}" type="slidenum">
              <a:rPr lang="en-US" smtClean="0"/>
              <a:t>27</a:t>
            </a:fld>
            <a:endParaRPr lang="en-US"/>
          </a:p>
        </p:txBody>
      </p:sp>
    </p:spTree>
    <p:extLst>
      <p:ext uri="{BB962C8B-B14F-4D97-AF65-F5344CB8AC3E}">
        <p14:creationId xmlns:p14="http://schemas.microsoft.com/office/powerpoint/2010/main" val="126981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25 min total</a:t>
            </a:r>
          </a:p>
        </p:txBody>
      </p:sp>
      <p:sp>
        <p:nvSpPr>
          <p:cNvPr id="4" name="Slide Number Placeholder 3"/>
          <p:cNvSpPr>
            <a:spLocks noGrp="1"/>
          </p:cNvSpPr>
          <p:nvPr>
            <p:ph type="sldNum" sz="quarter" idx="10"/>
          </p:nvPr>
        </p:nvSpPr>
        <p:spPr/>
        <p:txBody>
          <a:bodyPr/>
          <a:lstStyle/>
          <a:p>
            <a:fld id="{B79017FC-EB0A-4888-889F-9E1287FA88C1}" type="slidenum">
              <a:rPr lang="en-US" smtClean="0"/>
              <a:t>2</a:t>
            </a:fld>
            <a:endParaRPr lang="en-US"/>
          </a:p>
        </p:txBody>
      </p:sp>
    </p:spTree>
    <p:extLst>
      <p:ext uri="{BB962C8B-B14F-4D97-AF65-F5344CB8AC3E}">
        <p14:creationId xmlns:p14="http://schemas.microsoft.com/office/powerpoint/2010/main" val="2959788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a:t>
            </a:r>
            <a:r>
              <a:rPr lang="en-US" dirty="0" err="1"/>
              <a:t>arr</a:t>
            </a:r>
            <a:endParaRPr lang="en-US" dirty="0"/>
          </a:p>
        </p:txBody>
      </p:sp>
      <p:sp>
        <p:nvSpPr>
          <p:cNvPr id="4" name="Slide Number Placeholder 3"/>
          <p:cNvSpPr>
            <a:spLocks noGrp="1"/>
          </p:cNvSpPr>
          <p:nvPr>
            <p:ph type="sldNum" sz="quarter" idx="10"/>
          </p:nvPr>
        </p:nvSpPr>
        <p:spPr/>
        <p:txBody>
          <a:bodyPr/>
          <a:lstStyle/>
          <a:p>
            <a:fld id="{B79017FC-EB0A-4888-889F-9E1287FA88C1}" type="slidenum">
              <a:rPr lang="en-US" smtClean="0"/>
              <a:t>3</a:t>
            </a:fld>
            <a:endParaRPr lang="en-US"/>
          </a:p>
        </p:txBody>
      </p:sp>
    </p:spTree>
    <p:extLst>
      <p:ext uri="{BB962C8B-B14F-4D97-AF65-F5344CB8AC3E}">
        <p14:creationId xmlns:p14="http://schemas.microsoft.com/office/powerpoint/2010/main" val="2740006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Added mechanical</a:t>
            </a:r>
          </a:p>
        </p:txBody>
      </p:sp>
    </p:spTree>
    <p:extLst>
      <p:ext uri="{BB962C8B-B14F-4D97-AF65-F5344CB8AC3E}">
        <p14:creationId xmlns:p14="http://schemas.microsoft.com/office/powerpoint/2010/main" val="3436147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79017FC-EB0A-4888-889F-9E1287FA88C1}" type="slidenum">
              <a:rPr lang="en-US" smtClean="0"/>
              <a:t>6</a:t>
            </a:fld>
            <a:endParaRPr lang="en-US"/>
          </a:p>
        </p:txBody>
      </p:sp>
    </p:spTree>
    <p:extLst>
      <p:ext uri="{BB962C8B-B14F-4D97-AF65-F5344CB8AC3E}">
        <p14:creationId xmlns:p14="http://schemas.microsoft.com/office/powerpoint/2010/main" val="2714528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017FC-EB0A-4888-889F-9E1287FA88C1}" type="slidenum">
              <a:rPr lang="en-US" smtClean="0"/>
              <a:t>14</a:t>
            </a:fld>
            <a:endParaRPr lang="en-US"/>
          </a:p>
        </p:txBody>
      </p:sp>
    </p:spTree>
    <p:extLst>
      <p:ext uri="{BB962C8B-B14F-4D97-AF65-F5344CB8AC3E}">
        <p14:creationId xmlns:p14="http://schemas.microsoft.com/office/powerpoint/2010/main" val="3635823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017FC-EB0A-4888-889F-9E1287FA88C1}" type="slidenum">
              <a:rPr lang="en-US" smtClean="0"/>
              <a:t>15</a:t>
            </a:fld>
            <a:endParaRPr lang="en-US"/>
          </a:p>
        </p:txBody>
      </p:sp>
    </p:spTree>
    <p:extLst>
      <p:ext uri="{BB962C8B-B14F-4D97-AF65-F5344CB8AC3E}">
        <p14:creationId xmlns:p14="http://schemas.microsoft.com/office/powerpoint/2010/main" val="3481549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017FC-EB0A-4888-889F-9E1287FA88C1}" type="slidenum">
              <a:rPr lang="en-US" smtClean="0"/>
              <a:t>16</a:t>
            </a:fld>
            <a:endParaRPr lang="en-US"/>
          </a:p>
        </p:txBody>
      </p:sp>
    </p:spTree>
    <p:extLst>
      <p:ext uri="{BB962C8B-B14F-4D97-AF65-F5344CB8AC3E}">
        <p14:creationId xmlns:p14="http://schemas.microsoft.com/office/powerpoint/2010/main" val="1065344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     Y1 Y2  Y3</a:t>
            </a:r>
          </a:p>
          <a:p>
            <a:r>
              <a:rPr lang="en-US" dirty="0"/>
              <a:t>----------------</a:t>
            </a:r>
          </a:p>
          <a:p>
            <a:r>
              <a:rPr lang="en-US" dirty="0"/>
              <a:t>0     1    0    0  -&gt; Entirely in </a:t>
            </a:r>
            <a:r>
              <a:rPr lang="en-US" dirty="0" err="1"/>
              <a:t>antiSAT</a:t>
            </a:r>
            <a:r>
              <a:rPr lang="en-US" dirty="0"/>
              <a:t> </a:t>
            </a:r>
            <a:r>
              <a:rPr lang="en-US" dirty="0" err="1"/>
              <a:t>keyspace</a:t>
            </a:r>
            <a:r>
              <a:rPr lang="en-US" dirty="0"/>
              <a:t> (don’t want to be here)</a:t>
            </a:r>
          </a:p>
          <a:p>
            <a:r>
              <a:rPr lang="en-US" dirty="0"/>
              <a:t>1     0    1    1  -&gt; Only one key eliminated (not ideal)</a:t>
            </a:r>
          </a:p>
        </p:txBody>
      </p:sp>
      <p:sp>
        <p:nvSpPr>
          <p:cNvPr id="4" name="Slide Number Placeholder 3"/>
          <p:cNvSpPr>
            <a:spLocks noGrp="1"/>
          </p:cNvSpPr>
          <p:nvPr>
            <p:ph type="sldNum" sz="quarter" idx="10"/>
          </p:nvPr>
        </p:nvSpPr>
        <p:spPr/>
        <p:txBody>
          <a:bodyPr/>
          <a:lstStyle/>
          <a:p>
            <a:fld id="{B79017FC-EB0A-4888-889F-9E1287FA88C1}" type="slidenum">
              <a:rPr lang="en-US" smtClean="0"/>
              <a:t>18</a:t>
            </a:fld>
            <a:endParaRPr lang="en-US"/>
          </a:p>
        </p:txBody>
      </p:sp>
    </p:spTree>
    <p:extLst>
      <p:ext uri="{BB962C8B-B14F-4D97-AF65-F5344CB8AC3E}">
        <p14:creationId xmlns:p14="http://schemas.microsoft.com/office/powerpoint/2010/main" val="7760546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amp; Subtitle">
    <p:spTree>
      <p:nvGrpSpPr>
        <p:cNvPr id="1" name=""/>
        <p:cNvGrpSpPr/>
        <p:nvPr/>
      </p:nvGrpSpPr>
      <p:grpSpPr>
        <a:xfrm>
          <a:off x="0" y="0"/>
          <a:ext cx="0" cy="0"/>
          <a:chOff x="0" y="0"/>
          <a:chExt cx="0" cy="0"/>
        </a:xfrm>
      </p:grpSpPr>
      <p:grpSp>
        <p:nvGrpSpPr>
          <p:cNvPr id="22" name="Group 22"/>
          <p:cNvGrpSpPr/>
          <p:nvPr/>
        </p:nvGrpSpPr>
        <p:grpSpPr>
          <a:xfrm>
            <a:off x="-8930" y="-35718"/>
            <a:ext cx="9152930" cy="901899"/>
            <a:chOff x="0" y="0"/>
            <a:chExt cx="13017500" cy="1282700"/>
          </a:xfrm>
        </p:grpSpPr>
        <p:sp>
          <p:nvSpPr>
            <p:cNvPr id="16" name="Shape 16"/>
            <p:cNvSpPr/>
            <p:nvPr/>
          </p:nvSpPr>
          <p:spPr>
            <a:xfrm>
              <a:off x="0" y="0"/>
              <a:ext cx="13017500" cy="1270000"/>
            </a:xfrm>
            <a:prstGeom prst="rect">
              <a:avLst/>
            </a:prstGeom>
            <a:solidFill>
              <a:srgbClr val="191EA2"/>
            </a:solidFill>
            <a:ln w="25400" cap="flat">
              <a:solidFill>
                <a:srgbClr val="000000">
                  <a:alpha val="0"/>
                </a:srgbClr>
              </a:solidFill>
              <a:prstDash val="solid"/>
              <a:miter lim="400000"/>
            </a:ln>
            <a:effectLst/>
          </p:spPr>
          <p:txBody>
            <a:bodyPr wrap="square" lIns="0" tIns="0" rIns="0" bIns="0" numCol="1" anchor="ctr">
              <a:noAutofit/>
            </a:bodyPr>
            <a:lstStyle/>
            <a:p>
              <a:pPr lvl="0" algn="ctr" defTabSz="410751">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17" name="Shape 17"/>
            <p:cNvSpPr/>
            <p:nvPr/>
          </p:nvSpPr>
          <p:spPr>
            <a:xfrm flipH="1">
              <a:off x="9867900" y="0"/>
              <a:ext cx="1270000" cy="12700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FF4B01"/>
            </a:solidFill>
            <a:ln w="25400" cap="flat">
              <a:noFill/>
              <a:miter lim="400000"/>
            </a:ln>
            <a:effectLst/>
          </p:spPr>
          <p:txBody>
            <a:bodyPr wrap="square" lIns="0" tIns="0" rIns="0" bIns="0" numCol="1" anchor="ctr">
              <a:noAutofit/>
            </a:bodyPr>
            <a:lstStyle/>
            <a:p>
              <a:pPr lvl="0" algn="ctr" defTabSz="410751">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18" name="Shape 18"/>
            <p:cNvSpPr/>
            <p:nvPr/>
          </p:nvSpPr>
          <p:spPr>
            <a:xfrm rot="10800000" flipH="1">
              <a:off x="11112500" y="12700"/>
              <a:ext cx="1270000" cy="12700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FF4B01"/>
            </a:solidFill>
            <a:ln w="25400" cap="flat">
              <a:noFill/>
              <a:miter lim="400000"/>
            </a:ln>
            <a:effectLst/>
          </p:spPr>
          <p:txBody>
            <a:bodyPr wrap="square" lIns="0" tIns="0" rIns="0" bIns="0" numCol="1" anchor="ctr">
              <a:noAutofit/>
            </a:bodyPr>
            <a:lstStyle/>
            <a:p>
              <a:pPr lvl="0" algn="ctr" defTabSz="410751">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19" name="Shape 19"/>
            <p:cNvSpPr/>
            <p:nvPr/>
          </p:nvSpPr>
          <p:spPr>
            <a:xfrm flipH="1">
              <a:off x="11112500" y="0"/>
              <a:ext cx="1270000" cy="12700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FFFFFF"/>
            </a:solidFill>
            <a:ln w="25400" cap="flat">
              <a:noFill/>
              <a:miter lim="400000"/>
            </a:ln>
            <a:effectLst/>
          </p:spPr>
          <p:txBody>
            <a:bodyPr wrap="square" lIns="0" tIns="0" rIns="0" bIns="0" numCol="1" anchor="ctr">
              <a:noAutofit/>
            </a:bodyPr>
            <a:lstStyle/>
            <a:p>
              <a:pPr lvl="0" algn="ctr" defTabSz="410751">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20" name="Shape 20"/>
            <p:cNvSpPr/>
            <p:nvPr/>
          </p:nvSpPr>
          <p:spPr>
            <a:xfrm>
              <a:off x="12382500" y="0"/>
              <a:ext cx="635000" cy="1270000"/>
            </a:xfrm>
            <a:prstGeom prst="rect">
              <a:avLst/>
            </a:prstGeom>
            <a:solidFill>
              <a:srgbClr val="FFFFFF"/>
            </a:solidFill>
            <a:ln w="25400" cap="flat">
              <a:noFill/>
              <a:miter lim="400000"/>
            </a:ln>
            <a:effectLst/>
          </p:spPr>
          <p:txBody>
            <a:bodyPr wrap="square" lIns="0" tIns="0" rIns="0" bIns="0" numCol="1" anchor="ctr">
              <a:noAutofit/>
            </a:bodyPr>
            <a:lstStyle/>
            <a:p>
              <a:pPr lvl="0" algn="ctr" defTabSz="410751">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pic>
          <p:nvPicPr>
            <p:cNvPr id="21" name="droppedImage.png"/>
            <p:cNvPicPr/>
            <p:nvPr/>
          </p:nvPicPr>
          <p:blipFill>
            <a:blip r:embed="rId2">
              <a:extLst/>
            </a:blip>
            <a:stretch>
              <a:fillRect/>
            </a:stretch>
          </p:blipFill>
          <p:spPr>
            <a:xfrm>
              <a:off x="11772900" y="149352"/>
              <a:ext cx="965200" cy="955549"/>
            </a:xfrm>
            <a:prstGeom prst="rect">
              <a:avLst/>
            </a:prstGeom>
            <a:ln w="12700" cap="flat">
              <a:noFill/>
              <a:miter lim="400000"/>
            </a:ln>
            <a:effectLst/>
          </p:spPr>
        </p:pic>
      </p:grpSp>
      <p:sp>
        <p:nvSpPr>
          <p:cNvPr id="23" name="Shape 23"/>
          <p:cNvSpPr/>
          <p:nvPr/>
        </p:nvSpPr>
        <p:spPr>
          <a:xfrm>
            <a:off x="0" y="6527602"/>
            <a:ext cx="9170789" cy="330398"/>
          </a:xfrm>
          <a:prstGeom prst="rect">
            <a:avLst/>
          </a:prstGeom>
          <a:solidFill>
            <a:srgbClr val="191EA2"/>
          </a:solidFill>
          <a:ln w="25400">
            <a:miter lim="400000"/>
          </a:ln>
          <a:extLst>
            <a:ext uri="{C572A759-6A51-4108-AA02-DFA0A04FC94B}">
              <ma14:wrappingTextBoxFlag xmlns:ma14="http://schemas.microsoft.com/office/mac/drawingml/2011/main" xmlns="" val="1"/>
            </a:ext>
          </a:extLst>
        </p:spPr>
        <p:txBody>
          <a:bodyPr lIns="0" tIns="0" rIns="0" bIns="0" anchor="ctr"/>
          <a:lstStyle>
            <a:lvl1pPr defTabSz="584200">
              <a:defRPr sz="1800">
                <a:solidFill>
                  <a:srgbClr val="FFFFFF"/>
                </a:solidFill>
                <a:effectLst>
                  <a:outerShdw blurRad="38100" dist="12700" dir="5400000" rotWithShape="0">
                    <a:srgbClr val="000000">
                      <a:alpha val="50000"/>
                    </a:srgbClr>
                  </a:outerShdw>
                </a:effectLst>
                <a:latin typeface="+mn-lt"/>
                <a:ea typeface="+mn-ea"/>
                <a:cs typeface="+mn-cs"/>
                <a:sym typeface="Gill Sans Light"/>
              </a:defRPr>
            </a:lvl1pPr>
          </a:lstStyle>
          <a:p>
            <a:pPr lvl="0">
              <a:defRPr>
                <a:solidFill>
                  <a:srgbClr val="000000"/>
                </a:solidFill>
                <a:effectLst/>
              </a:defRPr>
            </a:pPr>
            <a:endParaRPr sz="1687" dirty="0">
              <a:solidFill>
                <a:srgbClr val="FFFFFF"/>
              </a:solidFill>
              <a:effectLst>
                <a:outerShdw blurRad="38100" dist="12700" dir="5400000" rotWithShape="0">
                  <a:srgbClr val="000000">
                    <a:alpha val="50000"/>
                  </a:srgbClr>
                </a:outerShdw>
              </a:effectLst>
            </a:endParaRPr>
          </a:p>
        </p:txBody>
      </p:sp>
      <p:sp>
        <p:nvSpPr>
          <p:cNvPr id="24" name="Shape 24"/>
          <p:cNvSpPr>
            <a:spLocks noGrp="1"/>
          </p:cNvSpPr>
          <p:nvPr>
            <p:ph type="title"/>
          </p:nvPr>
        </p:nvSpPr>
        <p:spPr>
          <a:xfrm>
            <a:off x="892969" y="1036520"/>
            <a:ext cx="7358063" cy="2321719"/>
          </a:xfrm>
          <a:prstGeom prst="rect">
            <a:avLst/>
          </a:prstGeom>
        </p:spPr>
        <p:txBody>
          <a:bodyPr lIns="50800" tIns="50800" rIns="50800" bIns="50800"/>
          <a:lstStyle>
            <a:lvl1pPr algn="ctr">
              <a:defRPr sz="5906">
                <a:solidFill>
                  <a:srgbClr val="000000"/>
                </a:solidFill>
              </a:defRPr>
            </a:lvl1pPr>
          </a:lstStyle>
          <a:p>
            <a:pPr lvl="0">
              <a:defRPr sz="1800"/>
            </a:pPr>
            <a:r>
              <a:rPr lang="en-US" sz="5906"/>
              <a:t>Click to edit Master title style</a:t>
            </a:r>
            <a:endParaRPr sz="5906"/>
          </a:p>
        </p:txBody>
      </p:sp>
      <p:sp>
        <p:nvSpPr>
          <p:cNvPr id="25" name="Shape 25"/>
          <p:cNvSpPr>
            <a:spLocks noGrp="1"/>
          </p:cNvSpPr>
          <p:nvPr>
            <p:ph type="body" idx="1" hasCustomPrompt="1"/>
          </p:nvPr>
        </p:nvSpPr>
        <p:spPr>
          <a:xfrm>
            <a:off x="892969" y="3609360"/>
            <a:ext cx="7358063" cy="919758"/>
          </a:xfrm>
          <a:prstGeom prst="rect">
            <a:avLst/>
          </a:prstGeom>
        </p:spPr>
        <p:txBody>
          <a:bodyPr/>
          <a:lstStyle>
            <a:lvl1pPr marL="0" indent="0" algn="ctr">
              <a:spcBef>
                <a:spcPts val="0"/>
              </a:spcBef>
              <a:buSzTx/>
              <a:buNone/>
              <a:defRPr sz="2531"/>
            </a:lvl1pPr>
            <a:lvl2pPr marL="0" indent="0" algn="ctr">
              <a:spcBef>
                <a:spcPts val="0"/>
              </a:spcBef>
              <a:buSzTx/>
              <a:buNone/>
              <a:defRPr sz="2531"/>
            </a:lvl2pPr>
            <a:lvl3pPr marL="0" indent="0" algn="ctr">
              <a:spcBef>
                <a:spcPts val="0"/>
              </a:spcBef>
              <a:buSzTx/>
              <a:buNone/>
              <a:defRPr sz="2531"/>
            </a:lvl3pPr>
            <a:lvl4pPr marL="0" indent="0" algn="ctr">
              <a:spcBef>
                <a:spcPts val="0"/>
              </a:spcBef>
              <a:buSzTx/>
              <a:buNone/>
              <a:defRPr sz="2531">
                <a:latin typeface="Gill Sans"/>
                <a:ea typeface="Gill Sans"/>
                <a:cs typeface="Gill Sans"/>
                <a:sym typeface="Gill Sans"/>
              </a:defRPr>
            </a:lvl4pPr>
            <a:lvl5pPr marL="0" indent="0" algn="ctr">
              <a:spcBef>
                <a:spcPts val="0"/>
              </a:spcBef>
              <a:buSzTx/>
              <a:buNone/>
              <a:defRPr sz="2531">
                <a:latin typeface="Gill Sans"/>
                <a:ea typeface="Gill Sans"/>
                <a:cs typeface="Gill Sans"/>
                <a:sym typeface="Gill Sans"/>
              </a:defRPr>
            </a:lvl5pPr>
          </a:lstStyle>
          <a:p>
            <a:pPr lvl="0">
              <a:defRPr sz="1800"/>
            </a:pPr>
            <a:r>
              <a:rPr sz="2531" dirty="0"/>
              <a:t>Body Level One</a:t>
            </a:r>
          </a:p>
          <a:p>
            <a:pPr lvl="1">
              <a:defRPr sz="1800"/>
            </a:pPr>
            <a:r>
              <a:rPr sz="2531" dirty="0"/>
              <a:t>Body Level Two</a:t>
            </a:r>
          </a:p>
          <a:p>
            <a:pPr lvl="2">
              <a:defRPr sz="1800"/>
            </a:pPr>
            <a:endParaRPr sz="2531" dirty="0"/>
          </a:p>
        </p:txBody>
      </p:sp>
      <p:pic>
        <p:nvPicPr>
          <p:cNvPr id="14" name="Picture 13"/>
          <p:cNvPicPr>
            <a:picLocks noChangeAspect="1"/>
          </p:cNvPicPr>
          <p:nvPr/>
        </p:nvPicPr>
        <p:blipFill>
          <a:blip r:embed="rId3"/>
          <a:stretch>
            <a:fillRect/>
          </a:stretch>
        </p:blipFill>
        <p:spPr>
          <a:xfrm>
            <a:off x="3618636" y="5061405"/>
            <a:ext cx="1906729" cy="1165223"/>
          </a:xfrm>
          <a:prstGeom prst="rect">
            <a:avLst/>
          </a:prstGeom>
        </p:spPr>
      </p:pic>
    </p:spTree>
    <p:extLst>
      <p:ext uri="{BB962C8B-B14F-4D97-AF65-F5344CB8AC3E}">
        <p14:creationId xmlns:p14="http://schemas.microsoft.com/office/powerpoint/2010/main" val="202652025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b="1">
                <a:latin typeface="+mj-lt"/>
              </a:defRPr>
            </a:lvl1pPr>
          </a:lstStyle>
          <a:p>
            <a:r>
              <a:rPr lang="en-US" dirty="0"/>
              <a:t>Click to edit Master title style</a:t>
            </a:r>
            <a:endParaRPr dirty="0"/>
          </a:p>
        </p:txBody>
      </p:sp>
      <p:sp>
        <p:nvSpPr>
          <p:cNvPr id="3" name="Content Placeholder 2"/>
          <p:cNvSpPr>
            <a:spLocks noGrp="1"/>
          </p:cNvSpPr>
          <p:nvPr>
            <p:ph idx="1"/>
          </p:nvPr>
        </p:nvSpPr>
        <p:spPr>
          <a:xfrm>
            <a:off x="105952" y="1116211"/>
            <a:ext cx="8897112" cy="4848820"/>
          </a:xfrm>
        </p:spPr>
        <p:txBody>
          <a:bodyPr/>
          <a:lstStyle>
            <a:lvl1pPr>
              <a:spcBef>
                <a:spcPts val="844"/>
              </a:spcBef>
              <a:buSzPct val="100000"/>
              <a:defRPr sz="2400" b="1" i="0">
                <a:latin typeface="Arial"/>
                <a:cs typeface="Arial"/>
              </a:defRPr>
            </a:lvl1pPr>
            <a:lvl2pPr>
              <a:spcBef>
                <a:spcPts val="844"/>
              </a:spcBef>
              <a:buSzPct val="100000"/>
              <a:defRPr sz="2000" b="1"/>
            </a:lvl2pPr>
            <a:lvl3pPr>
              <a:spcBef>
                <a:spcPts val="844"/>
              </a:spcBef>
              <a:buSzPct val="100000"/>
              <a:defRPr sz="1800" b="1"/>
            </a:lvl3pPr>
            <a:lvl5pPr>
              <a:defRPr/>
            </a:lvl5pPr>
          </a:lstStyle>
          <a:p>
            <a:pPr lvl="0"/>
            <a:r>
              <a:rPr lang="en-US" dirty="0"/>
              <a:t>Click to edit Master text styles</a:t>
            </a:r>
          </a:p>
          <a:p>
            <a:pPr lvl="1"/>
            <a:r>
              <a:rPr lang="en-US" dirty="0"/>
              <a:t>Second level</a:t>
            </a:r>
          </a:p>
          <a:p>
            <a:pPr lvl="2"/>
            <a:r>
              <a:rPr lang="en-US" dirty="0"/>
              <a:t>Third level</a:t>
            </a:r>
          </a:p>
        </p:txBody>
      </p:sp>
      <p:sp>
        <p:nvSpPr>
          <p:cNvPr id="5" name="Shape 14"/>
          <p:cNvSpPr>
            <a:spLocks noGrp="1"/>
          </p:cNvSpPr>
          <p:nvPr>
            <p:ph type="sldNum" sz="quarter" idx="2"/>
          </p:nvPr>
        </p:nvSpPr>
        <p:spPr>
          <a:xfrm>
            <a:off x="8718680" y="6567387"/>
            <a:ext cx="198772" cy="194797"/>
          </a:xfrm>
          <a:prstGeom prst="rect">
            <a:avLst/>
          </a:prstGeom>
          <a:ln w="12700">
            <a:miter lim="400000"/>
          </a:ln>
        </p:spPr>
        <p:txBody>
          <a:bodyPr wrap="none" lIns="0" tIns="0" rIns="0" bIns="0">
            <a:spAutoFit/>
          </a:bodyPr>
          <a:lstStyle>
            <a:lvl1pPr algn="ctr" defTabSz="410751">
              <a:defRPr sz="1266">
                <a:solidFill>
                  <a:srgbClr val="003893"/>
                </a:solidFill>
                <a:latin typeface="Gill Sans"/>
                <a:ea typeface="Gill Sans"/>
                <a:cs typeface="Gill Sans"/>
                <a:sym typeface="Gill Sans"/>
              </a:defRPr>
            </a:lvl1pPr>
          </a:lstStyle>
          <a:p>
            <a:fld id="{6EA7A850-4BE4-457B-9249-6A73A0B2CF6C}" type="slidenum">
              <a:rPr lang="en-US" smtClean="0"/>
              <a:t>‹#›</a:t>
            </a:fld>
            <a:endParaRPr lang="en-US"/>
          </a:p>
        </p:txBody>
      </p:sp>
    </p:spTree>
    <p:extLst>
      <p:ext uri="{BB962C8B-B14F-4D97-AF65-F5344CB8AC3E}">
        <p14:creationId xmlns:p14="http://schemas.microsoft.com/office/powerpoint/2010/main" val="3575302833"/>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0" name="Group 10"/>
          <p:cNvGrpSpPr/>
          <p:nvPr/>
        </p:nvGrpSpPr>
        <p:grpSpPr>
          <a:xfrm>
            <a:off x="-8930" y="-35719"/>
            <a:ext cx="9152930" cy="901901"/>
            <a:chOff x="0" y="0"/>
            <a:chExt cx="13017500" cy="1282702"/>
          </a:xfrm>
        </p:grpSpPr>
        <p:grpSp>
          <p:nvGrpSpPr>
            <p:cNvPr id="8" name="Group 8"/>
            <p:cNvGrpSpPr/>
            <p:nvPr/>
          </p:nvGrpSpPr>
          <p:grpSpPr>
            <a:xfrm>
              <a:off x="0" y="0"/>
              <a:ext cx="13017500" cy="1282702"/>
              <a:chOff x="0" y="0"/>
              <a:chExt cx="13017500" cy="1282701"/>
            </a:xfrm>
          </p:grpSpPr>
          <p:sp>
            <p:nvSpPr>
              <p:cNvPr id="2" name="Shape 2"/>
              <p:cNvSpPr/>
              <p:nvPr/>
            </p:nvSpPr>
            <p:spPr>
              <a:xfrm>
                <a:off x="0" y="0"/>
                <a:ext cx="13017500" cy="1270000"/>
              </a:xfrm>
              <a:prstGeom prst="rect">
                <a:avLst/>
              </a:prstGeom>
              <a:solidFill>
                <a:srgbClr val="191EA2"/>
              </a:solidFill>
              <a:ln w="25400" cap="flat">
                <a:solidFill>
                  <a:srgbClr val="000000">
                    <a:alpha val="0"/>
                  </a:srgbClr>
                </a:solidFill>
                <a:prstDash val="solid"/>
                <a:miter lim="400000"/>
              </a:ln>
              <a:effectLst/>
            </p:spPr>
            <p:txBody>
              <a:bodyPr wrap="square" lIns="0" tIns="0" rIns="0" bIns="0" numCol="1" anchor="ctr">
                <a:noAutofit/>
              </a:bodyPr>
              <a:lstStyle/>
              <a:p>
                <a:pPr lvl="0" algn="ctr" defTabSz="410751">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200">
                  <a:effectLst/>
                </a:endParaRPr>
              </a:p>
            </p:txBody>
          </p:sp>
          <p:grpSp>
            <p:nvGrpSpPr>
              <p:cNvPr id="7" name="Group 7"/>
              <p:cNvGrpSpPr/>
              <p:nvPr/>
            </p:nvGrpSpPr>
            <p:grpSpPr>
              <a:xfrm>
                <a:off x="9867900" y="0"/>
                <a:ext cx="3149600" cy="1282701"/>
                <a:chOff x="0" y="0"/>
                <a:chExt cx="3149600" cy="1282700"/>
              </a:xfrm>
            </p:grpSpPr>
            <p:sp>
              <p:nvSpPr>
                <p:cNvPr id="3" name="Shape 3"/>
                <p:cNvSpPr/>
                <p:nvPr/>
              </p:nvSpPr>
              <p:spPr>
                <a:xfrm flipH="1">
                  <a:off x="0" y="0"/>
                  <a:ext cx="1270000" cy="12700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FF4B01"/>
                </a:solidFill>
                <a:ln w="25400" cap="flat">
                  <a:noFill/>
                  <a:miter lim="400000"/>
                </a:ln>
                <a:effectLst/>
              </p:spPr>
              <p:txBody>
                <a:bodyPr wrap="square" lIns="0" tIns="0" rIns="0" bIns="0" numCol="1" anchor="ctr">
                  <a:noAutofit/>
                </a:bodyPr>
                <a:lstStyle/>
                <a:p>
                  <a:pPr lvl="0" algn="ctr" defTabSz="410751">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200">
                    <a:effectLst/>
                  </a:endParaRPr>
                </a:p>
              </p:txBody>
            </p:sp>
            <p:sp>
              <p:nvSpPr>
                <p:cNvPr id="4" name="Shape 4"/>
                <p:cNvSpPr/>
                <p:nvPr/>
              </p:nvSpPr>
              <p:spPr>
                <a:xfrm rot="10800000" flipH="1">
                  <a:off x="1244600" y="12700"/>
                  <a:ext cx="1270000" cy="12700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FF4B01"/>
                </a:solidFill>
                <a:ln w="25400" cap="flat">
                  <a:noFill/>
                  <a:miter lim="400000"/>
                </a:ln>
                <a:effectLst/>
              </p:spPr>
              <p:txBody>
                <a:bodyPr wrap="square" lIns="0" tIns="0" rIns="0" bIns="0" numCol="1" anchor="ctr">
                  <a:noAutofit/>
                </a:bodyPr>
                <a:lstStyle/>
                <a:p>
                  <a:pPr lvl="0" algn="ctr" defTabSz="410751">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200" dirty="0">
                    <a:effectLst/>
                  </a:endParaRPr>
                </a:p>
              </p:txBody>
            </p:sp>
            <p:sp>
              <p:nvSpPr>
                <p:cNvPr id="5" name="Shape 5"/>
                <p:cNvSpPr/>
                <p:nvPr/>
              </p:nvSpPr>
              <p:spPr>
                <a:xfrm flipH="1">
                  <a:off x="1244600" y="0"/>
                  <a:ext cx="1270000" cy="12700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FFFFFF"/>
                </a:solidFill>
                <a:ln w="25400" cap="flat">
                  <a:noFill/>
                  <a:miter lim="400000"/>
                </a:ln>
                <a:effectLst/>
              </p:spPr>
              <p:txBody>
                <a:bodyPr wrap="square" lIns="0" tIns="0" rIns="0" bIns="0" numCol="1" anchor="ctr">
                  <a:noAutofit/>
                </a:bodyPr>
                <a:lstStyle/>
                <a:p>
                  <a:pPr lvl="0" algn="ctr" defTabSz="410751">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200">
                    <a:effectLst/>
                  </a:endParaRPr>
                </a:p>
              </p:txBody>
            </p:sp>
            <p:sp>
              <p:nvSpPr>
                <p:cNvPr id="6" name="Shape 6"/>
                <p:cNvSpPr/>
                <p:nvPr/>
              </p:nvSpPr>
              <p:spPr>
                <a:xfrm>
                  <a:off x="2514600" y="0"/>
                  <a:ext cx="635000" cy="1270000"/>
                </a:xfrm>
                <a:prstGeom prst="rect">
                  <a:avLst/>
                </a:prstGeom>
                <a:solidFill>
                  <a:srgbClr val="FFFFFF"/>
                </a:solidFill>
                <a:ln w="25400" cap="flat">
                  <a:noFill/>
                  <a:miter lim="400000"/>
                </a:ln>
                <a:effectLst/>
              </p:spPr>
              <p:txBody>
                <a:bodyPr wrap="square" lIns="0" tIns="0" rIns="0" bIns="0" numCol="1" anchor="ctr">
                  <a:noAutofit/>
                </a:bodyPr>
                <a:lstStyle/>
                <a:p>
                  <a:pPr lvl="0" algn="ctr" defTabSz="410751">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200">
                    <a:effectLst/>
                  </a:endParaRPr>
                </a:p>
              </p:txBody>
            </p:sp>
          </p:grpSp>
        </p:grpSp>
        <p:pic>
          <p:nvPicPr>
            <p:cNvPr id="9" name="droppedImage.png"/>
            <p:cNvPicPr/>
            <p:nvPr userDrawn="1"/>
          </p:nvPicPr>
          <p:blipFill>
            <a:blip r:embed="rId4">
              <a:extLst/>
            </a:blip>
            <a:stretch>
              <a:fillRect/>
            </a:stretch>
          </p:blipFill>
          <p:spPr>
            <a:xfrm>
              <a:off x="11791188" y="149352"/>
              <a:ext cx="965200" cy="955549"/>
            </a:xfrm>
            <a:prstGeom prst="rect">
              <a:avLst/>
            </a:prstGeom>
            <a:ln w="12700" cap="flat">
              <a:noFill/>
              <a:miter lim="400000"/>
            </a:ln>
            <a:effectLst/>
          </p:spPr>
        </p:pic>
      </p:grpSp>
      <p:sp>
        <p:nvSpPr>
          <p:cNvPr id="12" name="Shape 12"/>
          <p:cNvSpPr>
            <a:spLocks noGrp="1"/>
          </p:cNvSpPr>
          <p:nvPr>
            <p:ph type="title"/>
          </p:nvPr>
        </p:nvSpPr>
        <p:spPr>
          <a:xfrm>
            <a:off x="0" y="0"/>
            <a:ext cx="8206383" cy="866180"/>
          </a:xfrm>
          <a:prstGeom prst="rect">
            <a:avLst/>
          </a:prstGeom>
          <a:ln w="12700">
            <a:miter lim="400000"/>
          </a:ln>
          <a:extLst>
            <a:ext uri="{C572A759-6A51-4108-AA02-DFA0A04FC94B}">
              <ma14:wrappingTextBoxFlag xmlns:ma14="http://schemas.microsoft.com/office/mac/drawingml/2011/main" xmlns="" val="1"/>
            </a:ext>
          </a:extLst>
        </p:spPr>
        <p:txBody>
          <a:bodyPr lIns="127000" tIns="127000" rIns="127000" bIns="127000" anchor="ctr"/>
          <a:lstStyle/>
          <a:p>
            <a:pPr lvl="0">
              <a:defRPr sz="1800">
                <a:solidFill>
                  <a:srgbClr val="000000"/>
                </a:solidFill>
              </a:defRPr>
            </a:pPr>
            <a:r>
              <a:rPr sz="4781" dirty="0">
                <a:solidFill>
                  <a:srgbClr val="FFFFFF"/>
                </a:solidFill>
              </a:rPr>
              <a:t>Title Text</a:t>
            </a:r>
          </a:p>
        </p:txBody>
      </p:sp>
      <p:sp>
        <p:nvSpPr>
          <p:cNvPr id="13" name="Shape 13"/>
          <p:cNvSpPr>
            <a:spLocks noGrp="1"/>
          </p:cNvSpPr>
          <p:nvPr>
            <p:ph type="body" idx="1"/>
          </p:nvPr>
        </p:nvSpPr>
        <p:spPr>
          <a:xfrm>
            <a:off x="105953" y="1116211"/>
            <a:ext cx="8841594" cy="484882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a:defRPr sz="1800"/>
            </a:pPr>
            <a:r>
              <a:rPr sz="2953" dirty="0"/>
              <a:t>Body Level One</a:t>
            </a:r>
          </a:p>
          <a:p>
            <a:pPr lvl="1">
              <a:defRPr sz="1800"/>
            </a:pPr>
            <a:r>
              <a:rPr sz="2953" dirty="0"/>
              <a:t>Body Level Two</a:t>
            </a:r>
          </a:p>
          <a:p>
            <a:pPr lvl="2">
              <a:defRPr sz="1800"/>
            </a:pPr>
            <a:r>
              <a:rPr sz="2953" dirty="0"/>
              <a:t>Body Level Three</a:t>
            </a:r>
          </a:p>
          <a:p>
            <a:pPr lvl="3">
              <a:defRPr sz="1800"/>
            </a:pPr>
            <a:r>
              <a:rPr sz="2953" dirty="0"/>
              <a:t>Body Level Four</a:t>
            </a:r>
          </a:p>
          <a:p>
            <a:pPr lvl="4">
              <a:defRPr sz="1800"/>
            </a:pPr>
            <a:r>
              <a:rPr sz="2953" dirty="0"/>
              <a:t>Body Level Five</a:t>
            </a:r>
          </a:p>
        </p:txBody>
      </p:sp>
      <p:sp>
        <p:nvSpPr>
          <p:cNvPr id="14" name="Shape 14"/>
          <p:cNvSpPr>
            <a:spLocks noGrp="1"/>
          </p:cNvSpPr>
          <p:nvPr>
            <p:ph type="sldNum" sz="quarter" idx="2"/>
          </p:nvPr>
        </p:nvSpPr>
        <p:spPr>
          <a:xfrm>
            <a:off x="8718680" y="6567387"/>
            <a:ext cx="198772" cy="194797"/>
          </a:xfrm>
          <a:prstGeom prst="rect">
            <a:avLst/>
          </a:prstGeom>
          <a:ln w="12700">
            <a:miter lim="400000"/>
          </a:ln>
        </p:spPr>
        <p:txBody>
          <a:bodyPr wrap="none" lIns="0" tIns="0" rIns="0" bIns="0">
            <a:spAutoFit/>
          </a:bodyPr>
          <a:lstStyle>
            <a:lvl1pPr algn="ctr" defTabSz="410751">
              <a:defRPr sz="1266">
                <a:solidFill>
                  <a:srgbClr val="003893"/>
                </a:solidFill>
                <a:latin typeface="Gill Sans"/>
                <a:ea typeface="Gill Sans"/>
                <a:cs typeface="Gill Sans"/>
                <a:sym typeface="Gill Sans"/>
              </a:defRPr>
            </a:lvl1pPr>
          </a:lstStyle>
          <a:p>
            <a:fld id="{6EA7A850-4BE4-457B-9249-6A73A0B2CF6C}" type="slidenum">
              <a:rPr lang="en-US" smtClean="0"/>
              <a:t>‹#›</a:t>
            </a:fld>
            <a:endParaRPr lang="en-US"/>
          </a:p>
        </p:txBody>
      </p:sp>
      <p:sp>
        <p:nvSpPr>
          <p:cNvPr id="17" name="Rectangle 16"/>
          <p:cNvSpPr/>
          <p:nvPr/>
        </p:nvSpPr>
        <p:spPr>
          <a:xfrm>
            <a:off x="0" y="6492115"/>
            <a:ext cx="9144000" cy="308674"/>
          </a:xfrm>
          <a:prstGeom prst="rect">
            <a:avLst/>
          </a:prstGeom>
        </p:spPr>
        <p:txBody>
          <a:bodyPr wrap="square">
            <a:spAutoFit/>
          </a:bodyPr>
          <a:lstStyle/>
          <a:p>
            <a:pPr lvl="0" algn="ctr">
              <a:defRPr>
                <a:solidFill>
                  <a:srgbClr val="000000"/>
                </a:solidFill>
                <a:effectLst/>
              </a:defRPr>
            </a:pPr>
            <a:r>
              <a:rPr lang="en-US" sz="1406" dirty="0">
                <a:solidFill>
                  <a:srgbClr val="000090"/>
                </a:solidFill>
                <a:effectLst>
                  <a:outerShdw blurRad="38100" dist="12700" dir="5400000" rotWithShape="0">
                    <a:srgbClr val="000000">
                      <a:alpha val="50000"/>
                    </a:srgbClr>
                  </a:outerShdw>
                </a:effectLst>
              </a:rPr>
              <a:t>All Rights Reserved</a:t>
            </a:r>
          </a:p>
        </p:txBody>
      </p:sp>
      <p:pic>
        <p:nvPicPr>
          <p:cNvPr id="20" name="Picture 19"/>
          <p:cNvPicPr>
            <a:picLocks noChangeAspect="1"/>
          </p:cNvPicPr>
          <p:nvPr/>
        </p:nvPicPr>
        <p:blipFill>
          <a:blip r:embed="rId5"/>
          <a:stretch>
            <a:fillRect/>
          </a:stretch>
        </p:blipFill>
        <p:spPr>
          <a:xfrm>
            <a:off x="42453" y="6293332"/>
            <a:ext cx="871947" cy="532857"/>
          </a:xfrm>
          <a:prstGeom prst="rect">
            <a:avLst/>
          </a:prstGeom>
        </p:spPr>
      </p:pic>
    </p:spTree>
    <p:extLst>
      <p:ext uri="{BB962C8B-B14F-4D97-AF65-F5344CB8AC3E}">
        <p14:creationId xmlns:p14="http://schemas.microsoft.com/office/powerpoint/2010/main" val="2723982707"/>
      </p:ext>
    </p:extLst>
  </p:cSld>
  <p:clrMap bg1="lt1" tx1="dk1" bg2="lt2" tx2="dk2" accent1="accent1" accent2="accent2" accent3="accent3" accent4="accent4" accent5="accent5" accent6="accent6" hlink="hlink" folHlink="folHlink"/>
  <p:sldLayoutIdLst>
    <p:sldLayoutId id="2147483673" r:id="rId1"/>
    <p:sldLayoutId id="2147483674" r:id="rId2"/>
  </p:sldLayoutIdLst>
  <p:transition spd="med"/>
  <p:hf hdr="0" ftr="0" dt="0"/>
  <p:txStyles>
    <p:titleStyle>
      <a:lvl1pPr defTabSz="410751" eaLnBrk="1" hangingPunct="1">
        <a:defRPr sz="4400" b="1">
          <a:solidFill>
            <a:srgbClr val="FFFFFF"/>
          </a:solidFill>
          <a:latin typeface="+mj-lt"/>
          <a:ea typeface="+mn-ea"/>
          <a:cs typeface="Arial"/>
          <a:sym typeface="Gill Sans Light"/>
        </a:defRPr>
      </a:lvl1pPr>
      <a:lvl2pPr indent="160729" defTabSz="410751" eaLnBrk="1" hangingPunct="1">
        <a:defRPr sz="4781">
          <a:solidFill>
            <a:srgbClr val="FFFFFF"/>
          </a:solidFill>
          <a:latin typeface="+mn-lt"/>
          <a:ea typeface="+mn-ea"/>
          <a:cs typeface="+mn-cs"/>
          <a:sym typeface="Gill Sans Light"/>
        </a:defRPr>
      </a:lvl2pPr>
      <a:lvl3pPr indent="321457" defTabSz="410751" eaLnBrk="1" hangingPunct="1">
        <a:defRPr sz="4781">
          <a:solidFill>
            <a:srgbClr val="FFFFFF"/>
          </a:solidFill>
          <a:latin typeface="+mn-lt"/>
          <a:ea typeface="+mn-ea"/>
          <a:cs typeface="+mn-cs"/>
          <a:sym typeface="Gill Sans Light"/>
        </a:defRPr>
      </a:lvl3pPr>
      <a:lvl4pPr indent="482186" defTabSz="410751" eaLnBrk="1" hangingPunct="1">
        <a:defRPr sz="4781">
          <a:solidFill>
            <a:srgbClr val="FFFFFF"/>
          </a:solidFill>
          <a:latin typeface="+mn-lt"/>
          <a:ea typeface="+mn-ea"/>
          <a:cs typeface="+mn-cs"/>
          <a:sym typeface="Gill Sans Light"/>
        </a:defRPr>
      </a:lvl4pPr>
      <a:lvl5pPr indent="642915" defTabSz="410751" eaLnBrk="1" hangingPunct="1">
        <a:defRPr sz="4781">
          <a:solidFill>
            <a:srgbClr val="FFFFFF"/>
          </a:solidFill>
          <a:latin typeface="+mn-lt"/>
          <a:ea typeface="+mn-ea"/>
          <a:cs typeface="+mn-cs"/>
          <a:sym typeface="Gill Sans Light"/>
        </a:defRPr>
      </a:lvl5pPr>
      <a:lvl6pPr indent="803643" defTabSz="410751" eaLnBrk="1" hangingPunct="1">
        <a:defRPr sz="4781">
          <a:solidFill>
            <a:srgbClr val="FFFFFF"/>
          </a:solidFill>
          <a:latin typeface="+mn-lt"/>
          <a:ea typeface="+mn-ea"/>
          <a:cs typeface="+mn-cs"/>
          <a:sym typeface="Gill Sans Light"/>
        </a:defRPr>
      </a:lvl6pPr>
      <a:lvl7pPr indent="964372" defTabSz="410751" eaLnBrk="1" hangingPunct="1">
        <a:defRPr sz="4781">
          <a:solidFill>
            <a:srgbClr val="FFFFFF"/>
          </a:solidFill>
          <a:latin typeface="+mn-lt"/>
          <a:ea typeface="+mn-ea"/>
          <a:cs typeface="+mn-cs"/>
          <a:sym typeface="Gill Sans Light"/>
        </a:defRPr>
      </a:lvl7pPr>
      <a:lvl8pPr indent="1125101" defTabSz="410751" eaLnBrk="1" hangingPunct="1">
        <a:defRPr sz="4781">
          <a:solidFill>
            <a:srgbClr val="FFFFFF"/>
          </a:solidFill>
          <a:latin typeface="+mn-lt"/>
          <a:ea typeface="+mn-ea"/>
          <a:cs typeface="+mn-cs"/>
          <a:sym typeface="Gill Sans Light"/>
        </a:defRPr>
      </a:lvl8pPr>
      <a:lvl9pPr indent="1285829" defTabSz="410751" eaLnBrk="1" hangingPunct="1">
        <a:defRPr sz="4781">
          <a:solidFill>
            <a:srgbClr val="FFFFFF"/>
          </a:solidFill>
          <a:latin typeface="+mn-lt"/>
          <a:ea typeface="+mn-ea"/>
          <a:cs typeface="+mn-cs"/>
          <a:sym typeface="Gill Sans Light"/>
        </a:defRPr>
      </a:lvl9pPr>
    </p:titleStyle>
    <p:bodyStyle>
      <a:lvl1pPr marL="625056" indent="-401822" defTabSz="410751" eaLnBrk="1" hangingPunct="1">
        <a:spcBef>
          <a:spcPts val="844"/>
        </a:spcBef>
        <a:buSzPct val="100000"/>
        <a:buChar char="•"/>
        <a:defRPr sz="1969">
          <a:latin typeface="Arial"/>
          <a:ea typeface="+mn-ea"/>
          <a:cs typeface="Arial"/>
          <a:sym typeface="Gill Sans Light"/>
        </a:defRPr>
      </a:lvl1pPr>
      <a:lvl2pPr marL="937584" indent="-401822" defTabSz="410751" eaLnBrk="1" hangingPunct="1">
        <a:spcBef>
          <a:spcPts val="844"/>
        </a:spcBef>
        <a:buSzPct val="100000"/>
        <a:buChar char="•"/>
        <a:defRPr sz="1969">
          <a:latin typeface="Arial"/>
          <a:ea typeface="+mn-ea"/>
          <a:cs typeface="Arial"/>
          <a:sym typeface="Gill Sans Light"/>
        </a:defRPr>
      </a:lvl2pPr>
      <a:lvl3pPr marL="1250112" indent="-401822" defTabSz="410751" eaLnBrk="1" hangingPunct="1">
        <a:spcBef>
          <a:spcPts val="844"/>
        </a:spcBef>
        <a:buSzPct val="100000"/>
        <a:buChar char="•"/>
        <a:defRPr sz="1969">
          <a:latin typeface="Arial"/>
          <a:ea typeface="+mn-ea"/>
          <a:cs typeface="Arial"/>
          <a:sym typeface="Gill Sans Light"/>
        </a:defRPr>
      </a:lvl3pPr>
      <a:lvl4pPr marL="1562640" indent="-401822" defTabSz="410751" eaLnBrk="1" hangingPunct="1">
        <a:spcBef>
          <a:spcPts val="844"/>
        </a:spcBef>
        <a:buSzPct val="100000"/>
        <a:buChar char="•"/>
        <a:defRPr sz="1969">
          <a:latin typeface="Arial"/>
          <a:ea typeface="+mn-ea"/>
          <a:cs typeface="Arial"/>
          <a:sym typeface="Gill Sans Light"/>
        </a:defRPr>
      </a:lvl4pPr>
      <a:lvl5pPr marL="1875168" indent="-401822" defTabSz="410751" eaLnBrk="1" hangingPunct="1">
        <a:spcBef>
          <a:spcPts val="844"/>
        </a:spcBef>
        <a:buSzPct val="100000"/>
        <a:buChar char="•"/>
        <a:defRPr sz="1969">
          <a:latin typeface="Arial"/>
          <a:ea typeface="+mn-ea"/>
          <a:cs typeface="Arial"/>
          <a:sym typeface="Gill Sans Light"/>
        </a:defRPr>
      </a:lvl5pPr>
      <a:lvl6pPr marL="2125190" indent="-401822" defTabSz="410751" eaLnBrk="1" hangingPunct="1">
        <a:spcBef>
          <a:spcPts val="1687"/>
        </a:spcBef>
        <a:buSzPct val="171000"/>
        <a:buChar char="•"/>
        <a:defRPr sz="2953">
          <a:latin typeface="+mn-lt"/>
          <a:ea typeface="+mn-ea"/>
          <a:cs typeface="+mn-cs"/>
          <a:sym typeface="Gill Sans Light"/>
        </a:defRPr>
      </a:lvl6pPr>
      <a:lvl7pPr marL="2375212" indent="-401822" defTabSz="410751" eaLnBrk="1" hangingPunct="1">
        <a:spcBef>
          <a:spcPts val="1687"/>
        </a:spcBef>
        <a:buSzPct val="171000"/>
        <a:buChar char="•"/>
        <a:defRPr sz="2953">
          <a:latin typeface="+mn-lt"/>
          <a:ea typeface="+mn-ea"/>
          <a:cs typeface="+mn-cs"/>
          <a:sym typeface="Gill Sans Light"/>
        </a:defRPr>
      </a:lvl7pPr>
      <a:lvl8pPr marL="2625235" indent="-401822" defTabSz="410751" eaLnBrk="1" hangingPunct="1">
        <a:spcBef>
          <a:spcPts val="1687"/>
        </a:spcBef>
        <a:buSzPct val="171000"/>
        <a:buChar char="•"/>
        <a:defRPr sz="2953">
          <a:latin typeface="+mn-lt"/>
          <a:ea typeface="+mn-ea"/>
          <a:cs typeface="+mn-cs"/>
          <a:sym typeface="Gill Sans Light"/>
        </a:defRPr>
      </a:lvl8pPr>
      <a:lvl9pPr marL="2875257" indent="-401822" defTabSz="410751" eaLnBrk="1" hangingPunct="1">
        <a:spcBef>
          <a:spcPts val="1687"/>
        </a:spcBef>
        <a:buSzPct val="171000"/>
        <a:buChar char="•"/>
        <a:defRPr sz="2953">
          <a:latin typeface="+mn-lt"/>
          <a:ea typeface="+mn-ea"/>
          <a:cs typeface="+mn-cs"/>
          <a:sym typeface="Gill Sans Light"/>
        </a:defRPr>
      </a:lvl9pPr>
    </p:bodyStyle>
    <p:otherStyle>
      <a:lvl1pPr algn="ctr" defTabSz="410751" eaLnBrk="1" hangingPunct="1">
        <a:defRPr>
          <a:solidFill>
            <a:schemeClr val="tx1"/>
          </a:solidFill>
          <a:latin typeface="+mn-lt"/>
          <a:ea typeface="+mn-ea"/>
          <a:cs typeface="+mn-cs"/>
          <a:sym typeface="Gill Sans"/>
        </a:defRPr>
      </a:lvl1pPr>
      <a:lvl2pPr indent="160729" algn="ctr" defTabSz="410751" eaLnBrk="1" hangingPunct="1">
        <a:defRPr>
          <a:solidFill>
            <a:schemeClr val="tx1"/>
          </a:solidFill>
          <a:latin typeface="+mn-lt"/>
          <a:ea typeface="+mn-ea"/>
          <a:cs typeface="+mn-cs"/>
          <a:sym typeface="Gill Sans"/>
        </a:defRPr>
      </a:lvl2pPr>
      <a:lvl3pPr indent="321457" algn="ctr" defTabSz="410751" eaLnBrk="1" hangingPunct="1">
        <a:defRPr>
          <a:solidFill>
            <a:schemeClr val="tx1"/>
          </a:solidFill>
          <a:latin typeface="+mn-lt"/>
          <a:ea typeface="+mn-ea"/>
          <a:cs typeface="+mn-cs"/>
          <a:sym typeface="Gill Sans"/>
        </a:defRPr>
      </a:lvl3pPr>
      <a:lvl4pPr indent="482186" algn="ctr" defTabSz="410751" eaLnBrk="1" hangingPunct="1">
        <a:defRPr>
          <a:solidFill>
            <a:schemeClr val="tx1"/>
          </a:solidFill>
          <a:latin typeface="+mn-lt"/>
          <a:ea typeface="+mn-ea"/>
          <a:cs typeface="+mn-cs"/>
          <a:sym typeface="Gill Sans"/>
        </a:defRPr>
      </a:lvl4pPr>
      <a:lvl5pPr indent="642915" algn="ctr" defTabSz="410751" eaLnBrk="1" hangingPunct="1">
        <a:defRPr>
          <a:solidFill>
            <a:schemeClr val="tx1"/>
          </a:solidFill>
          <a:latin typeface="+mn-lt"/>
          <a:ea typeface="+mn-ea"/>
          <a:cs typeface="+mn-cs"/>
          <a:sym typeface="Gill Sans"/>
        </a:defRPr>
      </a:lvl5pPr>
      <a:lvl6pPr indent="803643" algn="ctr" defTabSz="410751" eaLnBrk="1" hangingPunct="1">
        <a:defRPr>
          <a:solidFill>
            <a:schemeClr val="tx1"/>
          </a:solidFill>
          <a:latin typeface="+mn-lt"/>
          <a:ea typeface="+mn-ea"/>
          <a:cs typeface="+mn-cs"/>
          <a:sym typeface="Gill Sans"/>
        </a:defRPr>
      </a:lvl6pPr>
      <a:lvl7pPr indent="964372" algn="ctr" defTabSz="410751" eaLnBrk="1" hangingPunct="1">
        <a:defRPr>
          <a:solidFill>
            <a:schemeClr val="tx1"/>
          </a:solidFill>
          <a:latin typeface="+mn-lt"/>
          <a:ea typeface="+mn-ea"/>
          <a:cs typeface="+mn-cs"/>
          <a:sym typeface="Gill Sans"/>
        </a:defRPr>
      </a:lvl7pPr>
      <a:lvl8pPr indent="1125101" algn="ctr" defTabSz="410751" eaLnBrk="1" hangingPunct="1">
        <a:defRPr>
          <a:solidFill>
            <a:schemeClr val="tx1"/>
          </a:solidFill>
          <a:latin typeface="+mn-lt"/>
          <a:ea typeface="+mn-ea"/>
          <a:cs typeface="+mn-cs"/>
          <a:sym typeface="Gill Sans"/>
        </a:defRPr>
      </a:lvl8pPr>
      <a:lvl9pPr indent="1285829" algn="ctr" defTabSz="410751" eaLnBrk="1" hangingPunct="1">
        <a:defRPr>
          <a:solidFill>
            <a:schemeClr val="tx1"/>
          </a:solidFill>
          <a:latin typeface="+mn-lt"/>
          <a:ea typeface="+mn-ea"/>
          <a:cs typeface="+mn-cs"/>
          <a:sym typeface="Gill San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6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80.pn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image" Target="../media/image270.png"/><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24.png"/><Relationship Id="rId10" Type="http://schemas.openxmlformats.org/officeDocument/2006/relationships/image" Target="../media/image39.png"/><Relationship Id="rId4" Type="http://schemas.openxmlformats.org/officeDocument/2006/relationships/image" Target="../media/image290.png"/><Relationship Id="rId9"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2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35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360.png"/></Relationships>
</file>

<file path=ppt/slides/_rels/slide16.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3" Type="http://schemas.openxmlformats.org/officeDocument/2006/relationships/image" Target="../media/image440.png"/><Relationship Id="rId7" Type="http://schemas.openxmlformats.org/officeDocument/2006/relationships/image" Target="../media/image48.png"/><Relationship Id="rId12" Type="http://schemas.openxmlformats.org/officeDocument/2006/relationships/image" Target="../media/image5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0.png"/><Relationship Id="rId10" Type="http://schemas.openxmlformats.org/officeDocument/2006/relationships/image" Target="../media/image51.png"/><Relationship Id="rId4" Type="http://schemas.openxmlformats.org/officeDocument/2006/relationships/image" Target="../media/image450.png"/><Relationship Id="rId9" Type="http://schemas.openxmlformats.org/officeDocument/2006/relationships/image" Target="../media/image50.png"/><Relationship Id="rId14" Type="http://schemas.openxmlformats.org/officeDocument/2006/relationships/image" Target="../media/image55.png"/></Relationships>
</file>

<file path=ppt/slides/_rels/slide17.xml.rels><?xml version="1.0" encoding="UTF-8" standalone="yes"?>
<Relationships xmlns="http://schemas.openxmlformats.org/package/2006/relationships"><Relationship Id="rId2" Type="http://schemas.openxmlformats.org/officeDocument/2006/relationships/image" Target="../media/image50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png"/><Relationship Id="rId3" Type="http://schemas.openxmlformats.org/officeDocument/2006/relationships/image" Target="../media/image510.png"/><Relationship Id="rId7" Type="http://schemas.openxmlformats.org/officeDocument/2006/relationships/image" Target="../media/image550.png"/><Relationship Id="rId12" Type="http://schemas.openxmlformats.org/officeDocument/2006/relationships/image" Target="../media/image6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40.png"/><Relationship Id="rId11" Type="http://schemas.openxmlformats.org/officeDocument/2006/relationships/image" Target="../media/image59.png"/><Relationship Id="rId5" Type="http://schemas.openxmlformats.org/officeDocument/2006/relationships/image" Target="../media/image530.png"/><Relationship Id="rId10" Type="http://schemas.openxmlformats.org/officeDocument/2006/relationships/image" Target="../media/image58.png"/><Relationship Id="rId4" Type="http://schemas.openxmlformats.org/officeDocument/2006/relationships/image" Target="../media/image520.png"/><Relationship Id="rId9" Type="http://schemas.openxmlformats.org/officeDocument/2006/relationships/image" Target="../media/image57.png"/><Relationship Id="rId14" Type="http://schemas.openxmlformats.org/officeDocument/2006/relationships/image" Target="../media/image62.png"/></Relationships>
</file>

<file path=ppt/slides/_rels/slide1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66.png"/><Relationship Id="rId4" Type="http://schemas.openxmlformats.org/officeDocument/2006/relationships/image" Target="../media/image65.png"/></Relationships>
</file>

<file path=ppt/slides/_rels/slide21.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22.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1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74.png"/><Relationship Id="rId4" Type="http://schemas.openxmlformats.org/officeDocument/2006/relationships/image" Target="../media/image73.png"/></Relationships>
</file>

<file path=ppt/slides/_rels/slide25.xml.rels><?xml version="1.0" encoding="UTF-8" standalone="yes"?>
<Relationships xmlns="http://schemas.openxmlformats.org/package/2006/relationships"><Relationship Id="rId3" Type="http://schemas.openxmlformats.org/officeDocument/2006/relationships/image" Target="../media/image74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76.png"/><Relationship Id="rId4" Type="http://schemas.openxmlformats.org/officeDocument/2006/relationships/image" Target="../media/image75.png"/></Relationships>
</file>

<file path=ppt/slides/_rels/slide2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23.jpe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1446" y="972424"/>
            <a:ext cx="8801099" cy="2321719"/>
          </a:xfrm>
        </p:spPr>
        <p:txBody>
          <a:bodyPr/>
          <a:lstStyle/>
          <a:p>
            <a:r>
              <a:rPr lang="en-US" sz="3600" dirty="0">
                <a:latin typeface="Arial" panose="020B0604020202020204" pitchFamily="34" charset="0"/>
                <a:cs typeface="Arial" panose="020B0604020202020204" pitchFamily="34" charset="0"/>
              </a:rPr>
              <a:t>Novel Bypass Attack and BDD-based Trade-off Analysis Against all Known Logic Locking Attacks</a:t>
            </a:r>
            <a:endParaRPr lang="en-US" sz="3600" dirty="0">
              <a:solidFill>
                <a:srgbClr val="F15C19"/>
              </a:solidFill>
              <a:latin typeface="Arial" panose="020B0604020202020204" pitchFamily="34" charset="0"/>
              <a:cs typeface="Arial" panose="020B0604020202020204" pitchFamily="34" charset="0"/>
            </a:endParaRPr>
          </a:p>
        </p:txBody>
      </p:sp>
      <p:sp>
        <p:nvSpPr>
          <p:cNvPr id="7" name="Text Placeholder 6"/>
          <p:cNvSpPr>
            <a:spLocks noGrp="1"/>
          </p:cNvSpPr>
          <p:nvPr>
            <p:ph type="body" idx="1"/>
          </p:nvPr>
        </p:nvSpPr>
        <p:spPr>
          <a:xfrm>
            <a:off x="892965" y="3755457"/>
            <a:ext cx="7358063" cy="1200384"/>
          </a:xfrm>
        </p:spPr>
        <p:txBody>
          <a:bodyPr anchor="ctr"/>
          <a:lstStyle/>
          <a:p>
            <a:r>
              <a:rPr lang="en-US" sz="2000" i="1" dirty="0">
                <a:solidFill>
                  <a:schemeClr val="tx1"/>
                </a:solidFill>
                <a:latin typeface="Arial" panose="020B0604020202020204" pitchFamily="34" charset="0"/>
                <a:cs typeface="Arial" panose="020B0604020202020204" pitchFamily="34" charset="0"/>
              </a:rPr>
              <a:t>September 26, 2017</a:t>
            </a:r>
          </a:p>
        </p:txBody>
      </p:sp>
      <p:sp>
        <p:nvSpPr>
          <p:cNvPr id="4" name="Title 5"/>
          <p:cNvSpPr txBox="1">
            <a:spLocks/>
          </p:cNvSpPr>
          <p:nvPr/>
        </p:nvSpPr>
        <p:spPr>
          <a:xfrm>
            <a:off x="0" y="3384277"/>
            <a:ext cx="9143999" cy="74236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lgn="ctr" defTabSz="410751" eaLnBrk="1" hangingPunct="1">
              <a:defRPr sz="5906" b="1">
                <a:solidFill>
                  <a:srgbClr val="000000"/>
                </a:solidFill>
                <a:latin typeface="Arial"/>
                <a:ea typeface="+mn-ea"/>
                <a:cs typeface="Arial"/>
                <a:sym typeface="Gill Sans Light"/>
              </a:defRPr>
            </a:lvl1pPr>
            <a:lvl2pPr indent="160729" defTabSz="410751" eaLnBrk="1" hangingPunct="1">
              <a:defRPr sz="4781">
                <a:solidFill>
                  <a:srgbClr val="FFFFFF"/>
                </a:solidFill>
                <a:latin typeface="+mn-lt"/>
                <a:ea typeface="+mn-ea"/>
                <a:cs typeface="+mn-cs"/>
                <a:sym typeface="Gill Sans Light"/>
              </a:defRPr>
            </a:lvl2pPr>
            <a:lvl3pPr indent="321457" defTabSz="410751" eaLnBrk="1" hangingPunct="1">
              <a:defRPr sz="4781">
                <a:solidFill>
                  <a:srgbClr val="FFFFFF"/>
                </a:solidFill>
                <a:latin typeface="+mn-lt"/>
                <a:ea typeface="+mn-ea"/>
                <a:cs typeface="+mn-cs"/>
                <a:sym typeface="Gill Sans Light"/>
              </a:defRPr>
            </a:lvl3pPr>
            <a:lvl4pPr indent="482186" defTabSz="410751" eaLnBrk="1" hangingPunct="1">
              <a:defRPr sz="4781">
                <a:solidFill>
                  <a:srgbClr val="FFFFFF"/>
                </a:solidFill>
                <a:latin typeface="+mn-lt"/>
                <a:ea typeface="+mn-ea"/>
                <a:cs typeface="+mn-cs"/>
                <a:sym typeface="Gill Sans Light"/>
              </a:defRPr>
            </a:lvl4pPr>
            <a:lvl5pPr indent="642915" defTabSz="410751" eaLnBrk="1" hangingPunct="1">
              <a:defRPr sz="4781">
                <a:solidFill>
                  <a:srgbClr val="FFFFFF"/>
                </a:solidFill>
                <a:latin typeface="+mn-lt"/>
                <a:ea typeface="+mn-ea"/>
                <a:cs typeface="+mn-cs"/>
                <a:sym typeface="Gill Sans Light"/>
              </a:defRPr>
            </a:lvl5pPr>
            <a:lvl6pPr indent="803643" defTabSz="410751" eaLnBrk="1" hangingPunct="1">
              <a:defRPr sz="4781">
                <a:solidFill>
                  <a:srgbClr val="FFFFFF"/>
                </a:solidFill>
                <a:latin typeface="+mn-lt"/>
                <a:ea typeface="+mn-ea"/>
                <a:cs typeface="+mn-cs"/>
                <a:sym typeface="Gill Sans Light"/>
              </a:defRPr>
            </a:lvl6pPr>
            <a:lvl7pPr indent="964372" defTabSz="410751" eaLnBrk="1" hangingPunct="1">
              <a:defRPr sz="4781">
                <a:solidFill>
                  <a:srgbClr val="FFFFFF"/>
                </a:solidFill>
                <a:latin typeface="+mn-lt"/>
                <a:ea typeface="+mn-ea"/>
                <a:cs typeface="+mn-cs"/>
                <a:sym typeface="Gill Sans Light"/>
              </a:defRPr>
            </a:lvl7pPr>
            <a:lvl8pPr indent="1125101" defTabSz="410751" eaLnBrk="1" hangingPunct="1">
              <a:defRPr sz="4781">
                <a:solidFill>
                  <a:srgbClr val="FFFFFF"/>
                </a:solidFill>
                <a:latin typeface="+mn-lt"/>
                <a:ea typeface="+mn-ea"/>
                <a:cs typeface="+mn-cs"/>
                <a:sym typeface="Gill Sans Light"/>
              </a:defRPr>
            </a:lvl8pPr>
            <a:lvl9pPr indent="1285829" defTabSz="410751" eaLnBrk="1" hangingPunct="1">
              <a:defRPr sz="4781">
                <a:solidFill>
                  <a:srgbClr val="FFFFFF"/>
                </a:solidFill>
                <a:latin typeface="+mn-lt"/>
                <a:ea typeface="+mn-ea"/>
                <a:cs typeface="+mn-cs"/>
                <a:sym typeface="Gill Sans Light"/>
              </a:defRPr>
            </a:lvl9pPr>
          </a:lstStyle>
          <a:p>
            <a:r>
              <a:rPr lang="en-US" sz="2000" b="0" i="1" kern="0" dirty="0" err="1">
                <a:solidFill>
                  <a:schemeClr val="tx1"/>
                </a:solidFill>
                <a:latin typeface="Arial" panose="020B0604020202020204" pitchFamily="34" charset="0"/>
                <a:cs typeface="Arial" panose="020B0604020202020204" pitchFamily="34" charset="0"/>
              </a:rPr>
              <a:t>Xiaolin</a:t>
            </a:r>
            <a:r>
              <a:rPr lang="en-US" sz="2000" b="0" i="1" kern="0" dirty="0">
                <a:solidFill>
                  <a:schemeClr val="tx1"/>
                </a:solidFill>
                <a:latin typeface="Arial" panose="020B0604020202020204" pitchFamily="34" charset="0"/>
                <a:cs typeface="Arial" panose="020B0604020202020204" pitchFamily="34" charset="0"/>
              </a:rPr>
              <a:t> Xu, </a:t>
            </a:r>
            <a:r>
              <a:rPr lang="en-US" sz="2000" b="0" i="1" kern="0" dirty="0">
                <a:solidFill>
                  <a:srgbClr val="FF4B01"/>
                </a:solidFill>
                <a:latin typeface="Arial" panose="020B0604020202020204" pitchFamily="34" charset="0"/>
                <a:cs typeface="Arial" panose="020B0604020202020204" pitchFamily="34" charset="0"/>
              </a:rPr>
              <a:t>Bicky Shakya</a:t>
            </a:r>
            <a:r>
              <a:rPr lang="en-US" sz="2000" b="0" i="1" kern="0" dirty="0">
                <a:solidFill>
                  <a:schemeClr val="tx1"/>
                </a:solidFill>
                <a:latin typeface="Arial" panose="020B0604020202020204" pitchFamily="34" charset="0"/>
                <a:cs typeface="Arial" panose="020B0604020202020204" pitchFamily="34" charset="0"/>
              </a:rPr>
              <a:t>, Mark </a:t>
            </a:r>
            <a:r>
              <a:rPr lang="en-US" sz="2000" b="0" i="1" kern="0" dirty="0" err="1">
                <a:solidFill>
                  <a:schemeClr val="tx1"/>
                </a:solidFill>
                <a:latin typeface="Arial" panose="020B0604020202020204" pitchFamily="34" charset="0"/>
                <a:cs typeface="Arial" panose="020B0604020202020204" pitchFamily="34" charset="0"/>
              </a:rPr>
              <a:t>Tehranipoor</a:t>
            </a:r>
            <a:r>
              <a:rPr lang="en-US" sz="2000" b="0" i="1" kern="0" dirty="0">
                <a:solidFill>
                  <a:schemeClr val="tx1"/>
                </a:solidFill>
                <a:latin typeface="Arial" panose="020B0604020202020204" pitchFamily="34" charset="0"/>
                <a:cs typeface="Arial" panose="020B0604020202020204" pitchFamily="34" charset="0"/>
              </a:rPr>
              <a:t>, Domenic Forte</a:t>
            </a:r>
          </a:p>
          <a:p>
            <a:r>
              <a:rPr lang="en-US" sz="2000" b="0" i="1" kern="0" dirty="0">
                <a:solidFill>
                  <a:schemeClr val="tx1"/>
                </a:solidFill>
                <a:latin typeface="Arial" panose="020B0604020202020204" pitchFamily="34" charset="0"/>
                <a:cs typeface="Arial" panose="020B0604020202020204" pitchFamily="34" charset="0"/>
              </a:rPr>
              <a:t>University of Florida, Gainesville, FL</a:t>
            </a:r>
            <a:endParaRPr lang="en-US" sz="2800" i="1" kern="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2368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Arial" panose="020B0604020202020204" pitchFamily="34" charset="0"/>
                <a:cs typeface="Arial" panose="020B0604020202020204" pitchFamily="34" charset="0"/>
              </a:rPr>
              <a:t>Basic Idea for SAT Attack</a:t>
            </a:r>
          </a:p>
        </p:txBody>
      </p:sp>
      <p:graphicFrame>
        <p:nvGraphicFramePr>
          <p:cNvPr id="3" name="Table 2"/>
          <p:cNvGraphicFramePr>
            <a:graphicFrameLocks noGrp="1"/>
          </p:cNvGraphicFramePr>
          <p:nvPr>
            <p:extLst>
              <p:ext uri="{D42A27DB-BD31-4B8C-83A1-F6EECF244321}">
                <p14:modId xmlns:p14="http://schemas.microsoft.com/office/powerpoint/2010/main" val="1992118797"/>
              </p:ext>
            </p:extLst>
          </p:nvPr>
        </p:nvGraphicFramePr>
        <p:xfrm>
          <a:off x="464103" y="1247471"/>
          <a:ext cx="8182951" cy="1493520"/>
        </p:xfrm>
        <a:graphic>
          <a:graphicData uri="http://schemas.openxmlformats.org/drawingml/2006/table">
            <a:tbl>
              <a:tblPr firstRow="1" bandRow="1">
                <a:tableStyleId>{5C22544A-7EE6-4342-B048-85BDC9FD1C3A}</a:tableStyleId>
              </a:tblPr>
              <a:tblGrid>
                <a:gridCol w="690500">
                  <a:extLst>
                    <a:ext uri="{9D8B030D-6E8A-4147-A177-3AD203B41FA5}">
                      <a16:colId xmlns:a16="http://schemas.microsoft.com/office/drawing/2014/main" val="3429710644"/>
                    </a:ext>
                  </a:extLst>
                </a:gridCol>
                <a:gridCol w="1580049">
                  <a:extLst>
                    <a:ext uri="{9D8B030D-6E8A-4147-A177-3AD203B41FA5}">
                      <a16:colId xmlns:a16="http://schemas.microsoft.com/office/drawing/2014/main" val="1389292181"/>
                    </a:ext>
                  </a:extLst>
                </a:gridCol>
                <a:gridCol w="744622">
                  <a:extLst>
                    <a:ext uri="{9D8B030D-6E8A-4147-A177-3AD203B41FA5}">
                      <a16:colId xmlns:a16="http://schemas.microsoft.com/office/drawing/2014/main" val="3022442964"/>
                    </a:ext>
                  </a:extLst>
                </a:gridCol>
                <a:gridCol w="846680">
                  <a:extLst>
                    <a:ext uri="{9D8B030D-6E8A-4147-A177-3AD203B41FA5}">
                      <a16:colId xmlns:a16="http://schemas.microsoft.com/office/drawing/2014/main" val="235050656"/>
                    </a:ext>
                  </a:extLst>
                </a:gridCol>
                <a:gridCol w="864220">
                  <a:extLst>
                    <a:ext uri="{9D8B030D-6E8A-4147-A177-3AD203B41FA5}">
                      <a16:colId xmlns:a16="http://schemas.microsoft.com/office/drawing/2014/main" val="1591875572"/>
                    </a:ext>
                  </a:extLst>
                </a:gridCol>
                <a:gridCol w="864220">
                  <a:extLst>
                    <a:ext uri="{9D8B030D-6E8A-4147-A177-3AD203B41FA5}">
                      <a16:colId xmlns:a16="http://schemas.microsoft.com/office/drawing/2014/main" val="2801375753"/>
                    </a:ext>
                  </a:extLst>
                </a:gridCol>
                <a:gridCol w="864220">
                  <a:extLst>
                    <a:ext uri="{9D8B030D-6E8A-4147-A177-3AD203B41FA5}">
                      <a16:colId xmlns:a16="http://schemas.microsoft.com/office/drawing/2014/main" val="742183923"/>
                    </a:ext>
                  </a:extLst>
                </a:gridCol>
                <a:gridCol w="864220">
                  <a:extLst>
                    <a:ext uri="{9D8B030D-6E8A-4147-A177-3AD203B41FA5}">
                      <a16:colId xmlns:a16="http://schemas.microsoft.com/office/drawing/2014/main" val="2465081033"/>
                    </a:ext>
                  </a:extLst>
                </a:gridCol>
                <a:gridCol w="864220">
                  <a:extLst>
                    <a:ext uri="{9D8B030D-6E8A-4147-A177-3AD203B41FA5}">
                      <a16:colId xmlns:a16="http://schemas.microsoft.com/office/drawing/2014/main" val="2730532617"/>
                    </a:ext>
                  </a:extLst>
                </a:gridCol>
              </a:tblGrid>
              <a:tr h="370840">
                <a:tc>
                  <a:txBody>
                    <a:bodyPr/>
                    <a:lstStyle/>
                    <a:p>
                      <a:r>
                        <a:rPr lang="en-US" sz="2000" dirty="0">
                          <a:latin typeface="Arial" panose="020B0604020202020204" pitchFamily="34" charset="0"/>
                          <a:cs typeface="Arial" panose="020B0604020202020204" pitchFamily="34" charset="0"/>
                        </a:rPr>
                        <a:t>DIP #</a:t>
                      </a:r>
                    </a:p>
                  </a:txBody>
                  <a:tcPr/>
                </a:tc>
                <a:tc>
                  <a:txBody>
                    <a:bodyPr/>
                    <a:lstStyle/>
                    <a:p>
                      <a:r>
                        <a:rPr lang="en-US" sz="2000" dirty="0">
                          <a:latin typeface="Arial" panose="020B0604020202020204" pitchFamily="34" charset="0"/>
                          <a:cs typeface="Arial" panose="020B0604020202020204" pitchFamily="34" charset="0"/>
                        </a:rPr>
                        <a:t>Input</a:t>
                      </a:r>
                    </a:p>
                  </a:txBody>
                  <a:tcPr/>
                </a:tc>
                <a:tc>
                  <a:txBody>
                    <a:bodyPr/>
                    <a:lstStyle/>
                    <a:p>
                      <a:r>
                        <a:rPr lang="en-US" sz="2000" dirty="0">
                          <a:latin typeface="Arial" panose="020B0604020202020204" pitchFamily="34" charset="0"/>
                          <a:cs typeface="Arial" panose="020B0604020202020204" pitchFamily="34" charset="0"/>
                        </a:rPr>
                        <a:t>Y</a:t>
                      </a:r>
                    </a:p>
                  </a:txBody>
                  <a:tcPr/>
                </a:tc>
                <a:tc>
                  <a:txBody>
                    <a:bodyPr/>
                    <a:lstStyle/>
                    <a:p>
                      <a:r>
                        <a:rPr lang="en-US" sz="2000" dirty="0">
                          <a:latin typeface="Arial" panose="020B0604020202020204" pitchFamily="34" charset="0"/>
                          <a:cs typeface="Arial" panose="020B0604020202020204" pitchFamily="34" charset="0"/>
                        </a:rPr>
                        <a:t>K1</a:t>
                      </a:r>
                    </a:p>
                  </a:txBody>
                  <a:tcPr/>
                </a:tc>
                <a:tc>
                  <a:txBody>
                    <a:bodyPr/>
                    <a:lstStyle/>
                    <a:p>
                      <a:r>
                        <a:rPr lang="en-US" sz="2000" dirty="0">
                          <a:latin typeface="Arial" panose="020B0604020202020204" pitchFamily="34" charset="0"/>
                          <a:cs typeface="Arial" panose="020B0604020202020204" pitchFamily="34" charset="0"/>
                        </a:rPr>
                        <a:t>K2</a:t>
                      </a:r>
                    </a:p>
                  </a:txBody>
                  <a:tcPr/>
                </a:tc>
                <a:tc>
                  <a:txBody>
                    <a:bodyPr/>
                    <a:lstStyle/>
                    <a:p>
                      <a:r>
                        <a:rPr lang="en-US" sz="2000" dirty="0">
                          <a:latin typeface="Arial" panose="020B0604020202020204" pitchFamily="34" charset="0"/>
                          <a:cs typeface="Arial" panose="020B0604020202020204" pitchFamily="34" charset="0"/>
                        </a:rPr>
                        <a:t>K3</a:t>
                      </a:r>
                    </a:p>
                  </a:txBody>
                  <a:tcPr/>
                </a:tc>
                <a:tc>
                  <a:txBody>
                    <a:bodyPr/>
                    <a:lstStyle/>
                    <a:p>
                      <a:r>
                        <a:rPr lang="en-US" sz="2000" dirty="0">
                          <a:latin typeface="Arial" panose="020B0604020202020204" pitchFamily="34" charset="0"/>
                          <a:cs typeface="Arial" panose="020B0604020202020204" pitchFamily="34" charset="0"/>
                        </a:rPr>
                        <a:t>K4</a:t>
                      </a:r>
                    </a:p>
                  </a:txBody>
                  <a:tcPr/>
                </a:tc>
                <a:tc>
                  <a:txBody>
                    <a:bodyPr/>
                    <a:lstStyle/>
                    <a:p>
                      <a:r>
                        <a:rPr lang="en-US" sz="2000" dirty="0">
                          <a:solidFill>
                            <a:schemeClr val="bg1"/>
                          </a:solidFill>
                          <a:latin typeface="Arial" panose="020B0604020202020204" pitchFamily="34" charset="0"/>
                          <a:cs typeface="Arial" panose="020B0604020202020204" pitchFamily="34" charset="0"/>
                        </a:rPr>
                        <a:t>K5</a:t>
                      </a:r>
                    </a:p>
                  </a:txBody>
                  <a:tcPr/>
                </a:tc>
                <a:tc>
                  <a:txBody>
                    <a:bodyPr/>
                    <a:lstStyle/>
                    <a:p>
                      <a:r>
                        <a:rPr lang="en-US" sz="2000" dirty="0">
                          <a:latin typeface="Arial" panose="020B0604020202020204" pitchFamily="34" charset="0"/>
                          <a:cs typeface="Arial" panose="020B0604020202020204" pitchFamily="34" charset="0"/>
                        </a:rPr>
                        <a:t>K6</a:t>
                      </a:r>
                    </a:p>
                  </a:txBody>
                  <a:tcPr/>
                </a:tc>
                <a:extLst>
                  <a:ext uri="{0D108BD9-81ED-4DB2-BD59-A6C34878D82A}">
                    <a16:rowId xmlns:a16="http://schemas.microsoft.com/office/drawing/2014/main" val="3264919313"/>
                  </a:ext>
                </a:extLst>
              </a:tr>
              <a:tr h="370840">
                <a:tc>
                  <a:txBody>
                    <a:bodyPr/>
                    <a:lstStyle/>
                    <a:p>
                      <a:r>
                        <a:rPr lang="en-US" sz="2000" dirty="0">
                          <a:latin typeface="Arial" panose="020B0604020202020204" pitchFamily="34" charset="0"/>
                          <a:cs typeface="Arial" panose="020B0604020202020204" pitchFamily="34" charset="0"/>
                        </a:rPr>
                        <a:t>1.</a:t>
                      </a:r>
                    </a:p>
                  </a:txBody>
                  <a:tcPr/>
                </a:tc>
                <a:tc>
                  <a:txBody>
                    <a:bodyPr/>
                    <a:lstStyle/>
                    <a:p>
                      <a:r>
                        <a:rPr lang="en-US" sz="2000" dirty="0">
                          <a:latin typeface="Arial" panose="020B0604020202020204" pitchFamily="34" charset="0"/>
                          <a:cs typeface="Arial" panose="020B0604020202020204" pitchFamily="34" charset="0"/>
                        </a:rPr>
                        <a:t>{0,0,1,0}</a:t>
                      </a:r>
                    </a:p>
                  </a:txBody>
                  <a:tcPr/>
                </a:tc>
                <a:tc>
                  <a:txBody>
                    <a:bodyPr/>
                    <a:lstStyle/>
                    <a:p>
                      <a:r>
                        <a:rPr lang="en-US" sz="2000" dirty="0">
                          <a:latin typeface="Arial" panose="020B0604020202020204" pitchFamily="34" charset="0"/>
                          <a:cs typeface="Arial" panose="020B0604020202020204" pitchFamily="34" charset="0"/>
                        </a:rPr>
                        <a:t>0</a:t>
                      </a:r>
                    </a:p>
                  </a:txBody>
                  <a:tcPr/>
                </a:tc>
                <a:tc>
                  <a:txBody>
                    <a:bodyPr/>
                    <a:lstStyle/>
                    <a:p>
                      <a:r>
                        <a:rPr lang="en-US" sz="2000" b="0" strike="noStrike" dirty="0">
                          <a:solidFill>
                            <a:schemeClr val="tx1"/>
                          </a:solidFill>
                          <a:latin typeface="Arial" panose="020B0604020202020204" pitchFamily="34" charset="0"/>
                          <a:cs typeface="Arial" panose="020B0604020202020204" pitchFamily="34" charset="0"/>
                        </a:rPr>
                        <a:t>1</a:t>
                      </a:r>
                    </a:p>
                  </a:txBody>
                  <a:tcPr/>
                </a:tc>
                <a:tc>
                  <a:txBody>
                    <a:bodyPr/>
                    <a:lstStyle/>
                    <a:p>
                      <a:r>
                        <a:rPr lang="en-US" sz="2000" b="0" strike="noStrike" dirty="0">
                          <a:solidFill>
                            <a:schemeClr val="tx1"/>
                          </a:solidFill>
                          <a:latin typeface="Arial" panose="020B0604020202020204" pitchFamily="34" charset="0"/>
                          <a:cs typeface="Arial" panose="020B0604020202020204" pitchFamily="34" charset="0"/>
                        </a:rPr>
                        <a:t>1</a:t>
                      </a:r>
                    </a:p>
                  </a:txBody>
                  <a:tcPr/>
                </a:tc>
                <a:tc>
                  <a:txBody>
                    <a:bodyPr/>
                    <a:lstStyle/>
                    <a:p>
                      <a:r>
                        <a:rPr lang="en-US" sz="2000" b="0" strike="noStrike" dirty="0">
                          <a:solidFill>
                            <a:schemeClr val="tx1"/>
                          </a:solidFill>
                          <a:latin typeface="Arial" panose="020B0604020202020204" pitchFamily="34" charset="0"/>
                          <a:cs typeface="Arial" panose="020B0604020202020204" pitchFamily="34" charset="0"/>
                        </a:rPr>
                        <a:t>1</a:t>
                      </a:r>
                    </a:p>
                  </a:txBody>
                  <a:tcPr/>
                </a:tc>
                <a:tc>
                  <a:txBody>
                    <a:bodyPr/>
                    <a:lstStyle/>
                    <a:p>
                      <a:r>
                        <a:rPr lang="en-US" sz="2000" b="0" strike="noStrike" dirty="0">
                          <a:solidFill>
                            <a:schemeClr val="tx1"/>
                          </a:solidFill>
                          <a:latin typeface="Arial" panose="020B0604020202020204" pitchFamily="34" charset="0"/>
                          <a:cs typeface="Arial" panose="020B0604020202020204" pitchFamily="34" charset="0"/>
                        </a:rPr>
                        <a:t>1</a:t>
                      </a:r>
                    </a:p>
                  </a:txBody>
                  <a:tcPr/>
                </a:tc>
                <a:tc>
                  <a:txBody>
                    <a:bodyPr/>
                    <a:lstStyle/>
                    <a:p>
                      <a:r>
                        <a:rPr lang="en-US" sz="2000" dirty="0">
                          <a:solidFill>
                            <a:schemeClr val="tx1"/>
                          </a:solidFill>
                          <a:latin typeface="Arial" panose="020B0604020202020204" pitchFamily="34" charset="0"/>
                          <a:cs typeface="Arial" panose="020B0604020202020204" pitchFamily="34" charset="0"/>
                        </a:rPr>
                        <a:t>0</a:t>
                      </a:r>
                    </a:p>
                  </a:txBody>
                  <a:tcPr/>
                </a:tc>
                <a:tc>
                  <a:txBody>
                    <a:bodyPr/>
                    <a:lstStyle/>
                    <a:p>
                      <a:r>
                        <a:rPr lang="en-US" sz="2000" dirty="0">
                          <a:latin typeface="Arial" panose="020B0604020202020204" pitchFamily="34" charset="0"/>
                          <a:cs typeface="Arial" panose="020B0604020202020204" pitchFamily="34" charset="0"/>
                        </a:rPr>
                        <a:t>0</a:t>
                      </a:r>
                    </a:p>
                  </a:txBody>
                  <a:tcPr/>
                </a:tc>
                <a:extLst>
                  <a:ext uri="{0D108BD9-81ED-4DB2-BD59-A6C34878D82A}">
                    <a16:rowId xmlns:a16="http://schemas.microsoft.com/office/drawing/2014/main" val="252201059"/>
                  </a:ext>
                </a:extLst>
              </a:tr>
              <a:tr h="370840">
                <a:tc>
                  <a:txBody>
                    <a:bodyPr/>
                    <a:lstStyle/>
                    <a:p>
                      <a:r>
                        <a:rPr lang="en-US" sz="2000" dirty="0">
                          <a:latin typeface="Arial" panose="020B0604020202020204" pitchFamily="34" charset="0"/>
                          <a:cs typeface="Arial" panose="020B0604020202020204" pitchFamily="34" charset="0"/>
                        </a:rPr>
                        <a:t>2.</a:t>
                      </a:r>
                    </a:p>
                  </a:txBody>
                  <a:tcPr/>
                </a:tc>
                <a:tc>
                  <a:txBody>
                    <a:bodyPr/>
                    <a:lstStyle/>
                    <a:p>
                      <a:r>
                        <a:rPr lang="en-US" sz="2000" dirty="0">
                          <a:latin typeface="Arial" panose="020B0604020202020204" pitchFamily="34" charset="0"/>
                          <a:cs typeface="Arial" panose="020B0604020202020204" pitchFamily="34" charset="0"/>
                        </a:rPr>
                        <a:t>{0,0,1,1}</a:t>
                      </a:r>
                    </a:p>
                  </a:txBody>
                  <a:tcPr/>
                </a:tc>
                <a:tc>
                  <a:txBody>
                    <a:bodyPr/>
                    <a:lstStyle/>
                    <a:p>
                      <a:r>
                        <a:rPr lang="en-US" sz="2000" dirty="0">
                          <a:latin typeface="Arial" panose="020B0604020202020204" pitchFamily="34" charset="0"/>
                          <a:cs typeface="Arial" panose="020B0604020202020204" pitchFamily="34" charset="0"/>
                        </a:rPr>
                        <a:t>1</a:t>
                      </a:r>
                    </a:p>
                  </a:txBody>
                  <a:tcPr/>
                </a:tc>
                <a:tc>
                  <a:txBody>
                    <a:bodyPr/>
                    <a:lstStyle/>
                    <a:p>
                      <a:r>
                        <a:rPr lang="en-US" sz="2000" dirty="0">
                          <a:latin typeface="Arial" panose="020B0604020202020204" pitchFamily="34" charset="0"/>
                          <a:cs typeface="Arial" panose="020B0604020202020204" pitchFamily="34" charset="0"/>
                        </a:rPr>
                        <a:t>1</a:t>
                      </a:r>
                    </a:p>
                  </a:txBody>
                  <a:tcPr/>
                </a:tc>
                <a:tc>
                  <a:txBody>
                    <a:bodyPr/>
                    <a:lstStyle/>
                    <a:p>
                      <a:r>
                        <a:rPr lang="en-US" sz="2000" dirty="0">
                          <a:latin typeface="Arial" panose="020B0604020202020204" pitchFamily="34" charset="0"/>
                          <a:cs typeface="Arial" panose="020B0604020202020204" pitchFamily="34" charset="0"/>
                        </a:rPr>
                        <a:t>0</a:t>
                      </a:r>
                    </a:p>
                  </a:txBody>
                  <a:tcPr/>
                </a:tc>
                <a:tc>
                  <a:txBody>
                    <a:bodyPr/>
                    <a:lstStyle/>
                    <a:p>
                      <a:r>
                        <a:rPr lang="en-US" sz="2000" dirty="0">
                          <a:latin typeface="Arial" panose="020B0604020202020204" pitchFamily="34" charset="0"/>
                          <a:cs typeface="Arial" panose="020B0604020202020204" pitchFamily="34" charset="0"/>
                        </a:rPr>
                        <a:t>1</a:t>
                      </a:r>
                    </a:p>
                  </a:txBody>
                  <a:tcPr/>
                </a:tc>
                <a:tc>
                  <a:txBody>
                    <a:bodyPr/>
                    <a:lstStyle/>
                    <a:p>
                      <a:r>
                        <a:rPr lang="en-US" sz="2000" dirty="0">
                          <a:latin typeface="Arial" panose="020B0604020202020204" pitchFamily="34" charset="0"/>
                          <a:cs typeface="Arial" panose="020B0604020202020204" pitchFamily="34" charset="0"/>
                        </a:rPr>
                        <a:t>0</a:t>
                      </a:r>
                    </a:p>
                  </a:txBody>
                  <a:tcPr/>
                </a:tc>
                <a:tc>
                  <a:txBody>
                    <a:bodyPr/>
                    <a:lstStyle/>
                    <a:p>
                      <a:r>
                        <a:rPr lang="en-US" sz="2000" dirty="0">
                          <a:solidFill>
                            <a:schemeClr val="tx1"/>
                          </a:solidFill>
                          <a:latin typeface="Arial" panose="020B0604020202020204" pitchFamily="34" charset="0"/>
                          <a:cs typeface="Arial" panose="020B0604020202020204" pitchFamily="34" charset="0"/>
                        </a:rPr>
                        <a:t>1</a:t>
                      </a:r>
                    </a:p>
                  </a:txBody>
                  <a:tcPr/>
                </a:tc>
                <a:tc>
                  <a:txBody>
                    <a:bodyPr/>
                    <a:lstStyle/>
                    <a:p>
                      <a:r>
                        <a:rPr lang="en-US" sz="2000" dirty="0">
                          <a:latin typeface="Arial" panose="020B0604020202020204" pitchFamily="34" charset="0"/>
                          <a:cs typeface="Arial" panose="020B0604020202020204" pitchFamily="34" charset="0"/>
                        </a:rPr>
                        <a:t>0</a:t>
                      </a:r>
                    </a:p>
                  </a:txBody>
                  <a:tcPr/>
                </a:tc>
                <a:extLst>
                  <a:ext uri="{0D108BD9-81ED-4DB2-BD59-A6C34878D82A}">
                    <a16:rowId xmlns:a16="http://schemas.microsoft.com/office/drawing/2014/main" val="612707216"/>
                  </a:ext>
                </a:extLst>
              </a:tr>
            </a:tbl>
          </a:graphicData>
        </a:graphic>
      </p:graphicFrame>
      <p:sp>
        <p:nvSpPr>
          <p:cNvPr id="96" name="Rectangle 95"/>
          <p:cNvSpPr/>
          <p:nvPr/>
        </p:nvSpPr>
        <p:spPr>
          <a:xfrm>
            <a:off x="258034" y="770648"/>
            <a:ext cx="8885966" cy="2896402"/>
          </a:xfrm>
          <a:prstGeom prst="rect">
            <a:avLst/>
          </a:prstGeom>
          <a:noFill/>
          <a:ln w="12700" cap="flat">
            <a:noFill/>
            <a:prstDash val="dash"/>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endParaRPr>
          </a:p>
        </p:txBody>
      </p:sp>
      <mc:AlternateContent xmlns:mc="http://schemas.openxmlformats.org/markup-compatibility/2006" xmlns:a14="http://schemas.microsoft.com/office/drawing/2010/main">
        <mc:Choice Requires="a14">
          <p:sp>
            <p:nvSpPr>
              <p:cNvPr id="26" name="TextBox 25"/>
              <p:cNvSpPr txBox="1"/>
              <p:nvPr/>
            </p:nvSpPr>
            <p:spPr>
              <a:xfrm>
                <a:off x="6472872" y="3371273"/>
                <a:ext cx="2345194" cy="73738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US" sz="2000" b="1" i="0" u="none" strike="noStrike" cap="none" spc="0" normalizeH="0" baseline="0" dirty="0">
                    <a:ln>
                      <a:noFill/>
                    </a:ln>
                    <a:solidFill>
                      <a:srgbClr val="000000"/>
                    </a:solidFill>
                    <a:effectLst/>
                    <a:uFillTx/>
                    <a:latin typeface="Arial" panose="020B0604020202020204" pitchFamily="34" charset="0"/>
                    <a:ea typeface="Helvetica"/>
                    <a:cs typeface="Arial" panose="020B0604020202020204" pitchFamily="34" charset="0"/>
                    <a:sym typeface="Helvetica"/>
                  </a:rPr>
                  <a:t>Initial </a:t>
                </a:r>
                <a:r>
                  <a:rPr kumimoji="0" lang="en-US" sz="2000" b="1" i="0" u="none" strike="noStrike" cap="none" spc="0" normalizeH="0" baseline="0" dirty="0" err="1">
                    <a:ln>
                      <a:noFill/>
                    </a:ln>
                    <a:solidFill>
                      <a:srgbClr val="000000"/>
                    </a:solidFill>
                    <a:effectLst/>
                    <a:uFillTx/>
                    <a:latin typeface="Arial" panose="020B0604020202020204" pitchFamily="34" charset="0"/>
                    <a:ea typeface="Helvetica"/>
                    <a:cs typeface="Arial" panose="020B0604020202020204" pitchFamily="34" charset="0"/>
                    <a:sym typeface="Helvetica"/>
                  </a:rPr>
                  <a:t>Keyspace</a:t>
                </a:r>
                <a:r>
                  <a:rPr kumimoji="0" lang="en-US" sz="2000" b="1" i="0" u="none" strike="noStrike" cap="none" spc="0" normalizeH="0" dirty="0">
                    <a:ln>
                      <a:noFill/>
                    </a:ln>
                    <a:solidFill>
                      <a:srgbClr val="000000"/>
                    </a:solidFill>
                    <a:effectLst/>
                    <a:uFillTx/>
                    <a:latin typeface="Arial" panose="020B0604020202020204" pitchFamily="34" charset="0"/>
                    <a:ea typeface="Helvetica"/>
                    <a:cs typeface="Arial" panose="020B0604020202020204" pitchFamily="34" charset="0"/>
                    <a:sym typeface="Helvetica"/>
                  </a:rPr>
                  <a:t> </a:t>
                </a:r>
              </a:p>
              <a:p>
                <a:pPr marL="0" marR="0" indent="0" algn="ctr" defTabSz="457200" rtl="0" fontAlgn="auto" latinLnBrk="1" hangingPunct="0">
                  <a:lnSpc>
                    <a:spcPct val="100000"/>
                  </a:lnSpc>
                  <a:spcBef>
                    <a:spcPts val="0"/>
                  </a:spcBef>
                  <a:spcAft>
                    <a:spcPts val="0"/>
                  </a:spcAft>
                  <a:buClrTx/>
                  <a:buSzTx/>
                  <a:buFontTx/>
                  <a:buNone/>
                  <a:tabLst/>
                </a:pPr>
                <a:r>
                  <a:rPr kumimoji="0" lang="en-US" sz="2000" b="1" i="0" u="none" strike="noStrike" cap="none" spc="0" normalizeH="0" dirty="0">
                    <a:ln>
                      <a:noFill/>
                    </a:ln>
                    <a:solidFill>
                      <a:srgbClr val="000000"/>
                    </a:solidFill>
                    <a:effectLst/>
                    <a:uFillTx/>
                    <a:latin typeface="Arial" panose="020B0604020202020204" pitchFamily="34" charset="0"/>
                    <a:ea typeface="Helvetica"/>
                    <a:cs typeface="Arial" panose="020B0604020202020204" pitchFamily="34" charset="0"/>
                    <a:sym typeface="Helvetica"/>
                  </a:rPr>
                  <a:t>size </a:t>
                </a:r>
                <a14:m>
                  <m:oMath xmlns:m="http://schemas.openxmlformats.org/officeDocument/2006/math">
                    <m:sSup>
                      <m:sSupPr>
                        <m:ctrlPr>
                          <a:rPr kumimoji="0" lang="en-US" sz="2000" b="1" i="1" u="none" strike="noStrike" cap="none" spc="0" normalizeH="0" smtClean="0">
                            <a:ln>
                              <a:noFill/>
                            </a:ln>
                            <a:solidFill>
                              <a:srgbClr val="000000"/>
                            </a:solidFill>
                            <a:effectLst/>
                            <a:uFillTx/>
                            <a:latin typeface="Cambria Math" panose="02040503050406030204" pitchFamily="18" charset="0"/>
                            <a:ea typeface="Helvetica"/>
                            <a:cs typeface="Helvetica"/>
                            <a:sym typeface="Helvetica"/>
                          </a:rPr>
                        </m:ctrlPr>
                      </m:sSupPr>
                      <m:e>
                        <m:r>
                          <a:rPr kumimoji="0" lang="en-US" sz="2000" b="1" i="1" u="none" strike="noStrike" cap="none" spc="0" normalizeH="0" smtClean="0">
                            <a:ln>
                              <a:noFill/>
                            </a:ln>
                            <a:solidFill>
                              <a:srgbClr val="000000"/>
                            </a:solidFill>
                            <a:effectLst/>
                            <a:uFillTx/>
                            <a:latin typeface="Cambria Math" panose="02040503050406030204" pitchFamily="18" charset="0"/>
                            <a:ea typeface="Helvetica"/>
                            <a:cs typeface="Helvetica"/>
                            <a:sym typeface="Helvetica"/>
                          </a:rPr>
                          <m:t>𝟐</m:t>
                        </m:r>
                      </m:e>
                      <m:sup>
                        <m:d>
                          <m:dPr>
                            <m:begChr m:val="|"/>
                            <m:endChr m:val="|"/>
                            <m:ctrlPr>
                              <a:rPr kumimoji="0" lang="en-US" sz="2000" b="1" i="1" u="none" strike="noStrike" cap="none" spc="0" normalizeH="0" smtClean="0">
                                <a:ln>
                                  <a:noFill/>
                                </a:ln>
                                <a:solidFill>
                                  <a:srgbClr val="000000"/>
                                </a:solidFill>
                                <a:effectLst/>
                                <a:uFillTx/>
                                <a:latin typeface="Cambria Math" panose="02040503050406030204" pitchFamily="18" charset="0"/>
                                <a:ea typeface="Helvetica"/>
                                <a:cs typeface="Helvetica"/>
                                <a:sym typeface="Helvetica"/>
                              </a:rPr>
                            </m:ctrlPr>
                          </m:dPr>
                          <m:e>
                            <m:r>
                              <a:rPr kumimoji="0" lang="en-US" sz="2000" b="1" i="1" u="none" strike="noStrike" cap="none" spc="0" normalizeH="0" smtClean="0">
                                <a:ln>
                                  <a:noFill/>
                                </a:ln>
                                <a:solidFill>
                                  <a:srgbClr val="000000"/>
                                </a:solidFill>
                                <a:effectLst/>
                                <a:uFillTx/>
                                <a:latin typeface="Cambria Math" panose="02040503050406030204" pitchFamily="18" charset="0"/>
                                <a:ea typeface="Helvetica"/>
                                <a:cs typeface="Helvetica"/>
                                <a:sym typeface="Helvetica"/>
                              </a:rPr>
                              <m:t>𝑲</m:t>
                            </m:r>
                          </m:e>
                        </m:d>
                      </m:sup>
                    </m:sSup>
                  </m:oMath>
                </a14:m>
                <a:endParaRPr kumimoji="0" lang="en-US" sz="2000" b="1" i="0" u="none" strike="noStrike" cap="none" spc="0" normalizeH="0" baseline="0" dirty="0">
                  <a:ln>
                    <a:noFill/>
                  </a:ln>
                  <a:solidFill>
                    <a:srgbClr val="000000"/>
                  </a:solidFill>
                  <a:effectLst/>
                  <a:uFillTx/>
                  <a:latin typeface="Arial" panose="020B0604020202020204" pitchFamily="34" charset="0"/>
                  <a:ea typeface="Helvetica"/>
                  <a:cs typeface="Arial" panose="020B0604020202020204" pitchFamily="34" charset="0"/>
                  <a:sym typeface="Helvetica"/>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6472872" y="3371273"/>
                <a:ext cx="2345194" cy="737381"/>
              </a:xfrm>
              <a:prstGeom prst="rect">
                <a:avLst/>
              </a:prstGeom>
              <a:blipFill>
                <a:blip r:embed="rId2"/>
                <a:stretch>
                  <a:fillRect t="-2479" b="-14050"/>
                </a:stretch>
              </a:blipFill>
              <a:ln w="12700" cap="flat">
                <a:noFill/>
                <a:miter lim="400000"/>
              </a:ln>
              <a:effectLst/>
            </p:spPr>
            <p:txBody>
              <a:bodyPr/>
              <a:lstStyle/>
              <a:p>
                <a:r>
                  <a:rPr lang="en-US">
                    <a:noFill/>
                  </a:rPr>
                  <a:t> </a:t>
                </a:r>
              </a:p>
            </p:txBody>
          </p:sp>
        </mc:Fallback>
      </mc:AlternateContent>
      <p:sp>
        <p:nvSpPr>
          <p:cNvPr id="30" name="TextBox 29"/>
          <p:cNvSpPr txBox="1"/>
          <p:nvPr/>
        </p:nvSpPr>
        <p:spPr>
          <a:xfrm>
            <a:off x="5856720" y="5264956"/>
            <a:ext cx="2182287" cy="41036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2000" b="1" i="0" u="none" strike="noStrike" cap="none" spc="0" normalizeH="0" baseline="0" dirty="0">
                <a:ln>
                  <a:noFill/>
                </a:ln>
                <a:solidFill>
                  <a:srgbClr val="000000"/>
                </a:solidFill>
                <a:effectLst/>
                <a:uFillTx/>
                <a:latin typeface="Arial" panose="020B0604020202020204" pitchFamily="34" charset="0"/>
                <a:ea typeface="Helvetica"/>
                <a:cs typeface="Arial" panose="020B0604020202020204" pitchFamily="34" charset="0"/>
                <a:sym typeface="Helvetica"/>
              </a:rPr>
              <a:t>Correct key(s)</a:t>
            </a:r>
          </a:p>
        </p:txBody>
      </p:sp>
      <p:cxnSp>
        <p:nvCxnSpPr>
          <p:cNvPr id="29" name="Straight Arrow Connector 28"/>
          <p:cNvCxnSpPr>
            <a:cxnSpLocks/>
          </p:cNvCxnSpPr>
          <p:nvPr/>
        </p:nvCxnSpPr>
        <p:spPr>
          <a:xfrm>
            <a:off x="1570999" y="3607886"/>
            <a:ext cx="1991572" cy="24497"/>
          </a:xfrm>
          <a:prstGeom prst="straightConnector1">
            <a:avLst/>
          </a:prstGeom>
          <a:noFill/>
          <a:ln w="25400" cap="flat">
            <a:solidFill>
              <a:srgbClr val="000000"/>
            </a:solidFill>
            <a:prstDash val="solid"/>
            <a:miter lim="400000"/>
            <a:tailEnd type="triangle" w="lg" len="lg"/>
          </a:ln>
          <a:effectLst/>
        </p:spPr>
        <p:style>
          <a:lnRef idx="0">
            <a:scrgbClr r="0" g="0" b="0"/>
          </a:lnRef>
          <a:fillRef idx="0">
            <a:scrgbClr r="0" g="0" b="0"/>
          </a:fillRef>
          <a:effectRef idx="0">
            <a:scrgbClr r="0" g="0" b="0"/>
          </a:effectRef>
          <a:fontRef idx="none"/>
        </p:style>
      </p:cxnSp>
      <p:sp>
        <p:nvSpPr>
          <p:cNvPr id="35" name="TextBox 34"/>
          <p:cNvSpPr txBox="1"/>
          <p:nvPr/>
        </p:nvSpPr>
        <p:spPr>
          <a:xfrm>
            <a:off x="177780" y="4056386"/>
            <a:ext cx="1255152" cy="102592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r>
              <a:rPr lang="en-US" sz="2000" b="1" dirty="0">
                <a:solidFill>
                  <a:srgbClr val="000000"/>
                </a:solidFill>
                <a:latin typeface="Arial" panose="020B0604020202020204" pitchFamily="34" charset="0"/>
                <a:ea typeface="Helvetica"/>
                <a:cs typeface="Arial" panose="020B0604020202020204" pitchFamily="34" charset="0"/>
                <a:sym typeface="Helvetica"/>
              </a:rPr>
              <a:t># </a:t>
            </a:r>
          </a:p>
          <a:p>
            <a:pPr marL="0" marR="0" indent="0" algn="ctr" defTabSz="457200" rtl="0" fontAlgn="auto" latinLnBrk="1" hangingPunct="0">
              <a:lnSpc>
                <a:spcPct val="100000"/>
              </a:lnSpc>
              <a:spcBef>
                <a:spcPts val="0"/>
              </a:spcBef>
              <a:spcAft>
                <a:spcPts val="0"/>
              </a:spcAft>
              <a:buClrTx/>
              <a:buSzTx/>
              <a:buFontTx/>
              <a:buNone/>
              <a:tabLst/>
            </a:pPr>
            <a:r>
              <a:rPr lang="en-US" sz="2000" b="1" dirty="0">
                <a:solidFill>
                  <a:srgbClr val="000000"/>
                </a:solidFill>
                <a:latin typeface="Arial" panose="020B0604020202020204" pitchFamily="34" charset="0"/>
                <a:ea typeface="Helvetica"/>
                <a:cs typeface="Arial" panose="020B0604020202020204" pitchFamily="34" charset="0"/>
                <a:sym typeface="Helvetica"/>
              </a:rPr>
              <a:t>SAT </a:t>
            </a:r>
          </a:p>
          <a:p>
            <a:pPr marL="0" marR="0" indent="0" algn="ctr" defTabSz="457200" rtl="0" fontAlgn="auto" latinLnBrk="1" hangingPunct="0">
              <a:lnSpc>
                <a:spcPct val="100000"/>
              </a:lnSpc>
              <a:spcBef>
                <a:spcPts val="0"/>
              </a:spcBef>
              <a:spcAft>
                <a:spcPts val="0"/>
              </a:spcAft>
              <a:buClrTx/>
              <a:buSzTx/>
              <a:buFontTx/>
              <a:buNone/>
              <a:tabLst/>
            </a:pPr>
            <a:r>
              <a:rPr lang="en-US" sz="2000" b="1" dirty="0">
                <a:solidFill>
                  <a:srgbClr val="000000"/>
                </a:solidFill>
                <a:latin typeface="Arial" panose="020B0604020202020204" pitchFamily="34" charset="0"/>
                <a:ea typeface="Helvetica"/>
                <a:cs typeface="Arial" panose="020B0604020202020204" pitchFamily="34" charset="0"/>
                <a:sym typeface="Helvetica"/>
              </a:rPr>
              <a:t>Iterations</a:t>
            </a:r>
            <a:endParaRPr kumimoji="0" lang="en-US" sz="2000" b="1" i="0" u="none" strike="noStrike" cap="none" spc="0" normalizeH="0" baseline="0" dirty="0">
              <a:ln>
                <a:noFill/>
              </a:ln>
              <a:solidFill>
                <a:srgbClr val="000000"/>
              </a:solidFill>
              <a:effectLst/>
              <a:uFillTx/>
              <a:latin typeface="Arial" panose="020B0604020202020204" pitchFamily="34" charset="0"/>
              <a:ea typeface="Helvetica"/>
              <a:cs typeface="Arial" panose="020B0604020202020204" pitchFamily="34" charset="0"/>
              <a:sym typeface="Helvetica"/>
            </a:endParaRPr>
          </a:p>
        </p:txBody>
      </p:sp>
      <p:cxnSp>
        <p:nvCxnSpPr>
          <p:cNvPr id="33" name="Straight Connector 32"/>
          <p:cNvCxnSpPr>
            <a:cxnSpLocks/>
          </p:cNvCxnSpPr>
          <p:nvPr/>
        </p:nvCxnSpPr>
        <p:spPr>
          <a:xfrm>
            <a:off x="1570999" y="3612868"/>
            <a:ext cx="0" cy="1950283"/>
          </a:xfrm>
          <a:prstGeom prst="line">
            <a:avLst/>
          </a:prstGeom>
          <a:noFill/>
          <a:ln w="25400" cap="flat">
            <a:solidFill>
              <a:srgbClr val="000000"/>
            </a:solidFill>
            <a:prstDash val="solid"/>
            <a:miter lim="400000"/>
            <a:tailEnd type="triangle" w="lg" len="lg"/>
          </a:ln>
          <a:effectLst/>
        </p:spPr>
        <p:style>
          <a:lnRef idx="0">
            <a:scrgbClr r="0" g="0" b="0"/>
          </a:lnRef>
          <a:fillRef idx="0">
            <a:scrgbClr r="0" g="0" b="0"/>
          </a:fillRef>
          <a:effectRef idx="0">
            <a:scrgbClr r="0" g="0" b="0"/>
          </a:effectRef>
          <a:fontRef idx="none"/>
        </p:style>
      </p:cxnSp>
      <p:cxnSp>
        <p:nvCxnSpPr>
          <p:cNvPr id="39" name="Straight Connector 38"/>
          <p:cNvCxnSpPr>
            <a:cxnSpLocks/>
          </p:cNvCxnSpPr>
          <p:nvPr/>
        </p:nvCxnSpPr>
        <p:spPr>
          <a:xfrm>
            <a:off x="1852129" y="3612868"/>
            <a:ext cx="1389018" cy="1793307"/>
          </a:xfrm>
          <a:prstGeom prst="line">
            <a:avLst/>
          </a:prstGeom>
          <a:noFill/>
          <a:ln w="25400" cap="flat">
            <a:solidFill>
              <a:srgbClr val="000000"/>
            </a:solidFill>
            <a:prstDash val="solid"/>
            <a:miter lim="400000"/>
            <a:tailEnd type="none"/>
          </a:ln>
          <a:effectLst/>
        </p:spPr>
        <p:style>
          <a:lnRef idx="0">
            <a:scrgbClr r="0" g="0" b="0"/>
          </a:lnRef>
          <a:fillRef idx="0">
            <a:scrgbClr r="0" g="0" b="0"/>
          </a:fillRef>
          <a:effectRef idx="0">
            <a:scrgbClr r="0" g="0" b="0"/>
          </a:effectRef>
          <a:fontRef idx="none"/>
        </p:style>
      </p:cxnSp>
      <p:sp>
        <p:nvSpPr>
          <p:cNvPr id="42" name="TextBox 41"/>
          <p:cNvSpPr txBox="1"/>
          <p:nvPr/>
        </p:nvSpPr>
        <p:spPr>
          <a:xfrm>
            <a:off x="1152607" y="3153059"/>
            <a:ext cx="2568011" cy="41036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r>
              <a:rPr lang="en-US" sz="2000" b="1" dirty="0">
                <a:solidFill>
                  <a:srgbClr val="000000"/>
                </a:solidFill>
                <a:latin typeface="Arial" panose="020B0604020202020204" pitchFamily="34" charset="0"/>
                <a:ea typeface="Helvetica"/>
                <a:cs typeface="Arial" panose="020B0604020202020204" pitchFamily="34" charset="0"/>
                <a:sym typeface="Helvetica"/>
              </a:rPr>
              <a:t>CNF Constraint Size</a:t>
            </a:r>
            <a:endParaRPr kumimoji="0" lang="en-US" sz="2000" b="1" i="0" u="none" strike="noStrike" cap="none" spc="0" normalizeH="0" baseline="0" dirty="0">
              <a:ln>
                <a:noFill/>
              </a:ln>
              <a:solidFill>
                <a:srgbClr val="000000"/>
              </a:solidFill>
              <a:effectLst/>
              <a:uFillTx/>
              <a:latin typeface="Arial" panose="020B0604020202020204" pitchFamily="34" charset="0"/>
              <a:ea typeface="Helvetica"/>
              <a:cs typeface="Arial" panose="020B0604020202020204" pitchFamily="34" charset="0"/>
              <a:sym typeface="Helvetica"/>
            </a:endParaRPr>
          </a:p>
        </p:txBody>
      </p:sp>
      <p:sp>
        <p:nvSpPr>
          <p:cNvPr id="54" name="Rectangle 53"/>
          <p:cNvSpPr/>
          <p:nvPr/>
        </p:nvSpPr>
        <p:spPr>
          <a:xfrm>
            <a:off x="2731418" y="1975689"/>
            <a:ext cx="729750" cy="355426"/>
          </a:xfrm>
          <a:prstGeom prst="rect">
            <a:avLst/>
          </a:prstGeom>
          <a:solidFill>
            <a:srgbClr val="92D050">
              <a:alpha val="28000"/>
            </a:srgbClr>
          </a:solidFill>
          <a:ln w="25400" cap="flat">
            <a:no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40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endParaRPr>
          </a:p>
        </p:txBody>
      </p:sp>
      <p:sp>
        <p:nvSpPr>
          <p:cNvPr id="55" name="Rectangle 54"/>
          <p:cNvSpPr/>
          <p:nvPr/>
        </p:nvSpPr>
        <p:spPr>
          <a:xfrm>
            <a:off x="3489240" y="1984902"/>
            <a:ext cx="3410637" cy="335341"/>
          </a:xfrm>
          <a:prstGeom prst="rect">
            <a:avLst/>
          </a:prstGeom>
          <a:solidFill>
            <a:srgbClr val="FF0000">
              <a:alpha val="28000"/>
            </a:srgbClr>
          </a:solidFill>
          <a:ln w="25400" cap="flat">
            <a:no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40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endParaRPr>
          </a:p>
        </p:txBody>
      </p:sp>
      <p:cxnSp>
        <p:nvCxnSpPr>
          <p:cNvPr id="53" name="Straight Connector 52"/>
          <p:cNvCxnSpPr/>
          <p:nvPr/>
        </p:nvCxnSpPr>
        <p:spPr>
          <a:xfrm>
            <a:off x="3737845" y="2152640"/>
            <a:ext cx="328767" cy="0"/>
          </a:xfrm>
          <a:prstGeom prst="line">
            <a:avLst/>
          </a:prstGeom>
          <a:noFill/>
          <a:ln w="38100" cap="flat">
            <a:solidFill>
              <a:srgbClr val="000000"/>
            </a:solidFill>
            <a:prstDash val="solid"/>
            <a:miter lim="400000"/>
          </a:ln>
          <a:effectLst/>
        </p:spPr>
        <p:style>
          <a:lnRef idx="0">
            <a:scrgbClr r="0" g="0" b="0"/>
          </a:lnRef>
          <a:fillRef idx="0">
            <a:scrgbClr r="0" g="0" b="0"/>
          </a:fillRef>
          <a:effectRef idx="0">
            <a:scrgbClr r="0" g="0" b="0"/>
          </a:effectRef>
          <a:fontRef idx="none"/>
        </p:style>
      </p:cxnSp>
      <p:cxnSp>
        <p:nvCxnSpPr>
          <p:cNvPr id="58" name="Straight Connector 57"/>
          <p:cNvCxnSpPr/>
          <p:nvPr/>
        </p:nvCxnSpPr>
        <p:spPr>
          <a:xfrm>
            <a:off x="4590041" y="2165082"/>
            <a:ext cx="328767" cy="0"/>
          </a:xfrm>
          <a:prstGeom prst="line">
            <a:avLst/>
          </a:prstGeom>
          <a:noFill/>
          <a:ln w="38100" cap="flat">
            <a:solidFill>
              <a:srgbClr val="000000"/>
            </a:solidFill>
            <a:prstDash val="solid"/>
            <a:miter lim="400000"/>
          </a:ln>
          <a:effectLst/>
        </p:spPr>
        <p:style>
          <a:lnRef idx="0">
            <a:scrgbClr r="0" g="0" b="0"/>
          </a:lnRef>
          <a:fillRef idx="0">
            <a:scrgbClr r="0" g="0" b="0"/>
          </a:fillRef>
          <a:effectRef idx="0">
            <a:scrgbClr r="0" g="0" b="0"/>
          </a:effectRef>
          <a:fontRef idx="none"/>
        </p:style>
      </p:cxnSp>
      <p:cxnSp>
        <p:nvCxnSpPr>
          <p:cNvPr id="59" name="Straight Connector 58"/>
          <p:cNvCxnSpPr/>
          <p:nvPr/>
        </p:nvCxnSpPr>
        <p:spPr>
          <a:xfrm>
            <a:off x="5442237" y="2152643"/>
            <a:ext cx="328767" cy="0"/>
          </a:xfrm>
          <a:prstGeom prst="line">
            <a:avLst/>
          </a:prstGeom>
          <a:noFill/>
          <a:ln w="38100" cap="flat">
            <a:solidFill>
              <a:srgbClr val="000000"/>
            </a:solidFill>
            <a:prstDash val="solid"/>
            <a:miter lim="400000"/>
          </a:ln>
          <a:effectLst/>
        </p:spPr>
        <p:style>
          <a:lnRef idx="0">
            <a:scrgbClr r="0" g="0" b="0"/>
          </a:lnRef>
          <a:fillRef idx="0">
            <a:scrgbClr r="0" g="0" b="0"/>
          </a:fillRef>
          <a:effectRef idx="0">
            <a:scrgbClr r="0" g="0" b="0"/>
          </a:effectRef>
          <a:fontRef idx="none"/>
        </p:style>
      </p:cxnSp>
      <p:cxnSp>
        <p:nvCxnSpPr>
          <p:cNvPr id="60" name="Straight Connector 59"/>
          <p:cNvCxnSpPr/>
          <p:nvPr/>
        </p:nvCxnSpPr>
        <p:spPr>
          <a:xfrm>
            <a:off x="6322424" y="2174415"/>
            <a:ext cx="328767" cy="0"/>
          </a:xfrm>
          <a:prstGeom prst="line">
            <a:avLst/>
          </a:prstGeom>
          <a:noFill/>
          <a:ln w="38100" cap="flat">
            <a:solidFill>
              <a:srgbClr val="000000"/>
            </a:solidFill>
            <a:prstDash val="solid"/>
            <a:miter lim="400000"/>
          </a:ln>
          <a:effectLst/>
        </p:spPr>
        <p:style>
          <a:lnRef idx="0">
            <a:scrgbClr r="0" g="0" b="0"/>
          </a:lnRef>
          <a:fillRef idx="0">
            <a:scrgbClr r="0" g="0" b="0"/>
          </a:fillRef>
          <a:effectRef idx="0">
            <a:scrgbClr r="0" g="0" b="0"/>
          </a:effectRef>
          <a:fontRef idx="none"/>
        </p:style>
      </p:cxnSp>
      <p:sp>
        <p:nvSpPr>
          <p:cNvPr id="61" name="Rectangle 60"/>
          <p:cNvSpPr/>
          <p:nvPr/>
        </p:nvSpPr>
        <p:spPr>
          <a:xfrm>
            <a:off x="7789141" y="2346547"/>
            <a:ext cx="848437" cy="370697"/>
          </a:xfrm>
          <a:prstGeom prst="rect">
            <a:avLst/>
          </a:prstGeom>
          <a:solidFill>
            <a:srgbClr val="FF0000">
              <a:alpha val="28000"/>
            </a:srgbClr>
          </a:solidFill>
          <a:ln w="25400" cap="flat">
            <a:no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40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endParaRPr>
          </a:p>
        </p:txBody>
      </p:sp>
      <p:cxnSp>
        <p:nvCxnSpPr>
          <p:cNvPr id="62" name="Straight Connector 61"/>
          <p:cNvCxnSpPr/>
          <p:nvPr/>
        </p:nvCxnSpPr>
        <p:spPr>
          <a:xfrm>
            <a:off x="7983076" y="2542977"/>
            <a:ext cx="389849" cy="0"/>
          </a:xfrm>
          <a:prstGeom prst="line">
            <a:avLst/>
          </a:prstGeom>
          <a:noFill/>
          <a:ln w="38100" cap="flat">
            <a:solidFill>
              <a:srgbClr val="000000"/>
            </a:solidFill>
            <a:prstDash val="solid"/>
            <a:miter lim="400000"/>
          </a:ln>
          <a:effectLst/>
        </p:spPr>
        <p:style>
          <a:lnRef idx="0">
            <a:scrgbClr r="0" g="0" b="0"/>
          </a:lnRef>
          <a:fillRef idx="0">
            <a:scrgbClr r="0" g="0" b="0"/>
          </a:fillRef>
          <a:effectRef idx="0">
            <a:scrgbClr r="0" g="0" b="0"/>
          </a:effectRef>
          <a:fontRef idx="none"/>
        </p:style>
      </p:cxnSp>
      <p:sp>
        <p:nvSpPr>
          <p:cNvPr id="64" name="Rectangle 63"/>
          <p:cNvSpPr/>
          <p:nvPr/>
        </p:nvSpPr>
        <p:spPr>
          <a:xfrm>
            <a:off x="2731418" y="2344795"/>
            <a:ext cx="757822" cy="374200"/>
          </a:xfrm>
          <a:prstGeom prst="rect">
            <a:avLst/>
          </a:prstGeom>
          <a:solidFill>
            <a:srgbClr val="92D050">
              <a:alpha val="28000"/>
            </a:srgbClr>
          </a:solidFill>
          <a:ln w="25400" cap="flat">
            <a:no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40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endParaRPr>
          </a:p>
        </p:txBody>
      </p:sp>
      <p:sp>
        <p:nvSpPr>
          <p:cNvPr id="65" name="Rectangle 64"/>
          <p:cNvSpPr/>
          <p:nvPr/>
        </p:nvSpPr>
        <p:spPr>
          <a:xfrm>
            <a:off x="6933199" y="1965056"/>
            <a:ext cx="824043" cy="741555"/>
          </a:xfrm>
          <a:prstGeom prst="rect">
            <a:avLst/>
          </a:prstGeom>
          <a:solidFill>
            <a:schemeClr val="accent2">
              <a:lumMod val="60000"/>
              <a:lumOff val="40000"/>
              <a:alpha val="28000"/>
            </a:schemeClr>
          </a:solidFill>
          <a:ln w="25400" cap="flat">
            <a:no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40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endParaRPr>
          </a:p>
        </p:txBody>
      </p:sp>
      <p:sp>
        <p:nvSpPr>
          <p:cNvPr id="10" name="Arc 9">
            <a:extLst>
              <a:ext uri="{FF2B5EF4-FFF2-40B4-BE49-F238E27FC236}">
                <a16:creationId xmlns:a16="http://schemas.microsoft.com/office/drawing/2014/main" id="{A8F10065-DFDF-4864-8018-46626B24F20A}"/>
              </a:ext>
            </a:extLst>
          </p:cNvPr>
          <p:cNvSpPr/>
          <p:nvPr/>
        </p:nvSpPr>
        <p:spPr>
          <a:xfrm>
            <a:off x="2925919" y="3719411"/>
            <a:ext cx="2409167" cy="3639129"/>
          </a:xfrm>
          <a:prstGeom prst="arc">
            <a:avLst>
              <a:gd name="adj1" fmla="val 16931761"/>
              <a:gd name="adj2" fmla="val 21535568"/>
            </a:avLst>
          </a:prstGeom>
          <a:noFill/>
          <a:ln w="19050"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32" name="Arc 31">
            <a:extLst>
              <a:ext uri="{FF2B5EF4-FFF2-40B4-BE49-F238E27FC236}">
                <a16:creationId xmlns:a16="http://schemas.microsoft.com/office/drawing/2014/main" id="{EAC24927-3220-4C8B-B0C4-992BA85B2E62}"/>
              </a:ext>
            </a:extLst>
          </p:cNvPr>
          <p:cNvSpPr/>
          <p:nvPr/>
        </p:nvSpPr>
        <p:spPr>
          <a:xfrm flipH="1">
            <a:off x="5703648" y="3719411"/>
            <a:ext cx="1879897" cy="3639129"/>
          </a:xfrm>
          <a:prstGeom prst="arc">
            <a:avLst>
              <a:gd name="adj1" fmla="val 16507818"/>
              <a:gd name="adj2" fmla="val 21535568"/>
            </a:avLst>
          </a:prstGeom>
          <a:noFill/>
          <a:ln w="19050"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7" name="Oval 6"/>
          <p:cNvSpPr/>
          <p:nvPr/>
        </p:nvSpPr>
        <p:spPr>
          <a:xfrm>
            <a:off x="4368894" y="3241721"/>
            <a:ext cx="2192693" cy="778423"/>
          </a:xfrm>
          <a:prstGeom prst="ellipse">
            <a:avLst/>
          </a:prstGeom>
          <a:blipFill rotWithShape="1">
            <a:blip r:embed="rId3"/>
            <a:srcRect/>
            <a:tile tx="0" ty="0" sx="100000" sy="100000" flip="none" algn="tl"/>
          </a:blipFill>
          <a:ln w="19050"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endParaRPr>
          </a:p>
        </p:txBody>
      </p:sp>
      <p:sp>
        <p:nvSpPr>
          <p:cNvPr id="15" name="Slide Number Placeholder 14">
            <a:extLst>
              <a:ext uri="{FF2B5EF4-FFF2-40B4-BE49-F238E27FC236}">
                <a16:creationId xmlns:a16="http://schemas.microsoft.com/office/drawing/2014/main" id="{9D5427EE-4BFD-4D49-851B-1A88E3501371}"/>
              </a:ext>
            </a:extLst>
          </p:cNvPr>
          <p:cNvSpPr>
            <a:spLocks noGrp="1"/>
          </p:cNvSpPr>
          <p:nvPr>
            <p:ph type="sldNum" sz="quarter" idx="2"/>
          </p:nvPr>
        </p:nvSpPr>
        <p:spPr/>
        <p:txBody>
          <a:bodyPr/>
          <a:lstStyle/>
          <a:p>
            <a:fld id="{6EA7A850-4BE4-457B-9249-6A73A0B2CF6C}" type="slidenum">
              <a:rPr lang="en-US" smtClean="0"/>
              <a:t>10</a:t>
            </a:fld>
            <a:endParaRPr lang="en-US"/>
          </a:p>
        </p:txBody>
      </p:sp>
      <p:sp>
        <p:nvSpPr>
          <p:cNvPr id="24" name="Oval 23"/>
          <p:cNvSpPr/>
          <p:nvPr/>
        </p:nvSpPr>
        <p:spPr>
          <a:xfrm>
            <a:off x="5335086" y="5406174"/>
            <a:ext cx="368562" cy="189284"/>
          </a:xfrm>
          <a:prstGeom prst="ellipse">
            <a:avLst/>
          </a:prstGeom>
          <a:blipFill rotWithShape="1">
            <a:blip r:embed="rId3"/>
            <a:srcRect/>
            <a:tile tx="0" ty="0" sx="100000" sy="100000" flip="none" algn="tl"/>
          </a:blipFill>
          <a:ln w="19050"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endParaRPr>
          </a:p>
        </p:txBody>
      </p:sp>
    </p:spTree>
    <p:extLst>
      <p:ext uri="{BB962C8B-B14F-4D97-AF65-F5344CB8AC3E}">
        <p14:creationId xmlns:p14="http://schemas.microsoft.com/office/powerpoint/2010/main" val="5904813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wipe(left)">
                                      <p:cBhvr>
                                        <p:cTn id="49" dur="500"/>
                                        <p:tgtEl>
                                          <p:spTgt spid="39"/>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left)">
                                      <p:cBhvr>
                                        <p:cTn id="52" dur="500"/>
                                        <p:tgtEl>
                                          <p:spTgt spid="10"/>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right)">
                                      <p:cBhvr>
                                        <p:cTn id="55" dur="500"/>
                                        <p:tgtEl>
                                          <p:spTgt spid="3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fade">
                                      <p:cBhvr>
                                        <p:cTn id="60" dur="1500"/>
                                        <p:tgtEl>
                                          <p:spTgt spid="2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fade">
                                      <p:cBhvr>
                                        <p:cTn id="6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0" grpId="0"/>
      <p:bldP spid="35" grpId="0"/>
      <p:bldP spid="42" grpId="0"/>
      <p:bldP spid="54" grpId="0" animBg="1"/>
      <p:bldP spid="55" grpId="0" animBg="1"/>
      <p:bldP spid="61" grpId="0" animBg="1"/>
      <p:bldP spid="64" grpId="0" animBg="1"/>
      <p:bldP spid="65" grpId="0" animBg="1"/>
      <p:bldP spid="10" grpId="0" animBg="1"/>
      <p:bldP spid="32" grpId="0" animBg="1"/>
      <p:bldP spid="7" grpId="0" animBg="1"/>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Arial" panose="020B0604020202020204" pitchFamily="34" charset="0"/>
                <a:cs typeface="Arial" panose="020B0604020202020204" pitchFamily="34" charset="0"/>
              </a:rPr>
              <a:t>SAT-Resistant Countermeasures</a:t>
            </a:r>
          </a:p>
        </p:txBody>
      </p:sp>
      <mc:AlternateContent xmlns:mc="http://schemas.openxmlformats.org/markup-compatibility/2006" xmlns:a14="http://schemas.microsoft.com/office/drawing/2010/main">
        <mc:Choice Requires="a14">
          <p:sp>
            <p:nvSpPr>
              <p:cNvPr id="6" name="TextBox 5"/>
              <p:cNvSpPr txBox="1"/>
              <p:nvPr/>
            </p:nvSpPr>
            <p:spPr>
              <a:xfrm>
                <a:off x="5017491" y="1044269"/>
                <a:ext cx="4004046" cy="234160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457200" rtl="0" fontAlgn="auto" latinLnBrk="1" hangingPunct="0">
                  <a:lnSpc>
                    <a:spcPct val="100000"/>
                  </a:lnSpc>
                  <a:spcBef>
                    <a:spcPts val="0"/>
                  </a:spcBef>
                  <a:spcAft>
                    <a:spcPts val="0"/>
                  </a:spcAft>
                  <a:buClrTx/>
                  <a:buSzTx/>
                  <a:buFontTx/>
                  <a:buNone/>
                  <a:tabLst/>
                </a:pPr>
                <a:r>
                  <a:rPr lang="en-US" sz="2400" dirty="0">
                    <a:solidFill>
                      <a:srgbClr val="000000"/>
                    </a:solidFill>
                    <a:latin typeface="Arial" panose="020B0604020202020204" pitchFamily="34" charset="0"/>
                    <a:ea typeface="Helvetica"/>
                    <a:cs typeface="Arial" panose="020B0604020202020204" pitchFamily="34" charset="0"/>
                    <a:sym typeface="Helvetica"/>
                  </a:rPr>
                  <a:t>Example Truth Table for SAT Resistance</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Each iteration rules out max. one wrong key</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Total # of DIPs required: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2</m:t>
                        </m:r>
                      </m:e>
                      <m:sup>
                        <m:d>
                          <m:dPr>
                            <m:begChr m:val="|"/>
                            <m:endChr m:val="|"/>
                            <m:ctrlPr>
                              <a:rPr lang="en-US" sz="2400" i="1">
                                <a:latin typeface="Cambria Math" panose="02040503050406030204" pitchFamily="18" charset="0"/>
                              </a:rPr>
                            </m:ctrlPr>
                          </m:dPr>
                          <m:e>
                            <m:r>
                              <a:rPr lang="en-US" sz="2400" i="1">
                                <a:latin typeface="Cambria Math" panose="02040503050406030204" pitchFamily="18" charset="0"/>
                              </a:rPr>
                              <m:t>𝐾</m:t>
                            </m:r>
                          </m:e>
                        </m:d>
                      </m:sup>
                    </m:sSup>
                    <m:r>
                      <a:rPr lang="en-US" sz="2400" i="1">
                        <a:latin typeface="Cambria Math" panose="02040503050406030204" pitchFamily="18" charset="0"/>
                      </a:rPr>
                      <m:t> −1</m:t>
                    </m:r>
                  </m:oMath>
                </a14:m>
                <a:endParaRPr lang="en-US" sz="2400" dirty="0">
                  <a:latin typeface="Arial" panose="020B0604020202020204" pitchFamily="34" charset="0"/>
                  <a:cs typeface="Arial" panose="020B0604020202020204"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5017491" y="1044269"/>
                <a:ext cx="4004046" cy="2341603"/>
              </a:xfrm>
              <a:prstGeom prst="rect">
                <a:avLst/>
              </a:prstGeom>
              <a:blipFill>
                <a:blip r:embed="rId2"/>
                <a:stretch>
                  <a:fillRect l="-3349" t="-1042" r="-4414"/>
                </a:stretch>
              </a:blipFill>
              <a:ln w="12700" cap="flat">
                <a:noFill/>
                <a:miter lim="400000"/>
              </a:ln>
              <a:effectLst/>
            </p:spPr>
            <p:txBody>
              <a:bodyPr/>
              <a:lstStyle/>
              <a:p>
                <a:r>
                  <a:rPr lang="en-US">
                    <a:noFill/>
                  </a:rPr>
                  <a:t> </a:t>
                </a:r>
              </a:p>
            </p:txBody>
          </p:sp>
        </mc:Fallback>
      </mc:AlternateContent>
      <p:sp>
        <p:nvSpPr>
          <p:cNvPr id="10" name="Isosceles Triangle 9"/>
          <p:cNvSpPr/>
          <p:nvPr/>
        </p:nvSpPr>
        <p:spPr>
          <a:xfrm rot="5400000">
            <a:off x="1668194" y="949653"/>
            <a:ext cx="1296097" cy="1614882"/>
          </a:xfrm>
          <a:prstGeom prst="triangl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a:endCxn id="10" idx="3"/>
          </p:cNvCxnSpPr>
          <p:nvPr/>
        </p:nvCxnSpPr>
        <p:spPr>
          <a:xfrm>
            <a:off x="485345" y="1757094"/>
            <a:ext cx="1023457"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Rounded Corners 12"/>
          <p:cNvSpPr/>
          <p:nvPr/>
        </p:nvSpPr>
        <p:spPr>
          <a:xfrm>
            <a:off x="1500410" y="2879117"/>
            <a:ext cx="1614883" cy="897622"/>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Connector: Elbow 13"/>
          <p:cNvCxnSpPr>
            <a:cxnSpLocks/>
          </p:cNvCxnSpPr>
          <p:nvPr/>
        </p:nvCxnSpPr>
        <p:spPr>
          <a:xfrm rot="10800000">
            <a:off x="904223" y="1757094"/>
            <a:ext cx="596187" cy="1470166"/>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p:cNvSpPr txBox="1"/>
              <p:nvPr/>
            </p:nvSpPr>
            <p:spPr>
              <a:xfrm>
                <a:off x="260027" y="3281761"/>
                <a:ext cx="72545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𝐾</m:t>
                          </m:r>
                        </m:e>
                        <m:sub>
                          <m:r>
                            <a:rPr lang="en-US" sz="2400" b="0" i="1" smtClean="0">
                              <a:latin typeface="Cambria Math" panose="02040503050406030204" pitchFamily="18" charset="0"/>
                            </a:rPr>
                            <m:t>𝑆𝑅</m:t>
                          </m:r>
                        </m:sub>
                      </m:sSub>
                    </m:oMath>
                  </m:oMathPara>
                </a14:m>
                <a:endParaRPr lang="en-US" sz="2400" dirty="0"/>
              </a:p>
            </p:txBody>
          </p:sp>
        </mc:Choice>
        <mc:Fallback xmlns="">
          <p:sp>
            <p:nvSpPr>
              <p:cNvPr id="15" name="TextBox 14"/>
              <p:cNvSpPr txBox="1">
                <a:spLocks noRot="1" noChangeAspect="1" noMove="1" noResize="1" noEditPoints="1" noAdjustHandles="1" noChangeArrowheads="1" noChangeShapeType="1" noTextEdit="1"/>
              </p:cNvSpPr>
              <p:nvPr/>
            </p:nvSpPr>
            <p:spPr>
              <a:xfrm>
                <a:off x="260027" y="3281761"/>
                <a:ext cx="725455" cy="461665"/>
              </a:xfrm>
              <a:prstGeom prst="rect">
                <a:avLst/>
              </a:prstGeom>
              <a:blipFill>
                <a:blip r:embed="rId3"/>
                <a:stretch>
                  <a:fillRect b="-1316"/>
                </a:stretch>
              </a:blipFill>
            </p:spPr>
            <p:txBody>
              <a:bodyPr/>
              <a:lstStyle/>
              <a:p>
                <a:r>
                  <a:rPr lang="en-US">
                    <a:noFill/>
                  </a:rPr>
                  <a:t> </a:t>
                </a:r>
              </a:p>
            </p:txBody>
          </p:sp>
        </mc:Fallback>
      </mc:AlternateContent>
      <p:cxnSp>
        <p:nvCxnSpPr>
          <p:cNvPr id="16" name="Straight Connector 15"/>
          <p:cNvCxnSpPr>
            <a:stCxn id="13" idx="3"/>
          </p:cNvCxnSpPr>
          <p:nvPr/>
        </p:nvCxnSpPr>
        <p:spPr>
          <a:xfrm>
            <a:off x="3115293" y="3327928"/>
            <a:ext cx="47397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cxnSpLocks/>
          </p:cNvCxnSpPr>
          <p:nvPr/>
        </p:nvCxnSpPr>
        <p:spPr>
          <a:xfrm flipV="1">
            <a:off x="3589272" y="1914383"/>
            <a:ext cx="0" cy="14135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cxnSpLocks/>
          </p:cNvCxnSpPr>
          <p:nvPr/>
        </p:nvCxnSpPr>
        <p:spPr>
          <a:xfrm flipH="1">
            <a:off x="3589272" y="1922822"/>
            <a:ext cx="21747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10" idx="0"/>
          </p:cNvCxnSpPr>
          <p:nvPr/>
        </p:nvCxnSpPr>
        <p:spPr>
          <a:xfrm flipH="1">
            <a:off x="3123684" y="1757094"/>
            <a:ext cx="574325"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p:cNvCxnSpPr>
          <p:nvPr/>
        </p:nvCxnSpPr>
        <p:spPr>
          <a:xfrm flipH="1">
            <a:off x="904222" y="3512594"/>
            <a:ext cx="60457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490" y="1525742"/>
            <a:ext cx="551785" cy="461665"/>
          </a:xfrm>
          <a:prstGeom prst="rect">
            <a:avLst/>
          </a:prstGeom>
          <a:noFill/>
        </p:spPr>
        <p:txBody>
          <a:bodyPr wrap="square" rtlCol="0">
            <a:spAutoFit/>
          </a:bodyPr>
          <a:lstStyle/>
          <a:p>
            <a:r>
              <a:rPr lang="en-US" sz="2400" dirty="0"/>
              <a:t>IN</a:t>
            </a:r>
          </a:p>
        </p:txBody>
      </p:sp>
      <p:sp>
        <p:nvSpPr>
          <p:cNvPr id="22" name="TextBox 21"/>
          <p:cNvSpPr txBox="1"/>
          <p:nvPr/>
        </p:nvSpPr>
        <p:spPr>
          <a:xfrm>
            <a:off x="4514886" y="1649669"/>
            <a:ext cx="335348" cy="461665"/>
          </a:xfrm>
          <a:prstGeom prst="rect">
            <a:avLst/>
          </a:prstGeom>
          <a:noFill/>
        </p:spPr>
        <p:txBody>
          <a:bodyPr wrap="square" rtlCol="0">
            <a:spAutoFit/>
          </a:bodyPr>
          <a:lstStyle/>
          <a:p>
            <a:r>
              <a:rPr lang="en-US" sz="2400" dirty="0"/>
              <a:t>Y</a:t>
            </a:r>
          </a:p>
        </p:txBody>
      </p:sp>
      <p:sp>
        <p:nvSpPr>
          <p:cNvPr id="23" name="TextBox 22"/>
          <p:cNvSpPr txBox="1"/>
          <p:nvPr/>
        </p:nvSpPr>
        <p:spPr>
          <a:xfrm>
            <a:off x="1512740" y="1547301"/>
            <a:ext cx="1380506" cy="400110"/>
          </a:xfrm>
          <a:prstGeom prst="rect">
            <a:avLst/>
          </a:prstGeom>
          <a:noFill/>
        </p:spPr>
        <p:txBody>
          <a:bodyPr wrap="square" rtlCol="0">
            <a:spAutoFit/>
          </a:bodyPr>
          <a:lstStyle/>
          <a:p>
            <a:r>
              <a:rPr lang="en-US" sz="2000" b="1" dirty="0"/>
              <a:t>Logic Cone </a:t>
            </a:r>
          </a:p>
        </p:txBody>
      </p:sp>
      <p:sp>
        <p:nvSpPr>
          <p:cNvPr id="24" name="TextBox 23"/>
          <p:cNvSpPr txBox="1"/>
          <p:nvPr/>
        </p:nvSpPr>
        <p:spPr>
          <a:xfrm>
            <a:off x="1508801" y="2993348"/>
            <a:ext cx="1651927" cy="707886"/>
          </a:xfrm>
          <a:prstGeom prst="rect">
            <a:avLst/>
          </a:prstGeom>
          <a:noFill/>
        </p:spPr>
        <p:txBody>
          <a:bodyPr wrap="square" rtlCol="0">
            <a:spAutoFit/>
          </a:bodyPr>
          <a:lstStyle/>
          <a:p>
            <a:pPr algn="ctr"/>
            <a:r>
              <a:rPr lang="en-US" sz="2000" b="1" dirty="0"/>
              <a:t>SAT Resistant </a:t>
            </a:r>
          </a:p>
          <a:p>
            <a:pPr algn="ctr"/>
            <a:r>
              <a:rPr lang="en-US" sz="2000" b="1" dirty="0"/>
              <a:t>Block</a:t>
            </a:r>
          </a:p>
        </p:txBody>
      </p:sp>
      <mc:AlternateContent xmlns:mc="http://schemas.openxmlformats.org/markup-compatibility/2006" xmlns:a14="http://schemas.microsoft.com/office/drawing/2010/main">
        <mc:Choice Requires="a14">
          <p:sp>
            <p:nvSpPr>
              <p:cNvPr id="25" name="TextBox 24"/>
              <p:cNvSpPr txBox="1"/>
              <p:nvPr/>
            </p:nvSpPr>
            <p:spPr>
              <a:xfrm>
                <a:off x="2310331" y="887623"/>
                <a:ext cx="59266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𝐾</m:t>
                          </m:r>
                        </m:e>
                        <m:sub>
                          <m:r>
                            <a:rPr lang="en-US" sz="2400" b="0" i="1" smtClean="0">
                              <a:latin typeface="Cambria Math" panose="02040503050406030204" pitchFamily="18" charset="0"/>
                            </a:rPr>
                            <m:t>𝑆𝐿𝐿</m:t>
                          </m:r>
                        </m:sub>
                      </m:sSub>
                    </m:oMath>
                  </m:oMathPara>
                </a14:m>
                <a:endParaRPr lang="en-US" sz="2400" dirty="0"/>
              </a:p>
            </p:txBody>
          </p:sp>
        </mc:Choice>
        <mc:Fallback xmlns="">
          <p:sp>
            <p:nvSpPr>
              <p:cNvPr id="25" name="TextBox 24"/>
              <p:cNvSpPr txBox="1">
                <a:spLocks noRot="1" noChangeAspect="1" noMove="1" noResize="1" noEditPoints="1" noAdjustHandles="1" noChangeArrowheads="1" noChangeShapeType="1" noTextEdit="1"/>
              </p:cNvSpPr>
              <p:nvPr/>
            </p:nvSpPr>
            <p:spPr>
              <a:xfrm>
                <a:off x="2310331" y="887623"/>
                <a:ext cx="592662" cy="461665"/>
              </a:xfrm>
              <a:prstGeom prst="rect">
                <a:avLst/>
              </a:prstGeom>
              <a:blipFill>
                <a:blip r:embed="rId4"/>
                <a:stretch>
                  <a:fillRect l="-3093" r="-20619" b="-2667"/>
                </a:stretch>
              </a:blipFill>
            </p:spPr>
            <p:txBody>
              <a:bodyPr/>
              <a:lstStyle/>
              <a:p>
                <a:r>
                  <a:rPr lang="en-US">
                    <a:noFill/>
                  </a:rPr>
                  <a:t> </a:t>
                </a:r>
              </a:p>
            </p:txBody>
          </p:sp>
        </mc:Fallback>
      </mc:AlternateContent>
      <p:cxnSp>
        <p:nvCxnSpPr>
          <p:cNvPr id="26" name="Straight Connector 25"/>
          <p:cNvCxnSpPr>
            <a:cxnSpLocks/>
            <a:stCxn id="10" idx="1"/>
          </p:cNvCxnSpPr>
          <p:nvPr/>
        </p:nvCxnSpPr>
        <p:spPr>
          <a:xfrm flipH="1" flipV="1">
            <a:off x="2316242" y="1201377"/>
            <a:ext cx="1" cy="2316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5"/>
          <a:stretch>
            <a:fillRect/>
          </a:stretch>
        </p:blipFill>
        <p:spPr>
          <a:xfrm>
            <a:off x="3899035" y="3606811"/>
            <a:ext cx="5019120" cy="2674548"/>
          </a:xfrm>
          <a:prstGeom prst="rect">
            <a:avLst/>
          </a:prstGeom>
        </p:spPr>
      </p:pic>
      <p:sp>
        <p:nvSpPr>
          <p:cNvPr id="27" name="TextBox 26"/>
          <p:cNvSpPr txBox="1"/>
          <p:nvPr/>
        </p:nvSpPr>
        <p:spPr>
          <a:xfrm>
            <a:off x="3241045" y="1325211"/>
            <a:ext cx="335348" cy="461665"/>
          </a:xfrm>
          <a:prstGeom prst="rect">
            <a:avLst/>
          </a:prstGeom>
          <a:noFill/>
        </p:spPr>
        <p:txBody>
          <a:bodyPr wrap="square" rtlCol="0">
            <a:spAutoFit/>
          </a:bodyPr>
          <a:lstStyle/>
          <a:p>
            <a:r>
              <a:rPr lang="en-US" sz="2400" dirty="0"/>
              <a:t>Y</a:t>
            </a:r>
          </a:p>
        </p:txBody>
      </p:sp>
      <p:grpSp>
        <p:nvGrpSpPr>
          <p:cNvPr id="39" name="Group 38"/>
          <p:cNvGrpSpPr/>
          <p:nvPr/>
        </p:nvGrpSpPr>
        <p:grpSpPr>
          <a:xfrm>
            <a:off x="3633456" y="1660942"/>
            <a:ext cx="914324" cy="339167"/>
            <a:chOff x="3767254" y="1106848"/>
            <a:chExt cx="914324" cy="339167"/>
          </a:xfrm>
        </p:grpSpPr>
        <p:cxnSp>
          <p:nvCxnSpPr>
            <p:cNvPr id="9" name="Straight Connector 8"/>
            <p:cNvCxnSpPr/>
            <p:nvPr/>
          </p:nvCxnSpPr>
          <p:spPr>
            <a:xfrm>
              <a:off x="3811183" y="1202480"/>
              <a:ext cx="304748" cy="0"/>
            </a:xfrm>
            <a:prstGeom prst="line">
              <a:avLst/>
            </a:prstGeom>
            <a:noFill/>
            <a:ln w="19050" cap="flat">
              <a:solidFill>
                <a:srgbClr val="000000"/>
              </a:solidFill>
              <a:prstDash val="solid"/>
              <a:miter lim="400000"/>
            </a:ln>
            <a:effectLst/>
          </p:spPr>
          <p:style>
            <a:lnRef idx="0">
              <a:scrgbClr r="0" g="0" b="0"/>
            </a:lnRef>
            <a:fillRef idx="0">
              <a:scrgbClr r="0" g="0" b="0"/>
            </a:fillRef>
            <a:effectRef idx="0">
              <a:scrgbClr r="0" g="0" b="0"/>
            </a:effectRef>
            <a:fontRef idx="none"/>
          </p:style>
        </p:cxnSp>
        <p:cxnSp>
          <p:nvCxnSpPr>
            <p:cNvPr id="30" name="Straight Connector 29"/>
            <p:cNvCxnSpPr/>
            <p:nvPr/>
          </p:nvCxnSpPr>
          <p:spPr>
            <a:xfrm>
              <a:off x="3815945" y="1368578"/>
              <a:ext cx="304748" cy="0"/>
            </a:xfrm>
            <a:prstGeom prst="line">
              <a:avLst/>
            </a:prstGeom>
            <a:noFill/>
            <a:ln w="19050" cap="flat">
              <a:solidFill>
                <a:srgbClr val="000000"/>
              </a:solidFill>
              <a:prstDash val="solid"/>
              <a:miter lim="400000"/>
            </a:ln>
            <a:effectLst/>
          </p:spPr>
          <p:style>
            <a:lnRef idx="0">
              <a:scrgbClr r="0" g="0" b="0"/>
            </a:lnRef>
            <a:fillRef idx="0">
              <a:scrgbClr r="0" g="0" b="0"/>
            </a:fillRef>
            <a:effectRef idx="0">
              <a:scrgbClr r="0" g="0" b="0"/>
            </a:effectRef>
            <a:fontRef idx="none"/>
          </p:style>
        </p:cxnSp>
        <p:sp>
          <p:nvSpPr>
            <p:cNvPr id="28" name="Arc 27"/>
            <p:cNvSpPr/>
            <p:nvPr/>
          </p:nvSpPr>
          <p:spPr>
            <a:xfrm>
              <a:off x="3990467" y="1149227"/>
              <a:ext cx="148449" cy="285509"/>
            </a:xfrm>
            <a:prstGeom prst="arc">
              <a:avLst>
                <a:gd name="adj1" fmla="val 16200000"/>
                <a:gd name="adj2" fmla="val 4977253"/>
              </a:avLst>
            </a:prstGeom>
            <a:noFill/>
            <a:ln w="19050"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32" name="Arc 31"/>
            <p:cNvSpPr/>
            <p:nvPr/>
          </p:nvSpPr>
          <p:spPr>
            <a:xfrm>
              <a:off x="4066646" y="1137486"/>
              <a:ext cx="148449" cy="285509"/>
            </a:xfrm>
            <a:prstGeom prst="arc">
              <a:avLst>
                <a:gd name="adj1" fmla="val 16200000"/>
                <a:gd name="adj2" fmla="val 4977253"/>
              </a:avLst>
            </a:prstGeom>
            <a:noFill/>
            <a:ln w="19050"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31" name="Arc 30"/>
            <p:cNvSpPr/>
            <p:nvPr/>
          </p:nvSpPr>
          <p:spPr>
            <a:xfrm>
              <a:off x="3767255" y="1125745"/>
              <a:ext cx="734267" cy="320270"/>
            </a:xfrm>
            <a:prstGeom prst="arc">
              <a:avLst/>
            </a:prstGeom>
            <a:noFill/>
            <a:ln w="19050"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37" name="Arc 36"/>
            <p:cNvSpPr/>
            <p:nvPr/>
          </p:nvSpPr>
          <p:spPr>
            <a:xfrm flipV="1">
              <a:off x="3767254" y="1106848"/>
              <a:ext cx="734267" cy="320270"/>
            </a:xfrm>
            <a:prstGeom prst="arc">
              <a:avLst>
                <a:gd name="adj1" fmla="val 16643654"/>
                <a:gd name="adj2" fmla="val 0"/>
              </a:avLst>
            </a:prstGeom>
            <a:noFill/>
            <a:ln w="19050"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cxnSp>
          <p:nvCxnSpPr>
            <p:cNvPr id="38" name="Straight Connector 37"/>
            <p:cNvCxnSpPr/>
            <p:nvPr/>
          </p:nvCxnSpPr>
          <p:spPr>
            <a:xfrm flipV="1">
              <a:off x="4501521" y="1278992"/>
              <a:ext cx="180057" cy="1248"/>
            </a:xfrm>
            <a:prstGeom prst="line">
              <a:avLst/>
            </a:prstGeom>
            <a:noFill/>
            <a:ln w="19050" cap="flat">
              <a:solidFill>
                <a:srgbClr val="000000"/>
              </a:solidFill>
              <a:prstDash val="solid"/>
              <a:miter lim="400000"/>
            </a:ln>
            <a:effectLst/>
          </p:spPr>
          <p:style>
            <a:lnRef idx="0">
              <a:scrgbClr r="0" g="0" b="0"/>
            </a:lnRef>
            <a:fillRef idx="0">
              <a:scrgbClr r="0" g="0" b="0"/>
            </a:fillRef>
            <a:effectRef idx="0">
              <a:scrgbClr r="0" g="0" b="0"/>
            </a:effectRef>
            <a:fontRef idx="none"/>
          </p:style>
        </p:cxnSp>
      </p:grpSp>
      <p:sp>
        <p:nvSpPr>
          <p:cNvPr id="3" name="Slide Number Placeholder 2">
            <a:extLst>
              <a:ext uri="{FF2B5EF4-FFF2-40B4-BE49-F238E27FC236}">
                <a16:creationId xmlns:a16="http://schemas.microsoft.com/office/drawing/2014/main" id="{BB8E1CF6-35AE-4023-9A5F-14132DCC34FC}"/>
              </a:ext>
            </a:extLst>
          </p:cNvPr>
          <p:cNvSpPr>
            <a:spLocks noGrp="1"/>
          </p:cNvSpPr>
          <p:nvPr>
            <p:ph type="sldNum" sz="quarter" idx="2"/>
          </p:nvPr>
        </p:nvSpPr>
        <p:spPr/>
        <p:txBody>
          <a:bodyPr/>
          <a:lstStyle/>
          <a:p>
            <a:fld id="{6EA7A850-4BE4-457B-9249-6A73A0B2CF6C}" type="slidenum">
              <a:rPr lang="en-US" smtClean="0"/>
              <a:t>11</a:t>
            </a:fld>
            <a:endParaRPr lang="en-US"/>
          </a:p>
        </p:txBody>
      </p:sp>
      <p:cxnSp>
        <p:nvCxnSpPr>
          <p:cNvPr id="54" name="Straight Arrow Connector 53">
            <a:extLst>
              <a:ext uri="{FF2B5EF4-FFF2-40B4-BE49-F238E27FC236}">
                <a16:creationId xmlns:a16="http://schemas.microsoft.com/office/drawing/2014/main" id="{68720176-0C41-4F6F-90A6-5D599A91DB8B}"/>
              </a:ext>
            </a:extLst>
          </p:cNvPr>
          <p:cNvCxnSpPr>
            <a:cxnSpLocks/>
          </p:cNvCxnSpPr>
          <p:nvPr/>
        </p:nvCxnSpPr>
        <p:spPr>
          <a:xfrm flipV="1">
            <a:off x="1031462" y="3888819"/>
            <a:ext cx="0" cy="1781917"/>
          </a:xfrm>
          <a:prstGeom prst="straightConnector1">
            <a:avLst/>
          </a:prstGeom>
          <a:noFill/>
          <a:ln w="22225" cap="flat">
            <a:solidFill>
              <a:srgbClr val="000000"/>
            </a:solidFill>
            <a:prstDash val="solid"/>
            <a:miter lim="400000"/>
            <a:tailEnd type="triangle" w="lg" len="lg"/>
          </a:ln>
          <a:effectLst/>
        </p:spPr>
        <p:style>
          <a:lnRef idx="0">
            <a:scrgbClr r="0" g="0" b="0"/>
          </a:lnRef>
          <a:fillRef idx="0">
            <a:scrgbClr r="0" g="0" b="0"/>
          </a:fillRef>
          <a:effectRef idx="0">
            <a:scrgbClr r="0" g="0" b="0"/>
          </a:effectRef>
          <a:fontRef idx="none"/>
        </p:style>
      </p:cxnSp>
      <p:cxnSp>
        <p:nvCxnSpPr>
          <p:cNvPr id="55" name="Straight Arrow Connector 54">
            <a:extLst>
              <a:ext uri="{FF2B5EF4-FFF2-40B4-BE49-F238E27FC236}">
                <a16:creationId xmlns:a16="http://schemas.microsoft.com/office/drawing/2014/main" id="{45458709-C503-4E58-8DAE-B28D0EBEEFC0}"/>
              </a:ext>
            </a:extLst>
          </p:cNvPr>
          <p:cNvCxnSpPr>
            <a:cxnSpLocks/>
          </p:cNvCxnSpPr>
          <p:nvPr/>
        </p:nvCxnSpPr>
        <p:spPr>
          <a:xfrm>
            <a:off x="1031462" y="5670736"/>
            <a:ext cx="2361555" cy="6842"/>
          </a:xfrm>
          <a:prstGeom prst="straightConnector1">
            <a:avLst/>
          </a:prstGeom>
          <a:noFill/>
          <a:ln w="22225" cap="flat">
            <a:solidFill>
              <a:srgbClr val="000000"/>
            </a:solidFill>
            <a:prstDash val="solid"/>
            <a:miter lim="400000"/>
            <a:tailEnd type="triangle" w="lg" len="lg"/>
          </a:ln>
          <a:effectLst/>
        </p:spPr>
        <p:style>
          <a:lnRef idx="0">
            <a:scrgbClr r="0" g="0" b="0"/>
          </a:lnRef>
          <a:fillRef idx="0">
            <a:scrgbClr r="0" g="0" b="0"/>
          </a:fillRef>
          <a:effectRef idx="0">
            <a:scrgbClr r="0" g="0" b="0"/>
          </a:effectRef>
          <a:fontRef idx="none"/>
        </p:style>
      </p:cxnSp>
      <p:cxnSp>
        <p:nvCxnSpPr>
          <p:cNvPr id="58" name="Straight Connector 57">
            <a:extLst>
              <a:ext uri="{FF2B5EF4-FFF2-40B4-BE49-F238E27FC236}">
                <a16:creationId xmlns:a16="http://schemas.microsoft.com/office/drawing/2014/main" id="{31F8B25F-B1C8-4AB7-BBB2-A686666B79A1}"/>
              </a:ext>
            </a:extLst>
          </p:cNvPr>
          <p:cNvCxnSpPr>
            <a:cxnSpLocks/>
          </p:cNvCxnSpPr>
          <p:nvPr/>
        </p:nvCxnSpPr>
        <p:spPr>
          <a:xfrm>
            <a:off x="1022607" y="4360644"/>
            <a:ext cx="2059109" cy="1161301"/>
          </a:xfrm>
          <a:prstGeom prst="line">
            <a:avLst/>
          </a:prstGeom>
          <a:noFill/>
          <a:ln w="22225" cap="flat">
            <a:solidFill>
              <a:schemeClr val="accent5">
                <a:lumMod val="60000"/>
                <a:lumOff val="40000"/>
              </a:schemeClr>
            </a:solidFill>
            <a:prstDash val="solid"/>
            <a:miter lim="400000"/>
          </a:ln>
          <a:effectLst/>
        </p:spPr>
        <p:style>
          <a:lnRef idx="0">
            <a:scrgbClr r="0" g="0" b="0"/>
          </a:lnRef>
          <a:fillRef idx="0">
            <a:scrgbClr r="0" g="0" b="0"/>
          </a:fillRef>
          <a:effectRef idx="0">
            <a:scrgbClr r="0" g="0" b="0"/>
          </a:effectRef>
          <a:fontRef idx="none"/>
        </p:style>
      </p:cxnSp>
      <p:cxnSp>
        <p:nvCxnSpPr>
          <p:cNvPr id="60" name="Straight Connector 59">
            <a:extLst>
              <a:ext uri="{FF2B5EF4-FFF2-40B4-BE49-F238E27FC236}">
                <a16:creationId xmlns:a16="http://schemas.microsoft.com/office/drawing/2014/main" id="{3946CEBA-F850-4DC7-B8F0-F76D53D35B68}"/>
              </a:ext>
            </a:extLst>
          </p:cNvPr>
          <p:cNvCxnSpPr>
            <a:cxnSpLocks/>
          </p:cNvCxnSpPr>
          <p:nvPr/>
        </p:nvCxnSpPr>
        <p:spPr>
          <a:xfrm flipV="1">
            <a:off x="3072769" y="5511900"/>
            <a:ext cx="0" cy="170564"/>
          </a:xfrm>
          <a:prstGeom prst="line">
            <a:avLst/>
          </a:prstGeom>
          <a:noFill/>
          <a:ln w="22225" cap="flat">
            <a:solidFill>
              <a:srgbClr val="000000"/>
            </a:solidFill>
            <a:prstDash val="sysDot"/>
            <a:miter lim="400000"/>
          </a:ln>
          <a:effectLst/>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26215E78-6237-4FC0-AC88-042EA6D38E67}"/>
                  </a:ext>
                </a:extLst>
              </p:cNvPr>
              <p:cNvSpPr txBox="1"/>
              <p:nvPr/>
            </p:nvSpPr>
            <p:spPr>
              <a:xfrm>
                <a:off x="2896247" y="5086120"/>
                <a:ext cx="344645" cy="73866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r>
                        <a:rPr kumimoji="0" lang="en-US" sz="4800" b="0" i="1"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cs typeface="Helvetica"/>
                          <a:sym typeface="Helvetica"/>
                        </a:rPr>
                        <m:t>∙</m:t>
                      </m:r>
                    </m:oMath>
                  </m:oMathPara>
                </a14:m>
                <a:endParaRPr kumimoji="0" lang="en-US" sz="1200" b="0" i="0" u="none" strike="noStrike" cap="none" spc="0" normalizeH="0" baseline="0" dirty="0">
                  <a:ln>
                    <a:noFill/>
                  </a:ln>
                  <a:solidFill>
                    <a:srgbClr val="000000"/>
                  </a:solidFill>
                  <a:effectLst/>
                  <a:uFillTx/>
                  <a:latin typeface="Helvetica"/>
                  <a:ea typeface="Helvetica"/>
                  <a:cs typeface="Helvetica"/>
                  <a:sym typeface="Helvetica"/>
                </a:endParaRPr>
              </a:p>
            </p:txBody>
          </p:sp>
        </mc:Choice>
        <mc:Fallback xmlns="">
          <p:sp>
            <p:nvSpPr>
              <p:cNvPr id="64" name="TextBox 63">
                <a:extLst>
                  <a:ext uri="{FF2B5EF4-FFF2-40B4-BE49-F238E27FC236}">
                    <a16:creationId xmlns:a16="http://schemas.microsoft.com/office/drawing/2014/main" id="{26215E78-6237-4FC0-AC88-042EA6D38E67}"/>
                  </a:ext>
                </a:extLst>
              </p:cNvPr>
              <p:cNvSpPr txBox="1">
                <a:spLocks noRot="1" noChangeAspect="1" noMove="1" noResize="1" noEditPoints="1" noAdjustHandles="1" noChangeArrowheads="1" noChangeShapeType="1" noTextEdit="1"/>
              </p:cNvSpPr>
              <p:nvPr/>
            </p:nvSpPr>
            <p:spPr>
              <a:xfrm>
                <a:off x="2896247" y="5086120"/>
                <a:ext cx="344645" cy="738664"/>
              </a:xfrm>
              <a:prstGeom prst="rect">
                <a:avLst/>
              </a:prstGeom>
              <a:blipFill>
                <a:blip r:embed="rId6"/>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5F860DC4-0805-4474-A12A-CF21517F2E3B}"/>
                  </a:ext>
                </a:extLst>
              </p:cNvPr>
              <p:cNvSpPr txBox="1"/>
              <p:nvPr/>
            </p:nvSpPr>
            <p:spPr>
              <a:xfrm>
                <a:off x="2678711" y="5753775"/>
                <a:ext cx="897682" cy="51090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sSup>
                        <m:sSupPr>
                          <m:ctrlPr>
                            <a:rPr kumimoji="0" lang="en-US" sz="3200" b="0" i="1" u="none" strike="noStrike" cap="none" spc="0" normalizeH="0" baseline="0" smtClean="0">
                              <a:ln>
                                <a:noFill/>
                              </a:ln>
                              <a:solidFill>
                                <a:srgbClr val="000000"/>
                              </a:solidFill>
                              <a:effectLst/>
                              <a:uFillTx/>
                              <a:latin typeface="Cambria Math" panose="02040503050406030204" pitchFamily="18" charset="0"/>
                              <a:ea typeface="Helvetica"/>
                              <a:cs typeface="Helvetica"/>
                              <a:sym typeface="Helvetica"/>
                            </a:rPr>
                          </m:ctrlPr>
                        </m:sSupPr>
                        <m:e>
                          <m:r>
                            <a:rPr kumimoji="0" lang="en-US" sz="3200" b="0" i="1" u="none" strike="noStrike" cap="none" spc="0" normalizeH="0" baseline="0" smtClean="0">
                              <a:ln>
                                <a:noFill/>
                              </a:ln>
                              <a:solidFill>
                                <a:srgbClr val="000000"/>
                              </a:solidFill>
                              <a:effectLst/>
                              <a:uFillTx/>
                              <a:latin typeface="Cambria Math" panose="02040503050406030204" pitchFamily="18" charset="0"/>
                              <a:ea typeface="Helvetica"/>
                              <a:cs typeface="Helvetica"/>
                              <a:sym typeface="Helvetica"/>
                            </a:rPr>
                            <m:t>2</m:t>
                          </m:r>
                        </m:e>
                        <m:sup>
                          <m:r>
                            <a:rPr kumimoji="0" lang="en-US" sz="3200" b="0" i="1" u="none" strike="noStrike" cap="none" spc="0" normalizeH="0" baseline="0" smtClean="0">
                              <a:ln>
                                <a:noFill/>
                              </a:ln>
                              <a:solidFill>
                                <a:srgbClr val="000000"/>
                              </a:solidFill>
                              <a:effectLst/>
                              <a:uFillTx/>
                              <a:latin typeface="Cambria Math" panose="02040503050406030204" pitchFamily="18" charset="0"/>
                              <a:ea typeface="Helvetica"/>
                              <a:cs typeface="Helvetica"/>
                              <a:sym typeface="Helvetica"/>
                            </a:rPr>
                            <m:t>|</m:t>
                          </m:r>
                          <m:r>
                            <a:rPr kumimoji="0" lang="en-US" sz="3200" b="0" i="1" u="none" strike="noStrike" cap="none" spc="0" normalizeH="0" baseline="0" smtClean="0">
                              <a:ln>
                                <a:noFill/>
                              </a:ln>
                              <a:solidFill>
                                <a:srgbClr val="000000"/>
                              </a:solidFill>
                              <a:effectLst/>
                              <a:uFillTx/>
                              <a:latin typeface="Cambria Math" panose="02040503050406030204" pitchFamily="18" charset="0"/>
                              <a:ea typeface="Helvetica"/>
                              <a:cs typeface="Helvetica"/>
                              <a:sym typeface="Helvetica"/>
                            </a:rPr>
                            <m:t>𝐼𝑁</m:t>
                          </m:r>
                          <m:r>
                            <a:rPr kumimoji="0" lang="en-US" sz="3200" b="0" i="1" u="none" strike="noStrike" cap="none" spc="0" normalizeH="0" baseline="0" smtClean="0">
                              <a:ln>
                                <a:noFill/>
                              </a:ln>
                              <a:solidFill>
                                <a:srgbClr val="000000"/>
                              </a:solidFill>
                              <a:effectLst/>
                              <a:uFillTx/>
                              <a:latin typeface="Cambria Math" panose="02040503050406030204" pitchFamily="18" charset="0"/>
                              <a:ea typeface="Helvetica"/>
                              <a:cs typeface="Helvetica"/>
                              <a:sym typeface="Helvetica"/>
                            </a:rPr>
                            <m:t>|</m:t>
                          </m:r>
                        </m:sup>
                      </m:sSup>
                    </m:oMath>
                  </m:oMathPara>
                </a14:m>
                <a:endParaRPr kumimoji="0" lang="en-US" sz="3200" b="0" i="0" u="none" strike="noStrike" cap="none" spc="0" normalizeH="0" baseline="0" dirty="0">
                  <a:ln>
                    <a:noFill/>
                  </a:ln>
                  <a:solidFill>
                    <a:srgbClr val="000000"/>
                  </a:solidFill>
                  <a:effectLst/>
                  <a:uFillTx/>
                  <a:latin typeface="Helvetica"/>
                  <a:ea typeface="Helvetica"/>
                  <a:cs typeface="Helvetica"/>
                  <a:sym typeface="Helvetica"/>
                </a:endParaRPr>
              </a:p>
            </p:txBody>
          </p:sp>
        </mc:Choice>
        <mc:Fallback xmlns="">
          <p:sp>
            <p:nvSpPr>
              <p:cNvPr id="65" name="TextBox 64">
                <a:extLst>
                  <a:ext uri="{FF2B5EF4-FFF2-40B4-BE49-F238E27FC236}">
                    <a16:creationId xmlns:a16="http://schemas.microsoft.com/office/drawing/2014/main" id="{5F860DC4-0805-4474-A12A-CF21517F2E3B}"/>
                  </a:ext>
                </a:extLst>
              </p:cNvPr>
              <p:cNvSpPr txBox="1">
                <a:spLocks noRot="1" noChangeAspect="1" noMove="1" noResize="1" noEditPoints="1" noAdjustHandles="1" noChangeArrowheads="1" noChangeShapeType="1" noTextEdit="1"/>
              </p:cNvSpPr>
              <p:nvPr/>
            </p:nvSpPr>
            <p:spPr>
              <a:xfrm>
                <a:off x="2678711" y="5753775"/>
                <a:ext cx="897682" cy="510909"/>
              </a:xfrm>
              <a:prstGeom prst="rect">
                <a:avLst/>
              </a:prstGeom>
              <a:blipFill>
                <a:blip r:embed="rId7"/>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1573F20E-852A-495B-9AEE-E902976F8081}"/>
                  </a:ext>
                </a:extLst>
              </p:cNvPr>
              <p:cNvSpPr txBox="1"/>
              <p:nvPr/>
            </p:nvSpPr>
            <p:spPr>
              <a:xfrm>
                <a:off x="2896248" y="5262584"/>
                <a:ext cx="344645" cy="73866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r>
                        <a:rPr kumimoji="0" lang="en-US" sz="4800" b="0" i="1"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cs typeface="Helvetica"/>
                          <a:sym typeface="Helvetica"/>
                        </a:rPr>
                        <m:t>∙</m:t>
                      </m:r>
                    </m:oMath>
                  </m:oMathPara>
                </a14:m>
                <a:endParaRPr kumimoji="0" lang="en-US" sz="1200" b="0" i="0" u="none" strike="noStrike" cap="none" spc="0" normalizeH="0" baseline="0" dirty="0">
                  <a:ln>
                    <a:noFill/>
                  </a:ln>
                  <a:solidFill>
                    <a:srgbClr val="000000"/>
                  </a:solidFill>
                  <a:effectLst/>
                  <a:uFillTx/>
                  <a:latin typeface="Helvetica"/>
                  <a:ea typeface="Helvetica"/>
                  <a:cs typeface="Helvetica"/>
                  <a:sym typeface="Helvetica"/>
                </a:endParaRPr>
              </a:p>
            </p:txBody>
          </p:sp>
        </mc:Choice>
        <mc:Fallback xmlns="">
          <p:sp>
            <p:nvSpPr>
              <p:cNvPr id="66" name="TextBox 65">
                <a:extLst>
                  <a:ext uri="{FF2B5EF4-FFF2-40B4-BE49-F238E27FC236}">
                    <a16:creationId xmlns:a16="http://schemas.microsoft.com/office/drawing/2014/main" id="{1573F20E-852A-495B-9AEE-E902976F8081}"/>
                  </a:ext>
                </a:extLst>
              </p:cNvPr>
              <p:cNvSpPr txBox="1">
                <a:spLocks noRot="1" noChangeAspect="1" noMove="1" noResize="1" noEditPoints="1" noAdjustHandles="1" noChangeArrowheads="1" noChangeShapeType="1" noTextEdit="1"/>
              </p:cNvSpPr>
              <p:nvPr/>
            </p:nvSpPr>
            <p:spPr>
              <a:xfrm>
                <a:off x="2896248" y="5262584"/>
                <a:ext cx="344645" cy="738664"/>
              </a:xfrm>
              <a:prstGeom prst="rect">
                <a:avLst/>
              </a:prstGeom>
              <a:blipFill>
                <a:blip r:embed="rId8"/>
                <a:stretch>
                  <a:fillRect/>
                </a:stretch>
              </a:blipFill>
              <a:ln w="12700" cap="flat">
                <a:noFill/>
                <a:miter lim="400000"/>
              </a:ln>
              <a:effectLst/>
            </p:spPr>
            <p:txBody>
              <a:bodyPr/>
              <a:lstStyle/>
              <a:p>
                <a:r>
                  <a:rPr lang="en-US">
                    <a:noFill/>
                  </a:rPr>
                  <a:t> </a:t>
                </a:r>
              </a:p>
            </p:txBody>
          </p:sp>
        </mc:Fallback>
      </mc:AlternateContent>
      <p:sp>
        <p:nvSpPr>
          <p:cNvPr id="67" name="TextBox 66">
            <a:extLst>
              <a:ext uri="{FF2B5EF4-FFF2-40B4-BE49-F238E27FC236}">
                <a16:creationId xmlns:a16="http://schemas.microsoft.com/office/drawing/2014/main" id="{70AB23AA-B99C-459F-BB63-92C6BBBA7C7D}"/>
              </a:ext>
            </a:extLst>
          </p:cNvPr>
          <p:cNvSpPr txBox="1"/>
          <p:nvPr/>
        </p:nvSpPr>
        <p:spPr>
          <a:xfrm rot="16200000">
            <a:off x="-65164" y="4775866"/>
            <a:ext cx="1638269" cy="30777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rgbClr val="000000"/>
                </a:solidFill>
                <a:effectLst/>
                <a:uFillTx/>
                <a:latin typeface="Arial" panose="020B0604020202020204" pitchFamily="34" charset="0"/>
                <a:ea typeface="Helvetica"/>
                <a:cs typeface="Arial" panose="020B0604020202020204" pitchFamily="34" charset="0"/>
                <a:sym typeface="Helvetica"/>
              </a:rPr>
              <a:t>Keys ruled out</a:t>
            </a:r>
          </a:p>
        </p:txBody>
      </p:sp>
      <p:sp>
        <p:nvSpPr>
          <p:cNvPr id="68" name="TextBox 67">
            <a:extLst>
              <a:ext uri="{FF2B5EF4-FFF2-40B4-BE49-F238E27FC236}">
                <a16:creationId xmlns:a16="http://schemas.microsoft.com/office/drawing/2014/main" id="{FDD166B8-B925-4988-AF6E-AAFE5BBC3FCB}"/>
              </a:ext>
            </a:extLst>
          </p:cNvPr>
          <p:cNvSpPr txBox="1"/>
          <p:nvPr/>
        </p:nvSpPr>
        <p:spPr>
          <a:xfrm>
            <a:off x="683693" y="6167092"/>
            <a:ext cx="2821264" cy="30777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rgbClr val="000000"/>
                </a:solidFill>
                <a:effectLst/>
                <a:uFillTx/>
                <a:latin typeface="Arial" panose="020B0604020202020204" pitchFamily="34" charset="0"/>
                <a:ea typeface="Helvetica"/>
                <a:cs typeface="Arial" panose="020B0604020202020204" pitchFamily="34" charset="0"/>
                <a:sym typeface="Helvetica"/>
              </a:rPr>
              <a:t> No. inputs applied</a:t>
            </a:r>
          </a:p>
        </p:txBody>
      </p:sp>
      <p:sp>
        <p:nvSpPr>
          <p:cNvPr id="42" name="Freeform: Shape 41">
            <a:extLst>
              <a:ext uri="{FF2B5EF4-FFF2-40B4-BE49-F238E27FC236}">
                <a16:creationId xmlns:a16="http://schemas.microsoft.com/office/drawing/2014/main" id="{E7EBB625-A826-4C82-83A1-736116760DC0}"/>
              </a:ext>
            </a:extLst>
          </p:cNvPr>
          <p:cNvSpPr/>
          <p:nvPr/>
        </p:nvSpPr>
        <p:spPr>
          <a:xfrm>
            <a:off x="1034255" y="4373849"/>
            <a:ext cx="413421" cy="1148096"/>
          </a:xfrm>
          <a:custGeom>
            <a:avLst/>
            <a:gdLst>
              <a:gd name="connsiteX0" fmla="*/ 0 w 500933"/>
              <a:gd name="connsiteY0" fmla="*/ 0 h 1300038"/>
              <a:gd name="connsiteX1" fmla="*/ 186856 w 500933"/>
              <a:gd name="connsiteY1" fmla="*/ 886570 h 1300038"/>
              <a:gd name="connsiteX2" fmla="*/ 500933 w 500933"/>
              <a:gd name="connsiteY2" fmla="*/ 1300038 h 1300038"/>
            </a:gdLst>
            <a:ahLst/>
            <a:cxnLst>
              <a:cxn ang="0">
                <a:pos x="connsiteX0" y="connsiteY0"/>
              </a:cxn>
              <a:cxn ang="0">
                <a:pos x="connsiteX1" y="connsiteY1"/>
              </a:cxn>
              <a:cxn ang="0">
                <a:pos x="connsiteX2" y="connsiteY2"/>
              </a:cxn>
            </a:cxnLst>
            <a:rect l="l" t="t" r="r" b="b"/>
            <a:pathLst>
              <a:path w="500933" h="1300038">
                <a:moveTo>
                  <a:pt x="0" y="0"/>
                </a:moveTo>
                <a:cubicBezTo>
                  <a:pt x="51683" y="334948"/>
                  <a:pt x="103367" y="669897"/>
                  <a:pt x="186856" y="886570"/>
                </a:cubicBezTo>
                <a:cubicBezTo>
                  <a:pt x="270345" y="1103243"/>
                  <a:pt x="449249" y="1242391"/>
                  <a:pt x="500933" y="1300038"/>
                </a:cubicBezTo>
              </a:path>
            </a:pathLst>
          </a:custGeom>
          <a:noFill/>
          <a:ln w="22225" cap="flat">
            <a:solidFill>
              <a:srgbClr val="92D05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7056BB8F-273E-4B39-A192-B0F2DAF37015}"/>
                  </a:ext>
                </a:extLst>
              </p:cNvPr>
              <p:cNvSpPr txBox="1"/>
              <p:nvPr/>
            </p:nvSpPr>
            <p:spPr>
              <a:xfrm>
                <a:off x="863115" y="3953724"/>
                <a:ext cx="344645" cy="73866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r>
                        <a:rPr kumimoji="0" lang="en-US" sz="4800" b="0" i="1"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cs typeface="Helvetica"/>
                          <a:sym typeface="Helvetica"/>
                        </a:rPr>
                        <m:t>∙</m:t>
                      </m:r>
                    </m:oMath>
                  </m:oMathPara>
                </a14:m>
                <a:endParaRPr kumimoji="0" lang="en-US" sz="1200" b="0" i="0" u="none" strike="noStrike" cap="none" spc="0" normalizeH="0" baseline="0" dirty="0">
                  <a:ln>
                    <a:noFill/>
                  </a:ln>
                  <a:solidFill>
                    <a:srgbClr val="000000"/>
                  </a:solidFill>
                  <a:effectLst/>
                  <a:uFillTx/>
                  <a:latin typeface="Helvetica"/>
                  <a:ea typeface="Helvetica"/>
                  <a:cs typeface="Helvetica"/>
                  <a:sym typeface="Helvetica"/>
                </a:endParaRPr>
              </a:p>
            </p:txBody>
          </p:sp>
        </mc:Choice>
        <mc:Fallback xmlns="">
          <p:sp>
            <p:nvSpPr>
              <p:cNvPr id="52" name="TextBox 51">
                <a:extLst>
                  <a:ext uri="{FF2B5EF4-FFF2-40B4-BE49-F238E27FC236}">
                    <a16:creationId xmlns:a16="http://schemas.microsoft.com/office/drawing/2014/main" id="{7056BB8F-273E-4B39-A192-B0F2DAF37015}"/>
                  </a:ext>
                </a:extLst>
              </p:cNvPr>
              <p:cNvSpPr txBox="1">
                <a:spLocks noRot="1" noChangeAspect="1" noMove="1" noResize="1" noEditPoints="1" noAdjustHandles="1" noChangeArrowheads="1" noChangeShapeType="1" noTextEdit="1"/>
              </p:cNvSpPr>
              <p:nvPr/>
            </p:nvSpPr>
            <p:spPr>
              <a:xfrm>
                <a:off x="863115" y="3953724"/>
                <a:ext cx="344645" cy="738664"/>
              </a:xfrm>
              <a:prstGeom prst="rect">
                <a:avLst/>
              </a:prstGeom>
              <a:blipFill>
                <a:blip r:embed="rId9"/>
                <a:stretch>
                  <a:fillRect/>
                </a:stretch>
              </a:blipFill>
              <a:ln w="12700" cap="flat">
                <a:noFill/>
                <a:miter lim="400000"/>
              </a:ln>
              <a:effectLst/>
            </p:spPr>
            <p:txBody>
              <a:bodyPr/>
              <a:lstStyle/>
              <a:p>
                <a:r>
                  <a:rPr lang="en-US">
                    <a:noFill/>
                  </a:rPr>
                  <a:t> </a:t>
                </a:r>
              </a:p>
            </p:txBody>
          </p:sp>
        </mc:Fallback>
      </mc:AlternateContent>
      <p:cxnSp>
        <p:nvCxnSpPr>
          <p:cNvPr id="53" name="Straight Connector 52">
            <a:extLst>
              <a:ext uri="{FF2B5EF4-FFF2-40B4-BE49-F238E27FC236}">
                <a16:creationId xmlns:a16="http://schemas.microsoft.com/office/drawing/2014/main" id="{942573C7-2192-40E2-9925-1D2E58629C73}"/>
              </a:ext>
            </a:extLst>
          </p:cNvPr>
          <p:cNvCxnSpPr>
            <a:cxnSpLocks/>
          </p:cNvCxnSpPr>
          <p:nvPr/>
        </p:nvCxnSpPr>
        <p:spPr>
          <a:xfrm>
            <a:off x="1722122" y="5674712"/>
            <a:ext cx="1073809" cy="0"/>
          </a:xfrm>
          <a:prstGeom prst="line">
            <a:avLst/>
          </a:prstGeom>
          <a:noFill/>
          <a:ln w="34925" cap="flat">
            <a:solidFill>
              <a:schemeClr val="bg1"/>
            </a:solidFill>
            <a:prstDash val="sysDot"/>
            <a:miter lim="400000"/>
          </a:ln>
          <a:effectLst/>
        </p:spPr>
        <p:style>
          <a:lnRef idx="0">
            <a:scrgbClr r="0" g="0" b="0"/>
          </a:lnRef>
          <a:fillRef idx="0">
            <a:scrgbClr r="0" g="0" b="0"/>
          </a:fillRef>
          <a:effectRef idx="0">
            <a:scrgbClr r="0" g="0" b="0"/>
          </a:effectRef>
          <a:fontRef idx="none"/>
        </p:style>
      </p:cxnSp>
      <p:cxnSp>
        <p:nvCxnSpPr>
          <p:cNvPr id="57" name="Straight Connector 56">
            <a:extLst>
              <a:ext uri="{FF2B5EF4-FFF2-40B4-BE49-F238E27FC236}">
                <a16:creationId xmlns:a16="http://schemas.microsoft.com/office/drawing/2014/main" id="{6F3CE53E-5871-4B7C-BDC5-58CCE360A526}"/>
              </a:ext>
            </a:extLst>
          </p:cNvPr>
          <p:cNvCxnSpPr>
            <a:cxnSpLocks/>
          </p:cNvCxnSpPr>
          <p:nvPr/>
        </p:nvCxnSpPr>
        <p:spPr>
          <a:xfrm flipV="1">
            <a:off x="1435003" y="5496511"/>
            <a:ext cx="0" cy="170564"/>
          </a:xfrm>
          <a:prstGeom prst="line">
            <a:avLst/>
          </a:prstGeom>
          <a:noFill/>
          <a:ln w="22225" cap="flat">
            <a:solidFill>
              <a:srgbClr val="000000"/>
            </a:solidFill>
            <a:prstDash val="sysDot"/>
            <a:miter lim="400000"/>
          </a:ln>
          <a:effectLst/>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C5C52287-7B26-4086-93C1-D32E3B58BE7E}"/>
                  </a:ext>
                </a:extLst>
              </p:cNvPr>
              <p:cNvSpPr txBox="1"/>
              <p:nvPr/>
            </p:nvSpPr>
            <p:spPr>
              <a:xfrm>
                <a:off x="1258481" y="5070731"/>
                <a:ext cx="344645" cy="73866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r>
                        <a:rPr kumimoji="0" lang="en-US" sz="4800" b="0" i="1"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cs typeface="Helvetica"/>
                          <a:sym typeface="Helvetica"/>
                        </a:rPr>
                        <m:t>∙</m:t>
                      </m:r>
                    </m:oMath>
                  </m:oMathPara>
                </a14:m>
                <a:endParaRPr kumimoji="0" lang="en-US" sz="1200" b="0" i="0" u="none" strike="noStrike" cap="none" spc="0" normalizeH="0" baseline="0" dirty="0">
                  <a:ln>
                    <a:noFill/>
                  </a:ln>
                  <a:solidFill>
                    <a:srgbClr val="000000"/>
                  </a:solidFill>
                  <a:effectLst/>
                  <a:uFillTx/>
                  <a:latin typeface="Helvetica"/>
                  <a:ea typeface="Helvetica"/>
                  <a:cs typeface="Helvetica"/>
                  <a:sym typeface="Helvetica"/>
                </a:endParaRPr>
              </a:p>
            </p:txBody>
          </p:sp>
        </mc:Choice>
        <mc:Fallback xmlns="">
          <p:sp>
            <p:nvSpPr>
              <p:cNvPr id="59" name="TextBox 58">
                <a:extLst>
                  <a:ext uri="{FF2B5EF4-FFF2-40B4-BE49-F238E27FC236}">
                    <a16:creationId xmlns:a16="http://schemas.microsoft.com/office/drawing/2014/main" id="{C5C52287-7B26-4086-93C1-D32E3B58BE7E}"/>
                  </a:ext>
                </a:extLst>
              </p:cNvPr>
              <p:cNvSpPr txBox="1">
                <a:spLocks noRot="1" noChangeAspect="1" noMove="1" noResize="1" noEditPoints="1" noAdjustHandles="1" noChangeArrowheads="1" noChangeShapeType="1" noTextEdit="1"/>
              </p:cNvSpPr>
              <p:nvPr/>
            </p:nvSpPr>
            <p:spPr>
              <a:xfrm>
                <a:off x="1258481" y="5070731"/>
                <a:ext cx="344645" cy="738664"/>
              </a:xfrm>
              <a:prstGeom prst="rect">
                <a:avLst/>
              </a:prstGeom>
              <a:blipFill>
                <a:blip r:embed="rId10"/>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0CB48717-5CA9-455E-9B5E-7B0FAE07D734}"/>
                  </a:ext>
                </a:extLst>
              </p:cNvPr>
              <p:cNvSpPr txBox="1"/>
              <p:nvPr/>
            </p:nvSpPr>
            <p:spPr>
              <a:xfrm>
                <a:off x="1258482" y="5247195"/>
                <a:ext cx="344645" cy="73866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r>
                        <a:rPr kumimoji="0" lang="en-US" sz="4800" b="0" i="1"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cs typeface="Helvetica"/>
                          <a:sym typeface="Helvetica"/>
                        </a:rPr>
                        <m:t>∙</m:t>
                      </m:r>
                    </m:oMath>
                  </m:oMathPara>
                </a14:m>
                <a:endParaRPr kumimoji="0" lang="en-US" sz="1200" b="0" i="0" u="none" strike="noStrike" cap="none" spc="0" normalizeH="0" baseline="0" dirty="0">
                  <a:ln>
                    <a:noFill/>
                  </a:ln>
                  <a:solidFill>
                    <a:srgbClr val="000000"/>
                  </a:solidFill>
                  <a:effectLst/>
                  <a:uFillTx/>
                  <a:latin typeface="Helvetica"/>
                  <a:ea typeface="Helvetica"/>
                  <a:cs typeface="Helvetica"/>
                  <a:sym typeface="Helvetica"/>
                </a:endParaRPr>
              </a:p>
            </p:txBody>
          </p:sp>
        </mc:Choice>
        <mc:Fallback xmlns="">
          <p:sp>
            <p:nvSpPr>
              <p:cNvPr id="61" name="TextBox 60">
                <a:extLst>
                  <a:ext uri="{FF2B5EF4-FFF2-40B4-BE49-F238E27FC236}">
                    <a16:creationId xmlns:a16="http://schemas.microsoft.com/office/drawing/2014/main" id="{0CB48717-5CA9-455E-9B5E-7B0FAE07D734}"/>
                  </a:ext>
                </a:extLst>
              </p:cNvPr>
              <p:cNvSpPr txBox="1">
                <a:spLocks noRot="1" noChangeAspect="1" noMove="1" noResize="1" noEditPoints="1" noAdjustHandles="1" noChangeArrowheads="1" noChangeShapeType="1" noTextEdit="1"/>
              </p:cNvSpPr>
              <p:nvPr/>
            </p:nvSpPr>
            <p:spPr>
              <a:xfrm>
                <a:off x="1258482" y="5247195"/>
                <a:ext cx="344645" cy="738664"/>
              </a:xfrm>
              <a:prstGeom prst="rect">
                <a:avLst/>
              </a:prstGeom>
              <a:blipFill>
                <a:blip r:embed="rId11"/>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F139032D-D8A3-438C-866A-F9C81F3BBC1F}"/>
                  </a:ext>
                </a:extLst>
              </p:cNvPr>
              <p:cNvSpPr txBox="1"/>
              <p:nvPr/>
            </p:nvSpPr>
            <p:spPr>
              <a:xfrm>
                <a:off x="1249424" y="5714594"/>
                <a:ext cx="334001" cy="49244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r>
                        <a:rPr kumimoji="0" lang="en-US" sz="3200" b="0" i="1" u="none" strike="noStrike" cap="none" spc="0" normalizeH="0" baseline="0" smtClean="0">
                          <a:ln>
                            <a:noFill/>
                          </a:ln>
                          <a:solidFill>
                            <a:srgbClr val="000000"/>
                          </a:solidFill>
                          <a:effectLst/>
                          <a:uFillTx/>
                          <a:latin typeface="Cambria Math" panose="02040503050406030204" pitchFamily="18" charset="0"/>
                          <a:ea typeface="Helvetica"/>
                          <a:cs typeface="Helvetica"/>
                          <a:sym typeface="Helvetica"/>
                        </a:rPr>
                        <m:t>𝜆</m:t>
                      </m:r>
                    </m:oMath>
                  </m:oMathPara>
                </a14:m>
                <a:endParaRPr kumimoji="0" lang="en-US" sz="3200" b="0" i="0" u="none" strike="noStrike" cap="none" spc="0" normalizeH="0" baseline="0" dirty="0">
                  <a:ln>
                    <a:noFill/>
                  </a:ln>
                  <a:solidFill>
                    <a:srgbClr val="000000"/>
                  </a:solidFill>
                  <a:effectLst/>
                  <a:uFillTx/>
                  <a:latin typeface="Helvetica"/>
                  <a:ea typeface="Helvetica"/>
                  <a:cs typeface="Helvetica"/>
                  <a:sym typeface="Helvetica"/>
                </a:endParaRPr>
              </a:p>
            </p:txBody>
          </p:sp>
        </mc:Choice>
        <mc:Fallback xmlns="">
          <p:sp>
            <p:nvSpPr>
              <p:cNvPr id="62" name="TextBox 61">
                <a:extLst>
                  <a:ext uri="{FF2B5EF4-FFF2-40B4-BE49-F238E27FC236}">
                    <a16:creationId xmlns:a16="http://schemas.microsoft.com/office/drawing/2014/main" id="{F139032D-D8A3-438C-866A-F9C81F3BBC1F}"/>
                  </a:ext>
                </a:extLst>
              </p:cNvPr>
              <p:cNvSpPr txBox="1">
                <a:spLocks noRot="1" noChangeAspect="1" noMove="1" noResize="1" noEditPoints="1" noAdjustHandles="1" noChangeArrowheads="1" noChangeShapeType="1" noTextEdit="1"/>
              </p:cNvSpPr>
              <p:nvPr/>
            </p:nvSpPr>
            <p:spPr>
              <a:xfrm>
                <a:off x="1249424" y="5714594"/>
                <a:ext cx="334001" cy="492443"/>
              </a:xfrm>
              <a:prstGeom prst="rect">
                <a:avLst/>
              </a:prstGeom>
              <a:blipFill>
                <a:blip r:embed="rId12"/>
                <a:stretch>
                  <a:fillRect/>
                </a:stretch>
              </a:blipFill>
              <a:ln w="12700" cap="flat">
                <a:noFill/>
                <a:miter lim="400000"/>
              </a:ln>
              <a:effectLst/>
            </p:spPr>
            <p:txBody>
              <a:bodyPr/>
              <a:lstStyle/>
              <a:p>
                <a:r>
                  <a:rPr lang="en-US">
                    <a:noFill/>
                  </a:rPr>
                  <a:t> </a:t>
                </a:r>
              </a:p>
            </p:txBody>
          </p:sp>
        </mc:Fallback>
      </mc:AlternateContent>
      <p:grpSp>
        <p:nvGrpSpPr>
          <p:cNvPr id="34" name="Group 33">
            <a:extLst>
              <a:ext uri="{FF2B5EF4-FFF2-40B4-BE49-F238E27FC236}">
                <a16:creationId xmlns:a16="http://schemas.microsoft.com/office/drawing/2014/main" id="{EC2BC385-ED0C-4D26-B524-AAB0E384A01F}"/>
              </a:ext>
            </a:extLst>
          </p:cNvPr>
          <p:cNvGrpSpPr/>
          <p:nvPr/>
        </p:nvGrpSpPr>
        <p:grpSpPr>
          <a:xfrm>
            <a:off x="2413295" y="3958662"/>
            <a:ext cx="979722" cy="881655"/>
            <a:chOff x="2211950" y="3979364"/>
            <a:chExt cx="979722" cy="881655"/>
          </a:xfrm>
        </p:grpSpPr>
        <p:cxnSp>
          <p:nvCxnSpPr>
            <p:cNvPr id="50" name="Straight Connector 49">
              <a:extLst>
                <a:ext uri="{FF2B5EF4-FFF2-40B4-BE49-F238E27FC236}">
                  <a16:creationId xmlns:a16="http://schemas.microsoft.com/office/drawing/2014/main" id="{84FF3503-D127-49E2-90F7-7ED373567137}"/>
                </a:ext>
              </a:extLst>
            </p:cNvPr>
            <p:cNvCxnSpPr>
              <a:cxnSpLocks/>
            </p:cNvCxnSpPr>
            <p:nvPr/>
          </p:nvCxnSpPr>
          <p:spPr>
            <a:xfrm>
              <a:off x="2211950" y="4170389"/>
              <a:ext cx="428368" cy="0"/>
            </a:xfrm>
            <a:prstGeom prst="line">
              <a:avLst/>
            </a:prstGeom>
            <a:noFill/>
            <a:ln w="22225" cap="flat">
              <a:solidFill>
                <a:srgbClr val="B1DD81"/>
              </a:solidFill>
              <a:prstDash val="solid"/>
              <a:miter lim="400000"/>
            </a:ln>
            <a:effectLst/>
          </p:spPr>
          <p:style>
            <a:lnRef idx="0">
              <a:scrgbClr r="0" g="0" b="0"/>
            </a:lnRef>
            <a:fillRef idx="0">
              <a:scrgbClr r="0" g="0" b="0"/>
            </a:fillRef>
            <a:effectRef idx="0">
              <a:scrgbClr r="0" g="0" b="0"/>
            </a:effectRef>
            <a:fontRef idx="none"/>
          </p:style>
        </p:cxnSp>
        <p:cxnSp>
          <p:nvCxnSpPr>
            <p:cNvPr id="56" name="Straight Connector 55">
              <a:extLst>
                <a:ext uri="{FF2B5EF4-FFF2-40B4-BE49-F238E27FC236}">
                  <a16:creationId xmlns:a16="http://schemas.microsoft.com/office/drawing/2014/main" id="{24568CF1-4249-4CED-BA2E-20E29AF1F723}"/>
                </a:ext>
              </a:extLst>
            </p:cNvPr>
            <p:cNvCxnSpPr>
              <a:cxnSpLocks/>
            </p:cNvCxnSpPr>
            <p:nvPr/>
          </p:nvCxnSpPr>
          <p:spPr>
            <a:xfrm>
              <a:off x="2213178" y="4683217"/>
              <a:ext cx="428368" cy="0"/>
            </a:xfrm>
            <a:prstGeom prst="line">
              <a:avLst/>
            </a:prstGeom>
            <a:noFill/>
            <a:ln w="22225" cap="flat">
              <a:solidFill>
                <a:schemeClr val="accent5">
                  <a:lumMod val="60000"/>
                  <a:lumOff val="40000"/>
                </a:schemeClr>
              </a:solidFill>
              <a:prstDash val="solid"/>
              <a:miter lim="400000"/>
            </a:ln>
            <a:effectLst/>
          </p:spPr>
          <p:style>
            <a:lnRef idx="0">
              <a:scrgbClr r="0" g="0" b="0"/>
            </a:lnRef>
            <a:fillRef idx="0">
              <a:scrgbClr r="0" g="0" b="0"/>
            </a:fillRef>
            <a:effectRef idx="0">
              <a:scrgbClr r="0" g="0" b="0"/>
            </a:effectRef>
            <a:fontRef idx="none"/>
          </p:style>
        </p:cxnSp>
        <p:sp>
          <p:nvSpPr>
            <p:cNvPr id="33" name="TextBox 32">
              <a:extLst>
                <a:ext uri="{FF2B5EF4-FFF2-40B4-BE49-F238E27FC236}">
                  <a16:creationId xmlns:a16="http://schemas.microsoft.com/office/drawing/2014/main" id="{154434DF-C50A-47D6-A1FD-4D2AD70F2C38}"/>
                </a:ext>
              </a:extLst>
            </p:cNvPr>
            <p:cNvSpPr txBox="1"/>
            <p:nvPr/>
          </p:nvSpPr>
          <p:spPr>
            <a:xfrm>
              <a:off x="2678711" y="3979364"/>
              <a:ext cx="512961" cy="37959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b="0" i="0" u="none" strike="noStrike" cap="none" spc="0" normalizeH="0" baseline="0" dirty="0">
                  <a:ln>
                    <a:noFill/>
                  </a:ln>
                  <a:solidFill>
                    <a:srgbClr val="000000"/>
                  </a:solidFill>
                  <a:effectLst/>
                  <a:uFillTx/>
                  <a:latin typeface="Arial" panose="020B0604020202020204" pitchFamily="34" charset="0"/>
                  <a:ea typeface="Helvetica"/>
                  <a:cs typeface="Arial" panose="020B0604020202020204" pitchFamily="34" charset="0"/>
                  <a:sym typeface="Helvetica"/>
                </a:rPr>
                <a:t>SLL</a:t>
              </a:r>
            </a:p>
          </p:txBody>
        </p:sp>
        <p:sp>
          <p:nvSpPr>
            <p:cNvPr id="63" name="TextBox 62">
              <a:extLst>
                <a:ext uri="{FF2B5EF4-FFF2-40B4-BE49-F238E27FC236}">
                  <a16:creationId xmlns:a16="http://schemas.microsoft.com/office/drawing/2014/main" id="{6921799D-122C-4E73-ADC6-BFB6C5CF9482}"/>
                </a:ext>
              </a:extLst>
            </p:cNvPr>
            <p:cNvSpPr txBox="1"/>
            <p:nvPr/>
          </p:nvSpPr>
          <p:spPr>
            <a:xfrm>
              <a:off x="2678710" y="4481428"/>
              <a:ext cx="423193" cy="37959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b="0" i="0" u="none" strike="noStrike" cap="none" spc="0" normalizeH="0" baseline="0" dirty="0">
                  <a:ln>
                    <a:noFill/>
                  </a:ln>
                  <a:solidFill>
                    <a:srgbClr val="000000"/>
                  </a:solidFill>
                  <a:effectLst/>
                  <a:uFillTx/>
                  <a:latin typeface="Arial" panose="020B0604020202020204" pitchFamily="34" charset="0"/>
                  <a:ea typeface="Helvetica"/>
                  <a:cs typeface="Arial" panose="020B0604020202020204" pitchFamily="34" charset="0"/>
                  <a:sym typeface="Helvetica"/>
                </a:rPr>
                <a:t>SR</a:t>
              </a:r>
            </a:p>
          </p:txBody>
        </p:sp>
      </p:grpSp>
    </p:spTree>
    <p:extLst>
      <p:ext uri="{BB962C8B-B14F-4D97-AF65-F5344CB8AC3E}">
        <p14:creationId xmlns:p14="http://schemas.microsoft.com/office/powerpoint/2010/main" val="20012839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65"/>
                                        </p:tgtEl>
                                        <p:attrNameLst>
                                          <p:attrName>style.color</p:attrName>
                                        </p:attrNameLst>
                                      </p:cBhvr>
                                      <p:to>
                                        <a:srgbClr val="FF0000"/>
                                      </p:to>
                                    </p:animClr>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par>
                                <p:cTn id="12" presetID="10" presetClass="entr" presetSubtype="0" fill="hold"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par>
                                <p:cTn id="27" presetID="10"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par>
                                <p:cTn id="30" presetID="10" presetClass="entr" presetSubtype="0"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par>
                                <p:cTn id="33" presetID="1" presetClass="exit"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hidden"/>
                                      </p:to>
                                    </p:set>
                                  </p:childTnLst>
                                </p:cTn>
                              </p:par>
                              <p:par>
                                <p:cTn id="35" presetID="10"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par>
                                <p:cTn id="38" presetID="1" presetClass="entr" presetSubtype="0" fill="hold" nodeType="withEffect">
                                  <p:stCondLst>
                                    <p:cond delay="0"/>
                                  </p:stCondLst>
                                  <p:childTnLst>
                                    <p:set>
                                      <p:cBhvr>
                                        <p:cTn id="39" dur="1" fill="hold">
                                          <p:stCondLst>
                                            <p:cond delay="0"/>
                                          </p:stCondLst>
                                        </p:cTn>
                                        <p:tgtEl>
                                          <p:spTgt spid="39"/>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childTnLst>
                                </p:cTn>
                              </p:par>
                              <p:par>
                                <p:cTn id="45" presetID="10" presetClass="entr" presetSubtype="0" fill="hold"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P spid="22" grpId="0"/>
      <p:bldP spid="24" grpId="0"/>
      <p:bldP spid="25" grpId="0"/>
      <p:bldP spid="27" grpId="0"/>
      <p:bldP spid="6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Arial" panose="020B0604020202020204" pitchFamily="34" charset="0"/>
                <a:cs typeface="Arial" panose="020B0604020202020204" pitchFamily="34" charset="0"/>
              </a:rPr>
              <a:t>SAT-Resistant Countermeasures</a:t>
            </a:r>
          </a:p>
        </p:txBody>
      </p:sp>
      <p:pic>
        <p:nvPicPr>
          <p:cNvPr id="27" name="Picture 26"/>
          <p:cNvPicPr>
            <a:picLocks noChangeAspect="1"/>
          </p:cNvPicPr>
          <p:nvPr/>
        </p:nvPicPr>
        <p:blipFill>
          <a:blip r:embed="rId2"/>
          <a:stretch>
            <a:fillRect/>
          </a:stretch>
        </p:blipFill>
        <p:spPr>
          <a:xfrm>
            <a:off x="4858813" y="1750739"/>
            <a:ext cx="4285187" cy="2232171"/>
          </a:xfrm>
          <a:prstGeom prst="rect">
            <a:avLst/>
          </a:prstGeom>
        </p:spPr>
      </p:pic>
      <p:sp>
        <p:nvSpPr>
          <p:cNvPr id="28" name="TextBox 6"/>
          <p:cNvSpPr txBox="1"/>
          <p:nvPr/>
        </p:nvSpPr>
        <p:spPr>
          <a:xfrm>
            <a:off x="92277" y="4600729"/>
            <a:ext cx="9022278" cy="53347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horz" wrap="none" lIns="50800" tIns="50800" rIns="50800" bIns="50800" numCol="1" spcCol="3810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457200" rtl="0" fontAlgn="auto" latinLnBrk="1" hangingPunct="0">
              <a:lnSpc>
                <a:spcPct val="100000"/>
              </a:lnSpc>
              <a:spcBef>
                <a:spcPts val="0"/>
              </a:spcBef>
              <a:spcAft>
                <a:spcPts val="0"/>
              </a:spcAft>
              <a:buClrTx/>
              <a:buSzTx/>
              <a:buFontTx/>
              <a:buNone/>
              <a:tabLst/>
            </a:pPr>
            <a:r>
              <a:rPr lang="en-US" sz="2800" i="1" dirty="0">
                <a:solidFill>
                  <a:srgbClr val="000000"/>
                </a:solidFill>
                <a:latin typeface="Arial" panose="020B0604020202020204" pitchFamily="34" charset="0"/>
                <a:ea typeface="Helvetica"/>
                <a:cs typeface="Arial" panose="020B0604020202020204" pitchFamily="34" charset="0"/>
                <a:sym typeface="Helvetica"/>
              </a:rPr>
              <a:t>SARLock to achieve maximum # DIPs [</a:t>
            </a:r>
            <a:r>
              <a:rPr lang="en-US" sz="2800" i="1" dirty="0" err="1">
                <a:solidFill>
                  <a:srgbClr val="000000"/>
                </a:solidFill>
                <a:latin typeface="Arial" panose="020B0604020202020204" pitchFamily="34" charset="0"/>
                <a:ea typeface="Helvetica"/>
                <a:cs typeface="Arial" panose="020B0604020202020204" pitchFamily="34" charset="0"/>
                <a:sym typeface="Helvetica"/>
              </a:rPr>
              <a:t>Yasin</a:t>
            </a:r>
            <a:r>
              <a:rPr lang="en-US" sz="2800" i="1" dirty="0">
                <a:solidFill>
                  <a:srgbClr val="000000"/>
                </a:solidFill>
                <a:latin typeface="Arial" panose="020B0604020202020204" pitchFamily="34" charset="0"/>
                <a:ea typeface="Helvetica"/>
                <a:cs typeface="Arial" panose="020B0604020202020204" pitchFamily="34" charset="0"/>
                <a:sym typeface="Helvetica"/>
              </a:rPr>
              <a:t>, HOST’15]</a:t>
            </a:r>
            <a:endParaRPr kumimoji="0" lang="en-US" sz="2800" i="1" u="none" strike="noStrike" cap="none" spc="0" normalizeH="0" baseline="0" dirty="0">
              <a:ln>
                <a:noFill/>
              </a:ln>
              <a:solidFill>
                <a:srgbClr val="000000"/>
              </a:solidFill>
              <a:effectLst/>
              <a:uFillTx/>
              <a:latin typeface="Arial" panose="020B0604020202020204" pitchFamily="34" charset="0"/>
              <a:ea typeface="Helvetica"/>
              <a:cs typeface="Arial" panose="020B0604020202020204" pitchFamily="34" charset="0"/>
              <a:sym typeface="Helvetica"/>
            </a:endParaRPr>
          </a:p>
        </p:txBody>
      </p:sp>
      <p:pic>
        <p:nvPicPr>
          <p:cNvPr id="30" name="Picture 29"/>
          <p:cNvPicPr>
            <a:picLocks noChangeAspect="1"/>
          </p:cNvPicPr>
          <p:nvPr/>
        </p:nvPicPr>
        <p:blipFill>
          <a:blip r:embed="rId3"/>
          <a:stretch>
            <a:fillRect/>
          </a:stretch>
        </p:blipFill>
        <p:spPr>
          <a:xfrm>
            <a:off x="92277" y="1700520"/>
            <a:ext cx="4642545" cy="1940391"/>
          </a:xfrm>
          <a:prstGeom prst="rect">
            <a:avLst/>
          </a:prstGeom>
        </p:spPr>
      </p:pic>
      <p:sp>
        <p:nvSpPr>
          <p:cNvPr id="36" name="TextBox 35"/>
          <p:cNvSpPr txBox="1"/>
          <p:nvPr/>
        </p:nvSpPr>
        <p:spPr>
          <a:xfrm>
            <a:off x="1768376" y="3982910"/>
            <a:ext cx="1386598" cy="47192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US" sz="2400" b="0" i="0" u="none" strike="noStrike" cap="none" spc="0" normalizeH="0" baseline="0" dirty="0" err="1">
                <a:ln>
                  <a:noFill/>
                </a:ln>
                <a:solidFill>
                  <a:srgbClr val="000000"/>
                </a:solidFill>
                <a:effectLst/>
                <a:uFillTx/>
                <a:latin typeface="Arial" panose="020B0604020202020204" pitchFamily="34" charset="0"/>
                <a:ea typeface="Helvetica"/>
                <a:cs typeface="Arial" panose="020B0604020202020204" pitchFamily="34" charset="0"/>
                <a:sym typeface="Helvetica"/>
              </a:rPr>
              <a:t>SARLock</a:t>
            </a:r>
            <a:endParaRPr kumimoji="0" lang="en-US" sz="2400" b="0" i="0" u="none" strike="noStrike" cap="none" spc="0" normalizeH="0" baseline="0" dirty="0">
              <a:ln>
                <a:noFill/>
              </a:ln>
              <a:solidFill>
                <a:srgbClr val="000000"/>
              </a:solidFill>
              <a:effectLst/>
              <a:uFillTx/>
              <a:latin typeface="Arial" panose="020B0604020202020204" pitchFamily="34" charset="0"/>
              <a:ea typeface="Helvetica"/>
              <a:cs typeface="Arial" panose="020B0604020202020204" pitchFamily="34" charset="0"/>
              <a:sym typeface="Helvetica"/>
            </a:endParaRPr>
          </a:p>
        </p:txBody>
      </p:sp>
      <p:sp>
        <p:nvSpPr>
          <p:cNvPr id="37" name="TextBox 36"/>
          <p:cNvSpPr txBox="1"/>
          <p:nvPr/>
        </p:nvSpPr>
        <p:spPr>
          <a:xfrm>
            <a:off x="5494680" y="3982910"/>
            <a:ext cx="2284280" cy="47192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US" sz="2400" b="0" i="0" u="none" strike="noStrike" cap="none" spc="0" normalizeH="0" baseline="0" dirty="0" err="1">
                <a:ln>
                  <a:noFill/>
                </a:ln>
                <a:solidFill>
                  <a:srgbClr val="000000"/>
                </a:solidFill>
                <a:effectLst/>
                <a:uFillTx/>
                <a:latin typeface="Arial" panose="020B0604020202020204" pitchFamily="34" charset="0"/>
                <a:ea typeface="Helvetica"/>
                <a:cs typeface="Arial" panose="020B0604020202020204" pitchFamily="34" charset="0"/>
                <a:sym typeface="Helvetica"/>
              </a:rPr>
              <a:t>SARLock</a:t>
            </a:r>
            <a:r>
              <a:rPr kumimoji="0" lang="en-US" sz="2400" b="0" i="0" u="none" strike="noStrike" cap="none" spc="0" normalizeH="0" baseline="0" dirty="0">
                <a:ln>
                  <a:noFill/>
                </a:ln>
                <a:solidFill>
                  <a:srgbClr val="000000"/>
                </a:solidFill>
                <a:effectLst/>
                <a:uFillTx/>
                <a:latin typeface="Arial" panose="020B0604020202020204" pitchFamily="34" charset="0"/>
                <a:ea typeface="Helvetica"/>
                <a:cs typeface="Arial" panose="020B0604020202020204" pitchFamily="34" charset="0"/>
                <a:sym typeface="Helvetica"/>
              </a:rPr>
              <a:t> + SLL</a:t>
            </a:r>
          </a:p>
        </p:txBody>
      </p:sp>
      <p:sp>
        <p:nvSpPr>
          <p:cNvPr id="3" name="Slide Number Placeholder 2">
            <a:extLst>
              <a:ext uri="{FF2B5EF4-FFF2-40B4-BE49-F238E27FC236}">
                <a16:creationId xmlns:a16="http://schemas.microsoft.com/office/drawing/2014/main" id="{00F17B6C-EF56-4430-BB30-6762C75EE416}"/>
              </a:ext>
            </a:extLst>
          </p:cNvPr>
          <p:cNvSpPr>
            <a:spLocks noGrp="1"/>
          </p:cNvSpPr>
          <p:nvPr>
            <p:ph type="sldNum" sz="quarter" idx="2"/>
          </p:nvPr>
        </p:nvSpPr>
        <p:spPr/>
        <p:txBody>
          <a:bodyPr/>
          <a:lstStyle/>
          <a:p>
            <a:fld id="{6EA7A850-4BE4-457B-9249-6A73A0B2CF6C}" type="slidenum">
              <a:rPr lang="en-US" smtClean="0"/>
              <a:t>12</a:t>
            </a:fld>
            <a:endParaRPr lang="en-US"/>
          </a:p>
        </p:txBody>
      </p:sp>
    </p:spTree>
    <p:extLst>
      <p:ext uri="{BB962C8B-B14F-4D97-AF65-F5344CB8AC3E}">
        <p14:creationId xmlns:p14="http://schemas.microsoft.com/office/powerpoint/2010/main" val="31571805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Arial" panose="020B0604020202020204" pitchFamily="34" charset="0"/>
                <a:cs typeface="Arial" panose="020B0604020202020204" pitchFamily="34" charset="0"/>
              </a:rPr>
              <a:t>SAT-Resistant Countermeasures</a:t>
            </a:r>
          </a:p>
        </p:txBody>
      </p:sp>
      <p:sp>
        <p:nvSpPr>
          <p:cNvPr id="9" name="TextBox 8"/>
          <p:cNvSpPr txBox="1"/>
          <p:nvPr/>
        </p:nvSpPr>
        <p:spPr>
          <a:xfrm>
            <a:off x="5727031" y="1181800"/>
            <a:ext cx="3140244" cy="268791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457200" latinLnBrk="1" hangingPunct="0"/>
            <a:r>
              <a:rPr kumimoji="0" lang="en-US" sz="2400" b="1" i="0" u="none" strike="noStrike" cap="none" spc="0" normalizeH="0" baseline="0" dirty="0">
                <a:ln>
                  <a:noFill/>
                </a:ln>
                <a:solidFill>
                  <a:srgbClr val="000000"/>
                </a:solidFill>
                <a:effectLst/>
                <a:uFillTx/>
                <a:latin typeface="Arial" panose="020B0604020202020204" pitchFamily="34" charset="0"/>
                <a:ea typeface="Helvetica"/>
                <a:cs typeface="Arial" panose="020B0604020202020204" pitchFamily="34" charset="0"/>
                <a:sym typeface="Helvetica"/>
              </a:rPr>
              <a:t>Anti-SAT Integration </a:t>
            </a:r>
          </a:p>
          <a:p>
            <a:pPr algn="ctr" defTabSz="457200" latinLnBrk="1" hangingPunct="0"/>
            <a:r>
              <a:rPr lang="en-US" sz="2400" dirty="0">
                <a:solidFill>
                  <a:srgbClr val="000000"/>
                </a:solidFill>
                <a:latin typeface="Arial" panose="020B0604020202020204" pitchFamily="34" charset="0"/>
                <a:ea typeface="Helvetica"/>
                <a:cs typeface="Arial" panose="020B0604020202020204" pitchFamily="34" charset="0"/>
                <a:sym typeface="Helvetica"/>
              </a:rPr>
              <a:t>[</a:t>
            </a:r>
            <a:r>
              <a:rPr lang="en-US" sz="2400" dirty="0" err="1">
                <a:solidFill>
                  <a:srgbClr val="000000"/>
                </a:solidFill>
                <a:latin typeface="Arial" panose="020B0604020202020204" pitchFamily="34" charset="0"/>
                <a:ea typeface="Helvetica"/>
                <a:cs typeface="Arial" panose="020B0604020202020204" pitchFamily="34" charset="0"/>
                <a:sym typeface="Helvetica"/>
              </a:rPr>
              <a:t>Xie</a:t>
            </a:r>
            <a:r>
              <a:rPr lang="en-US" sz="2400" dirty="0">
                <a:solidFill>
                  <a:srgbClr val="000000"/>
                </a:solidFill>
                <a:latin typeface="Arial" panose="020B0604020202020204" pitchFamily="34" charset="0"/>
                <a:ea typeface="Helvetica"/>
                <a:cs typeface="Arial" panose="020B0604020202020204" pitchFamily="34" charset="0"/>
                <a:sym typeface="Helvetica"/>
              </a:rPr>
              <a:t>, CHES’16]</a:t>
            </a:r>
            <a:endParaRPr kumimoji="0" lang="en-US" sz="2400" u="none" strike="noStrike" cap="none" spc="0" normalizeH="0" baseline="0" dirty="0">
              <a:ln>
                <a:noFill/>
              </a:ln>
              <a:solidFill>
                <a:srgbClr val="000000"/>
              </a:solidFill>
              <a:effectLst/>
              <a:uFillTx/>
              <a:latin typeface="Arial" panose="020B0604020202020204" pitchFamily="34" charset="0"/>
              <a:ea typeface="Helvetica"/>
              <a:cs typeface="Arial" panose="020B0604020202020204" pitchFamily="34" charset="0"/>
              <a:sym typeface="Helvetica"/>
            </a:endParaRPr>
          </a:p>
          <a:p>
            <a:pPr marL="342900" marR="0" indent="-342900" algn="l" defTabSz="457200" rtl="0" fontAlgn="auto" latinLnBrk="1" hangingPunct="0">
              <a:lnSpc>
                <a:spcPct val="100000"/>
              </a:lnSpc>
              <a:spcBef>
                <a:spcPts val="0"/>
              </a:spcBef>
              <a:spcAft>
                <a:spcPts val="0"/>
              </a:spcAft>
              <a:buClrTx/>
              <a:buSzTx/>
              <a:buFont typeface="Arial" panose="020B0604020202020204" pitchFamily="34" charset="0"/>
              <a:buChar char="•"/>
              <a:tabLst/>
            </a:pPr>
            <a:r>
              <a:rPr lang="en-US" sz="2400" i="1" dirty="0">
                <a:solidFill>
                  <a:srgbClr val="000000"/>
                </a:solidFill>
                <a:latin typeface="Arial" panose="020B0604020202020204" pitchFamily="34" charset="0"/>
                <a:ea typeface="Helvetica"/>
                <a:cs typeface="Arial" panose="020B0604020202020204" pitchFamily="34" charset="0"/>
                <a:sym typeface="Helvetica"/>
              </a:rPr>
              <a:t>Secure</a:t>
            </a:r>
            <a:r>
              <a:rPr lang="en-US" sz="2400" dirty="0">
                <a:solidFill>
                  <a:srgbClr val="000000"/>
                </a:solidFill>
                <a:latin typeface="Arial" panose="020B0604020202020204" pitchFamily="34" charset="0"/>
                <a:ea typeface="Helvetica"/>
                <a:cs typeface="Arial" panose="020B0604020202020204" pitchFamily="34" charset="0"/>
                <a:sym typeface="Helvetica"/>
              </a:rPr>
              <a:t>: Use PI + </a:t>
            </a:r>
          </a:p>
          <a:p>
            <a:pPr marR="0" algn="l" defTabSz="457200" rtl="0" fontAlgn="auto" latinLnBrk="1" hangingPunct="0">
              <a:lnSpc>
                <a:spcPct val="100000"/>
              </a:lnSpc>
              <a:spcBef>
                <a:spcPts val="0"/>
              </a:spcBef>
              <a:spcAft>
                <a:spcPts val="0"/>
              </a:spcAft>
              <a:buClrTx/>
              <a:buSzTx/>
              <a:tabLst/>
            </a:pPr>
            <a:r>
              <a:rPr lang="en-US" sz="2400" dirty="0">
                <a:solidFill>
                  <a:srgbClr val="000000"/>
                </a:solidFill>
                <a:latin typeface="Arial" panose="020B0604020202020204" pitchFamily="34" charset="0"/>
                <a:ea typeface="Helvetica"/>
                <a:cs typeface="Arial" panose="020B0604020202020204" pitchFamily="34" charset="0"/>
                <a:sym typeface="Helvetica"/>
              </a:rPr>
              <a:t>     Observable Wires</a:t>
            </a:r>
          </a:p>
          <a:p>
            <a:pPr marL="342900" marR="0" indent="-342900" algn="l" defTabSz="457200" rtl="0" fontAlgn="auto" latinLnBrk="1" hangingPunct="0">
              <a:lnSpc>
                <a:spcPct val="100000"/>
              </a:lnSpc>
              <a:spcBef>
                <a:spcPts val="0"/>
              </a:spcBef>
              <a:spcAft>
                <a:spcPts val="0"/>
              </a:spcAft>
              <a:buClrTx/>
              <a:buSzTx/>
              <a:buFont typeface="Arial" panose="020B0604020202020204" pitchFamily="34" charset="0"/>
              <a:buChar char="•"/>
              <a:tabLst/>
            </a:pPr>
            <a:r>
              <a:rPr kumimoji="0" lang="en-US" sz="2400" b="0" i="1" u="none" strike="noStrike" cap="none" spc="0" normalizeH="0" baseline="0" dirty="0">
                <a:ln>
                  <a:noFill/>
                </a:ln>
                <a:solidFill>
                  <a:srgbClr val="000000"/>
                </a:solidFill>
                <a:effectLst/>
                <a:uFillTx/>
                <a:latin typeface="Arial" panose="020B0604020202020204" pitchFamily="34" charset="0"/>
                <a:ea typeface="Helvetica"/>
                <a:cs typeface="Arial" panose="020B0604020202020204" pitchFamily="34" charset="0"/>
                <a:sym typeface="Helvetica"/>
              </a:rPr>
              <a:t>Random</a:t>
            </a:r>
            <a:r>
              <a:rPr kumimoji="0" lang="en-US" sz="2400" b="0" i="0" u="none" strike="noStrike" cap="none" spc="0" normalizeH="0" baseline="0" dirty="0">
                <a:ln>
                  <a:noFill/>
                </a:ln>
                <a:solidFill>
                  <a:srgbClr val="000000"/>
                </a:solidFill>
                <a:effectLst/>
                <a:uFillTx/>
                <a:latin typeface="Arial" panose="020B0604020202020204" pitchFamily="34" charset="0"/>
                <a:ea typeface="Helvetica"/>
                <a:cs typeface="Arial" panose="020B0604020202020204" pitchFamily="34" charset="0"/>
                <a:sym typeface="Helvetica"/>
              </a:rPr>
              <a:t>: Use </a:t>
            </a:r>
          </a:p>
          <a:p>
            <a:pPr marR="0" algn="l" defTabSz="457200" rtl="0" fontAlgn="auto" latinLnBrk="1" hangingPunct="0">
              <a:lnSpc>
                <a:spcPct val="100000"/>
              </a:lnSpc>
              <a:spcBef>
                <a:spcPts val="0"/>
              </a:spcBef>
              <a:spcAft>
                <a:spcPts val="0"/>
              </a:spcAft>
              <a:buClrTx/>
              <a:buSzTx/>
              <a:tabLst/>
            </a:pPr>
            <a:r>
              <a:rPr kumimoji="0" lang="en-US" sz="2400" b="0" i="0" u="none" strike="noStrike" cap="none" spc="0" normalizeH="0" baseline="0" dirty="0">
                <a:ln>
                  <a:noFill/>
                </a:ln>
                <a:solidFill>
                  <a:srgbClr val="000000"/>
                </a:solidFill>
                <a:effectLst/>
                <a:uFillTx/>
                <a:latin typeface="Arial" panose="020B0604020202020204" pitchFamily="34" charset="0"/>
                <a:ea typeface="Helvetica"/>
                <a:cs typeface="Arial" panose="020B0604020202020204" pitchFamily="34" charset="0"/>
                <a:sym typeface="Helvetica"/>
              </a:rPr>
              <a:t>     random internal </a:t>
            </a:r>
          </a:p>
          <a:p>
            <a:pPr marR="0" algn="l" defTabSz="457200" rtl="0" fontAlgn="auto" latinLnBrk="1" hangingPunct="0">
              <a:lnSpc>
                <a:spcPct val="100000"/>
              </a:lnSpc>
              <a:spcBef>
                <a:spcPts val="0"/>
              </a:spcBef>
              <a:spcAft>
                <a:spcPts val="0"/>
              </a:spcAft>
              <a:buClrTx/>
              <a:buSzTx/>
              <a:tabLst/>
            </a:pPr>
            <a:r>
              <a:rPr lang="en-US" sz="2400" dirty="0">
                <a:solidFill>
                  <a:srgbClr val="000000"/>
                </a:solidFill>
                <a:latin typeface="Arial" panose="020B0604020202020204" pitchFamily="34" charset="0"/>
                <a:ea typeface="Helvetica"/>
                <a:cs typeface="Arial" panose="020B0604020202020204" pitchFamily="34" charset="0"/>
                <a:sym typeface="Helvetica"/>
              </a:rPr>
              <a:t>     </a:t>
            </a:r>
            <a:r>
              <a:rPr kumimoji="0" lang="en-US" sz="2400" b="0" i="0" u="none" strike="noStrike" cap="none" spc="0" normalizeH="0" baseline="0" dirty="0">
                <a:ln>
                  <a:noFill/>
                </a:ln>
                <a:solidFill>
                  <a:srgbClr val="000000"/>
                </a:solidFill>
                <a:effectLst/>
                <a:uFillTx/>
                <a:latin typeface="Arial" panose="020B0604020202020204" pitchFamily="34" charset="0"/>
                <a:ea typeface="Helvetica"/>
                <a:cs typeface="Arial" panose="020B0604020202020204" pitchFamily="34" charset="0"/>
                <a:sym typeface="Helvetica"/>
              </a:rPr>
              <a:t>nets</a:t>
            </a:r>
          </a:p>
        </p:txBody>
      </p:sp>
      <p:sp>
        <p:nvSpPr>
          <p:cNvPr id="34" name="TextBox 33"/>
          <p:cNvSpPr txBox="1"/>
          <p:nvPr/>
        </p:nvSpPr>
        <p:spPr>
          <a:xfrm>
            <a:off x="5727031" y="4282985"/>
            <a:ext cx="3157908" cy="157992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457200" latinLnBrk="1" hangingPunct="0"/>
            <a:r>
              <a:rPr kumimoji="0" lang="en-US" sz="2400" b="1" i="0" u="none" strike="noStrike" cap="none" spc="0" normalizeH="0" baseline="0" dirty="0">
                <a:ln>
                  <a:noFill/>
                </a:ln>
                <a:solidFill>
                  <a:srgbClr val="000000"/>
                </a:solidFill>
                <a:effectLst/>
                <a:uFillTx/>
                <a:latin typeface="Arial" panose="020B0604020202020204" pitchFamily="34" charset="0"/>
                <a:ea typeface="Helvetica"/>
                <a:cs typeface="Arial" panose="020B0604020202020204" pitchFamily="34" charset="0"/>
                <a:sym typeface="Helvetica"/>
              </a:rPr>
              <a:t>Anti-SAT</a:t>
            </a:r>
            <a:r>
              <a:rPr kumimoji="0" lang="en-US" sz="2400" b="1" i="0" u="none" strike="noStrike" cap="none" spc="0" normalizeH="0" dirty="0">
                <a:ln>
                  <a:noFill/>
                </a:ln>
                <a:solidFill>
                  <a:srgbClr val="000000"/>
                </a:solidFill>
                <a:effectLst/>
                <a:uFillTx/>
                <a:latin typeface="Arial" panose="020B0604020202020204" pitchFamily="34" charset="0"/>
                <a:ea typeface="Helvetica"/>
                <a:cs typeface="Arial" panose="020B0604020202020204" pitchFamily="34" charset="0"/>
                <a:sym typeface="Helvetica"/>
              </a:rPr>
              <a:t> Block</a:t>
            </a:r>
          </a:p>
          <a:p>
            <a:pPr algn="ctr" defTabSz="457200" latinLnBrk="1" hangingPunct="0"/>
            <a:r>
              <a:rPr lang="en-US" sz="2400" dirty="0">
                <a:solidFill>
                  <a:srgbClr val="000000"/>
                </a:solidFill>
                <a:latin typeface="Arial" panose="020B0604020202020204" pitchFamily="34" charset="0"/>
                <a:ea typeface="Helvetica"/>
                <a:cs typeface="Arial" panose="020B0604020202020204" pitchFamily="34" charset="0"/>
                <a:sym typeface="Helvetica"/>
              </a:rPr>
              <a:t>[</a:t>
            </a:r>
            <a:r>
              <a:rPr lang="en-US" sz="2400" dirty="0" err="1">
                <a:solidFill>
                  <a:srgbClr val="000000"/>
                </a:solidFill>
                <a:latin typeface="Arial" panose="020B0604020202020204" pitchFamily="34" charset="0"/>
                <a:ea typeface="Helvetica"/>
                <a:cs typeface="Arial" panose="020B0604020202020204" pitchFamily="34" charset="0"/>
                <a:sym typeface="Helvetica"/>
              </a:rPr>
              <a:t>Xie</a:t>
            </a:r>
            <a:r>
              <a:rPr lang="en-US" sz="2400" dirty="0">
                <a:solidFill>
                  <a:srgbClr val="000000"/>
                </a:solidFill>
                <a:latin typeface="Arial" panose="020B0604020202020204" pitchFamily="34" charset="0"/>
                <a:ea typeface="Helvetica"/>
                <a:cs typeface="Arial" panose="020B0604020202020204" pitchFamily="34" charset="0"/>
                <a:sym typeface="Helvetica"/>
              </a:rPr>
              <a:t>, CHES’16]</a:t>
            </a:r>
            <a:endParaRPr kumimoji="0" lang="en-US" sz="2400" b="0" i="0" u="none" strike="noStrike" cap="none" spc="0" normalizeH="0" dirty="0">
              <a:ln>
                <a:noFill/>
              </a:ln>
              <a:solidFill>
                <a:srgbClr val="000000"/>
              </a:solidFill>
              <a:effectLst/>
              <a:uFillTx/>
              <a:latin typeface="Arial" panose="020B0604020202020204" pitchFamily="34" charset="0"/>
              <a:ea typeface="Helvetica"/>
              <a:cs typeface="Arial" panose="020B0604020202020204" pitchFamily="34" charset="0"/>
              <a:sym typeface="Helvetica"/>
            </a:endParaRPr>
          </a:p>
          <a:p>
            <a:pPr marL="342900" indent="-342900" defTabSz="457200" latinLnBrk="1" hangingPunct="0">
              <a:buFont typeface="Arial" panose="020B0604020202020204" pitchFamily="34" charset="0"/>
              <a:buChar char="•"/>
            </a:pPr>
            <a:r>
              <a:rPr kumimoji="0" lang="en-US" sz="2400" b="0" i="0" u="none" strike="noStrike" cap="none" spc="0" normalizeH="0" baseline="0" dirty="0">
                <a:ln>
                  <a:noFill/>
                </a:ln>
                <a:solidFill>
                  <a:srgbClr val="000000"/>
                </a:solidFill>
                <a:effectLst/>
                <a:uFillTx/>
                <a:latin typeface="Arial" panose="020B0604020202020204" pitchFamily="34" charset="0"/>
                <a:ea typeface="Helvetica"/>
                <a:cs typeface="Arial" panose="020B0604020202020204" pitchFamily="34" charset="0"/>
                <a:sym typeface="Helvetica"/>
              </a:rPr>
              <a:t>One Possible </a:t>
            </a:r>
          </a:p>
          <a:p>
            <a:pPr defTabSz="457200" latinLnBrk="1" hangingPunct="0"/>
            <a:r>
              <a:rPr kumimoji="0" lang="en-US" sz="2400" b="0" i="0" u="none" strike="noStrike" cap="none" spc="0" normalizeH="0" baseline="0" dirty="0">
                <a:ln>
                  <a:noFill/>
                </a:ln>
                <a:solidFill>
                  <a:srgbClr val="000000"/>
                </a:solidFill>
                <a:effectLst/>
                <a:uFillTx/>
                <a:latin typeface="Arial" panose="020B0604020202020204" pitchFamily="34" charset="0"/>
                <a:ea typeface="Helvetica"/>
                <a:cs typeface="Arial" panose="020B0604020202020204" pitchFamily="34" charset="0"/>
                <a:sym typeface="Helvetica"/>
              </a:rPr>
              <a:t>    Implementation</a:t>
            </a:r>
          </a:p>
        </p:txBody>
      </p:sp>
      <p:sp>
        <p:nvSpPr>
          <p:cNvPr id="13" name="Rectangle 12">
            <a:extLst/>
          </p:cNvPr>
          <p:cNvSpPr/>
          <p:nvPr/>
        </p:nvSpPr>
        <p:spPr>
          <a:xfrm>
            <a:off x="146986" y="1013886"/>
            <a:ext cx="8859853" cy="2993695"/>
          </a:xfrm>
          <a:prstGeom prst="rect">
            <a:avLst/>
          </a:prstGeom>
          <a:noFill/>
          <a:ln w="25400" cap="flat">
            <a:solidFill>
              <a:schemeClr val="tx1"/>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endParaRPr>
          </a:p>
        </p:txBody>
      </p:sp>
      <p:sp>
        <p:nvSpPr>
          <p:cNvPr id="15" name="Rectangle 14">
            <a:extLst/>
          </p:cNvPr>
          <p:cNvSpPr/>
          <p:nvPr/>
        </p:nvSpPr>
        <p:spPr>
          <a:xfrm>
            <a:off x="146987" y="4008272"/>
            <a:ext cx="8859852" cy="2104162"/>
          </a:xfrm>
          <a:prstGeom prst="rect">
            <a:avLst/>
          </a:prstGeom>
          <a:noFill/>
          <a:ln w="25400" cap="flat">
            <a:solidFill>
              <a:schemeClr val="tx1"/>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endParaRPr>
          </a:p>
        </p:txBody>
      </p:sp>
      <p:sp>
        <p:nvSpPr>
          <p:cNvPr id="3" name="Slide Number Placeholder 2">
            <a:extLst>
              <a:ext uri="{FF2B5EF4-FFF2-40B4-BE49-F238E27FC236}">
                <a16:creationId xmlns:a16="http://schemas.microsoft.com/office/drawing/2014/main" id="{B933022E-AA68-457A-9935-8DB3049DEF9B}"/>
              </a:ext>
            </a:extLst>
          </p:cNvPr>
          <p:cNvSpPr>
            <a:spLocks noGrp="1"/>
          </p:cNvSpPr>
          <p:nvPr>
            <p:ph type="sldNum" sz="quarter" idx="2"/>
          </p:nvPr>
        </p:nvSpPr>
        <p:spPr/>
        <p:txBody>
          <a:bodyPr/>
          <a:lstStyle/>
          <a:p>
            <a:fld id="{6EA7A850-4BE4-457B-9249-6A73A0B2CF6C}" type="slidenum">
              <a:rPr lang="en-US" smtClean="0"/>
              <a:t>13</a:t>
            </a:fld>
            <a:endParaRPr lang="en-US"/>
          </a:p>
        </p:txBody>
      </p:sp>
      <p:pic>
        <p:nvPicPr>
          <p:cNvPr id="4" name="Picture 3">
            <a:extLst>
              <a:ext uri="{FF2B5EF4-FFF2-40B4-BE49-F238E27FC236}">
                <a16:creationId xmlns:a16="http://schemas.microsoft.com/office/drawing/2014/main" id="{0C6C0EB3-431B-4BBC-9C0F-D9441C032B55}"/>
              </a:ext>
            </a:extLst>
          </p:cNvPr>
          <p:cNvPicPr>
            <a:picLocks noChangeAspect="1"/>
          </p:cNvPicPr>
          <p:nvPr/>
        </p:nvPicPr>
        <p:blipFill>
          <a:blip r:embed="rId2"/>
          <a:stretch>
            <a:fillRect/>
          </a:stretch>
        </p:blipFill>
        <p:spPr>
          <a:xfrm>
            <a:off x="553515" y="1123153"/>
            <a:ext cx="4546674" cy="2746562"/>
          </a:xfrm>
          <a:prstGeom prst="rect">
            <a:avLst/>
          </a:prstGeom>
        </p:spPr>
      </p:pic>
      <p:pic>
        <p:nvPicPr>
          <p:cNvPr id="7" name="Picture 6">
            <a:extLst>
              <a:ext uri="{FF2B5EF4-FFF2-40B4-BE49-F238E27FC236}">
                <a16:creationId xmlns:a16="http://schemas.microsoft.com/office/drawing/2014/main" id="{B61BB986-D5FB-42A6-B4D4-9D8FA7C26847}"/>
              </a:ext>
            </a:extLst>
          </p:cNvPr>
          <p:cNvPicPr>
            <a:picLocks noChangeAspect="1"/>
          </p:cNvPicPr>
          <p:nvPr/>
        </p:nvPicPr>
        <p:blipFill>
          <a:blip r:embed="rId3"/>
          <a:stretch>
            <a:fillRect/>
          </a:stretch>
        </p:blipFill>
        <p:spPr>
          <a:xfrm>
            <a:off x="382193" y="4377233"/>
            <a:ext cx="4889317" cy="1246022"/>
          </a:xfrm>
          <a:prstGeom prst="rect">
            <a:avLst/>
          </a:prstGeom>
        </p:spPr>
      </p:pic>
    </p:spTree>
    <p:extLst>
      <p:ext uri="{BB962C8B-B14F-4D97-AF65-F5344CB8AC3E}">
        <p14:creationId xmlns:p14="http://schemas.microsoft.com/office/powerpoint/2010/main" val="15560569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Arial" panose="020B0604020202020204" pitchFamily="34" charset="0"/>
                <a:cs typeface="Arial" panose="020B0604020202020204" pitchFamily="34" charset="0"/>
              </a:rPr>
              <a:t>Observations on Countermeasures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9497" y="4810954"/>
                <a:ext cx="9003063" cy="791652"/>
              </a:xfrm>
            </p:spPr>
            <p:txBody>
              <a:bodyPr/>
              <a:lstStyle/>
              <a:p>
                <a:pPr marL="457200" indent="-234950">
                  <a:spcBef>
                    <a:spcPts val="600"/>
                  </a:spcBef>
                </a:pPr>
                <a:r>
                  <a:rPr lang="en-US" sz="2200" b="0" dirty="0">
                    <a:latin typeface="Arial" panose="020B0604020202020204" pitchFamily="34" charset="0"/>
                    <a:cs typeface="Arial" panose="020B0604020202020204" pitchFamily="34" charset="0"/>
                  </a:rPr>
                  <a:t>Maximum # of DIPs (</a:t>
                </a:r>
                <a14:m>
                  <m:oMath xmlns:m="http://schemas.openxmlformats.org/officeDocument/2006/math">
                    <m:sSup>
                      <m:sSupPr>
                        <m:ctrlPr>
                          <a:rPr lang="en-US" sz="2200" b="0" i="1">
                            <a:latin typeface="Cambria Math" panose="02040503050406030204" pitchFamily="18" charset="0"/>
                          </a:rPr>
                        </m:ctrlPr>
                      </m:sSupPr>
                      <m:e>
                        <m:r>
                          <a:rPr lang="en-US" sz="2200" b="0" i="1">
                            <a:latin typeface="Cambria Math" panose="02040503050406030204" pitchFamily="18" charset="0"/>
                          </a:rPr>
                          <m:t>2</m:t>
                        </m:r>
                      </m:e>
                      <m:sup>
                        <m:d>
                          <m:dPr>
                            <m:begChr m:val="|"/>
                            <m:endChr m:val="|"/>
                            <m:ctrlPr>
                              <a:rPr lang="en-US" sz="2200" b="0" i="1">
                                <a:latin typeface="Cambria Math" panose="02040503050406030204" pitchFamily="18" charset="0"/>
                              </a:rPr>
                            </m:ctrlPr>
                          </m:dPr>
                          <m:e>
                            <m:r>
                              <a:rPr lang="en-US" sz="2200" b="0" i="1">
                                <a:latin typeface="Cambria Math" panose="02040503050406030204" pitchFamily="18" charset="0"/>
                              </a:rPr>
                              <m:t>𝐾</m:t>
                            </m:r>
                          </m:e>
                        </m:d>
                      </m:sup>
                    </m:sSup>
                    <m:r>
                      <a:rPr lang="en-US" sz="2200" b="0" i="1">
                        <a:latin typeface="Cambria Math" panose="02040503050406030204" pitchFamily="18" charset="0"/>
                      </a:rPr>
                      <m:t> −</m:t>
                    </m:r>
                    <m:r>
                      <a:rPr lang="en-US" sz="2200" b="0" i="1" smtClean="0">
                        <a:latin typeface="Cambria Math" panose="02040503050406030204" pitchFamily="18" charset="0"/>
                      </a:rPr>
                      <m:t>1</m:t>
                    </m:r>
                  </m:oMath>
                </a14:m>
                <a:r>
                  <a:rPr lang="en-US" sz="2200" b="0" dirty="0">
                    <a:latin typeface="Arial" panose="020B0604020202020204" pitchFamily="34" charset="0"/>
                    <a:cs typeface="Arial" panose="020B0604020202020204" pitchFamily="34" charset="0"/>
                  </a:rPr>
                  <a:t>) implies strongest resistance to SAT</a:t>
                </a:r>
              </a:p>
              <a:p>
                <a:pPr marL="457200" indent="-234950">
                  <a:spcBef>
                    <a:spcPts val="600"/>
                  </a:spcBef>
                </a:pPr>
                <a:r>
                  <a:rPr lang="en-US" sz="2200" b="0" dirty="0">
                    <a:latin typeface="Arial" panose="020B0604020202020204" pitchFamily="34" charset="0"/>
                    <a:cs typeface="Arial" panose="020B0604020202020204" pitchFamily="34" charset="0"/>
                  </a:rPr>
                  <a:t>Locked circuit (with key </a:t>
                </a:r>
                <a14:m>
                  <m:oMath xmlns:m="http://schemas.openxmlformats.org/officeDocument/2006/math">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𝐾</m:t>
                        </m:r>
                      </m:e>
                      <m:sub>
                        <m:r>
                          <a:rPr lang="en-US" sz="2200" b="0" i="1" smtClean="0">
                            <a:latin typeface="Cambria Math" panose="02040503050406030204" pitchFamily="18" charset="0"/>
                          </a:rPr>
                          <m:t>𝑖</m:t>
                        </m:r>
                      </m:sub>
                    </m:sSub>
                  </m:oMath>
                </a14:m>
                <a:r>
                  <a:rPr lang="en-US" sz="2200" b="0" dirty="0">
                    <a:latin typeface="Arial" panose="020B0604020202020204" pitchFamily="34" charset="0"/>
                    <a:cs typeface="Arial" panose="020B0604020202020204" pitchFamily="34" charset="0"/>
                  </a:rPr>
                  <a:t>) is wrong on </a:t>
                </a:r>
                <a:r>
                  <a:rPr lang="en-US" sz="2200" i="1" dirty="0">
                    <a:latin typeface="Arial" panose="020B0604020202020204" pitchFamily="34" charset="0"/>
                    <a:cs typeface="Arial" panose="020B0604020202020204" pitchFamily="34" charset="0"/>
                  </a:rPr>
                  <a:t>at most one input pattern</a:t>
                </a:r>
              </a:p>
              <a:p>
                <a:pPr>
                  <a:spcBef>
                    <a:spcPts val="600"/>
                  </a:spcBef>
                </a:pPr>
                <a:endParaRPr lang="en-US" sz="2200" b="0" dirty="0">
                  <a:latin typeface="Arial" panose="020B0604020202020204" pitchFamily="34" charset="0"/>
                  <a:cs typeface="Arial" panose="020B060402020202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9497" y="4810954"/>
                <a:ext cx="9003063" cy="791652"/>
              </a:xfrm>
              <a:blipFill>
                <a:blip r:embed="rId3"/>
                <a:stretch>
                  <a:fillRect t="-7692" b="-19231"/>
                </a:stretch>
              </a:blipFill>
            </p:spPr>
            <p:txBody>
              <a:bodyPr/>
              <a:lstStyle/>
              <a:p>
                <a:r>
                  <a:rPr lang="en-US">
                    <a:noFill/>
                  </a:rPr>
                  <a:t> </a:t>
                </a:r>
              </a:p>
            </p:txBody>
          </p:sp>
        </mc:Fallback>
      </mc:AlternateContent>
      <p:pic>
        <p:nvPicPr>
          <p:cNvPr id="17" name="Picture 16"/>
          <p:cNvPicPr>
            <a:picLocks noChangeAspect="1"/>
          </p:cNvPicPr>
          <p:nvPr/>
        </p:nvPicPr>
        <p:blipFill>
          <a:blip r:embed="rId4"/>
          <a:stretch>
            <a:fillRect/>
          </a:stretch>
        </p:blipFill>
        <p:spPr>
          <a:xfrm>
            <a:off x="1806307" y="1438772"/>
            <a:ext cx="5586965" cy="2977137"/>
          </a:xfrm>
          <a:prstGeom prst="rect">
            <a:avLst/>
          </a:prstGeom>
        </p:spPr>
      </p:pic>
      <p:sp>
        <p:nvSpPr>
          <p:cNvPr id="4" name="Slide Number Placeholder 3">
            <a:extLst>
              <a:ext uri="{FF2B5EF4-FFF2-40B4-BE49-F238E27FC236}">
                <a16:creationId xmlns:a16="http://schemas.microsoft.com/office/drawing/2014/main" id="{D0846795-C4D6-4BA1-A0FA-799EF4D066A4}"/>
              </a:ext>
            </a:extLst>
          </p:cNvPr>
          <p:cNvSpPr>
            <a:spLocks noGrp="1"/>
          </p:cNvSpPr>
          <p:nvPr>
            <p:ph type="sldNum" sz="quarter" idx="2"/>
          </p:nvPr>
        </p:nvSpPr>
        <p:spPr/>
        <p:txBody>
          <a:bodyPr/>
          <a:lstStyle/>
          <a:p>
            <a:fld id="{6EA7A850-4BE4-457B-9249-6A73A0B2CF6C}" type="slidenum">
              <a:rPr lang="en-US" smtClean="0"/>
              <a:t>14</a:t>
            </a:fld>
            <a:endParaRPr lang="en-US"/>
          </a:p>
        </p:txBody>
      </p:sp>
    </p:spTree>
    <p:extLst>
      <p:ext uri="{BB962C8B-B14F-4D97-AF65-F5344CB8AC3E}">
        <p14:creationId xmlns:p14="http://schemas.microsoft.com/office/powerpoint/2010/main" val="7263303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Observations on Hybrid Construction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91930" y="3519695"/>
                <a:ext cx="8414942" cy="445425"/>
              </a:xfrm>
            </p:spPr>
            <p:txBody>
              <a:bodyPr/>
              <a:lstStyle/>
              <a:p>
                <a:pPr marL="223234" indent="0">
                  <a:spcBef>
                    <a:spcPts val="600"/>
                  </a:spcBef>
                  <a:buNone/>
                </a:pPr>
                <a:r>
                  <a:rPr lang="en-US" b="0" dirty="0">
                    <a:latin typeface="Arial" panose="020B0604020202020204" pitchFamily="34" charset="0"/>
                    <a:cs typeface="Arial" panose="020B0604020202020204" pitchFamily="34" charset="0"/>
                  </a:rPr>
                  <a:t>For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𝐾</m:t>
                    </m:r>
                    <m:r>
                      <a:rPr lang="en-US" b="0" i="1" smtClean="0">
                        <a:latin typeface="Cambria Math" panose="02040503050406030204" pitchFamily="18" charset="0"/>
                      </a:rPr>
                      <m:t>|</m:t>
                    </m:r>
                  </m:oMath>
                </a14:m>
                <a:r>
                  <a:rPr lang="en-US" b="0" dirty="0">
                    <a:latin typeface="Arial" panose="020B0604020202020204" pitchFamily="34" charset="0"/>
                    <a:cs typeface="Arial" panose="020B0604020202020204" pitchFamily="34" charset="0"/>
                  </a:rPr>
                  <a:t> SLL keys and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𝐾</m:t>
                        </m:r>
                      </m:e>
                      <m:sup>
                        <m:r>
                          <a:rPr lang="en-US" b="0" i="1" smtClean="0">
                            <a:latin typeface="Cambria Math" panose="02040503050406030204" pitchFamily="18" charset="0"/>
                          </a:rPr>
                          <m:t>𝑆𝑅</m:t>
                        </m:r>
                      </m:sup>
                    </m:sSup>
                    <m:r>
                      <a:rPr lang="en-US" b="0" i="1" smtClean="0">
                        <a:latin typeface="Cambria Math" panose="02040503050406030204" pitchFamily="18" charset="0"/>
                      </a:rPr>
                      <m:t>|</m:t>
                    </m:r>
                  </m:oMath>
                </a14:m>
                <a:r>
                  <a:rPr lang="en-US" b="0" dirty="0">
                    <a:latin typeface="Arial" panose="020B0604020202020204" pitchFamily="34" charset="0"/>
                    <a:cs typeface="Arial" panose="020B0604020202020204" pitchFamily="34" charset="0"/>
                  </a:rPr>
                  <a:t> keys, total key space is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m:t>
                        </m:r>
                        <m:r>
                          <a:rPr lang="en-US" b="0" i="1" smtClean="0">
                            <a:latin typeface="Cambria Math" panose="02040503050406030204" pitchFamily="18" charset="0"/>
                          </a:rPr>
                          <m:t>𝐾</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𝐾</m:t>
                            </m:r>
                          </m:e>
                          <m:sup>
                            <m:r>
                              <a:rPr lang="en-US" b="0" i="1" smtClean="0">
                                <a:latin typeface="Cambria Math" panose="02040503050406030204" pitchFamily="18" charset="0"/>
                              </a:rPr>
                              <m:t>𝑆𝑅</m:t>
                            </m:r>
                          </m:sup>
                        </m:sSup>
                        <m:r>
                          <a:rPr lang="en-US" b="0" i="1" smtClean="0">
                            <a:latin typeface="Cambria Math" panose="02040503050406030204" pitchFamily="18" charset="0"/>
                          </a:rPr>
                          <m:t>|</m:t>
                        </m:r>
                      </m:sup>
                    </m:sSup>
                  </m:oMath>
                </a14:m>
                <a:endParaRPr lang="en-US" b="0" dirty="0">
                  <a:latin typeface="Arial" panose="020B0604020202020204" pitchFamily="34" charset="0"/>
                  <a:cs typeface="Arial" panose="020B060402020202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91930" y="3519695"/>
                <a:ext cx="8414942" cy="445425"/>
              </a:xfrm>
              <a:blipFill>
                <a:blip r:embed="rId3"/>
                <a:stretch>
                  <a:fillRect t="-5479" b="-39726"/>
                </a:stretch>
              </a:blipFill>
            </p:spPr>
            <p:txBody>
              <a:bodyPr/>
              <a:lstStyle/>
              <a:p>
                <a:r>
                  <a:rPr lang="en-US">
                    <a:noFill/>
                  </a:rPr>
                  <a:t> </a:t>
                </a:r>
              </a:p>
            </p:txBody>
          </p:sp>
        </mc:Fallback>
      </mc:AlternateContent>
      <p:sp>
        <p:nvSpPr>
          <p:cNvPr id="16" name="Content Placeholder 2"/>
          <p:cNvSpPr txBox="1">
            <a:spLocks/>
          </p:cNvSpPr>
          <p:nvPr/>
        </p:nvSpPr>
        <p:spPr>
          <a:xfrm>
            <a:off x="5715184" y="4576586"/>
            <a:ext cx="3272388" cy="166365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marL="625056" indent="-401822" defTabSz="410751" eaLnBrk="1" hangingPunct="1">
              <a:spcBef>
                <a:spcPts val="844"/>
              </a:spcBef>
              <a:buSzPct val="100000"/>
              <a:buChar char="•"/>
              <a:defRPr sz="2400" b="1" i="0">
                <a:latin typeface="Arial"/>
                <a:ea typeface="+mn-ea"/>
                <a:cs typeface="Arial"/>
                <a:sym typeface="Gill Sans Light"/>
              </a:defRPr>
            </a:lvl1pPr>
            <a:lvl2pPr marL="937584" indent="-401822" defTabSz="410751" eaLnBrk="1" hangingPunct="1">
              <a:spcBef>
                <a:spcPts val="844"/>
              </a:spcBef>
              <a:buSzPct val="100000"/>
              <a:buChar char="•"/>
              <a:defRPr sz="2000" b="1">
                <a:latin typeface="Arial"/>
                <a:ea typeface="+mn-ea"/>
                <a:cs typeface="Arial"/>
                <a:sym typeface="Gill Sans Light"/>
              </a:defRPr>
            </a:lvl2pPr>
            <a:lvl3pPr marL="1250112" indent="-401822" defTabSz="410751" eaLnBrk="1" hangingPunct="1">
              <a:spcBef>
                <a:spcPts val="844"/>
              </a:spcBef>
              <a:buSzPct val="100000"/>
              <a:buChar char="•"/>
              <a:defRPr sz="1800" b="1">
                <a:latin typeface="Arial"/>
                <a:ea typeface="+mn-ea"/>
                <a:cs typeface="Arial"/>
                <a:sym typeface="Gill Sans Light"/>
              </a:defRPr>
            </a:lvl3pPr>
            <a:lvl4pPr marL="1562640" indent="-401822" defTabSz="410751" eaLnBrk="1" hangingPunct="1">
              <a:spcBef>
                <a:spcPts val="844"/>
              </a:spcBef>
              <a:buSzPct val="100000"/>
              <a:buChar char="•"/>
              <a:defRPr sz="1969">
                <a:latin typeface="Arial"/>
                <a:ea typeface="+mn-ea"/>
                <a:cs typeface="Arial"/>
                <a:sym typeface="Gill Sans Light"/>
              </a:defRPr>
            </a:lvl4pPr>
            <a:lvl5pPr marL="1875168" indent="-401822" defTabSz="410751" eaLnBrk="1" hangingPunct="1">
              <a:spcBef>
                <a:spcPts val="844"/>
              </a:spcBef>
              <a:buSzPct val="100000"/>
              <a:buChar char="•"/>
              <a:defRPr sz="1969">
                <a:latin typeface="Arial"/>
                <a:ea typeface="+mn-ea"/>
                <a:cs typeface="Arial"/>
                <a:sym typeface="Gill Sans Light"/>
              </a:defRPr>
            </a:lvl5pPr>
            <a:lvl6pPr marL="2125190" indent="-401822" defTabSz="410751" eaLnBrk="1" hangingPunct="1">
              <a:spcBef>
                <a:spcPts val="1687"/>
              </a:spcBef>
              <a:buSzPct val="171000"/>
              <a:buChar char="•"/>
              <a:defRPr sz="2953">
                <a:latin typeface="+mn-lt"/>
                <a:ea typeface="+mn-ea"/>
                <a:cs typeface="+mn-cs"/>
                <a:sym typeface="Gill Sans Light"/>
              </a:defRPr>
            </a:lvl6pPr>
            <a:lvl7pPr marL="2375212" indent="-401822" defTabSz="410751" eaLnBrk="1" hangingPunct="1">
              <a:spcBef>
                <a:spcPts val="1687"/>
              </a:spcBef>
              <a:buSzPct val="171000"/>
              <a:buChar char="•"/>
              <a:defRPr sz="2953">
                <a:latin typeface="+mn-lt"/>
                <a:ea typeface="+mn-ea"/>
                <a:cs typeface="+mn-cs"/>
                <a:sym typeface="Gill Sans Light"/>
              </a:defRPr>
            </a:lvl7pPr>
            <a:lvl8pPr marL="2625235" indent="-401822" defTabSz="410751" eaLnBrk="1" hangingPunct="1">
              <a:spcBef>
                <a:spcPts val="1687"/>
              </a:spcBef>
              <a:buSzPct val="171000"/>
              <a:buChar char="•"/>
              <a:defRPr sz="2953">
                <a:latin typeface="+mn-lt"/>
                <a:ea typeface="+mn-ea"/>
                <a:cs typeface="+mn-cs"/>
                <a:sym typeface="Gill Sans Light"/>
              </a:defRPr>
            </a:lvl8pPr>
            <a:lvl9pPr marL="2875257" indent="-401822" defTabSz="410751" eaLnBrk="1" hangingPunct="1">
              <a:spcBef>
                <a:spcPts val="1687"/>
              </a:spcBef>
              <a:buSzPct val="171000"/>
              <a:buChar char="•"/>
              <a:defRPr sz="2953">
                <a:latin typeface="+mn-lt"/>
                <a:ea typeface="+mn-ea"/>
                <a:cs typeface="+mn-cs"/>
                <a:sym typeface="Gill Sans Light"/>
              </a:defRPr>
            </a:lvl9pPr>
          </a:lstStyle>
          <a:p>
            <a:pPr marL="223234" indent="0" algn="ctr">
              <a:buNone/>
            </a:pPr>
            <a:r>
              <a:rPr lang="en-US" b="0" kern="0" dirty="0">
                <a:solidFill>
                  <a:sysClr val="windowText" lastClr="000000"/>
                </a:solidFill>
                <a:latin typeface="Arial" panose="020B0604020202020204" pitchFamily="34" charset="0"/>
                <a:cs typeface="Arial" panose="020B0604020202020204" pitchFamily="34" charset="0"/>
              </a:rPr>
              <a:t>SAT resistance is only guaranteed in        {SLL </a:t>
            </a:r>
            <a:r>
              <a:rPr lang="en-US" b="0"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rPr>
              <a:t> SR }</a:t>
            </a:r>
            <a:endParaRPr lang="en-US" b="0" kern="0" dirty="0">
              <a:solidFill>
                <a:sysClr val="windowText" lastClr="000000"/>
              </a:solidFill>
              <a:latin typeface="Arial" panose="020B0604020202020204" pitchFamily="34" charset="0"/>
              <a:cs typeface="Arial" panose="020B0604020202020204" pitchFamily="34" charset="0"/>
            </a:endParaRPr>
          </a:p>
        </p:txBody>
      </p:sp>
      <p:grpSp>
        <p:nvGrpSpPr>
          <p:cNvPr id="30" name="Group 29"/>
          <p:cNvGrpSpPr/>
          <p:nvPr/>
        </p:nvGrpSpPr>
        <p:grpSpPr>
          <a:xfrm>
            <a:off x="539341" y="4118296"/>
            <a:ext cx="5175843" cy="2014076"/>
            <a:chOff x="795256" y="4525845"/>
            <a:chExt cx="5175843" cy="2014076"/>
          </a:xfrm>
        </p:grpSpPr>
        <p:sp>
          <p:nvSpPr>
            <p:cNvPr id="7" name="Rectangle 6"/>
            <p:cNvSpPr/>
            <p:nvPr/>
          </p:nvSpPr>
          <p:spPr>
            <a:xfrm>
              <a:off x="861567" y="4525845"/>
              <a:ext cx="5043221" cy="2014076"/>
            </a:xfrm>
            <a:prstGeom prst="rect">
              <a:avLst/>
            </a:prstGeom>
            <a:noFill/>
            <a:ln w="25400"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endParaRPr>
            </a:p>
          </p:txBody>
        </p:sp>
        <mc:AlternateContent xmlns:mc="http://schemas.openxmlformats.org/markup-compatibility/2006" xmlns:a14="http://schemas.microsoft.com/office/drawing/2010/main">
          <mc:Choice Requires="a14">
            <p:sp>
              <p:nvSpPr>
                <p:cNvPr id="8" name="Rectangle 7"/>
                <p:cNvSpPr/>
                <p:nvPr/>
              </p:nvSpPr>
              <p:spPr>
                <a:xfrm>
                  <a:off x="795256" y="4530228"/>
                  <a:ext cx="1261114" cy="4539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000" i="1">
                                <a:latin typeface="Cambria Math" panose="02040503050406030204" pitchFamily="18" charset="0"/>
                              </a:rPr>
                            </m:ctrlPr>
                          </m:sSupPr>
                          <m:e>
                            <m:r>
                              <a:rPr lang="en-US" sz="2000" i="1">
                                <a:latin typeface="Cambria Math" panose="02040503050406030204" pitchFamily="18" charset="0"/>
                              </a:rPr>
                              <m:t>2</m:t>
                            </m:r>
                          </m:e>
                          <m:sup>
                            <m:r>
                              <a:rPr lang="en-US" sz="2000" i="1">
                                <a:latin typeface="Cambria Math" panose="02040503050406030204" pitchFamily="18" charset="0"/>
                              </a:rPr>
                              <m:t>|</m:t>
                            </m:r>
                            <m:r>
                              <a:rPr lang="en-US" sz="2000" i="1">
                                <a:latin typeface="Cambria Math" panose="02040503050406030204" pitchFamily="18" charset="0"/>
                              </a:rPr>
                              <m:t>𝐾</m:t>
                            </m:r>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𝐾</m:t>
                                </m:r>
                              </m:e>
                              <m:sup>
                                <m:r>
                                  <a:rPr lang="en-US" sz="2000" i="1">
                                    <a:latin typeface="Cambria Math" panose="02040503050406030204" pitchFamily="18" charset="0"/>
                                  </a:rPr>
                                  <m:t>𝑆𝐴𝑅</m:t>
                                </m:r>
                              </m:sup>
                            </m:sSup>
                            <m:r>
                              <a:rPr lang="en-US" sz="2000" i="1">
                                <a:latin typeface="Cambria Math" panose="02040503050406030204" pitchFamily="18" charset="0"/>
                              </a:rPr>
                              <m:t>|</m:t>
                            </m:r>
                          </m:sup>
                        </m:sSup>
                      </m:oMath>
                    </m:oMathPara>
                  </a14:m>
                  <a:endParaRPr lang="en-US" sz="2000" dirty="0"/>
                </a:p>
              </p:txBody>
            </p:sp>
          </mc:Choice>
          <mc:Fallback xmlns="">
            <p:sp>
              <p:nvSpPr>
                <p:cNvPr id="8" name="Rectangle 7"/>
                <p:cNvSpPr>
                  <a:spLocks noRot="1" noChangeAspect="1" noMove="1" noResize="1" noEditPoints="1" noAdjustHandles="1" noChangeArrowheads="1" noChangeShapeType="1" noTextEdit="1"/>
                </p:cNvSpPr>
                <p:nvPr/>
              </p:nvSpPr>
              <p:spPr>
                <a:xfrm>
                  <a:off x="795256" y="4530228"/>
                  <a:ext cx="1261114" cy="453907"/>
                </a:xfrm>
                <a:prstGeom prst="rect">
                  <a:avLst/>
                </a:prstGeom>
                <a:blipFill>
                  <a:blip r:embed="rId4"/>
                  <a:stretch>
                    <a:fillRect/>
                  </a:stretch>
                </a:blipFill>
              </p:spPr>
              <p:txBody>
                <a:bodyPr/>
                <a:lstStyle/>
                <a:p>
                  <a:r>
                    <a:rPr lang="en-US">
                      <a:noFill/>
                    </a:rPr>
                    <a:t> </a:t>
                  </a:r>
                </a:p>
              </p:txBody>
            </p:sp>
          </mc:Fallback>
        </mc:AlternateContent>
        <p:sp>
          <p:nvSpPr>
            <p:cNvPr id="9" name="Oval 8"/>
            <p:cNvSpPr/>
            <p:nvPr/>
          </p:nvSpPr>
          <p:spPr>
            <a:xfrm>
              <a:off x="1027824" y="4908819"/>
              <a:ext cx="1062841" cy="1009848"/>
            </a:xfrm>
            <a:prstGeom prst="ellipse">
              <a:avLst/>
            </a:prstGeom>
            <a:solidFill>
              <a:srgbClr val="FF4B01"/>
            </a:solidFill>
            <a:ln w="25400"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584200" latinLnBrk="1" hangingPunct="0"/>
              <a:r>
                <a:rPr kumimoji="0" lang="en-US" sz="20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rPr>
                <a:t>SLL </a:t>
              </a:r>
              <a:r>
                <a:rPr lang="en-US" sz="2000" dirty="0">
                  <a:solidFill>
                    <a:srgbClr val="FFFFFF"/>
                  </a:solidFill>
                  <a:effectLst>
                    <a:outerShdw blurRad="38100" dist="12700" dir="5400000" rotWithShape="0">
                      <a:srgbClr val="000000">
                        <a:alpha val="50000"/>
                      </a:srgbClr>
                    </a:outerShdw>
                  </a:effectLst>
                  <a:latin typeface="Gill Sans"/>
                  <a:ea typeface="Gill Sans"/>
                  <a:cs typeface="Gill Sans"/>
                  <a:sym typeface="Wingdings" panose="05000000000000000000" pitchFamily="2" charset="2"/>
                </a:rPr>
                <a:t></a:t>
              </a:r>
              <a:endParaRPr kumimoji="0" lang="en-US" sz="20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Wingdings" panose="05000000000000000000" pitchFamily="2" charset="2"/>
              </a:endParaRPr>
            </a:p>
            <a:p>
              <a:pPr marL="0" marR="0" indent="0" algn="ctr" defTabSz="584200" rtl="0" fontAlgn="auto" latinLnBrk="1" hangingPunct="0">
                <a:lnSpc>
                  <a:spcPct val="100000"/>
                </a:lnSpc>
                <a:spcBef>
                  <a:spcPts val="0"/>
                </a:spcBef>
                <a:spcAft>
                  <a:spcPts val="0"/>
                </a:spcAft>
                <a:buClrTx/>
                <a:buSzTx/>
                <a:buFontTx/>
                <a:buNone/>
                <a:tabLst/>
              </a:pPr>
              <a:r>
                <a:rPr lang="en-US" sz="2000" dirty="0">
                  <a:solidFill>
                    <a:srgbClr val="FFFFFF"/>
                  </a:solidFill>
                  <a:effectLst>
                    <a:outerShdw blurRad="38100" dist="12700" dir="5400000" rotWithShape="0">
                      <a:srgbClr val="000000">
                        <a:alpha val="50000"/>
                      </a:srgbClr>
                    </a:outerShdw>
                  </a:effectLst>
                  <a:latin typeface="Gill Sans"/>
                  <a:ea typeface="Gill Sans"/>
                  <a:cs typeface="Gill Sans"/>
                  <a:sym typeface="Wingdings" panose="05000000000000000000" pitchFamily="2" charset="2"/>
                </a:rPr>
                <a:t>SR </a:t>
              </a:r>
              <a:endParaRPr kumimoji="0" lang="en-US" sz="20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endParaRPr>
            </a:p>
          </p:txBody>
        </p:sp>
        <p:sp>
          <p:nvSpPr>
            <p:cNvPr id="13" name="Oval 12"/>
            <p:cNvSpPr/>
            <p:nvPr/>
          </p:nvSpPr>
          <p:spPr>
            <a:xfrm>
              <a:off x="2201119" y="4908819"/>
              <a:ext cx="1062841" cy="1009848"/>
            </a:xfrm>
            <a:prstGeom prst="ellipse">
              <a:avLst/>
            </a:prstGeom>
            <a:solidFill>
              <a:srgbClr val="FF4B01"/>
            </a:solidFill>
            <a:ln w="25400"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584200" latinLnBrk="1" hangingPunct="0"/>
              <a:r>
                <a:rPr kumimoji="0" lang="en-US" sz="20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rPr>
                <a:t>SLL </a:t>
              </a:r>
              <a:r>
                <a:rPr lang="en-US" sz="2000" dirty="0">
                  <a:solidFill>
                    <a:srgbClr val="FFFFFF"/>
                  </a:solidFill>
                  <a:effectLst>
                    <a:outerShdw blurRad="38100" dist="12700" dir="5400000" rotWithShape="0">
                      <a:srgbClr val="000000">
                        <a:alpha val="50000"/>
                      </a:srgbClr>
                    </a:outerShdw>
                  </a:effectLst>
                  <a:latin typeface="Gill Sans"/>
                  <a:ea typeface="Gill Sans"/>
                  <a:cs typeface="Gill Sans"/>
                  <a:sym typeface="Wingdings" panose="05000000000000000000" pitchFamily="2" charset="2"/>
                </a:rPr>
                <a:t></a:t>
              </a:r>
              <a:endParaRPr kumimoji="0" lang="en-US" sz="20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Wingdings" panose="05000000000000000000" pitchFamily="2" charset="2"/>
              </a:endParaRPr>
            </a:p>
            <a:p>
              <a:pPr marL="0" marR="0" indent="0" algn="ctr" defTabSz="584200" rtl="0" fontAlgn="auto" latinLnBrk="1" hangingPunct="0">
                <a:lnSpc>
                  <a:spcPct val="100000"/>
                </a:lnSpc>
                <a:spcBef>
                  <a:spcPts val="0"/>
                </a:spcBef>
                <a:spcAft>
                  <a:spcPts val="0"/>
                </a:spcAft>
                <a:buClrTx/>
                <a:buSzTx/>
                <a:buFontTx/>
                <a:buNone/>
                <a:tabLst/>
              </a:pPr>
              <a:r>
                <a:rPr lang="en-US" sz="2000" dirty="0">
                  <a:solidFill>
                    <a:srgbClr val="FFFFFF"/>
                  </a:solidFill>
                  <a:effectLst>
                    <a:outerShdw blurRad="38100" dist="12700" dir="5400000" rotWithShape="0">
                      <a:srgbClr val="000000">
                        <a:alpha val="50000"/>
                      </a:srgbClr>
                    </a:outerShdw>
                  </a:effectLst>
                  <a:latin typeface="Gill Sans"/>
                  <a:ea typeface="Gill Sans"/>
                  <a:cs typeface="Gill Sans"/>
                  <a:sym typeface="Wingdings" panose="05000000000000000000" pitchFamily="2" charset="2"/>
                </a:rPr>
                <a:t>SR </a:t>
              </a:r>
              <a:endParaRPr kumimoji="0" lang="en-US" sz="20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endParaRPr>
            </a:p>
          </p:txBody>
        </p:sp>
        <p:sp>
          <p:nvSpPr>
            <p:cNvPr id="14" name="Oval 13"/>
            <p:cNvSpPr/>
            <p:nvPr/>
          </p:nvSpPr>
          <p:spPr>
            <a:xfrm>
              <a:off x="3374414" y="4904437"/>
              <a:ext cx="1062841" cy="1009848"/>
            </a:xfrm>
            <a:prstGeom prst="ellipse">
              <a:avLst/>
            </a:prstGeom>
            <a:solidFill>
              <a:srgbClr val="FF4B01"/>
            </a:solidFill>
            <a:ln w="25400"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584200" latinLnBrk="1" hangingPunct="0"/>
              <a:r>
                <a:rPr kumimoji="0" lang="en-US" sz="20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rPr>
                <a:t>SLL </a:t>
              </a:r>
              <a:r>
                <a:rPr lang="en-US" sz="2000" dirty="0">
                  <a:solidFill>
                    <a:srgbClr val="FFFFFF"/>
                  </a:solidFill>
                  <a:effectLst>
                    <a:outerShdw blurRad="38100" dist="12700" dir="5400000" rotWithShape="0">
                      <a:srgbClr val="000000">
                        <a:alpha val="50000"/>
                      </a:srgbClr>
                    </a:outerShdw>
                  </a:effectLst>
                  <a:latin typeface="Gill Sans"/>
                  <a:ea typeface="Gill Sans"/>
                  <a:cs typeface="Gill Sans"/>
                  <a:sym typeface="Wingdings" panose="05000000000000000000" pitchFamily="2" charset="2"/>
                </a:rPr>
                <a:t> </a:t>
              </a:r>
            </a:p>
            <a:p>
              <a:pPr algn="ctr" defTabSz="584200" latinLnBrk="1" hangingPunct="0"/>
              <a:r>
                <a:rPr lang="en-US" sz="2000" dirty="0">
                  <a:solidFill>
                    <a:srgbClr val="FFFFFF"/>
                  </a:solidFill>
                  <a:effectLst>
                    <a:outerShdw blurRad="38100" dist="12700" dir="5400000" rotWithShape="0">
                      <a:srgbClr val="000000">
                        <a:alpha val="50000"/>
                      </a:srgbClr>
                    </a:outerShdw>
                  </a:effectLst>
                  <a:latin typeface="Gill Sans"/>
                  <a:ea typeface="Gill Sans"/>
                  <a:cs typeface="Gill Sans"/>
                  <a:sym typeface="Wingdings" panose="05000000000000000000" pitchFamily="2" charset="2"/>
                </a:rPr>
                <a:t>SR </a:t>
              </a:r>
            </a:p>
          </p:txBody>
        </p:sp>
        <p:sp>
          <p:nvSpPr>
            <p:cNvPr id="15" name="Oval 14"/>
            <p:cNvSpPr/>
            <p:nvPr/>
          </p:nvSpPr>
          <p:spPr>
            <a:xfrm>
              <a:off x="4547710" y="4904437"/>
              <a:ext cx="1077144" cy="1009848"/>
            </a:xfrm>
            <a:prstGeom prst="ellipse">
              <a:avLst/>
            </a:prstGeom>
            <a:solidFill>
              <a:srgbClr val="00B050">
                <a:alpha val="81000"/>
              </a:srgbClr>
            </a:solidFill>
            <a:ln w="25400"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584200" latinLnBrk="1" hangingPunct="0"/>
              <a:r>
                <a:rPr kumimoji="0" lang="en-US" sz="20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rPr>
                <a:t>SLL </a:t>
              </a:r>
              <a:r>
                <a:rPr lang="en-US" sz="2000" dirty="0">
                  <a:solidFill>
                    <a:srgbClr val="FFFFFF"/>
                  </a:solidFill>
                  <a:effectLst>
                    <a:outerShdw blurRad="38100" dist="12700" dir="5400000" rotWithShape="0">
                      <a:srgbClr val="000000">
                        <a:alpha val="50000"/>
                      </a:srgbClr>
                    </a:outerShdw>
                  </a:effectLst>
                  <a:latin typeface="Gill Sans"/>
                  <a:ea typeface="Gill Sans"/>
                  <a:cs typeface="Gill Sans"/>
                  <a:sym typeface="Wingdings" panose="05000000000000000000" pitchFamily="2" charset="2"/>
                </a:rPr>
                <a:t> </a:t>
              </a:r>
            </a:p>
            <a:p>
              <a:pPr algn="ctr" defTabSz="584200" latinLnBrk="1" hangingPunct="0"/>
              <a:r>
                <a:rPr lang="en-US" sz="2000" dirty="0">
                  <a:solidFill>
                    <a:srgbClr val="FFFFFF"/>
                  </a:solidFill>
                  <a:effectLst>
                    <a:outerShdw blurRad="38100" dist="12700" dir="5400000" rotWithShape="0">
                      <a:srgbClr val="000000">
                        <a:alpha val="50000"/>
                      </a:srgbClr>
                    </a:outerShdw>
                  </a:effectLst>
                  <a:latin typeface="Gill Sans"/>
                  <a:ea typeface="Gill Sans"/>
                  <a:cs typeface="Gill Sans"/>
                  <a:sym typeface="Wingdings" panose="05000000000000000000" pitchFamily="2" charset="2"/>
                </a:rPr>
                <a:t>SR </a:t>
              </a:r>
              <a:endParaRPr kumimoji="0" lang="en-US" sz="20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endParaRPr>
            </a:p>
          </p:txBody>
        </p:sp>
        <p:sp>
          <p:nvSpPr>
            <p:cNvPr id="18" name="Rectangle 17"/>
            <p:cNvSpPr/>
            <p:nvPr/>
          </p:nvSpPr>
          <p:spPr>
            <a:xfrm>
              <a:off x="4329303" y="6139811"/>
              <a:ext cx="1641796" cy="400110"/>
            </a:xfrm>
            <a:prstGeom prst="rect">
              <a:avLst/>
            </a:prstGeom>
          </p:spPr>
          <p:txBody>
            <a:bodyPr wrap="none">
              <a:spAutoFit/>
            </a:bodyPr>
            <a:lstStyle/>
            <a:p>
              <a:r>
                <a:rPr lang="en-US" sz="2000" dirty="0"/>
                <a:t>Correct Key(s)</a:t>
              </a:r>
            </a:p>
          </p:txBody>
        </p:sp>
        <p:cxnSp>
          <p:nvCxnSpPr>
            <p:cNvPr id="28" name="Connector: Elbow 27"/>
            <p:cNvCxnSpPr>
              <a:stCxn id="9" idx="4"/>
              <a:endCxn id="14" idx="4"/>
            </p:cNvCxnSpPr>
            <p:nvPr/>
          </p:nvCxnSpPr>
          <p:spPr>
            <a:xfrm rot="5400000" flipH="1" flipV="1">
              <a:off x="2730349" y="4743181"/>
              <a:ext cx="4382" cy="2346590"/>
            </a:xfrm>
            <a:prstGeom prst="bentConnector3">
              <a:avLst>
                <a:gd name="adj1" fmla="val -5216796"/>
              </a:avLst>
            </a:prstGeom>
            <a:noFill/>
            <a:ln w="38100" cap="flat">
              <a:solidFill>
                <a:srgbClr val="000000"/>
              </a:solidFill>
              <a:prstDash val="solid"/>
              <a:miter lim="400000"/>
              <a:headEnd type="triangle"/>
              <a:tailEnd type="triangle"/>
            </a:ln>
            <a:effectLst/>
          </p:spPr>
          <p:style>
            <a:lnRef idx="0">
              <a:scrgbClr r="0" g="0" b="0"/>
            </a:lnRef>
            <a:fillRef idx="0">
              <a:scrgbClr r="0" g="0" b="0"/>
            </a:fillRef>
            <a:effectRef idx="0">
              <a:scrgbClr r="0" g="0" b="0"/>
            </a:effectRef>
            <a:fontRef idx="none"/>
          </p:style>
        </p:cxnSp>
        <p:sp>
          <p:nvSpPr>
            <p:cNvPr id="29" name="Rectangle 28"/>
            <p:cNvSpPr/>
            <p:nvPr/>
          </p:nvSpPr>
          <p:spPr>
            <a:xfrm>
              <a:off x="2056370" y="6139811"/>
              <a:ext cx="1651734" cy="400110"/>
            </a:xfrm>
            <a:prstGeom prst="rect">
              <a:avLst/>
            </a:prstGeom>
          </p:spPr>
          <p:txBody>
            <a:bodyPr wrap="none">
              <a:spAutoFit/>
            </a:bodyPr>
            <a:lstStyle/>
            <a:p>
              <a:r>
                <a:rPr lang="en-US" sz="2000" dirty="0"/>
                <a:t>Incorrect Keys</a:t>
              </a:r>
            </a:p>
          </p:txBody>
        </p:sp>
      </p:grpSp>
      <p:pic>
        <p:nvPicPr>
          <p:cNvPr id="10" name="Picture 9"/>
          <p:cNvPicPr>
            <a:picLocks noChangeAspect="1"/>
          </p:cNvPicPr>
          <p:nvPr/>
        </p:nvPicPr>
        <p:blipFill>
          <a:blip r:embed="rId5"/>
          <a:stretch>
            <a:fillRect/>
          </a:stretch>
        </p:blipFill>
        <p:spPr>
          <a:xfrm>
            <a:off x="1321831" y="913841"/>
            <a:ext cx="6393330" cy="2565017"/>
          </a:xfrm>
          <a:prstGeom prst="rect">
            <a:avLst/>
          </a:prstGeom>
        </p:spPr>
      </p:pic>
      <p:sp>
        <p:nvSpPr>
          <p:cNvPr id="6" name="Rectangle 5"/>
          <p:cNvSpPr/>
          <p:nvPr/>
        </p:nvSpPr>
        <p:spPr>
          <a:xfrm>
            <a:off x="4715973" y="1400104"/>
            <a:ext cx="1732452" cy="2078753"/>
          </a:xfrm>
          <a:prstGeom prst="rect">
            <a:avLst/>
          </a:prstGeom>
          <a:solidFill>
            <a:srgbClr val="FF0000">
              <a:alpha val="20000"/>
            </a:srgbClr>
          </a:solidFill>
          <a:ln w="25400" cap="flat">
            <a:no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endParaRPr>
          </a:p>
        </p:txBody>
      </p:sp>
      <p:sp>
        <p:nvSpPr>
          <p:cNvPr id="4" name="Slide Number Placeholder 3">
            <a:extLst>
              <a:ext uri="{FF2B5EF4-FFF2-40B4-BE49-F238E27FC236}">
                <a16:creationId xmlns:a16="http://schemas.microsoft.com/office/drawing/2014/main" id="{92A0E6B0-95FA-47B5-96F0-6F37D21DCD08}"/>
              </a:ext>
            </a:extLst>
          </p:cNvPr>
          <p:cNvSpPr>
            <a:spLocks noGrp="1"/>
          </p:cNvSpPr>
          <p:nvPr>
            <p:ph type="sldNum" sz="quarter" idx="2"/>
          </p:nvPr>
        </p:nvSpPr>
        <p:spPr/>
        <p:txBody>
          <a:bodyPr/>
          <a:lstStyle/>
          <a:p>
            <a:fld id="{6EA7A850-4BE4-457B-9249-6A73A0B2CF6C}" type="slidenum">
              <a:rPr lang="en-US" smtClean="0"/>
              <a:t>15</a:t>
            </a:fld>
            <a:endParaRPr lang="en-US"/>
          </a:p>
        </p:txBody>
      </p:sp>
    </p:spTree>
    <p:extLst>
      <p:ext uri="{BB962C8B-B14F-4D97-AF65-F5344CB8AC3E}">
        <p14:creationId xmlns:p14="http://schemas.microsoft.com/office/powerpoint/2010/main" val="37124537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Arial" panose="020B0604020202020204" pitchFamily="34" charset="0"/>
                <a:cs typeface="Arial" panose="020B0604020202020204" pitchFamily="34" charset="0"/>
              </a:rPr>
              <a:t>Proposed Bypass Attack</a:t>
            </a:r>
            <a:endParaRPr lang="en-US"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91218" y="984554"/>
                <a:ext cx="4366606" cy="1510614"/>
              </a:xfrm>
            </p:spPr>
            <p:txBody>
              <a:bodyPr/>
              <a:lstStyle/>
              <a:p>
                <a:pPr marL="514350" indent="-292100"/>
                <a:r>
                  <a:rPr lang="en-US" b="0" dirty="0">
                    <a:latin typeface="Arial" panose="020B0604020202020204" pitchFamily="34" charset="0"/>
                    <a:cs typeface="Arial" panose="020B0604020202020204" pitchFamily="34" charset="0"/>
                  </a:rPr>
                  <a:t>SAT has to try </a:t>
                </a:r>
                <a14:m>
                  <m:oMath xmlns:m="http://schemas.openxmlformats.org/officeDocument/2006/math">
                    <m:sSup>
                      <m:sSupPr>
                        <m:ctrlPr>
                          <a:rPr lang="en-US" b="0" i="1" smtClean="0">
                            <a:latin typeface="Cambria Math" panose="02040503050406030204" pitchFamily="18" charset="0"/>
                            <a:cs typeface="Arial" panose="020B0604020202020204" pitchFamily="34" charset="0"/>
                          </a:rPr>
                        </m:ctrlPr>
                      </m:sSupPr>
                      <m:e>
                        <m:r>
                          <a:rPr lang="en-US" b="0" i="1" smtClean="0">
                            <a:latin typeface="Cambria Math" panose="02040503050406030204" pitchFamily="18" charset="0"/>
                            <a:cs typeface="Arial" panose="020B0604020202020204" pitchFamily="34" charset="0"/>
                          </a:rPr>
                          <m:t>2</m:t>
                        </m:r>
                      </m:e>
                      <m:sup>
                        <m:d>
                          <m:dPr>
                            <m:begChr m:val="|"/>
                            <m:endChr m:val="|"/>
                            <m:ctrlPr>
                              <a:rPr lang="en-US" b="0" i="1" smtClean="0">
                                <a:latin typeface="Cambria Math" panose="02040503050406030204" pitchFamily="18" charset="0"/>
                                <a:cs typeface="Arial" panose="020B0604020202020204" pitchFamily="34" charset="0"/>
                              </a:rPr>
                            </m:ctrlPr>
                          </m:dPr>
                          <m:e>
                            <m:r>
                              <a:rPr lang="en-US" b="0" i="1" smtClean="0">
                                <a:latin typeface="Cambria Math" panose="02040503050406030204" pitchFamily="18" charset="0"/>
                                <a:cs typeface="Arial" panose="020B0604020202020204" pitchFamily="34" charset="0"/>
                              </a:rPr>
                              <m:t>𝐼</m:t>
                            </m:r>
                          </m:e>
                        </m:d>
                      </m:sup>
                    </m:sSup>
                  </m:oMath>
                </a14:m>
                <a:r>
                  <a:rPr lang="en-US" b="0" dirty="0">
                    <a:latin typeface="Arial" panose="020B0604020202020204" pitchFamily="34" charset="0"/>
                    <a:cs typeface="Arial" panose="020B0604020202020204" pitchFamily="34" charset="0"/>
                  </a:rPr>
                  <a:t> iteration.</a:t>
                </a:r>
              </a:p>
              <a:p>
                <a:pPr marL="514350" indent="-292100"/>
                <a:r>
                  <a:rPr lang="en-US" b="0" dirty="0">
                    <a:latin typeface="Arial" panose="020B0604020202020204" pitchFamily="34" charset="0"/>
                    <a:cs typeface="Arial" panose="020B0604020202020204" pitchFamily="34" charset="0"/>
                  </a:rPr>
                  <a:t>Since SAT-resistant circuit is incorrect on </a:t>
                </a:r>
                <a:r>
                  <a:rPr lang="en-US" b="0" i="1" dirty="0">
                    <a:latin typeface="Arial" panose="020B0604020202020204" pitchFamily="34" charset="0"/>
                    <a:cs typeface="Arial" panose="020B0604020202020204" pitchFamily="34" charset="0"/>
                  </a:rPr>
                  <a:t>at most one unique input pattern, </a:t>
                </a:r>
                <a:r>
                  <a:rPr lang="en-US" b="0" dirty="0">
                    <a:latin typeface="Arial" panose="020B0604020202020204" pitchFamily="34" charset="0"/>
                    <a:cs typeface="Arial" panose="020B0604020202020204" pitchFamily="34" charset="0"/>
                  </a:rPr>
                  <a:t>it can be ‘fixed’.</a:t>
                </a:r>
                <a:endParaRPr lang="en-US" dirty="0">
                  <a:latin typeface="Arial" panose="020B0604020202020204" pitchFamily="34" charset="0"/>
                  <a:cs typeface="Arial" panose="020B0604020202020204" pitchFamily="34" charset="0"/>
                </a:endParaRPr>
              </a:p>
              <a:p>
                <a:endParaRPr lang="en-US" b="0" dirty="0">
                  <a:latin typeface="Arial" panose="020B0604020202020204" pitchFamily="34" charset="0"/>
                  <a:cs typeface="Arial" panose="020B0604020202020204" pitchFamily="34" charset="0"/>
                </a:endParaRPr>
              </a:p>
              <a:p>
                <a:endParaRPr lang="en-US" b="0" dirty="0">
                  <a:latin typeface="Arial" panose="020B0604020202020204" pitchFamily="34" charset="0"/>
                  <a:cs typeface="Arial" panose="020B0604020202020204" pitchFamily="34" charset="0"/>
                </a:endParaRPr>
              </a:p>
              <a:p>
                <a:endParaRPr lang="en-US" b="0" dirty="0">
                  <a:latin typeface="Arial" panose="020B0604020202020204" pitchFamily="34" charset="0"/>
                  <a:cs typeface="Arial" panose="020B0604020202020204" pitchFamily="34" charset="0"/>
                </a:endParaRPr>
              </a:p>
              <a:p>
                <a:endParaRPr lang="en-US" b="0" dirty="0">
                  <a:latin typeface="Arial" panose="020B0604020202020204" pitchFamily="34" charset="0"/>
                  <a:cs typeface="Arial" panose="020B0604020202020204" pitchFamily="34" charset="0"/>
                </a:endParaRPr>
              </a:p>
              <a:p>
                <a:endParaRPr lang="en-US" b="0" dirty="0">
                  <a:latin typeface="Arial" panose="020B0604020202020204" pitchFamily="34" charset="0"/>
                  <a:cs typeface="Arial" panose="020B0604020202020204" pitchFamily="34" charset="0"/>
                </a:endParaRPr>
              </a:p>
              <a:p>
                <a:pPr marL="223234" indent="0">
                  <a:buNone/>
                  <a:tabLst>
                    <a:tab pos="5835650" algn="l"/>
                  </a:tabLst>
                </a:pPr>
                <a:endParaRPr lang="en-US" b="0" dirty="0">
                  <a:latin typeface="Arial" panose="020B0604020202020204" pitchFamily="34" charset="0"/>
                  <a:cs typeface="Arial" panose="020B060402020202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91218" y="984554"/>
                <a:ext cx="4366606" cy="1510614"/>
              </a:xfrm>
              <a:blipFill>
                <a:blip r:embed="rId3"/>
                <a:stretch>
                  <a:fillRect t="-4858" r="-698" b="-42105"/>
                </a:stretch>
              </a:blipFill>
            </p:spPr>
            <p:txBody>
              <a:bodyPr/>
              <a:lstStyle/>
              <a:p>
                <a:r>
                  <a:rPr lang="en-US">
                    <a:noFill/>
                  </a:rPr>
                  <a:t> </a:t>
                </a:r>
              </a:p>
            </p:txBody>
          </p:sp>
        </mc:Fallback>
      </mc:AlternateContent>
      <p:grpSp>
        <p:nvGrpSpPr>
          <p:cNvPr id="47" name="Group 46">
            <a:extLst>
              <a:ext uri="{FF2B5EF4-FFF2-40B4-BE49-F238E27FC236}">
                <a16:creationId xmlns:a16="http://schemas.microsoft.com/office/drawing/2014/main" id="{886C9FC7-04EB-4581-AF1E-7D3004B33EE0}"/>
              </a:ext>
            </a:extLst>
          </p:cNvPr>
          <p:cNvGrpSpPr/>
          <p:nvPr/>
        </p:nvGrpSpPr>
        <p:grpSpPr>
          <a:xfrm>
            <a:off x="4649907" y="984554"/>
            <a:ext cx="4379793" cy="2906861"/>
            <a:chOff x="4649907" y="984554"/>
            <a:chExt cx="4379793" cy="2906861"/>
          </a:xfrm>
        </p:grpSpPr>
        <p:sp>
          <p:nvSpPr>
            <p:cNvPr id="10" name="Rectangle: Rounded Corners 9"/>
            <p:cNvSpPr/>
            <p:nvPr/>
          </p:nvSpPr>
          <p:spPr>
            <a:xfrm>
              <a:off x="6077886" y="1619486"/>
              <a:ext cx="1898904" cy="1033217"/>
            </a:xfrm>
            <a:prstGeom prst="roundRect">
              <a:avLst/>
            </a:prstGeom>
            <a:noFill/>
            <a:ln w="31750">
              <a:solidFill>
                <a:srgbClr val="0667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3444" tIns="61722" rIns="123444" bIns="61722" numCol="1" spcCol="0" rtlCol="0" fromWordArt="0" anchor="ctr" anchorCtr="0" forceAA="0" compatLnSpc="1">
              <a:prstTxWarp prst="textNoShape">
                <a:avLst/>
              </a:prstTxWarp>
              <a:noAutofit/>
            </a:bodyPr>
            <a:lstStyle/>
            <a:p>
              <a:pPr algn="ctr"/>
              <a:endParaRPr lang="en-US" sz="2430" dirty="0"/>
            </a:p>
          </p:txBody>
        </p:sp>
        <p:cxnSp>
          <p:nvCxnSpPr>
            <p:cNvPr id="11" name="Straight Connector 10"/>
            <p:cNvCxnSpPr>
              <a:endCxn id="10" idx="0"/>
            </p:cNvCxnSpPr>
            <p:nvPr/>
          </p:nvCxnSpPr>
          <p:spPr>
            <a:xfrm>
              <a:off x="7026677" y="1349827"/>
              <a:ext cx="654" cy="269667"/>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937236" y="1436888"/>
              <a:ext cx="178883" cy="95546"/>
            </a:xfrm>
            <a:prstGeom prst="line">
              <a:avLst/>
            </a:prstGeom>
            <a:ln w="3175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p:cNvSpPr txBox="1"/>
                <p:nvPr/>
              </p:nvSpPr>
              <p:spPr>
                <a:xfrm>
                  <a:off x="6825104" y="984554"/>
                  <a:ext cx="395472" cy="33028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𝐾</m:t>
                            </m:r>
                          </m:e>
                          <m:sub>
                            <m:r>
                              <a:rPr lang="en-US" sz="2200" i="1">
                                <a:latin typeface="Cambria Math" panose="02040503050406030204" pitchFamily="18" charset="0"/>
                              </a:rPr>
                              <m:t>𝑖</m:t>
                            </m:r>
                          </m:sub>
                        </m:sSub>
                      </m:oMath>
                    </m:oMathPara>
                  </a14:m>
                  <a:endParaRPr lang="en-US" sz="2200" dirty="0"/>
                </a:p>
              </p:txBody>
            </p:sp>
          </mc:Choice>
          <mc:Fallback xmlns="">
            <p:sp>
              <p:nvSpPr>
                <p:cNvPr id="13" name="TextBox 12"/>
                <p:cNvSpPr txBox="1">
                  <a:spLocks noRot="1" noChangeAspect="1" noMove="1" noResize="1" noEditPoints="1" noAdjustHandles="1" noChangeArrowheads="1" noChangeShapeType="1" noTextEdit="1"/>
                </p:cNvSpPr>
                <p:nvPr/>
              </p:nvSpPr>
              <p:spPr>
                <a:xfrm>
                  <a:off x="6825104" y="984554"/>
                  <a:ext cx="395472" cy="330288"/>
                </a:xfrm>
                <a:prstGeom prst="rect">
                  <a:avLst/>
                </a:prstGeom>
                <a:blipFill>
                  <a:blip r:embed="rId4"/>
                  <a:stretch>
                    <a:fillRect l="-1563" r="-4688" b="-33333"/>
                  </a:stretch>
                </a:blipFill>
              </p:spPr>
              <p:txBody>
                <a:bodyPr/>
                <a:lstStyle/>
                <a:p>
                  <a:r>
                    <a:rPr lang="en-US">
                      <a:noFill/>
                    </a:rPr>
                    <a:t> </a:t>
                  </a:r>
                </a:p>
              </p:txBody>
            </p:sp>
          </mc:Fallback>
        </mc:AlternateContent>
        <p:sp>
          <p:nvSpPr>
            <p:cNvPr id="14" name="TextBox 13"/>
            <p:cNvSpPr txBox="1"/>
            <p:nvPr/>
          </p:nvSpPr>
          <p:spPr>
            <a:xfrm>
              <a:off x="6391097" y="1737511"/>
              <a:ext cx="1263487" cy="830997"/>
            </a:xfrm>
            <a:prstGeom prst="rect">
              <a:avLst/>
            </a:prstGeom>
            <a:noFill/>
          </p:spPr>
          <p:txBody>
            <a:bodyPr wrap="none" rtlCol="0">
              <a:spAutoFit/>
            </a:bodyPr>
            <a:lstStyle/>
            <a:p>
              <a:pPr algn="ctr"/>
              <a:r>
                <a:rPr lang="en-US" sz="2400" dirty="0">
                  <a:latin typeface="Arial" panose="020B0604020202020204" pitchFamily="34" charset="0"/>
                  <a:cs typeface="Arial" panose="020B0604020202020204" pitchFamily="34" charset="0"/>
                </a:rPr>
                <a:t>Locked </a:t>
              </a:r>
            </a:p>
            <a:p>
              <a:pPr algn="ctr"/>
              <a:r>
                <a:rPr lang="en-US" sz="2400" dirty="0">
                  <a:latin typeface="Arial" panose="020B0604020202020204" pitchFamily="34" charset="0"/>
                  <a:cs typeface="Arial" panose="020B0604020202020204" pitchFamily="34" charset="0"/>
                </a:rPr>
                <a:t>Netlist</a:t>
              </a:r>
            </a:p>
          </p:txBody>
        </p:sp>
        <p:sp>
          <p:nvSpPr>
            <p:cNvPr id="15" name="Arc 14"/>
            <p:cNvSpPr/>
            <p:nvPr/>
          </p:nvSpPr>
          <p:spPr>
            <a:xfrm rot="10800000">
              <a:off x="5567204" y="1949227"/>
              <a:ext cx="188922" cy="372002"/>
            </a:xfrm>
            <a:prstGeom prst="arc">
              <a:avLst>
                <a:gd name="adj1" fmla="val 16200000"/>
                <a:gd name="adj2" fmla="val 5055282"/>
              </a:avLst>
            </a:prstGeom>
            <a:ln w="31750"/>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Arc 15"/>
            <p:cNvSpPr/>
            <p:nvPr/>
          </p:nvSpPr>
          <p:spPr>
            <a:xfrm rot="10800000">
              <a:off x="5472071" y="1949226"/>
              <a:ext cx="146963" cy="372002"/>
            </a:xfrm>
            <a:prstGeom prst="arc">
              <a:avLst>
                <a:gd name="adj1" fmla="val 16200000"/>
                <a:gd name="adj2" fmla="val 5055282"/>
              </a:avLst>
            </a:prstGeom>
            <a:ln w="31750"/>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Arc 16"/>
            <p:cNvSpPr/>
            <p:nvPr/>
          </p:nvSpPr>
          <p:spPr>
            <a:xfrm rot="10800000">
              <a:off x="5245522" y="1946345"/>
              <a:ext cx="587852" cy="375434"/>
            </a:xfrm>
            <a:prstGeom prst="arc">
              <a:avLst>
                <a:gd name="adj1" fmla="val 16331655"/>
                <a:gd name="adj2" fmla="val 5052417"/>
              </a:avLst>
            </a:prstGeom>
            <a:ln w="31750"/>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8" name="Straight Connector 17"/>
            <p:cNvCxnSpPr/>
            <p:nvPr/>
          </p:nvCxnSpPr>
          <p:spPr>
            <a:xfrm rot="10800000">
              <a:off x="4929025" y="2117828"/>
              <a:ext cx="316502" cy="0"/>
            </a:xfrm>
            <a:prstGeom prst="line">
              <a:avLst/>
            </a:prstGeom>
            <a:ln w="254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p:cNvSpPr txBox="1"/>
                <p:nvPr/>
              </p:nvSpPr>
              <p:spPr>
                <a:xfrm>
                  <a:off x="4649907" y="1890635"/>
                  <a:ext cx="343750" cy="35388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𝑌</m:t>
                        </m:r>
                      </m:oMath>
                    </m:oMathPara>
                  </a14:m>
                  <a:endParaRPr lang="en-US" sz="2400" dirty="0"/>
                </a:p>
              </p:txBody>
            </p:sp>
          </mc:Choice>
          <mc:Fallback xmlns="">
            <p:sp>
              <p:nvSpPr>
                <p:cNvPr id="19" name="TextBox 18"/>
                <p:cNvSpPr txBox="1">
                  <a:spLocks noRot="1" noChangeAspect="1" noMove="1" noResize="1" noEditPoints="1" noAdjustHandles="1" noChangeArrowheads="1" noChangeShapeType="1" noTextEdit="1"/>
                </p:cNvSpPr>
                <p:nvPr/>
              </p:nvSpPr>
              <p:spPr>
                <a:xfrm>
                  <a:off x="4649907" y="1890635"/>
                  <a:ext cx="343750" cy="353880"/>
                </a:xfrm>
                <a:prstGeom prst="rect">
                  <a:avLst/>
                </a:prstGeom>
                <a:blipFill>
                  <a:blip r:embed="rId5"/>
                  <a:stretch>
                    <a:fillRect l="-5357" r="-10714" b="-24138"/>
                  </a:stretch>
                </a:blipFill>
              </p:spPr>
              <p:txBody>
                <a:bodyPr/>
                <a:lstStyle/>
                <a:p>
                  <a:r>
                    <a:rPr lang="en-US">
                      <a:noFill/>
                    </a:rPr>
                    <a:t> </a:t>
                  </a:r>
                </a:p>
              </p:txBody>
            </p:sp>
          </mc:Fallback>
        </mc:AlternateContent>
        <p:cxnSp>
          <p:nvCxnSpPr>
            <p:cNvPr id="20" name="Straight Connector 19"/>
            <p:cNvCxnSpPr>
              <a:cxnSpLocks/>
            </p:cNvCxnSpPr>
            <p:nvPr/>
          </p:nvCxnSpPr>
          <p:spPr>
            <a:xfrm flipH="1">
              <a:off x="5589576" y="2042466"/>
              <a:ext cx="475488" cy="2444"/>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1" name="Rectangle: Rounded Corners 20"/>
            <p:cNvSpPr/>
            <p:nvPr/>
          </p:nvSpPr>
          <p:spPr>
            <a:xfrm>
              <a:off x="6466392" y="2951072"/>
              <a:ext cx="1077814" cy="574009"/>
            </a:xfrm>
            <a:prstGeom prst="roundRect">
              <a:avLst/>
            </a:prstGeom>
            <a:noFill/>
            <a:ln w="31750">
              <a:solidFill>
                <a:srgbClr val="0667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3444" tIns="61722" rIns="123444" bIns="61722" numCol="1" spcCol="0" rtlCol="0" fromWordArt="0" anchor="ctr" anchorCtr="0" forceAA="0" compatLnSpc="1">
              <a:prstTxWarp prst="textNoShape">
                <a:avLst/>
              </a:prstTxWarp>
              <a:noAutofit/>
            </a:bodyPr>
            <a:lstStyle/>
            <a:p>
              <a:pPr algn="ctr"/>
              <a:endParaRPr lang="en-US" sz="2430"/>
            </a:p>
          </p:txBody>
        </p:sp>
        <p:sp>
          <p:nvSpPr>
            <p:cNvPr id="22" name="TextBox 21"/>
            <p:cNvSpPr txBox="1"/>
            <p:nvPr/>
          </p:nvSpPr>
          <p:spPr>
            <a:xfrm>
              <a:off x="6066790" y="3522083"/>
              <a:ext cx="1877018" cy="369332"/>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Comparator</a:t>
              </a:r>
            </a:p>
          </p:txBody>
        </p:sp>
        <p:cxnSp>
          <p:nvCxnSpPr>
            <p:cNvPr id="23" name="Straight Connector 22"/>
            <p:cNvCxnSpPr/>
            <p:nvPr/>
          </p:nvCxnSpPr>
          <p:spPr>
            <a:xfrm flipV="1">
              <a:off x="7967794" y="1877225"/>
              <a:ext cx="680503" cy="205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7967793" y="1983797"/>
              <a:ext cx="680503" cy="205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7967793" y="2084221"/>
              <a:ext cx="680503" cy="205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7967792" y="2428529"/>
              <a:ext cx="680503" cy="2050"/>
            </a:xfrm>
            <a:prstGeom prst="line">
              <a:avLst/>
            </a:prstGeom>
            <a:ln w="254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p:cNvSpPr txBox="1"/>
                <p:nvPr/>
              </p:nvSpPr>
              <p:spPr>
                <a:xfrm>
                  <a:off x="8096069" y="1623244"/>
                  <a:ext cx="199683" cy="47183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000" i="1">
                            <a:solidFill>
                              <a:srgbClr val="5B9BD5"/>
                            </a:solidFill>
                            <a:latin typeface="Cambria Math" panose="02040503050406030204" pitchFamily="18" charset="0"/>
                            <a:ea typeface="Cambria Math" panose="02040503050406030204" pitchFamily="18" charset="0"/>
                          </a:rPr>
                          <m:t>∙</m:t>
                        </m:r>
                      </m:oMath>
                    </m:oMathPara>
                  </a14:m>
                  <a:endParaRPr lang="en-US" dirty="0">
                    <a:solidFill>
                      <a:srgbClr val="5B9BD5"/>
                    </a:solidFill>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8096069" y="1623244"/>
                  <a:ext cx="199683" cy="47183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8242099" y="1728566"/>
                  <a:ext cx="199683" cy="47183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000" i="1">
                            <a:solidFill>
                              <a:srgbClr val="5B9BD5"/>
                            </a:solidFill>
                            <a:latin typeface="Cambria Math" panose="02040503050406030204" pitchFamily="18" charset="0"/>
                            <a:ea typeface="Cambria Math" panose="02040503050406030204" pitchFamily="18" charset="0"/>
                          </a:rPr>
                          <m:t>∙</m:t>
                        </m:r>
                      </m:oMath>
                    </m:oMathPara>
                  </a14:m>
                  <a:endParaRPr lang="en-US" dirty="0">
                    <a:solidFill>
                      <a:srgbClr val="5B9BD5"/>
                    </a:solidFill>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8242099" y="1728566"/>
                  <a:ext cx="199683" cy="471839"/>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8387650" y="1833888"/>
                  <a:ext cx="199683" cy="47183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000" i="1">
                            <a:solidFill>
                              <a:srgbClr val="5B9BD5"/>
                            </a:solidFill>
                            <a:latin typeface="Cambria Math" panose="02040503050406030204" pitchFamily="18" charset="0"/>
                            <a:ea typeface="Cambria Math" panose="02040503050406030204" pitchFamily="18" charset="0"/>
                          </a:rPr>
                          <m:t>∙</m:t>
                        </m:r>
                      </m:oMath>
                    </m:oMathPara>
                  </a14:m>
                  <a:endParaRPr lang="en-US" dirty="0">
                    <a:solidFill>
                      <a:srgbClr val="5B9BD5"/>
                    </a:solidFill>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8387650" y="1833888"/>
                  <a:ext cx="199683" cy="471839"/>
                </a:xfrm>
                <a:prstGeom prst="rect">
                  <a:avLst/>
                </a:prstGeom>
                <a:blipFill>
                  <a:blip r:embed="rId8"/>
                  <a:stretch>
                    <a:fillRect/>
                  </a:stretch>
                </a:blipFill>
              </p:spPr>
              <p:txBody>
                <a:bodyPr/>
                <a:lstStyle/>
                <a:p>
                  <a:r>
                    <a:rPr lang="en-US">
                      <a:noFill/>
                    </a:rPr>
                    <a:t> </a:t>
                  </a:r>
                </a:p>
              </p:txBody>
            </p:sp>
          </mc:Fallback>
        </mc:AlternateContent>
        <p:cxnSp>
          <p:nvCxnSpPr>
            <p:cNvPr id="30" name="Straight Connector 29"/>
            <p:cNvCxnSpPr/>
            <p:nvPr/>
          </p:nvCxnSpPr>
          <p:spPr>
            <a:xfrm>
              <a:off x="8195911" y="1869668"/>
              <a:ext cx="12231" cy="117879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7557446" y="3042360"/>
              <a:ext cx="656045" cy="325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8341009" y="1975985"/>
              <a:ext cx="12231" cy="117879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8483772" y="2094552"/>
              <a:ext cx="12231" cy="1178798"/>
            </a:xfrm>
            <a:prstGeom prst="line">
              <a:avLst/>
            </a:prstGeom>
            <a:ln w="254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TextBox 33"/>
                <p:cNvSpPr txBox="1"/>
                <p:nvPr/>
              </p:nvSpPr>
              <p:spPr>
                <a:xfrm>
                  <a:off x="8497894" y="2174680"/>
                  <a:ext cx="199683" cy="47183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000" i="1">
                            <a:solidFill>
                              <a:srgbClr val="5B9BD5"/>
                            </a:solidFill>
                            <a:latin typeface="Cambria Math" panose="02040503050406030204" pitchFamily="18" charset="0"/>
                            <a:ea typeface="Cambria Math" panose="02040503050406030204" pitchFamily="18" charset="0"/>
                          </a:rPr>
                          <m:t>∙</m:t>
                        </m:r>
                      </m:oMath>
                    </m:oMathPara>
                  </a14:m>
                  <a:endParaRPr lang="en-US" dirty="0">
                    <a:solidFill>
                      <a:srgbClr val="5B9BD5"/>
                    </a:solidFill>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8497894" y="2174680"/>
                  <a:ext cx="199683" cy="471839"/>
                </a:xfrm>
                <a:prstGeom prst="rect">
                  <a:avLst/>
                </a:prstGeom>
                <a:blipFill>
                  <a:blip r:embed="rId9"/>
                  <a:stretch>
                    <a:fillRect/>
                  </a:stretch>
                </a:blipFill>
              </p:spPr>
              <p:txBody>
                <a:bodyPr/>
                <a:lstStyle/>
                <a:p>
                  <a:r>
                    <a:rPr lang="en-US">
                      <a:noFill/>
                    </a:rPr>
                    <a:t> </a:t>
                  </a:r>
                </a:p>
              </p:txBody>
            </p:sp>
          </mc:Fallback>
        </mc:AlternateContent>
        <p:cxnSp>
          <p:nvCxnSpPr>
            <p:cNvPr id="35" name="Straight Connector 34"/>
            <p:cNvCxnSpPr/>
            <p:nvPr/>
          </p:nvCxnSpPr>
          <p:spPr>
            <a:xfrm>
              <a:off x="8594980" y="2419727"/>
              <a:ext cx="5763" cy="963429"/>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7553901" y="3152988"/>
              <a:ext cx="80652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7553896" y="3263341"/>
              <a:ext cx="942107" cy="366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7553901" y="3374566"/>
              <a:ext cx="1047256" cy="8589"/>
            </a:xfrm>
            <a:prstGeom prst="line">
              <a:avLst/>
            </a:prstGeom>
            <a:ln w="254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9" name="TextBox 38"/>
                <p:cNvSpPr txBox="1"/>
                <p:nvPr/>
              </p:nvSpPr>
              <p:spPr>
                <a:xfrm>
                  <a:off x="8660023" y="1686932"/>
                  <a:ext cx="361401" cy="33028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𝐼</m:t>
                            </m:r>
                          </m:e>
                          <m:sub>
                            <m:r>
                              <a:rPr lang="en-US" sz="2200" i="1">
                                <a:latin typeface="Cambria Math" panose="02040503050406030204" pitchFamily="18" charset="0"/>
                              </a:rPr>
                              <m:t>0</m:t>
                            </m:r>
                          </m:sub>
                        </m:sSub>
                      </m:oMath>
                    </m:oMathPara>
                  </a14:m>
                  <a:endParaRPr lang="en-US" sz="2200" dirty="0"/>
                </a:p>
              </p:txBody>
            </p:sp>
          </mc:Choice>
          <mc:Fallback xmlns="">
            <p:sp>
              <p:nvSpPr>
                <p:cNvPr id="39" name="TextBox 38"/>
                <p:cNvSpPr txBox="1">
                  <a:spLocks noRot="1" noChangeAspect="1" noMove="1" noResize="1" noEditPoints="1" noAdjustHandles="1" noChangeArrowheads="1" noChangeShapeType="1" noTextEdit="1"/>
                </p:cNvSpPr>
                <p:nvPr/>
              </p:nvSpPr>
              <p:spPr>
                <a:xfrm>
                  <a:off x="8660023" y="1686932"/>
                  <a:ext cx="361401" cy="330288"/>
                </a:xfrm>
                <a:prstGeom prst="rect">
                  <a:avLst/>
                </a:prstGeom>
                <a:blipFill>
                  <a:blip r:embed="rId10"/>
                  <a:stretch>
                    <a:fillRect l="-1695" r="-1695" b="-314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8636250" y="2263390"/>
                  <a:ext cx="393450" cy="33028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𝐼</m:t>
                            </m:r>
                          </m:e>
                          <m:sub>
                            <m:r>
                              <a:rPr lang="en-US" sz="2200" i="1">
                                <a:latin typeface="Cambria Math" panose="02040503050406030204" pitchFamily="18" charset="0"/>
                              </a:rPr>
                              <m:t>𝑁</m:t>
                            </m:r>
                          </m:sub>
                        </m:sSub>
                      </m:oMath>
                    </m:oMathPara>
                  </a14:m>
                  <a:endParaRPr lang="en-US" sz="2200" dirty="0"/>
                </a:p>
              </p:txBody>
            </p:sp>
          </mc:Choice>
          <mc:Fallback xmlns="">
            <p:sp>
              <p:nvSpPr>
                <p:cNvPr id="40" name="TextBox 39"/>
                <p:cNvSpPr txBox="1">
                  <a:spLocks noRot="1" noChangeAspect="1" noMove="1" noResize="1" noEditPoints="1" noAdjustHandles="1" noChangeArrowheads="1" noChangeShapeType="1" noTextEdit="1"/>
                </p:cNvSpPr>
                <p:nvPr/>
              </p:nvSpPr>
              <p:spPr>
                <a:xfrm>
                  <a:off x="8636250" y="2263390"/>
                  <a:ext cx="393450" cy="330288"/>
                </a:xfrm>
                <a:prstGeom prst="rect">
                  <a:avLst/>
                </a:prstGeom>
                <a:blipFill>
                  <a:blip r:embed="rId11"/>
                  <a:stretch>
                    <a:fillRect l="-1563" r="-3125" b="-31481"/>
                  </a:stretch>
                </a:blipFill>
              </p:spPr>
              <p:txBody>
                <a:bodyPr/>
                <a:lstStyle/>
                <a:p>
                  <a:r>
                    <a:rPr lang="en-US">
                      <a:noFill/>
                    </a:rPr>
                    <a:t> </a:t>
                  </a:r>
                </a:p>
              </p:txBody>
            </p:sp>
          </mc:Fallback>
        </mc:AlternateContent>
        <p:cxnSp>
          <p:nvCxnSpPr>
            <p:cNvPr id="41" name="Straight Connector 40"/>
            <p:cNvCxnSpPr/>
            <p:nvPr/>
          </p:nvCxnSpPr>
          <p:spPr>
            <a:xfrm flipV="1">
              <a:off x="8843226" y="2087807"/>
              <a:ext cx="3381" cy="257567"/>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cxnSpLocks/>
            </p:cNvCxnSpPr>
            <p:nvPr/>
          </p:nvCxnSpPr>
          <p:spPr>
            <a:xfrm flipH="1" flipV="1">
              <a:off x="5567141" y="2226792"/>
              <a:ext cx="293709" cy="80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flipV="1">
              <a:off x="5850321" y="2227596"/>
              <a:ext cx="4782" cy="104575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4" name="Straight Connector 43"/>
            <p:cNvCxnSpPr>
              <a:cxnSpLocks/>
            </p:cNvCxnSpPr>
            <p:nvPr/>
          </p:nvCxnSpPr>
          <p:spPr>
            <a:xfrm flipH="1">
              <a:off x="5860850" y="3261665"/>
              <a:ext cx="587009" cy="0"/>
            </a:xfrm>
            <a:prstGeom prst="line">
              <a:avLst/>
            </a:prstGeom>
            <a:ln w="254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Rectangle 48"/>
                <p:cNvSpPr/>
                <p:nvPr/>
              </p:nvSpPr>
              <p:spPr>
                <a:xfrm>
                  <a:off x="6451914" y="3042359"/>
                  <a:ext cx="1170513" cy="400110"/>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{0,0,0,1}</m:t>
                        </m:r>
                      </m:oMath>
                    </m:oMathPara>
                  </a14:m>
                  <a:endParaRPr lang="en-US" sz="2000" dirty="0"/>
                </a:p>
              </p:txBody>
            </p:sp>
          </mc:Choice>
          <mc:Fallback xmlns="">
            <p:sp>
              <p:nvSpPr>
                <p:cNvPr id="49" name="Rectangle 48"/>
                <p:cNvSpPr>
                  <a:spLocks noRot="1" noChangeAspect="1" noMove="1" noResize="1" noEditPoints="1" noAdjustHandles="1" noChangeArrowheads="1" noChangeShapeType="1" noTextEdit="1"/>
                </p:cNvSpPr>
                <p:nvPr/>
              </p:nvSpPr>
              <p:spPr>
                <a:xfrm>
                  <a:off x="6451914" y="3042359"/>
                  <a:ext cx="1170513" cy="400110"/>
                </a:xfrm>
                <a:prstGeom prst="rect">
                  <a:avLst/>
                </a:prstGeom>
                <a:blipFill>
                  <a:blip r:embed="rId12"/>
                  <a:stretch>
                    <a:fillRect l="-2083" b="-15152"/>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graphicFrame>
            <p:nvGraphicFramePr>
              <p:cNvPr id="50" name="Table 49"/>
              <p:cNvGraphicFramePr>
                <a:graphicFrameLocks noGrp="1"/>
              </p:cNvGraphicFramePr>
              <p:nvPr>
                <p:extLst>
                  <p:ext uri="{D42A27DB-BD31-4B8C-83A1-F6EECF244321}">
                    <p14:modId xmlns:p14="http://schemas.microsoft.com/office/powerpoint/2010/main" val="2040821906"/>
                  </p:ext>
                </p:extLst>
              </p:nvPr>
            </p:nvGraphicFramePr>
            <p:xfrm>
              <a:off x="319205" y="3273350"/>
              <a:ext cx="4074201" cy="2682240"/>
            </p:xfrm>
            <a:graphic>
              <a:graphicData uri="http://schemas.openxmlformats.org/drawingml/2006/table">
                <a:tbl>
                  <a:tblPr firstRow="1" bandRow="1">
                    <a:tableStyleId>{5C22544A-7EE6-4342-B048-85BDC9FD1C3A}</a:tableStyleId>
                  </a:tblPr>
                  <a:tblGrid>
                    <a:gridCol w="452689">
                      <a:extLst>
                        <a:ext uri="{9D8B030D-6E8A-4147-A177-3AD203B41FA5}">
                          <a16:colId xmlns:a16="http://schemas.microsoft.com/office/drawing/2014/main" val="3296758814"/>
                        </a:ext>
                      </a:extLst>
                    </a:gridCol>
                    <a:gridCol w="452689">
                      <a:extLst>
                        <a:ext uri="{9D8B030D-6E8A-4147-A177-3AD203B41FA5}">
                          <a16:colId xmlns:a16="http://schemas.microsoft.com/office/drawing/2014/main" val="2059186312"/>
                        </a:ext>
                      </a:extLst>
                    </a:gridCol>
                    <a:gridCol w="452689">
                      <a:extLst>
                        <a:ext uri="{9D8B030D-6E8A-4147-A177-3AD203B41FA5}">
                          <a16:colId xmlns:a16="http://schemas.microsoft.com/office/drawing/2014/main" val="3638970126"/>
                        </a:ext>
                      </a:extLst>
                    </a:gridCol>
                    <a:gridCol w="452689">
                      <a:extLst>
                        <a:ext uri="{9D8B030D-6E8A-4147-A177-3AD203B41FA5}">
                          <a16:colId xmlns:a16="http://schemas.microsoft.com/office/drawing/2014/main" val="1371975004"/>
                        </a:ext>
                      </a:extLst>
                    </a:gridCol>
                    <a:gridCol w="452689">
                      <a:extLst>
                        <a:ext uri="{9D8B030D-6E8A-4147-A177-3AD203B41FA5}">
                          <a16:colId xmlns:a16="http://schemas.microsoft.com/office/drawing/2014/main" val="1303760655"/>
                        </a:ext>
                      </a:extLst>
                    </a:gridCol>
                    <a:gridCol w="658532">
                      <a:extLst>
                        <a:ext uri="{9D8B030D-6E8A-4147-A177-3AD203B41FA5}">
                          <a16:colId xmlns:a16="http://schemas.microsoft.com/office/drawing/2014/main" val="4077972479"/>
                        </a:ext>
                      </a:extLst>
                    </a:gridCol>
                    <a:gridCol w="591820">
                      <a:extLst>
                        <a:ext uri="{9D8B030D-6E8A-4147-A177-3AD203B41FA5}">
                          <a16:colId xmlns:a16="http://schemas.microsoft.com/office/drawing/2014/main" val="2141808559"/>
                        </a:ext>
                      </a:extLst>
                    </a:gridCol>
                    <a:gridCol w="276860">
                      <a:extLst>
                        <a:ext uri="{9D8B030D-6E8A-4147-A177-3AD203B41FA5}">
                          <a16:colId xmlns:a16="http://schemas.microsoft.com/office/drawing/2014/main" val="4136631739"/>
                        </a:ext>
                      </a:extLst>
                    </a:gridCol>
                    <a:gridCol w="283544">
                      <a:extLst>
                        <a:ext uri="{9D8B030D-6E8A-4147-A177-3AD203B41FA5}">
                          <a16:colId xmlns:a16="http://schemas.microsoft.com/office/drawing/2014/main" val="1958095866"/>
                        </a:ext>
                      </a:extLst>
                    </a:gridCol>
                  </a:tblGrid>
                  <a:tr h="349189">
                    <a:tc>
                      <a:txBody>
                        <a:bodyPr/>
                        <a:lstStyle/>
                        <a:p>
                          <a:pPr algn="ctr"/>
                          <a14:m>
                            <m:oMathPara xmlns:m="http://schemas.openxmlformats.org/officeDocument/2006/math">
                              <m:oMathParaPr>
                                <m:jc m:val="centerGroup"/>
                              </m:oMathParaPr>
                              <m:oMath xmlns:m="http://schemas.openxmlformats.org/officeDocument/2006/math">
                                <m:sSub>
                                  <m:sSubPr>
                                    <m:ctrlPr>
                                      <a:rPr lang="en-US" sz="1600" b="1" i="1" smtClean="0">
                                        <a:solidFill>
                                          <a:schemeClr val="tx1"/>
                                        </a:solidFill>
                                        <a:latin typeface="Cambria Math" panose="02040503050406030204" pitchFamily="18" charset="0"/>
                                      </a:rPr>
                                    </m:ctrlPr>
                                  </m:sSubPr>
                                  <m:e>
                                    <m:r>
                                      <a:rPr lang="en-US" sz="1600" b="1" i="1" smtClean="0">
                                        <a:solidFill>
                                          <a:schemeClr val="tx1"/>
                                        </a:solidFill>
                                        <a:latin typeface="Cambria Math" panose="02040503050406030204" pitchFamily="18" charset="0"/>
                                      </a:rPr>
                                      <m:t>𝑰</m:t>
                                    </m:r>
                                  </m:e>
                                  <m:sub>
                                    <m:r>
                                      <a:rPr lang="en-US" sz="1600" b="1" i="1" smtClean="0">
                                        <a:solidFill>
                                          <a:schemeClr val="tx1"/>
                                        </a:solidFill>
                                        <a:latin typeface="Cambria Math" panose="02040503050406030204" pitchFamily="18" charset="0"/>
                                      </a:rPr>
                                      <m:t>𝟎</m:t>
                                    </m:r>
                                  </m:sub>
                                </m:sSub>
                              </m:oMath>
                            </m:oMathPara>
                          </a14:m>
                          <a:endParaRPr 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sz="1600" b="1" i="1" smtClean="0">
                                        <a:solidFill>
                                          <a:schemeClr val="tx1"/>
                                        </a:solidFill>
                                        <a:latin typeface="Cambria Math" panose="02040503050406030204" pitchFamily="18" charset="0"/>
                                      </a:rPr>
                                    </m:ctrlPr>
                                  </m:sSubPr>
                                  <m:e>
                                    <m:r>
                                      <a:rPr lang="en-US" sz="1600" b="1" i="1" smtClean="0">
                                        <a:solidFill>
                                          <a:schemeClr val="tx1"/>
                                        </a:solidFill>
                                        <a:latin typeface="Cambria Math" panose="02040503050406030204" pitchFamily="18" charset="0"/>
                                      </a:rPr>
                                      <m:t>𝑰</m:t>
                                    </m:r>
                                  </m:e>
                                  <m:sub>
                                    <m:r>
                                      <a:rPr lang="en-US" sz="1600" b="1" i="1" smtClean="0">
                                        <a:solidFill>
                                          <a:schemeClr val="tx1"/>
                                        </a:solidFill>
                                        <a:latin typeface="Cambria Math" panose="02040503050406030204" pitchFamily="18" charset="0"/>
                                      </a:rPr>
                                      <m:t>𝟏</m:t>
                                    </m:r>
                                  </m:sub>
                                </m:sSub>
                              </m:oMath>
                            </m:oMathPara>
                          </a14:m>
                          <a:endParaRPr 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sz="1600" b="1" i="1" smtClean="0">
                                        <a:solidFill>
                                          <a:schemeClr val="tx1"/>
                                        </a:solidFill>
                                        <a:latin typeface="Cambria Math" panose="02040503050406030204" pitchFamily="18" charset="0"/>
                                      </a:rPr>
                                    </m:ctrlPr>
                                  </m:sSubPr>
                                  <m:e>
                                    <m:r>
                                      <a:rPr lang="en-US" sz="1600" b="1" i="1" smtClean="0">
                                        <a:solidFill>
                                          <a:schemeClr val="tx1"/>
                                        </a:solidFill>
                                        <a:latin typeface="Cambria Math" panose="02040503050406030204" pitchFamily="18" charset="0"/>
                                      </a:rPr>
                                      <m:t>𝑰</m:t>
                                    </m:r>
                                  </m:e>
                                  <m:sub>
                                    <m:r>
                                      <a:rPr lang="en-US" sz="1600" b="1" i="1" smtClean="0">
                                        <a:solidFill>
                                          <a:schemeClr val="tx1"/>
                                        </a:solidFill>
                                        <a:latin typeface="Cambria Math" panose="02040503050406030204" pitchFamily="18" charset="0"/>
                                      </a:rPr>
                                      <m:t>𝟐</m:t>
                                    </m:r>
                                  </m:sub>
                                </m:sSub>
                              </m:oMath>
                            </m:oMathPara>
                          </a14:m>
                          <a:endParaRPr 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sz="1600" b="1" i="1" smtClean="0">
                                        <a:solidFill>
                                          <a:schemeClr val="tx1"/>
                                        </a:solidFill>
                                        <a:latin typeface="Cambria Math" panose="02040503050406030204" pitchFamily="18" charset="0"/>
                                      </a:rPr>
                                    </m:ctrlPr>
                                  </m:sSubPr>
                                  <m:e>
                                    <m:r>
                                      <a:rPr lang="en-US" sz="1600" b="1" i="1" smtClean="0">
                                        <a:solidFill>
                                          <a:schemeClr val="tx1"/>
                                        </a:solidFill>
                                        <a:latin typeface="Cambria Math" panose="02040503050406030204" pitchFamily="18" charset="0"/>
                                      </a:rPr>
                                      <m:t>𝑰</m:t>
                                    </m:r>
                                  </m:e>
                                  <m:sub>
                                    <m:r>
                                      <a:rPr lang="en-US" sz="1600" b="1" i="1" smtClean="0">
                                        <a:solidFill>
                                          <a:schemeClr val="tx1"/>
                                        </a:solidFill>
                                        <a:latin typeface="Cambria Math" panose="02040503050406030204" pitchFamily="18" charset="0"/>
                                      </a:rPr>
                                      <m:t>𝟑</m:t>
                                    </m:r>
                                  </m:sub>
                                </m:sSub>
                              </m:oMath>
                            </m:oMathPara>
                          </a14:m>
                          <a:endParaRPr 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14:m>
                            <m:oMathPara xmlns:m="http://schemas.openxmlformats.org/officeDocument/2006/math">
                              <m:oMathParaPr>
                                <m:jc m:val="centerGroup"/>
                              </m:oMathParaPr>
                              <m:oMath xmlns:m="http://schemas.openxmlformats.org/officeDocument/2006/math">
                                <m:r>
                                  <a:rPr lang="en-US" sz="1600" b="1" i="1" smtClean="0">
                                    <a:solidFill>
                                      <a:schemeClr val="tx1"/>
                                    </a:solidFill>
                                    <a:latin typeface="Cambria Math" panose="02040503050406030204" pitchFamily="18" charset="0"/>
                                  </a:rPr>
                                  <m:t>𝒀</m:t>
                                </m:r>
                              </m:oMath>
                            </m:oMathPara>
                          </a14:m>
                          <a:endParaRPr 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E0B4"/>
                        </a:solidFill>
                      </a:tcPr>
                    </a:tc>
                    <a:tc>
                      <a:txBody>
                        <a:bodyPr/>
                        <a:lstStyle/>
                        <a:p>
                          <a:pPr algn="ctr"/>
                          <a14:m>
                            <m:oMathPara xmlns:m="http://schemas.openxmlformats.org/officeDocument/2006/math">
                              <m:oMathParaPr>
                                <m:jc m:val="centerGroup"/>
                              </m:oMathParaPr>
                              <m:oMath xmlns:m="http://schemas.openxmlformats.org/officeDocument/2006/math">
                                <m:r>
                                  <a:rPr lang="en-US" sz="1600" b="1" i="1" smtClean="0">
                                    <a:solidFill>
                                      <a:schemeClr val="tx1"/>
                                    </a:solidFill>
                                    <a:latin typeface="Cambria Math" panose="02040503050406030204" pitchFamily="18" charset="0"/>
                                  </a:rPr>
                                  <m:t>𝒀</m:t>
                                </m:r>
                                <m:d>
                                  <m:dPr>
                                    <m:ctrlPr>
                                      <a:rPr lang="en-US" sz="1600" b="1" i="1" smtClean="0">
                                        <a:solidFill>
                                          <a:schemeClr val="tx1"/>
                                        </a:solidFill>
                                        <a:latin typeface="Cambria Math" panose="02040503050406030204" pitchFamily="18" charset="0"/>
                                      </a:rPr>
                                    </m:ctrlPr>
                                  </m:dPr>
                                  <m:e>
                                    <m:sSub>
                                      <m:sSubPr>
                                        <m:ctrlPr>
                                          <a:rPr lang="en-US" sz="1600" b="1" i="1" smtClean="0">
                                            <a:solidFill>
                                              <a:schemeClr val="tx1"/>
                                            </a:solidFill>
                                            <a:latin typeface="Cambria Math" panose="02040503050406030204" pitchFamily="18" charset="0"/>
                                          </a:rPr>
                                        </m:ctrlPr>
                                      </m:sSubPr>
                                      <m:e>
                                        <m:r>
                                          <a:rPr lang="en-US" sz="1600" b="1" i="1" smtClean="0">
                                            <a:solidFill>
                                              <a:schemeClr val="tx1"/>
                                            </a:solidFill>
                                            <a:latin typeface="Cambria Math" panose="02040503050406030204" pitchFamily="18" charset="0"/>
                                          </a:rPr>
                                          <m:t>𝑲</m:t>
                                        </m:r>
                                      </m:e>
                                      <m:sub>
                                        <m:r>
                                          <a:rPr lang="en-US" sz="1600" b="1" i="1" smtClean="0">
                                            <a:solidFill>
                                              <a:schemeClr val="tx1"/>
                                            </a:solidFill>
                                            <a:latin typeface="Cambria Math" panose="02040503050406030204" pitchFamily="18" charset="0"/>
                                          </a:rPr>
                                          <m:t>𝒊</m:t>
                                        </m:r>
                                      </m:sub>
                                    </m:sSub>
                                  </m:e>
                                </m:d>
                              </m:oMath>
                            </m:oMathPara>
                          </a14:m>
                          <a:endParaRPr 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14:m>
                            <m:oMathPara xmlns:m="http://schemas.openxmlformats.org/officeDocument/2006/math">
                              <m:oMathParaPr>
                                <m:jc m:val="centerGroup"/>
                              </m:oMathParaPr>
                              <m:oMath xmlns:m="http://schemas.openxmlformats.org/officeDocument/2006/math">
                                <m:r>
                                  <a:rPr lang="en-US" sz="1600" b="1" i="1" smtClean="0">
                                    <a:solidFill>
                                      <a:schemeClr val="tx1"/>
                                    </a:solidFill>
                                    <a:latin typeface="Cambria Math" panose="02040503050406030204" pitchFamily="18" charset="0"/>
                                  </a:rPr>
                                  <m:t>𝒀</m:t>
                                </m:r>
                                <m:r>
                                  <a:rPr lang="en-US" sz="1600" b="1" i="1" smtClean="0">
                                    <a:solidFill>
                                      <a:schemeClr val="tx1"/>
                                    </a:solidFill>
                                    <a:latin typeface="Cambria Math" panose="02040503050406030204" pitchFamily="18" charset="0"/>
                                  </a:rPr>
                                  <m:t>(</m:t>
                                </m:r>
                                <m:sSub>
                                  <m:sSubPr>
                                    <m:ctrlPr>
                                      <a:rPr lang="en-US" sz="1600" b="1" i="1" smtClean="0">
                                        <a:solidFill>
                                          <a:schemeClr val="tx1"/>
                                        </a:solidFill>
                                        <a:latin typeface="Cambria Math" panose="02040503050406030204" pitchFamily="18" charset="0"/>
                                      </a:rPr>
                                    </m:ctrlPr>
                                  </m:sSubPr>
                                  <m:e>
                                    <m:r>
                                      <a:rPr lang="en-US" sz="1600" b="1" i="1" smtClean="0">
                                        <a:solidFill>
                                          <a:schemeClr val="tx1"/>
                                        </a:solidFill>
                                        <a:latin typeface="Cambria Math" panose="02040503050406030204" pitchFamily="18" charset="0"/>
                                      </a:rPr>
                                      <m:t>𝑲</m:t>
                                    </m:r>
                                  </m:e>
                                  <m:sub>
                                    <m:r>
                                      <a:rPr lang="en-US" sz="1600" b="1" i="1" smtClean="0">
                                        <a:solidFill>
                                          <a:schemeClr val="tx1"/>
                                        </a:solidFill>
                                        <a:latin typeface="Cambria Math" panose="02040503050406030204" pitchFamily="18" charset="0"/>
                                      </a:rPr>
                                      <m:t>𝒋</m:t>
                                    </m:r>
                                  </m:sub>
                                </m:sSub>
                                <m:r>
                                  <a:rPr lang="en-US" sz="1600" b="1" i="1" smtClean="0">
                                    <a:solidFill>
                                      <a:schemeClr val="tx1"/>
                                    </a:solidFill>
                                    <a:latin typeface="Cambria Math" panose="02040503050406030204" pitchFamily="18" charset="0"/>
                                  </a:rPr>
                                  <m:t>)</m:t>
                                </m:r>
                              </m:oMath>
                            </m:oMathPara>
                          </a14:m>
                          <a:endParaRPr 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0529992"/>
                      </a:ext>
                    </a:extLst>
                  </a:tr>
                  <a:tr h="324575">
                    <a:tc>
                      <a:txBody>
                        <a:bodyPr/>
                        <a:lstStyle/>
                        <a:p>
                          <a:pPr algn="ctr"/>
                          <a:r>
                            <a:rPr lang="en-US" sz="2000" dirty="0">
                              <a:solidFill>
                                <a:schemeClr val="tx1"/>
                              </a:solidFill>
                            </a:rPr>
                            <a:t>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20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20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20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2000" dirty="0">
                              <a:solidFill>
                                <a:schemeClr val="tx1"/>
                              </a:solidFill>
                            </a:rPr>
                            <a:t>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E0B4"/>
                        </a:solidFill>
                      </a:tcPr>
                    </a:tc>
                    <a:tc>
                      <a:txBody>
                        <a:bodyPr/>
                        <a:lstStyle/>
                        <a:p>
                          <a:pPr algn="ctr"/>
                          <a:r>
                            <a:rPr lang="en-US" sz="20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1190666"/>
                      </a:ext>
                    </a:extLst>
                  </a:tr>
                  <a:tr h="324575">
                    <a:tc>
                      <a:txBody>
                        <a:bodyPr/>
                        <a:lstStyle/>
                        <a:p>
                          <a:pPr algn="ctr"/>
                          <a:r>
                            <a:rPr lang="en-US" sz="20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20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20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200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20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E0B4"/>
                        </a:solidFill>
                      </a:tcPr>
                    </a:tc>
                    <a:tc>
                      <a:txBody>
                        <a:bodyPr/>
                        <a:lstStyle/>
                        <a:p>
                          <a:pPr algn="ctr"/>
                          <a:r>
                            <a:rPr lang="en-US" sz="2000" b="1" dirty="0">
                              <a:solidFill>
                                <a:srgbClr val="FF000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778847"/>
                      </a:ext>
                    </a:extLst>
                  </a:tr>
                  <a:tr h="324575">
                    <a:tc>
                      <a:txBody>
                        <a:bodyPr/>
                        <a:lstStyle/>
                        <a:p>
                          <a:pPr algn="ctr"/>
                          <a:r>
                            <a:rPr lang="en-US" sz="20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20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200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20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200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E0B4"/>
                        </a:solidFill>
                      </a:tcPr>
                    </a:tc>
                    <a:tc>
                      <a:txBody>
                        <a:bodyPr/>
                        <a:lstStyle/>
                        <a:p>
                          <a:pPr algn="ctr"/>
                          <a:r>
                            <a:rPr lang="en-US" sz="200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a:solidFill>
                                <a:srgbClr val="FF0000"/>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30466058"/>
                      </a:ext>
                    </a:extLst>
                  </a:tr>
                  <a:tr h="324575">
                    <a:tc>
                      <a:txBody>
                        <a:bodyPr/>
                        <a:lstStyle/>
                        <a:p>
                          <a:pPr algn="ctr"/>
                          <a:r>
                            <a:rPr lang="en-US" sz="20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20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200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200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20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E0B4"/>
                        </a:solidFill>
                      </a:tcPr>
                    </a:tc>
                    <a:tc>
                      <a:txBody>
                        <a:bodyPr/>
                        <a:lstStyle/>
                        <a:p>
                          <a:pPr algn="ctr"/>
                          <a:r>
                            <a:rPr lang="en-US" sz="20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6291187"/>
                      </a:ext>
                    </a:extLst>
                  </a:tr>
                  <a:tr h="584235">
                    <a:tc>
                      <a:txBody>
                        <a:bodyPr/>
                        <a:lstStyle/>
                        <a:p>
                          <a:pPr algn="ctr"/>
                          <a:r>
                            <a:rPr lang="en-US" sz="2000" dirty="0">
                              <a:solidFill>
                                <a:schemeClr val="tx1"/>
                              </a:solidFill>
                            </a:rPr>
                            <a:t>:</a:t>
                          </a:r>
                        </a:p>
                        <a:p>
                          <a:pPr algn="ctr"/>
                          <a:r>
                            <a:rPr lang="en-US" sz="2000" dirty="0">
                              <a:solidFill>
                                <a:schemeClr val="tx1"/>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2000" dirty="0">
                              <a:solidFill>
                                <a:schemeClr val="tx1"/>
                              </a:solidFill>
                            </a:rPr>
                            <a:t>:</a:t>
                          </a:r>
                        </a:p>
                        <a:p>
                          <a:pPr algn="ctr"/>
                          <a:r>
                            <a:rPr lang="en-US" sz="200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2000" dirty="0">
                              <a:solidFill>
                                <a:schemeClr val="tx1"/>
                              </a:solidFill>
                            </a:rPr>
                            <a:t>:</a:t>
                          </a:r>
                        </a:p>
                        <a:p>
                          <a:pPr algn="ctr"/>
                          <a:r>
                            <a:rPr lang="en-US" sz="200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2000" dirty="0">
                              <a:solidFill>
                                <a:schemeClr val="tx1"/>
                              </a:solidFill>
                            </a:rPr>
                            <a:t>:</a:t>
                          </a:r>
                        </a:p>
                        <a:p>
                          <a:pPr algn="ctr"/>
                          <a:r>
                            <a:rPr lang="en-US" sz="200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2000" dirty="0">
                              <a:solidFill>
                                <a:schemeClr val="tx1"/>
                              </a:solidFill>
                            </a:rPr>
                            <a:t>:</a:t>
                          </a:r>
                        </a:p>
                        <a:p>
                          <a:pPr algn="ctr"/>
                          <a:r>
                            <a:rPr lang="en-US" sz="200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E0B4"/>
                        </a:solidFill>
                      </a:tcPr>
                    </a:tc>
                    <a:tc>
                      <a:txBody>
                        <a:bodyPr/>
                        <a:lstStyle/>
                        <a:p>
                          <a:pPr algn="ctr"/>
                          <a:r>
                            <a:rPr lang="en-US" sz="2000" dirty="0">
                              <a:solidFill>
                                <a:schemeClr val="tx1"/>
                              </a:solidFill>
                            </a:rPr>
                            <a:t>:</a:t>
                          </a:r>
                        </a:p>
                        <a:p>
                          <a:pPr algn="ctr"/>
                          <a:r>
                            <a:rPr lang="en-US" sz="200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rPr>
                            <a:t>:</a:t>
                          </a:r>
                        </a:p>
                        <a:p>
                          <a:pPr algn="ctr"/>
                          <a:r>
                            <a:rPr lang="en-US" sz="200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rPr>
                            <a:t>:</a:t>
                          </a:r>
                        </a:p>
                        <a:p>
                          <a:pPr algn="ctr"/>
                          <a:r>
                            <a:rPr lang="en-US" sz="2000" dirty="0">
                              <a:solidFill>
                                <a:schemeClr val="tx1"/>
                              </a:solidFill>
                            </a:rPr>
                            <a:t>:</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rPr>
                            <a:t>:</a:t>
                          </a:r>
                        </a:p>
                        <a:p>
                          <a:pPr algn="ctr"/>
                          <a:r>
                            <a:rPr lang="en-US" sz="2000" dirty="0">
                              <a:solidFill>
                                <a:schemeClr val="tx1"/>
                              </a:solidFill>
                            </a:rPr>
                            <a:t>:</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36149826"/>
                      </a:ext>
                    </a:extLst>
                  </a:tr>
                </a:tbl>
              </a:graphicData>
            </a:graphic>
          </p:graphicFrame>
        </mc:Choice>
        <mc:Fallback xmlns="">
          <p:graphicFrame>
            <p:nvGraphicFramePr>
              <p:cNvPr id="50" name="Table 49"/>
              <p:cNvGraphicFramePr>
                <a:graphicFrameLocks noGrp="1"/>
              </p:cNvGraphicFramePr>
              <p:nvPr>
                <p:extLst>
                  <p:ext uri="{D42A27DB-BD31-4B8C-83A1-F6EECF244321}">
                    <p14:modId xmlns:p14="http://schemas.microsoft.com/office/powerpoint/2010/main" val="2040821906"/>
                  </p:ext>
                </p:extLst>
              </p:nvPr>
            </p:nvGraphicFramePr>
            <p:xfrm>
              <a:off x="319205" y="3273350"/>
              <a:ext cx="4074201" cy="2682240"/>
            </p:xfrm>
            <a:graphic>
              <a:graphicData uri="http://schemas.openxmlformats.org/drawingml/2006/table">
                <a:tbl>
                  <a:tblPr firstRow="1" bandRow="1">
                    <a:tableStyleId>{5C22544A-7EE6-4342-B048-85BDC9FD1C3A}</a:tableStyleId>
                  </a:tblPr>
                  <a:tblGrid>
                    <a:gridCol w="452689">
                      <a:extLst>
                        <a:ext uri="{9D8B030D-6E8A-4147-A177-3AD203B41FA5}">
                          <a16:colId xmlns:a16="http://schemas.microsoft.com/office/drawing/2014/main" val="3296758814"/>
                        </a:ext>
                      </a:extLst>
                    </a:gridCol>
                    <a:gridCol w="452689">
                      <a:extLst>
                        <a:ext uri="{9D8B030D-6E8A-4147-A177-3AD203B41FA5}">
                          <a16:colId xmlns:a16="http://schemas.microsoft.com/office/drawing/2014/main" val="2059186312"/>
                        </a:ext>
                      </a:extLst>
                    </a:gridCol>
                    <a:gridCol w="452689">
                      <a:extLst>
                        <a:ext uri="{9D8B030D-6E8A-4147-A177-3AD203B41FA5}">
                          <a16:colId xmlns:a16="http://schemas.microsoft.com/office/drawing/2014/main" val="3638970126"/>
                        </a:ext>
                      </a:extLst>
                    </a:gridCol>
                    <a:gridCol w="452689">
                      <a:extLst>
                        <a:ext uri="{9D8B030D-6E8A-4147-A177-3AD203B41FA5}">
                          <a16:colId xmlns:a16="http://schemas.microsoft.com/office/drawing/2014/main" val="1371975004"/>
                        </a:ext>
                      </a:extLst>
                    </a:gridCol>
                    <a:gridCol w="452689">
                      <a:extLst>
                        <a:ext uri="{9D8B030D-6E8A-4147-A177-3AD203B41FA5}">
                          <a16:colId xmlns:a16="http://schemas.microsoft.com/office/drawing/2014/main" val="1303760655"/>
                        </a:ext>
                      </a:extLst>
                    </a:gridCol>
                    <a:gridCol w="658532">
                      <a:extLst>
                        <a:ext uri="{9D8B030D-6E8A-4147-A177-3AD203B41FA5}">
                          <a16:colId xmlns:a16="http://schemas.microsoft.com/office/drawing/2014/main" val="4077972479"/>
                        </a:ext>
                      </a:extLst>
                    </a:gridCol>
                    <a:gridCol w="591820">
                      <a:extLst>
                        <a:ext uri="{9D8B030D-6E8A-4147-A177-3AD203B41FA5}">
                          <a16:colId xmlns:a16="http://schemas.microsoft.com/office/drawing/2014/main" val="2141808559"/>
                        </a:ext>
                      </a:extLst>
                    </a:gridCol>
                    <a:gridCol w="276860">
                      <a:extLst>
                        <a:ext uri="{9D8B030D-6E8A-4147-A177-3AD203B41FA5}">
                          <a16:colId xmlns:a16="http://schemas.microsoft.com/office/drawing/2014/main" val="4136631739"/>
                        </a:ext>
                      </a:extLst>
                    </a:gridCol>
                    <a:gridCol w="283544">
                      <a:extLst>
                        <a:ext uri="{9D8B030D-6E8A-4147-A177-3AD203B41FA5}">
                          <a16:colId xmlns:a16="http://schemas.microsoft.com/office/drawing/2014/main" val="1958095866"/>
                        </a:ext>
                      </a:extLst>
                    </a:gridCol>
                  </a:tblGrid>
                  <a:tr h="39624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13"/>
                          <a:stretch>
                            <a:fillRect l="-1351" t="-6154" r="-806757" b="-60769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13"/>
                          <a:stretch>
                            <a:fillRect l="-100000" t="-6154" r="-696000" b="-60769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13"/>
                          <a:stretch>
                            <a:fillRect l="-202703" t="-6154" r="-605405" b="-60769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13"/>
                          <a:stretch>
                            <a:fillRect l="-302703" t="-6154" r="-505405" b="-60769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13"/>
                          <a:stretch>
                            <a:fillRect l="-397333" t="-6154" r="-398667" b="-60769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13"/>
                          <a:stretch>
                            <a:fillRect l="-345370" t="-6154" r="-176852" b="-60769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13"/>
                          <a:stretch>
                            <a:fillRect l="-495876" t="-6154" r="-96907" b="-607692"/>
                          </a:stretch>
                        </a:blipFill>
                      </a:tcPr>
                    </a:tc>
                    <a:tc>
                      <a:txBody>
                        <a:bodyPr/>
                        <a:lstStyle/>
                        <a:p>
                          <a:pPr algn="ctr"/>
                          <a:r>
                            <a:rPr lang="en-US" sz="160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0529992"/>
                      </a:ext>
                    </a:extLst>
                  </a:tr>
                  <a:tr h="396240">
                    <a:tc>
                      <a:txBody>
                        <a:bodyPr/>
                        <a:lstStyle/>
                        <a:p>
                          <a:pPr algn="ctr"/>
                          <a:r>
                            <a:rPr lang="en-US" sz="2000" dirty="0">
                              <a:solidFill>
                                <a:schemeClr val="tx1"/>
                              </a:solidFill>
                            </a:rPr>
                            <a:t>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20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20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20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2000" dirty="0">
                              <a:solidFill>
                                <a:schemeClr val="tx1"/>
                              </a:solidFill>
                            </a:rPr>
                            <a:t>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E0B4"/>
                        </a:solidFill>
                      </a:tcPr>
                    </a:tc>
                    <a:tc>
                      <a:txBody>
                        <a:bodyPr/>
                        <a:lstStyle/>
                        <a:p>
                          <a:pPr algn="ctr"/>
                          <a:r>
                            <a:rPr lang="en-US" sz="20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1190666"/>
                      </a:ext>
                    </a:extLst>
                  </a:tr>
                  <a:tr h="396240">
                    <a:tc>
                      <a:txBody>
                        <a:bodyPr/>
                        <a:lstStyle/>
                        <a:p>
                          <a:pPr algn="ctr"/>
                          <a:r>
                            <a:rPr lang="en-US" sz="20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20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20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200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20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E0B4"/>
                        </a:solidFill>
                      </a:tcPr>
                    </a:tc>
                    <a:tc>
                      <a:txBody>
                        <a:bodyPr/>
                        <a:lstStyle/>
                        <a:p>
                          <a:pPr algn="ctr"/>
                          <a:r>
                            <a:rPr lang="en-US" sz="2000" b="1" dirty="0">
                              <a:solidFill>
                                <a:srgbClr val="FF000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778847"/>
                      </a:ext>
                    </a:extLst>
                  </a:tr>
                  <a:tr h="396240">
                    <a:tc>
                      <a:txBody>
                        <a:bodyPr/>
                        <a:lstStyle/>
                        <a:p>
                          <a:pPr algn="ctr"/>
                          <a:r>
                            <a:rPr lang="en-US" sz="20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20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200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20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200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E0B4"/>
                        </a:solidFill>
                      </a:tcPr>
                    </a:tc>
                    <a:tc>
                      <a:txBody>
                        <a:bodyPr/>
                        <a:lstStyle/>
                        <a:p>
                          <a:pPr algn="ctr"/>
                          <a:r>
                            <a:rPr lang="en-US" sz="200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a:solidFill>
                                <a:srgbClr val="FF0000"/>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30466058"/>
                      </a:ext>
                    </a:extLst>
                  </a:tr>
                  <a:tr h="396240">
                    <a:tc>
                      <a:txBody>
                        <a:bodyPr/>
                        <a:lstStyle/>
                        <a:p>
                          <a:pPr algn="ctr"/>
                          <a:r>
                            <a:rPr lang="en-US" sz="20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20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200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200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20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E0B4"/>
                        </a:solidFill>
                      </a:tcPr>
                    </a:tc>
                    <a:tc>
                      <a:txBody>
                        <a:bodyPr/>
                        <a:lstStyle/>
                        <a:p>
                          <a:pPr algn="ctr"/>
                          <a:r>
                            <a:rPr lang="en-US" sz="20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6291187"/>
                      </a:ext>
                    </a:extLst>
                  </a:tr>
                  <a:tr h="701040">
                    <a:tc>
                      <a:txBody>
                        <a:bodyPr/>
                        <a:lstStyle/>
                        <a:p>
                          <a:pPr algn="ctr"/>
                          <a:r>
                            <a:rPr lang="en-US" sz="2000" dirty="0">
                              <a:solidFill>
                                <a:schemeClr val="tx1"/>
                              </a:solidFill>
                            </a:rPr>
                            <a:t>:</a:t>
                          </a:r>
                        </a:p>
                        <a:p>
                          <a:pPr algn="ctr"/>
                          <a:r>
                            <a:rPr lang="en-US" sz="2000" dirty="0">
                              <a:solidFill>
                                <a:schemeClr val="tx1"/>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2000" dirty="0">
                              <a:solidFill>
                                <a:schemeClr val="tx1"/>
                              </a:solidFill>
                            </a:rPr>
                            <a:t>:</a:t>
                          </a:r>
                        </a:p>
                        <a:p>
                          <a:pPr algn="ctr"/>
                          <a:r>
                            <a:rPr lang="en-US" sz="200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2000" dirty="0">
                              <a:solidFill>
                                <a:schemeClr val="tx1"/>
                              </a:solidFill>
                            </a:rPr>
                            <a:t>:</a:t>
                          </a:r>
                        </a:p>
                        <a:p>
                          <a:pPr algn="ctr"/>
                          <a:r>
                            <a:rPr lang="en-US" sz="200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2000" dirty="0">
                              <a:solidFill>
                                <a:schemeClr val="tx1"/>
                              </a:solidFill>
                            </a:rPr>
                            <a:t>:</a:t>
                          </a:r>
                        </a:p>
                        <a:p>
                          <a:pPr algn="ctr"/>
                          <a:r>
                            <a:rPr lang="en-US" sz="200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2000" dirty="0">
                              <a:solidFill>
                                <a:schemeClr val="tx1"/>
                              </a:solidFill>
                            </a:rPr>
                            <a:t>:</a:t>
                          </a:r>
                        </a:p>
                        <a:p>
                          <a:pPr algn="ctr"/>
                          <a:r>
                            <a:rPr lang="en-US" sz="200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E0B4"/>
                        </a:solidFill>
                      </a:tcPr>
                    </a:tc>
                    <a:tc>
                      <a:txBody>
                        <a:bodyPr/>
                        <a:lstStyle/>
                        <a:p>
                          <a:pPr algn="ctr"/>
                          <a:r>
                            <a:rPr lang="en-US" sz="2000" dirty="0">
                              <a:solidFill>
                                <a:schemeClr val="tx1"/>
                              </a:solidFill>
                            </a:rPr>
                            <a:t>:</a:t>
                          </a:r>
                        </a:p>
                        <a:p>
                          <a:pPr algn="ctr"/>
                          <a:r>
                            <a:rPr lang="en-US" sz="200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rPr>
                            <a:t>:</a:t>
                          </a:r>
                        </a:p>
                        <a:p>
                          <a:pPr algn="ctr"/>
                          <a:r>
                            <a:rPr lang="en-US" sz="200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rPr>
                            <a:t>:</a:t>
                          </a:r>
                        </a:p>
                        <a:p>
                          <a:pPr algn="ctr"/>
                          <a:r>
                            <a:rPr lang="en-US" sz="2000" dirty="0">
                              <a:solidFill>
                                <a:schemeClr val="tx1"/>
                              </a:solidFill>
                            </a:rPr>
                            <a:t>:</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rPr>
                            <a:t>:</a:t>
                          </a:r>
                        </a:p>
                        <a:p>
                          <a:pPr algn="ctr"/>
                          <a:r>
                            <a:rPr lang="en-US" sz="2000" dirty="0">
                              <a:solidFill>
                                <a:schemeClr val="tx1"/>
                              </a:solidFill>
                            </a:rPr>
                            <a:t>:</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36149826"/>
                      </a:ext>
                    </a:extLst>
                  </a:tr>
                </a:tbl>
              </a:graphicData>
            </a:graphic>
          </p:graphicFrame>
        </mc:Fallback>
      </mc:AlternateContent>
      <p:sp>
        <p:nvSpPr>
          <p:cNvPr id="6" name="Rectangle 5"/>
          <p:cNvSpPr/>
          <p:nvPr/>
        </p:nvSpPr>
        <p:spPr>
          <a:xfrm>
            <a:off x="312024" y="4057355"/>
            <a:ext cx="1829129" cy="423421"/>
          </a:xfrm>
          <a:prstGeom prst="rect">
            <a:avLst/>
          </a:prstGeom>
          <a:solidFill>
            <a:srgbClr val="FF0000">
              <a:alpha val="37000"/>
            </a:srgbClr>
          </a:solidFill>
          <a:ln w="25400" cap="flat">
            <a:no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endParaRPr>
          </a:p>
        </p:txBody>
      </p:sp>
      <mc:AlternateContent xmlns:mc="http://schemas.openxmlformats.org/markup-compatibility/2006" xmlns:a14="http://schemas.microsoft.com/office/drawing/2010/main">
        <mc:Choice Requires="a14">
          <p:sp>
            <p:nvSpPr>
              <p:cNvPr id="51" name="Rectangle 50"/>
              <p:cNvSpPr/>
              <p:nvPr/>
            </p:nvSpPr>
            <p:spPr>
              <a:xfrm>
                <a:off x="4921796" y="4269065"/>
                <a:ext cx="3924777" cy="1107996"/>
              </a:xfrm>
              <a:prstGeom prst="rect">
                <a:avLst/>
              </a:prstGeom>
            </p:spPr>
            <p:txBody>
              <a:bodyPr wrap="square">
                <a:spAutoFit/>
              </a:bodyPr>
              <a:lstStyle/>
              <a:p>
                <a:pPr marL="57150" lvl="2"/>
                <a:r>
                  <a:rPr lang="en-US" sz="2200" dirty="0">
                    <a:latin typeface="Arial" panose="020B0604020202020204" pitchFamily="34" charset="0"/>
                    <a:cs typeface="Arial" panose="020B0604020202020204" pitchFamily="34" charset="0"/>
                  </a:rPr>
                  <a:t>Overhead = </a:t>
                </a:r>
                <a14:m>
                  <m:oMath xmlns:m="http://schemas.openxmlformats.org/officeDocument/2006/math">
                    <m:d>
                      <m:dPr>
                        <m:ctrlPr>
                          <a:rPr lang="en-US" sz="2200" i="1">
                            <a:latin typeface="Cambria Math" panose="02040503050406030204" pitchFamily="18" charset="0"/>
                          </a:rPr>
                        </m:ctrlPr>
                      </m:dPr>
                      <m:e>
                        <m:r>
                          <a:rPr lang="en-US" sz="2200" i="1">
                            <a:latin typeface="Cambria Math" panose="02040503050406030204" pitchFamily="18" charset="0"/>
                          </a:rPr>
                          <m:t>2</m:t>
                        </m:r>
                        <m:r>
                          <a:rPr lang="en-US" sz="2200" i="1">
                            <a:latin typeface="Cambria Math" panose="02040503050406030204" pitchFamily="18" charset="0"/>
                          </a:rPr>
                          <m:t>𝑁</m:t>
                        </m:r>
                        <m:r>
                          <a:rPr lang="en-US" sz="2200" i="1">
                            <a:latin typeface="Cambria Math" panose="02040503050406030204" pitchFamily="18" charset="0"/>
                          </a:rPr>
                          <m:t> −1</m:t>
                        </m:r>
                      </m:e>
                    </m:d>
                    <m:r>
                      <a:rPr lang="en-US" sz="2200" i="1">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𝑁</m:t>
                        </m:r>
                      </m:e>
                      <m:sub>
                        <m:r>
                          <a:rPr lang="en-US" sz="2200" i="1">
                            <a:latin typeface="Cambria Math" panose="02040503050406030204" pitchFamily="18" charset="0"/>
                          </a:rPr>
                          <m:t>𝑜𝑢𝑡</m:t>
                        </m:r>
                      </m:sub>
                    </m:sSub>
                  </m:oMath>
                </a14:m>
                <a:endParaRPr lang="en-US" sz="2200" dirty="0">
                  <a:latin typeface="Arial" panose="020B0604020202020204" pitchFamily="34" charset="0"/>
                  <a:cs typeface="Arial" panose="020B0604020202020204" pitchFamily="34" charset="0"/>
                </a:endParaRPr>
              </a:p>
              <a:p>
                <a:pPr marL="57150" lvl="2"/>
                <a14:m>
                  <m:oMath xmlns:m="http://schemas.openxmlformats.org/officeDocument/2006/math">
                    <m:r>
                      <a:rPr lang="en-US" sz="2200" i="1" dirty="0" smtClean="0">
                        <a:latin typeface="Cambria Math" panose="02040503050406030204" pitchFamily="18" charset="0"/>
                        <a:cs typeface="Arial" panose="020B0604020202020204" pitchFamily="34" charset="0"/>
                      </a:rPr>
                      <m:t>𝑁</m:t>
                    </m:r>
                  </m:oMath>
                </a14:m>
                <a:r>
                  <a:rPr lang="en-US" sz="2200" dirty="0">
                    <a:latin typeface="Arial" panose="020B0604020202020204" pitchFamily="34" charset="0"/>
                    <a:cs typeface="Arial" panose="020B0604020202020204" pitchFamily="34" charset="0"/>
                  </a:rPr>
                  <a:t> </a:t>
                </a:r>
                <a14:m>
                  <m:oMath xmlns:m="http://schemas.openxmlformats.org/officeDocument/2006/math">
                    <m:r>
                      <a:rPr lang="en-US" sz="2200" b="0" i="1" smtClean="0">
                        <a:latin typeface="Cambria Math" panose="02040503050406030204" pitchFamily="18" charset="0"/>
                        <a:cs typeface="Arial" panose="020B0604020202020204" pitchFamily="34" charset="0"/>
                      </a:rPr>
                      <m:t>→ </m:t>
                    </m:r>
                  </m:oMath>
                </a14:m>
                <a:r>
                  <a:rPr lang="en-US" sz="2200" dirty="0">
                    <a:latin typeface="Arial" panose="020B0604020202020204" pitchFamily="34" charset="0"/>
                    <a:cs typeface="Arial" panose="020B0604020202020204" pitchFamily="34" charset="0"/>
                  </a:rPr>
                  <a:t>No. of PIs</a:t>
                </a:r>
              </a:p>
              <a:p>
                <a:pPr marL="57150" lvl="2"/>
                <a14:m>
                  <m:oMath xmlns:m="http://schemas.openxmlformats.org/officeDocument/2006/math">
                    <m:sSub>
                      <m:sSubPr>
                        <m:ctrlPr>
                          <a:rPr lang="en-US" sz="2200" b="0" i="1" smtClean="0">
                            <a:latin typeface="Cambria Math" panose="02040503050406030204" pitchFamily="18" charset="0"/>
                            <a:cs typeface="Arial" panose="020B0604020202020204" pitchFamily="34" charset="0"/>
                          </a:rPr>
                        </m:ctrlPr>
                      </m:sSubPr>
                      <m:e>
                        <m:r>
                          <a:rPr lang="en-US" sz="2200" b="0" i="1" smtClean="0">
                            <a:latin typeface="Cambria Math" panose="02040503050406030204" pitchFamily="18" charset="0"/>
                            <a:cs typeface="Arial" panose="020B0604020202020204" pitchFamily="34" charset="0"/>
                          </a:rPr>
                          <m:t>𝑁</m:t>
                        </m:r>
                      </m:e>
                      <m:sub>
                        <m:r>
                          <a:rPr lang="en-US" sz="2200" b="0" i="1" smtClean="0">
                            <a:latin typeface="Cambria Math" panose="02040503050406030204" pitchFamily="18" charset="0"/>
                            <a:cs typeface="Arial" panose="020B0604020202020204" pitchFamily="34" charset="0"/>
                          </a:rPr>
                          <m:t>𝑜𝑢𝑡</m:t>
                        </m:r>
                      </m:sub>
                    </m:sSub>
                    <m:r>
                      <a:rPr lang="en-US" sz="2200" b="0" i="1" smtClean="0">
                        <a:latin typeface="Cambria Math" panose="02040503050406030204" pitchFamily="18" charset="0"/>
                        <a:cs typeface="Arial" panose="020B0604020202020204" pitchFamily="34" charset="0"/>
                      </a:rPr>
                      <m:t> </m:t>
                    </m:r>
                    <m:r>
                      <a:rPr lang="en-US" sz="2200" b="0" i="0" smtClean="0">
                        <a:latin typeface="Cambria Math" panose="02040503050406030204" pitchFamily="18" charset="0"/>
                        <a:cs typeface="Arial" panose="020B0604020202020204" pitchFamily="34" charset="0"/>
                      </a:rPr>
                      <m:t>→ </m:t>
                    </m:r>
                  </m:oMath>
                </a14:m>
                <a:r>
                  <a:rPr lang="en-US" sz="2200" dirty="0">
                    <a:latin typeface="Arial" panose="020B0604020202020204" pitchFamily="34" charset="0"/>
                    <a:cs typeface="Arial" panose="020B0604020202020204" pitchFamily="34" charset="0"/>
                  </a:rPr>
                  <a:t>No. of POs affected</a:t>
                </a:r>
              </a:p>
            </p:txBody>
          </p:sp>
        </mc:Choice>
        <mc:Fallback xmlns="">
          <p:sp>
            <p:nvSpPr>
              <p:cNvPr id="51" name="Rectangle 50"/>
              <p:cNvSpPr>
                <a:spLocks noRot="1" noChangeAspect="1" noMove="1" noResize="1" noEditPoints="1" noAdjustHandles="1" noChangeArrowheads="1" noChangeShapeType="1" noTextEdit="1"/>
              </p:cNvSpPr>
              <p:nvPr/>
            </p:nvSpPr>
            <p:spPr>
              <a:xfrm>
                <a:off x="4921796" y="4269065"/>
                <a:ext cx="3924777" cy="1107996"/>
              </a:xfrm>
              <a:prstGeom prst="rect">
                <a:avLst/>
              </a:prstGeom>
              <a:blipFill>
                <a:blip r:embed="rId14"/>
                <a:stretch>
                  <a:fillRect l="-621" t="-2747" b="-10989"/>
                </a:stretch>
              </a:blipFill>
            </p:spPr>
            <p:txBody>
              <a:bodyPr/>
              <a:lstStyle/>
              <a:p>
                <a:r>
                  <a:rPr lang="en-US">
                    <a:noFill/>
                  </a:rPr>
                  <a:t> </a:t>
                </a:r>
              </a:p>
            </p:txBody>
          </p:sp>
        </mc:Fallback>
      </mc:AlternateContent>
      <p:sp>
        <p:nvSpPr>
          <p:cNvPr id="52" name="Rectangle 51"/>
          <p:cNvSpPr/>
          <p:nvPr/>
        </p:nvSpPr>
        <p:spPr>
          <a:xfrm>
            <a:off x="304371" y="4443826"/>
            <a:ext cx="1829129" cy="423421"/>
          </a:xfrm>
          <a:prstGeom prst="rect">
            <a:avLst/>
          </a:prstGeom>
          <a:solidFill>
            <a:schemeClr val="accent5">
              <a:lumMod val="40000"/>
              <a:lumOff val="60000"/>
              <a:alpha val="37000"/>
            </a:schemeClr>
          </a:solidFill>
          <a:ln w="25400" cap="flat">
            <a:no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endParaRPr>
          </a:p>
        </p:txBody>
      </p:sp>
      <p:sp>
        <p:nvSpPr>
          <p:cNvPr id="4" name="Slide Number Placeholder 3">
            <a:extLst>
              <a:ext uri="{FF2B5EF4-FFF2-40B4-BE49-F238E27FC236}">
                <a16:creationId xmlns:a16="http://schemas.microsoft.com/office/drawing/2014/main" id="{EA5353D1-CD90-45DA-B89E-29F3CDDC406A}"/>
              </a:ext>
            </a:extLst>
          </p:cNvPr>
          <p:cNvSpPr>
            <a:spLocks noGrp="1"/>
          </p:cNvSpPr>
          <p:nvPr>
            <p:ph type="sldNum" sz="quarter" idx="2"/>
          </p:nvPr>
        </p:nvSpPr>
        <p:spPr/>
        <p:txBody>
          <a:bodyPr/>
          <a:lstStyle/>
          <a:p>
            <a:fld id="{6EA7A850-4BE4-457B-9249-6A73A0B2CF6C}" type="slidenum">
              <a:rPr lang="en-US" smtClean="0"/>
              <a:t>16</a:t>
            </a:fld>
            <a:endParaRPr lang="en-US"/>
          </a:p>
        </p:txBody>
      </p:sp>
    </p:spTree>
    <p:extLst>
      <p:ext uri="{BB962C8B-B14F-4D97-AF65-F5344CB8AC3E}">
        <p14:creationId xmlns:p14="http://schemas.microsoft.com/office/powerpoint/2010/main" val="26491718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Arial" panose="020B0604020202020204" pitchFamily="34" charset="0"/>
                <a:cs typeface="Arial" panose="020B0604020202020204" pitchFamily="34" charset="0"/>
              </a:rPr>
              <a:t>Bypass on Hybrid Versions</a:t>
            </a:r>
          </a:p>
        </p:txBody>
      </p:sp>
      <p:grpSp>
        <p:nvGrpSpPr>
          <p:cNvPr id="4" name="Group 3"/>
          <p:cNvGrpSpPr/>
          <p:nvPr/>
        </p:nvGrpSpPr>
        <p:grpSpPr>
          <a:xfrm>
            <a:off x="1743700" y="1326653"/>
            <a:ext cx="5506986" cy="2413067"/>
            <a:chOff x="795256" y="4525845"/>
            <a:chExt cx="5061107" cy="1908181"/>
          </a:xfrm>
        </p:grpSpPr>
        <p:sp>
          <p:nvSpPr>
            <p:cNvPr id="5" name="Rectangle 4"/>
            <p:cNvSpPr/>
            <p:nvPr/>
          </p:nvSpPr>
          <p:spPr>
            <a:xfrm>
              <a:off x="861568" y="4525845"/>
              <a:ext cx="4994795" cy="1905990"/>
            </a:xfrm>
            <a:prstGeom prst="rect">
              <a:avLst/>
            </a:prstGeom>
            <a:noFill/>
            <a:ln w="25400"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endParaRPr>
            </a:p>
          </p:txBody>
        </p:sp>
        <mc:AlternateContent xmlns:mc="http://schemas.openxmlformats.org/markup-compatibility/2006" xmlns:a14="http://schemas.microsoft.com/office/drawing/2010/main">
          <mc:Choice Requires="a14">
            <p:sp>
              <p:nvSpPr>
                <p:cNvPr id="6" name="Rectangle 5"/>
                <p:cNvSpPr/>
                <p:nvPr/>
              </p:nvSpPr>
              <p:spPr>
                <a:xfrm>
                  <a:off x="795256" y="4530228"/>
                  <a:ext cx="1687184" cy="41602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400" i="1" smtClean="0">
                                <a:latin typeface="Cambria Math" panose="02040503050406030204" pitchFamily="18" charset="0"/>
                              </a:rPr>
                            </m:ctrlPr>
                          </m:sSupPr>
                          <m:e>
                            <m:r>
                              <a:rPr lang="en-US" sz="2400" i="1">
                                <a:latin typeface="Cambria Math" panose="02040503050406030204" pitchFamily="18" charset="0"/>
                              </a:rPr>
                              <m:t>2</m:t>
                            </m:r>
                          </m:e>
                          <m:sup>
                            <m:r>
                              <a:rPr lang="en-US" sz="2400" i="1">
                                <a:latin typeface="Cambria Math" panose="02040503050406030204" pitchFamily="18" charset="0"/>
                              </a:rPr>
                              <m:t>|</m:t>
                            </m:r>
                            <m:sSup>
                              <m:sSupPr>
                                <m:ctrlPr>
                                  <a:rPr lang="en-US" sz="2400" b="0" i="1" smtClean="0">
                                    <a:latin typeface="Cambria Math" panose="02040503050406030204" pitchFamily="18" charset="0"/>
                                  </a:rPr>
                                </m:ctrlPr>
                              </m:sSupPr>
                              <m:e>
                                <m:r>
                                  <a:rPr lang="en-US" sz="2400" i="1">
                                    <a:latin typeface="Cambria Math" panose="02040503050406030204" pitchFamily="18" charset="0"/>
                                  </a:rPr>
                                  <m:t>𝐾</m:t>
                                </m:r>
                              </m:e>
                              <m:sup>
                                <m:r>
                                  <a:rPr lang="en-US" sz="2400" b="0" i="1" smtClean="0">
                                    <a:latin typeface="Cambria Math" panose="02040503050406030204" pitchFamily="18" charset="0"/>
                                  </a:rPr>
                                  <m:t>𝑆𝐿𝐿</m:t>
                                </m:r>
                              </m:sup>
                            </m:sSup>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𝐾</m:t>
                                </m:r>
                              </m:e>
                              <m:sup>
                                <m:r>
                                  <a:rPr lang="en-US" sz="2400" i="1">
                                    <a:latin typeface="Cambria Math" panose="02040503050406030204" pitchFamily="18" charset="0"/>
                                  </a:rPr>
                                  <m:t>𝑆𝐴𝑅</m:t>
                                </m:r>
                              </m:sup>
                            </m:sSup>
                            <m:r>
                              <a:rPr lang="en-US" sz="2400" i="1">
                                <a:latin typeface="Cambria Math" panose="02040503050406030204" pitchFamily="18" charset="0"/>
                              </a:rPr>
                              <m:t>|</m:t>
                            </m:r>
                          </m:sup>
                        </m:sSup>
                      </m:oMath>
                    </m:oMathPara>
                  </a14:m>
                  <a:endParaRPr lang="en-US" sz="2400" dirty="0"/>
                </a:p>
              </p:txBody>
            </p:sp>
          </mc:Choice>
          <mc:Fallback xmlns="">
            <p:sp>
              <p:nvSpPr>
                <p:cNvPr id="6" name="Rectangle 5"/>
                <p:cNvSpPr>
                  <a:spLocks noRot="1" noChangeAspect="1" noMove="1" noResize="1" noEditPoints="1" noAdjustHandles="1" noChangeArrowheads="1" noChangeShapeType="1" noTextEdit="1"/>
                </p:cNvSpPr>
                <p:nvPr/>
              </p:nvSpPr>
              <p:spPr>
                <a:xfrm>
                  <a:off x="795256" y="4530228"/>
                  <a:ext cx="1687184" cy="416029"/>
                </a:xfrm>
                <a:prstGeom prst="rect">
                  <a:avLst/>
                </a:prstGeom>
                <a:blipFill>
                  <a:blip r:embed="rId2"/>
                  <a:stretch>
                    <a:fillRect/>
                  </a:stretch>
                </a:blipFill>
              </p:spPr>
              <p:txBody>
                <a:bodyPr/>
                <a:lstStyle/>
                <a:p>
                  <a:r>
                    <a:rPr lang="en-US">
                      <a:noFill/>
                    </a:rPr>
                    <a:t> </a:t>
                  </a:r>
                </a:p>
              </p:txBody>
            </p:sp>
          </mc:Fallback>
        </mc:AlternateContent>
        <p:sp>
          <p:nvSpPr>
            <p:cNvPr id="7" name="Oval 6"/>
            <p:cNvSpPr/>
            <p:nvPr/>
          </p:nvSpPr>
          <p:spPr>
            <a:xfrm>
              <a:off x="1027824" y="4946015"/>
              <a:ext cx="1062841" cy="935453"/>
            </a:xfrm>
            <a:prstGeom prst="ellipse">
              <a:avLst/>
            </a:prstGeom>
            <a:solidFill>
              <a:srgbClr val="FF0000">
                <a:alpha val="68000"/>
              </a:srgbClr>
            </a:solidFill>
            <a:ln w="25400"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584200" latinLnBrk="1" hangingPunct="0"/>
              <a:r>
                <a:rPr kumimoji="0" lang="en-US" sz="24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rPr>
                <a:t>SLL </a:t>
              </a:r>
              <a:r>
                <a:rPr lang="en-US" sz="2400" dirty="0">
                  <a:solidFill>
                    <a:srgbClr val="FFFFFF"/>
                  </a:solidFill>
                  <a:effectLst>
                    <a:outerShdw blurRad="38100" dist="12700" dir="5400000" rotWithShape="0">
                      <a:srgbClr val="000000">
                        <a:alpha val="50000"/>
                      </a:srgbClr>
                    </a:outerShdw>
                  </a:effectLst>
                  <a:latin typeface="Gill Sans"/>
                  <a:ea typeface="Gill Sans"/>
                  <a:cs typeface="Gill Sans"/>
                  <a:sym typeface="Wingdings" panose="05000000000000000000" pitchFamily="2" charset="2"/>
                </a:rPr>
                <a:t></a:t>
              </a:r>
              <a:endParaRPr kumimoji="0" lang="en-US" sz="24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Wingdings" panose="05000000000000000000" pitchFamily="2" charset="2"/>
              </a:endParaRPr>
            </a:p>
            <a:p>
              <a:pPr marL="0" marR="0" indent="0" algn="ctr" defTabSz="584200" rtl="0" fontAlgn="auto" latinLnBrk="1" hangingPunct="0">
                <a:lnSpc>
                  <a:spcPct val="100000"/>
                </a:lnSpc>
                <a:spcBef>
                  <a:spcPts val="0"/>
                </a:spcBef>
                <a:spcAft>
                  <a:spcPts val="0"/>
                </a:spcAft>
                <a:buClrTx/>
                <a:buSzTx/>
                <a:buFontTx/>
                <a:buNone/>
                <a:tabLst/>
              </a:pPr>
              <a:r>
                <a:rPr lang="en-US" sz="2400" dirty="0">
                  <a:solidFill>
                    <a:srgbClr val="FFFFFF"/>
                  </a:solidFill>
                  <a:effectLst>
                    <a:outerShdw blurRad="38100" dist="12700" dir="5400000" rotWithShape="0">
                      <a:srgbClr val="000000">
                        <a:alpha val="50000"/>
                      </a:srgbClr>
                    </a:outerShdw>
                  </a:effectLst>
                  <a:latin typeface="Gill Sans"/>
                  <a:ea typeface="Gill Sans"/>
                  <a:cs typeface="Gill Sans"/>
                  <a:sym typeface="Wingdings" panose="05000000000000000000" pitchFamily="2" charset="2"/>
                </a:rPr>
                <a:t>SR </a:t>
              </a:r>
              <a:endParaRPr kumimoji="0" lang="en-US" sz="24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endParaRPr>
            </a:p>
          </p:txBody>
        </p:sp>
        <p:sp>
          <p:nvSpPr>
            <p:cNvPr id="8" name="Oval 7"/>
            <p:cNvSpPr/>
            <p:nvPr/>
          </p:nvSpPr>
          <p:spPr>
            <a:xfrm>
              <a:off x="2201119" y="4946015"/>
              <a:ext cx="1062841" cy="935453"/>
            </a:xfrm>
            <a:prstGeom prst="ellipse">
              <a:avLst/>
            </a:prstGeom>
            <a:solidFill>
              <a:srgbClr val="FF0000">
                <a:alpha val="68000"/>
              </a:srgbClr>
            </a:solidFill>
            <a:ln w="25400"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584200" latinLnBrk="1" hangingPunct="0"/>
              <a:r>
                <a:rPr kumimoji="0" lang="en-US" sz="24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rPr>
                <a:t>SLL </a:t>
              </a:r>
              <a:r>
                <a:rPr lang="en-US" sz="2400" dirty="0">
                  <a:solidFill>
                    <a:srgbClr val="FFFFFF"/>
                  </a:solidFill>
                  <a:effectLst>
                    <a:outerShdw blurRad="38100" dist="12700" dir="5400000" rotWithShape="0">
                      <a:srgbClr val="000000">
                        <a:alpha val="50000"/>
                      </a:srgbClr>
                    </a:outerShdw>
                  </a:effectLst>
                  <a:latin typeface="Gill Sans"/>
                  <a:ea typeface="Gill Sans"/>
                  <a:cs typeface="Gill Sans"/>
                  <a:sym typeface="Wingdings" panose="05000000000000000000" pitchFamily="2" charset="2"/>
                </a:rPr>
                <a:t></a:t>
              </a:r>
              <a:endParaRPr kumimoji="0" lang="en-US" sz="24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Wingdings" panose="05000000000000000000" pitchFamily="2" charset="2"/>
              </a:endParaRPr>
            </a:p>
            <a:p>
              <a:pPr marL="0" marR="0" indent="0" algn="ctr" defTabSz="584200" rtl="0" fontAlgn="auto" latinLnBrk="1" hangingPunct="0">
                <a:lnSpc>
                  <a:spcPct val="100000"/>
                </a:lnSpc>
                <a:spcBef>
                  <a:spcPts val="0"/>
                </a:spcBef>
                <a:spcAft>
                  <a:spcPts val="0"/>
                </a:spcAft>
                <a:buClrTx/>
                <a:buSzTx/>
                <a:buFontTx/>
                <a:buNone/>
                <a:tabLst/>
              </a:pPr>
              <a:r>
                <a:rPr lang="en-US" sz="2400" dirty="0">
                  <a:solidFill>
                    <a:srgbClr val="FFFFFF"/>
                  </a:solidFill>
                  <a:effectLst>
                    <a:outerShdw blurRad="38100" dist="12700" dir="5400000" rotWithShape="0">
                      <a:srgbClr val="000000">
                        <a:alpha val="50000"/>
                      </a:srgbClr>
                    </a:outerShdw>
                  </a:effectLst>
                  <a:latin typeface="Gill Sans"/>
                  <a:ea typeface="Gill Sans"/>
                  <a:cs typeface="Gill Sans"/>
                  <a:sym typeface="Wingdings" panose="05000000000000000000" pitchFamily="2" charset="2"/>
                </a:rPr>
                <a:t>SR </a:t>
              </a:r>
              <a:endParaRPr kumimoji="0" lang="en-US" sz="24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endParaRPr>
            </a:p>
          </p:txBody>
        </p:sp>
        <p:sp>
          <p:nvSpPr>
            <p:cNvPr id="9" name="Oval 8"/>
            <p:cNvSpPr/>
            <p:nvPr/>
          </p:nvSpPr>
          <p:spPr>
            <a:xfrm>
              <a:off x="3374414" y="4941634"/>
              <a:ext cx="1062841" cy="935453"/>
            </a:xfrm>
            <a:prstGeom prst="ellipse">
              <a:avLst/>
            </a:prstGeom>
            <a:solidFill>
              <a:srgbClr val="92D050"/>
            </a:solidFill>
            <a:ln w="25400"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584200" latinLnBrk="1" hangingPunct="0"/>
              <a:r>
                <a:rPr kumimoji="0" lang="en-US" sz="24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rPr>
                <a:t>SLL </a:t>
              </a:r>
              <a:r>
                <a:rPr lang="en-US" sz="2400" dirty="0">
                  <a:solidFill>
                    <a:srgbClr val="FFFFFF"/>
                  </a:solidFill>
                  <a:effectLst>
                    <a:outerShdw blurRad="38100" dist="12700" dir="5400000" rotWithShape="0">
                      <a:srgbClr val="000000">
                        <a:alpha val="50000"/>
                      </a:srgbClr>
                    </a:outerShdw>
                  </a:effectLst>
                  <a:latin typeface="Gill Sans"/>
                  <a:ea typeface="Gill Sans"/>
                  <a:cs typeface="Gill Sans"/>
                  <a:sym typeface="Wingdings" panose="05000000000000000000" pitchFamily="2" charset="2"/>
                </a:rPr>
                <a:t> </a:t>
              </a:r>
            </a:p>
            <a:p>
              <a:pPr algn="ctr" defTabSz="584200" latinLnBrk="1" hangingPunct="0"/>
              <a:r>
                <a:rPr lang="en-US" sz="2400" dirty="0">
                  <a:solidFill>
                    <a:srgbClr val="FFFFFF"/>
                  </a:solidFill>
                  <a:effectLst>
                    <a:outerShdw blurRad="38100" dist="12700" dir="5400000" rotWithShape="0">
                      <a:srgbClr val="000000">
                        <a:alpha val="50000"/>
                      </a:srgbClr>
                    </a:outerShdw>
                  </a:effectLst>
                  <a:latin typeface="Gill Sans"/>
                  <a:ea typeface="Gill Sans"/>
                  <a:cs typeface="Gill Sans"/>
                  <a:sym typeface="Wingdings" panose="05000000000000000000" pitchFamily="2" charset="2"/>
                </a:rPr>
                <a:t>SR </a:t>
              </a:r>
            </a:p>
          </p:txBody>
        </p:sp>
        <p:sp>
          <p:nvSpPr>
            <p:cNvPr id="10" name="Oval 9"/>
            <p:cNvSpPr/>
            <p:nvPr/>
          </p:nvSpPr>
          <p:spPr>
            <a:xfrm>
              <a:off x="4547709" y="4941634"/>
              <a:ext cx="1062841" cy="935453"/>
            </a:xfrm>
            <a:prstGeom prst="ellipse">
              <a:avLst/>
            </a:prstGeom>
            <a:solidFill>
              <a:srgbClr val="00B050"/>
            </a:solidFill>
            <a:ln w="25400"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584200" latinLnBrk="1" hangingPunct="0"/>
              <a:r>
                <a:rPr kumimoji="0" lang="en-US" sz="24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rPr>
                <a:t>SLL </a:t>
              </a:r>
              <a:r>
                <a:rPr lang="en-US" sz="2400" dirty="0">
                  <a:solidFill>
                    <a:srgbClr val="FFFFFF"/>
                  </a:solidFill>
                  <a:effectLst>
                    <a:outerShdw blurRad="38100" dist="12700" dir="5400000" rotWithShape="0">
                      <a:srgbClr val="000000">
                        <a:alpha val="50000"/>
                      </a:srgbClr>
                    </a:outerShdw>
                  </a:effectLst>
                  <a:latin typeface="Gill Sans"/>
                  <a:ea typeface="Gill Sans"/>
                  <a:cs typeface="Gill Sans"/>
                  <a:sym typeface="Wingdings" panose="05000000000000000000" pitchFamily="2" charset="2"/>
                </a:rPr>
                <a:t> </a:t>
              </a:r>
            </a:p>
            <a:p>
              <a:pPr algn="ctr" defTabSz="584200" latinLnBrk="1" hangingPunct="0"/>
              <a:r>
                <a:rPr lang="en-US" sz="2400" dirty="0">
                  <a:solidFill>
                    <a:srgbClr val="FFFFFF"/>
                  </a:solidFill>
                  <a:effectLst>
                    <a:outerShdw blurRad="38100" dist="12700" dir="5400000" rotWithShape="0">
                      <a:srgbClr val="000000">
                        <a:alpha val="50000"/>
                      </a:srgbClr>
                    </a:outerShdw>
                  </a:effectLst>
                  <a:latin typeface="Gill Sans"/>
                  <a:ea typeface="Gill Sans"/>
                  <a:cs typeface="Gill Sans"/>
                  <a:sym typeface="Wingdings" panose="05000000000000000000" pitchFamily="2" charset="2"/>
                </a:rPr>
                <a:t>SR </a:t>
              </a:r>
              <a:endParaRPr kumimoji="0" lang="en-US" sz="24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endParaRPr>
            </a:p>
          </p:txBody>
        </p:sp>
        <p:sp>
          <p:nvSpPr>
            <p:cNvPr id="11" name="Rectangle 10"/>
            <p:cNvSpPr/>
            <p:nvPr/>
          </p:nvSpPr>
          <p:spPr>
            <a:xfrm>
              <a:off x="4340283" y="6068955"/>
              <a:ext cx="1490892" cy="365071"/>
            </a:xfrm>
            <a:prstGeom prst="rect">
              <a:avLst/>
            </a:prstGeom>
          </p:spPr>
          <p:txBody>
            <a:bodyPr wrap="none">
              <a:spAutoFit/>
            </a:bodyPr>
            <a:lstStyle/>
            <a:p>
              <a:r>
                <a:rPr lang="en-US" sz="2400" dirty="0"/>
                <a:t>Correct Key</a:t>
              </a:r>
            </a:p>
          </p:txBody>
        </p:sp>
        <p:cxnSp>
          <p:nvCxnSpPr>
            <p:cNvPr id="12" name="Connector: Elbow 11"/>
            <p:cNvCxnSpPr>
              <a:stCxn id="7" idx="4"/>
              <a:endCxn id="9" idx="4"/>
            </p:cNvCxnSpPr>
            <p:nvPr/>
          </p:nvCxnSpPr>
          <p:spPr>
            <a:xfrm rot="5400000" flipH="1" flipV="1">
              <a:off x="2730349" y="4705983"/>
              <a:ext cx="4381" cy="2346590"/>
            </a:xfrm>
            <a:prstGeom prst="bentConnector3">
              <a:avLst>
                <a:gd name="adj1" fmla="val -4126354"/>
              </a:avLst>
            </a:prstGeom>
            <a:noFill/>
            <a:ln w="38100" cap="flat">
              <a:solidFill>
                <a:srgbClr val="000000"/>
              </a:solidFill>
              <a:prstDash val="solid"/>
              <a:miter lim="400000"/>
              <a:headEnd type="triangle"/>
              <a:tailEnd type="triangle"/>
            </a:ln>
            <a:effectLst/>
          </p:spPr>
          <p:style>
            <a:lnRef idx="0">
              <a:scrgbClr r="0" g="0" b="0"/>
            </a:lnRef>
            <a:fillRef idx="0">
              <a:scrgbClr r="0" g="0" b="0"/>
            </a:fillRef>
            <a:effectRef idx="0">
              <a:scrgbClr r="0" g="0" b="0"/>
            </a:effectRef>
            <a:fontRef idx="none"/>
          </p:style>
        </p:cxnSp>
        <p:sp>
          <p:nvSpPr>
            <p:cNvPr id="13" name="Rectangle 12"/>
            <p:cNvSpPr/>
            <p:nvPr/>
          </p:nvSpPr>
          <p:spPr>
            <a:xfrm>
              <a:off x="1840066" y="6058240"/>
              <a:ext cx="1784946" cy="365071"/>
            </a:xfrm>
            <a:prstGeom prst="rect">
              <a:avLst/>
            </a:prstGeom>
          </p:spPr>
          <p:txBody>
            <a:bodyPr wrap="none">
              <a:spAutoFit/>
            </a:bodyPr>
            <a:lstStyle/>
            <a:p>
              <a:r>
                <a:rPr lang="en-US" sz="2400" dirty="0"/>
                <a:t>Incorrect Keys</a:t>
              </a:r>
            </a:p>
          </p:txBody>
        </p:sp>
      </p:grpSp>
      <p:sp>
        <p:nvSpPr>
          <p:cNvPr id="14" name="Slide Number Placeholder 13">
            <a:extLst>
              <a:ext uri="{FF2B5EF4-FFF2-40B4-BE49-F238E27FC236}">
                <a16:creationId xmlns:a16="http://schemas.microsoft.com/office/drawing/2014/main" id="{075C4573-4F68-4B93-952C-1728DE52B0AD}"/>
              </a:ext>
            </a:extLst>
          </p:cNvPr>
          <p:cNvSpPr>
            <a:spLocks noGrp="1"/>
          </p:cNvSpPr>
          <p:nvPr>
            <p:ph type="sldNum" sz="quarter" idx="2"/>
          </p:nvPr>
        </p:nvSpPr>
        <p:spPr/>
        <p:txBody>
          <a:bodyPr/>
          <a:lstStyle/>
          <a:p>
            <a:fld id="{6EA7A850-4BE4-457B-9249-6A73A0B2CF6C}" type="slidenum">
              <a:rPr lang="en-US" smtClean="0"/>
              <a:t>17</a:t>
            </a:fld>
            <a:endParaRPr lang="en-US"/>
          </a:p>
        </p:txBody>
      </p:sp>
      <p:sp>
        <p:nvSpPr>
          <p:cNvPr id="80" name="TextBox 79">
            <a:extLst>
              <a:ext uri="{FF2B5EF4-FFF2-40B4-BE49-F238E27FC236}">
                <a16:creationId xmlns:a16="http://schemas.microsoft.com/office/drawing/2014/main" id="{08F5B36C-A3D1-4696-AC35-B2273B04610F}"/>
              </a:ext>
            </a:extLst>
          </p:cNvPr>
          <p:cNvSpPr txBox="1"/>
          <p:nvPr/>
        </p:nvSpPr>
        <p:spPr>
          <a:xfrm>
            <a:off x="4115640" y="3516360"/>
            <a:ext cx="65" cy="18466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rgbClr val="000000"/>
              </a:solidFill>
              <a:effectLst/>
              <a:uFillTx/>
              <a:latin typeface="Helvetica"/>
              <a:ea typeface="Helvetica"/>
              <a:cs typeface="Helvetica"/>
              <a:sym typeface="Helvetica"/>
            </a:endParaRPr>
          </a:p>
        </p:txBody>
      </p:sp>
      <p:sp>
        <p:nvSpPr>
          <p:cNvPr id="149" name="Rectangle 148">
            <a:extLst>
              <a:ext uri="{FF2B5EF4-FFF2-40B4-BE49-F238E27FC236}">
                <a16:creationId xmlns:a16="http://schemas.microsoft.com/office/drawing/2014/main" id="{8DBB838B-616D-4AEF-AA9E-D83488D38429}"/>
              </a:ext>
            </a:extLst>
          </p:cNvPr>
          <p:cNvSpPr/>
          <p:nvPr/>
        </p:nvSpPr>
        <p:spPr>
          <a:xfrm>
            <a:off x="1815854" y="3978025"/>
            <a:ext cx="468812" cy="471924"/>
          </a:xfrm>
          <a:prstGeom prst="rect">
            <a:avLst/>
          </a:prstGeom>
          <a:solidFill>
            <a:srgbClr val="FF5252"/>
          </a:solidFill>
          <a:ln w="25400" cap="flat">
            <a:no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rPr>
              <a:t>1</a:t>
            </a:r>
          </a:p>
        </p:txBody>
      </p:sp>
      <p:sp>
        <p:nvSpPr>
          <p:cNvPr id="150" name="Rectangle 149">
            <a:extLst>
              <a:ext uri="{FF2B5EF4-FFF2-40B4-BE49-F238E27FC236}">
                <a16:creationId xmlns:a16="http://schemas.microsoft.com/office/drawing/2014/main" id="{6F018CA6-1ACE-4950-BAE0-9A43BDA76D8C}"/>
              </a:ext>
            </a:extLst>
          </p:cNvPr>
          <p:cNvSpPr/>
          <p:nvPr/>
        </p:nvSpPr>
        <p:spPr>
          <a:xfrm>
            <a:off x="1815854" y="4604987"/>
            <a:ext cx="468812" cy="471924"/>
          </a:xfrm>
          <a:prstGeom prst="rect">
            <a:avLst/>
          </a:prstGeom>
          <a:solidFill>
            <a:srgbClr val="92D050"/>
          </a:solidFill>
          <a:ln w="25400" cap="flat">
            <a:no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rPr>
              <a:t>2</a:t>
            </a:r>
          </a:p>
        </p:txBody>
      </p:sp>
      <p:sp>
        <p:nvSpPr>
          <p:cNvPr id="151" name="Rectangle 150">
            <a:extLst>
              <a:ext uri="{FF2B5EF4-FFF2-40B4-BE49-F238E27FC236}">
                <a16:creationId xmlns:a16="http://schemas.microsoft.com/office/drawing/2014/main" id="{64C102FB-28D5-41FF-ADE9-B1F8AB854727}"/>
              </a:ext>
            </a:extLst>
          </p:cNvPr>
          <p:cNvSpPr/>
          <p:nvPr/>
        </p:nvSpPr>
        <p:spPr>
          <a:xfrm>
            <a:off x="1815854" y="5231949"/>
            <a:ext cx="468812" cy="471924"/>
          </a:xfrm>
          <a:prstGeom prst="rect">
            <a:avLst/>
          </a:prstGeom>
          <a:solidFill>
            <a:srgbClr val="00B050"/>
          </a:solidFill>
          <a:ln w="25400" cap="flat">
            <a:no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rPr>
              <a:t>3</a:t>
            </a:r>
          </a:p>
        </p:txBody>
      </p:sp>
      <p:sp>
        <p:nvSpPr>
          <p:cNvPr id="152" name="Content Placeholder 2">
            <a:extLst>
              <a:ext uri="{FF2B5EF4-FFF2-40B4-BE49-F238E27FC236}">
                <a16:creationId xmlns:a16="http://schemas.microsoft.com/office/drawing/2014/main" id="{1D9A12CC-E08D-4B0E-9AA2-494E8993C4B9}"/>
              </a:ext>
            </a:extLst>
          </p:cNvPr>
          <p:cNvSpPr txBox="1">
            <a:spLocks/>
          </p:cNvSpPr>
          <p:nvPr/>
        </p:nvSpPr>
        <p:spPr>
          <a:xfrm>
            <a:off x="2284630" y="4043426"/>
            <a:ext cx="6632822" cy="40784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marL="625056" indent="-401822" defTabSz="410751" eaLnBrk="1" hangingPunct="1">
              <a:spcBef>
                <a:spcPts val="844"/>
              </a:spcBef>
              <a:buSzPct val="100000"/>
              <a:buChar char="•"/>
              <a:defRPr sz="2400" b="1" i="0">
                <a:latin typeface="Arial"/>
                <a:ea typeface="+mn-ea"/>
                <a:cs typeface="Arial"/>
                <a:sym typeface="Gill Sans Light"/>
              </a:defRPr>
            </a:lvl1pPr>
            <a:lvl2pPr marL="937584" indent="-401822" defTabSz="410751" eaLnBrk="1" hangingPunct="1">
              <a:spcBef>
                <a:spcPts val="844"/>
              </a:spcBef>
              <a:buSzPct val="100000"/>
              <a:buChar char="•"/>
              <a:defRPr sz="2000" b="1">
                <a:latin typeface="Arial"/>
                <a:ea typeface="+mn-ea"/>
                <a:cs typeface="Arial"/>
                <a:sym typeface="Gill Sans Light"/>
              </a:defRPr>
            </a:lvl2pPr>
            <a:lvl3pPr marL="1250112" indent="-401822" defTabSz="410751" eaLnBrk="1" hangingPunct="1">
              <a:spcBef>
                <a:spcPts val="844"/>
              </a:spcBef>
              <a:buSzPct val="100000"/>
              <a:buChar char="•"/>
              <a:defRPr sz="1800" b="1">
                <a:latin typeface="Arial"/>
                <a:ea typeface="+mn-ea"/>
                <a:cs typeface="Arial"/>
                <a:sym typeface="Gill Sans Light"/>
              </a:defRPr>
            </a:lvl3pPr>
            <a:lvl4pPr marL="1562640" indent="-401822" defTabSz="410751" eaLnBrk="1" hangingPunct="1">
              <a:spcBef>
                <a:spcPts val="844"/>
              </a:spcBef>
              <a:buSzPct val="100000"/>
              <a:buChar char="•"/>
              <a:defRPr sz="1969">
                <a:latin typeface="Arial"/>
                <a:ea typeface="+mn-ea"/>
                <a:cs typeface="Arial"/>
                <a:sym typeface="Gill Sans Light"/>
              </a:defRPr>
            </a:lvl4pPr>
            <a:lvl5pPr marL="1875168" indent="-401822" defTabSz="410751" eaLnBrk="1" hangingPunct="1">
              <a:spcBef>
                <a:spcPts val="844"/>
              </a:spcBef>
              <a:buSzPct val="100000"/>
              <a:buChar char="•"/>
              <a:defRPr sz="1969">
                <a:latin typeface="Arial"/>
                <a:ea typeface="+mn-ea"/>
                <a:cs typeface="Arial"/>
                <a:sym typeface="Gill Sans Light"/>
              </a:defRPr>
            </a:lvl5pPr>
            <a:lvl6pPr marL="2125190" indent="-401822" defTabSz="410751" eaLnBrk="1" hangingPunct="1">
              <a:spcBef>
                <a:spcPts val="1687"/>
              </a:spcBef>
              <a:buSzPct val="171000"/>
              <a:buChar char="•"/>
              <a:defRPr sz="2953">
                <a:latin typeface="+mn-lt"/>
                <a:ea typeface="+mn-ea"/>
                <a:cs typeface="+mn-cs"/>
                <a:sym typeface="Gill Sans Light"/>
              </a:defRPr>
            </a:lvl6pPr>
            <a:lvl7pPr marL="2375212" indent="-401822" defTabSz="410751" eaLnBrk="1" hangingPunct="1">
              <a:spcBef>
                <a:spcPts val="1687"/>
              </a:spcBef>
              <a:buSzPct val="171000"/>
              <a:buChar char="•"/>
              <a:defRPr sz="2953">
                <a:latin typeface="+mn-lt"/>
                <a:ea typeface="+mn-ea"/>
                <a:cs typeface="+mn-cs"/>
                <a:sym typeface="Gill Sans Light"/>
              </a:defRPr>
            </a:lvl7pPr>
            <a:lvl8pPr marL="2625235" indent="-401822" defTabSz="410751" eaLnBrk="1" hangingPunct="1">
              <a:spcBef>
                <a:spcPts val="1687"/>
              </a:spcBef>
              <a:buSzPct val="171000"/>
              <a:buChar char="•"/>
              <a:defRPr sz="2953">
                <a:latin typeface="+mn-lt"/>
                <a:ea typeface="+mn-ea"/>
                <a:cs typeface="+mn-cs"/>
                <a:sym typeface="Gill Sans Light"/>
              </a:defRPr>
            </a:lvl8pPr>
            <a:lvl9pPr marL="2875257" indent="-401822" defTabSz="410751" eaLnBrk="1" hangingPunct="1">
              <a:spcBef>
                <a:spcPts val="1687"/>
              </a:spcBef>
              <a:buSzPct val="171000"/>
              <a:buChar char="•"/>
              <a:defRPr sz="2953">
                <a:latin typeface="+mn-lt"/>
                <a:ea typeface="+mn-ea"/>
                <a:cs typeface="+mn-cs"/>
                <a:sym typeface="Gill Sans Light"/>
              </a:defRPr>
            </a:lvl9pPr>
          </a:lstStyle>
          <a:p>
            <a:pPr marL="223234" indent="0" algn="l">
              <a:buSzPct val="101000"/>
              <a:buNone/>
            </a:pPr>
            <a:r>
              <a:rPr lang="en-US" b="0" kern="0" dirty="0">
                <a:solidFill>
                  <a:sysClr val="windowText" lastClr="000000"/>
                </a:solidFill>
                <a:latin typeface="Arial" panose="020B0604020202020204" pitchFamily="34" charset="0"/>
                <a:cs typeface="Arial" panose="020B0604020202020204" pitchFamily="34" charset="0"/>
              </a:rPr>
              <a:t>Fast elimination of wrong SLL keys</a:t>
            </a:r>
            <a:endParaRPr lang="en-US" b="0" kern="0" dirty="0">
              <a:solidFill>
                <a:schemeClr val="tx1"/>
              </a:solidFill>
              <a:latin typeface="Arial" panose="020B0604020202020204" pitchFamily="34" charset="0"/>
              <a:ea typeface="Gill Sans"/>
              <a:cs typeface="Arial" panose="020B0604020202020204" pitchFamily="34" charset="0"/>
              <a:sym typeface="Wingdings" panose="05000000000000000000" pitchFamily="2" charset="2"/>
            </a:endParaRPr>
          </a:p>
          <a:p>
            <a:pPr algn="l">
              <a:buSzPct val="101000"/>
            </a:pPr>
            <a:endParaRPr lang="en-US" b="0" kern="0" dirty="0">
              <a:solidFill>
                <a:schemeClr val="tx1"/>
              </a:solidFill>
              <a:latin typeface="Arial" panose="020B0604020202020204" pitchFamily="34" charset="0"/>
              <a:ea typeface="Gill Sans"/>
              <a:cs typeface="Arial" panose="020B0604020202020204" pitchFamily="34" charset="0"/>
              <a:sym typeface="Wingdings" panose="05000000000000000000" pitchFamily="2" charset="2"/>
            </a:endParaRPr>
          </a:p>
        </p:txBody>
      </p:sp>
      <p:sp>
        <p:nvSpPr>
          <p:cNvPr id="153" name="Content Placeholder 2">
            <a:extLst>
              <a:ext uri="{FF2B5EF4-FFF2-40B4-BE49-F238E27FC236}">
                <a16:creationId xmlns:a16="http://schemas.microsoft.com/office/drawing/2014/main" id="{3F5EC6E1-AD93-49B5-A5EA-9DDF6DE492C6}"/>
              </a:ext>
            </a:extLst>
          </p:cNvPr>
          <p:cNvSpPr txBox="1">
            <a:spLocks/>
          </p:cNvSpPr>
          <p:nvPr/>
        </p:nvSpPr>
        <p:spPr>
          <a:xfrm>
            <a:off x="2284628" y="4639691"/>
            <a:ext cx="6007679" cy="40784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marL="625056" indent="-401822" defTabSz="410751" eaLnBrk="1" hangingPunct="1">
              <a:spcBef>
                <a:spcPts val="844"/>
              </a:spcBef>
              <a:buSzPct val="100000"/>
              <a:buChar char="•"/>
              <a:defRPr sz="2400" b="1" i="0">
                <a:latin typeface="Arial"/>
                <a:ea typeface="+mn-ea"/>
                <a:cs typeface="Arial"/>
                <a:sym typeface="Gill Sans Light"/>
              </a:defRPr>
            </a:lvl1pPr>
            <a:lvl2pPr marL="937584" indent="-401822" defTabSz="410751" eaLnBrk="1" hangingPunct="1">
              <a:spcBef>
                <a:spcPts val="844"/>
              </a:spcBef>
              <a:buSzPct val="100000"/>
              <a:buChar char="•"/>
              <a:defRPr sz="2000" b="1">
                <a:latin typeface="Arial"/>
                <a:ea typeface="+mn-ea"/>
                <a:cs typeface="Arial"/>
                <a:sym typeface="Gill Sans Light"/>
              </a:defRPr>
            </a:lvl2pPr>
            <a:lvl3pPr marL="1250112" indent="-401822" defTabSz="410751" eaLnBrk="1" hangingPunct="1">
              <a:spcBef>
                <a:spcPts val="844"/>
              </a:spcBef>
              <a:buSzPct val="100000"/>
              <a:buChar char="•"/>
              <a:defRPr sz="1800" b="1">
                <a:latin typeface="Arial"/>
                <a:ea typeface="+mn-ea"/>
                <a:cs typeface="Arial"/>
                <a:sym typeface="Gill Sans Light"/>
              </a:defRPr>
            </a:lvl3pPr>
            <a:lvl4pPr marL="1562640" indent="-401822" defTabSz="410751" eaLnBrk="1" hangingPunct="1">
              <a:spcBef>
                <a:spcPts val="844"/>
              </a:spcBef>
              <a:buSzPct val="100000"/>
              <a:buChar char="•"/>
              <a:defRPr sz="1969">
                <a:latin typeface="Arial"/>
                <a:ea typeface="+mn-ea"/>
                <a:cs typeface="Arial"/>
                <a:sym typeface="Gill Sans Light"/>
              </a:defRPr>
            </a:lvl4pPr>
            <a:lvl5pPr marL="1875168" indent="-401822" defTabSz="410751" eaLnBrk="1" hangingPunct="1">
              <a:spcBef>
                <a:spcPts val="844"/>
              </a:spcBef>
              <a:buSzPct val="100000"/>
              <a:buChar char="•"/>
              <a:defRPr sz="1969">
                <a:latin typeface="Arial"/>
                <a:ea typeface="+mn-ea"/>
                <a:cs typeface="Arial"/>
                <a:sym typeface="Gill Sans Light"/>
              </a:defRPr>
            </a:lvl5pPr>
            <a:lvl6pPr marL="2125190" indent="-401822" defTabSz="410751" eaLnBrk="1" hangingPunct="1">
              <a:spcBef>
                <a:spcPts val="1687"/>
              </a:spcBef>
              <a:buSzPct val="171000"/>
              <a:buChar char="•"/>
              <a:defRPr sz="2953">
                <a:latin typeface="+mn-lt"/>
                <a:ea typeface="+mn-ea"/>
                <a:cs typeface="+mn-cs"/>
                <a:sym typeface="Gill Sans Light"/>
              </a:defRPr>
            </a:lvl6pPr>
            <a:lvl7pPr marL="2375212" indent="-401822" defTabSz="410751" eaLnBrk="1" hangingPunct="1">
              <a:spcBef>
                <a:spcPts val="1687"/>
              </a:spcBef>
              <a:buSzPct val="171000"/>
              <a:buChar char="•"/>
              <a:defRPr sz="2953">
                <a:latin typeface="+mn-lt"/>
                <a:ea typeface="+mn-ea"/>
                <a:cs typeface="+mn-cs"/>
                <a:sym typeface="Gill Sans Light"/>
              </a:defRPr>
            </a:lvl7pPr>
            <a:lvl8pPr marL="2625235" indent="-401822" defTabSz="410751" eaLnBrk="1" hangingPunct="1">
              <a:spcBef>
                <a:spcPts val="1687"/>
              </a:spcBef>
              <a:buSzPct val="171000"/>
              <a:buChar char="•"/>
              <a:defRPr sz="2953">
                <a:latin typeface="+mn-lt"/>
                <a:ea typeface="+mn-ea"/>
                <a:cs typeface="+mn-cs"/>
                <a:sym typeface="Gill Sans Light"/>
              </a:defRPr>
            </a:lvl8pPr>
            <a:lvl9pPr marL="2875257" indent="-401822" defTabSz="410751" eaLnBrk="1" hangingPunct="1">
              <a:spcBef>
                <a:spcPts val="1687"/>
              </a:spcBef>
              <a:buSzPct val="171000"/>
              <a:buChar char="•"/>
              <a:defRPr sz="2953">
                <a:latin typeface="+mn-lt"/>
                <a:ea typeface="+mn-ea"/>
                <a:cs typeface="+mn-cs"/>
                <a:sym typeface="Gill Sans Light"/>
              </a:defRPr>
            </a:lvl9pPr>
          </a:lstStyle>
          <a:p>
            <a:pPr marL="223234" indent="0" algn="l">
              <a:buSzPct val="101000"/>
              <a:buNone/>
            </a:pPr>
            <a:r>
              <a:rPr lang="en-US" b="0" kern="0" dirty="0">
                <a:solidFill>
                  <a:sysClr val="windowText" lastClr="000000"/>
                </a:solidFill>
                <a:latin typeface="Arial" panose="020B0604020202020204" pitchFamily="34" charset="0"/>
                <a:cs typeface="Arial" panose="020B0604020202020204" pitchFamily="34" charset="0"/>
              </a:rPr>
              <a:t>Keys for bypass (Algorithm terminates)</a:t>
            </a:r>
            <a:endParaRPr lang="en-US" b="0" kern="0" dirty="0">
              <a:solidFill>
                <a:schemeClr val="tx1"/>
              </a:solidFill>
              <a:latin typeface="Arial" panose="020B0604020202020204" pitchFamily="34" charset="0"/>
              <a:ea typeface="Gill Sans"/>
              <a:cs typeface="Arial" panose="020B0604020202020204" pitchFamily="34" charset="0"/>
              <a:sym typeface="Wingdings" panose="05000000000000000000" pitchFamily="2" charset="2"/>
            </a:endParaRPr>
          </a:p>
          <a:p>
            <a:pPr algn="l">
              <a:buSzPct val="101000"/>
            </a:pPr>
            <a:endParaRPr lang="en-US" b="0" kern="0" dirty="0">
              <a:solidFill>
                <a:schemeClr val="tx1"/>
              </a:solidFill>
              <a:latin typeface="Arial" panose="020B0604020202020204" pitchFamily="34" charset="0"/>
              <a:ea typeface="Gill Sans"/>
              <a:cs typeface="Arial" panose="020B0604020202020204" pitchFamily="34" charset="0"/>
              <a:sym typeface="Wingdings" panose="05000000000000000000" pitchFamily="2" charset="2"/>
            </a:endParaRPr>
          </a:p>
        </p:txBody>
      </p:sp>
      <p:sp>
        <p:nvSpPr>
          <p:cNvPr id="154" name="Content Placeholder 2">
            <a:extLst>
              <a:ext uri="{FF2B5EF4-FFF2-40B4-BE49-F238E27FC236}">
                <a16:creationId xmlns:a16="http://schemas.microsoft.com/office/drawing/2014/main" id="{BD9441B8-A162-4010-AC4A-24419B013308}"/>
              </a:ext>
            </a:extLst>
          </p:cNvPr>
          <p:cNvSpPr txBox="1">
            <a:spLocks/>
          </p:cNvSpPr>
          <p:nvPr/>
        </p:nvSpPr>
        <p:spPr>
          <a:xfrm>
            <a:off x="2284629" y="5260866"/>
            <a:ext cx="5006432" cy="40784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marL="625056" indent="-401822" defTabSz="410751" eaLnBrk="1" hangingPunct="1">
              <a:spcBef>
                <a:spcPts val="844"/>
              </a:spcBef>
              <a:buSzPct val="100000"/>
              <a:buChar char="•"/>
              <a:defRPr sz="2400" b="1" i="0">
                <a:latin typeface="Arial"/>
                <a:ea typeface="+mn-ea"/>
                <a:cs typeface="Arial"/>
                <a:sym typeface="Gill Sans Light"/>
              </a:defRPr>
            </a:lvl1pPr>
            <a:lvl2pPr marL="937584" indent="-401822" defTabSz="410751" eaLnBrk="1" hangingPunct="1">
              <a:spcBef>
                <a:spcPts val="844"/>
              </a:spcBef>
              <a:buSzPct val="100000"/>
              <a:buChar char="•"/>
              <a:defRPr sz="2000" b="1">
                <a:latin typeface="Arial"/>
                <a:ea typeface="+mn-ea"/>
                <a:cs typeface="Arial"/>
                <a:sym typeface="Gill Sans Light"/>
              </a:defRPr>
            </a:lvl2pPr>
            <a:lvl3pPr marL="1250112" indent="-401822" defTabSz="410751" eaLnBrk="1" hangingPunct="1">
              <a:spcBef>
                <a:spcPts val="844"/>
              </a:spcBef>
              <a:buSzPct val="100000"/>
              <a:buChar char="•"/>
              <a:defRPr sz="1800" b="1">
                <a:latin typeface="Arial"/>
                <a:ea typeface="+mn-ea"/>
                <a:cs typeface="Arial"/>
                <a:sym typeface="Gill Sans Light"/>
              </a:defRPr>
            </a:lvl3pPr>
            <a:lvl4pPr marL="1562640" indent="-401822" defTabSz="410751" eaLnBrk="1" hangingPunct="1">
              <a:spcBef>
                <a:spcPts val="844"/>
              </a:spcBef>
              <a:buSzPct val="100000"/>
              <a:buChar char="•"/>
              <a:defRPr sz="1969">
                <a:latin typeface="Arial"/>
                <a:ea typeface="+mn-ea"/>
                <a:cs typeface="Arial"/>
                <a:sym typeface="Gill Sans Light"/>
              </a:defRPr>
            </a:lvl4pPr>
            <a:lvl5pPr marL="1875168" indent="-401822" defTabSz="410751" eaLnBrk="1" hangingPunct="1">
              <a:spcBef>
                <a:spcPts val="844"/>
              </a:spcBef>
              <a:buSzPct val="100000"/>
              <a:buChar char="•"/>
              <a:defRPr sz="1969">
                <a:latin typeface="Arial"/>
                <a:ea typeface="+mn-ea"/>
                <a:cs typeface="Arial"/>
                <a:sym typeface="Gill Sans Light"/>
              </a:defRPr>
            </a:lvl5pPr>
            <a:lvl6pPr marL="2125190" indent="-401822" defTabSz="410751" eaLnBrk="1" hangingPunct="1">
              <a:spcBef>
                <a:spcPts val="1687"/>
              </a:spcBef>
              <a:buSzPct val="171000"/>
              <a:buChar char="•"/>
              <a:defRPr sz="2953">
                <a:latin typeface="+mn-lt"/>
                <a:ea typeface="+mn-ea"/>
                <a:cs typeface="+mn-cs"/>
                <a:sym typeface="Gill Sans Light"/>
              </a:defRPr>
            </a:lvl6pPr>
            <a:lvl7pPr marL="2375212" indent="-401822" defTabSz="410751" eaLnBrk="1" hangingPunct="1">
              <a:spcBef>
                <a:spcPts val="1687"/>
              </a:spcBef>
              <a:buSzPct val="171000"/>
              <a:buChar char="•"/>
              <a:defRPr sz="2953">
                <a:latin typeface="+mn-lt"/>
                <a:ea typeface="+mn-ea"/>
                <a:cs typeface="+mn-cs"/>
                <a:sym typeface="Gill Sans Light"/>
              </a:defRPr>
            </a:lvl7pPr>
            <a:lvl8pPr marL="2625235" indent="-401822" defTabSz="410751" eaLnBrk="1" hangingPunct="1">
              <a:spcBef>
                <a:spcPts val="1687"/>
              </a:spcBef>
              <a:buSzPct val="171000"/>
              <a:buChar char="•"/>
              <a:defRPr sz="2953">
                <a:latin typeface="+mn-lt"/>
                <a:ea typeface="+mn-ea"/>
                <a:cs typeface="+mn-cs"/>
                <a:sym typeface="Gill Sans Light"/>
              </a:defRPr>
            </a:lvl8pPr>
            <a:lvl9pPr marL="2875257" indent="-401822" defTabSz="410751" eaLnBrk="1" hangingPunct="1">
              <a:spcBef>
                <a:spcPts val="1687"/>
              </a:spcBef>
              <a:buSzPct val="171000"/>
              <a:buChar char="•"/>
              <a:defRPr sz="2953">
                <a:latin typeface="+mn-lt"/>
                <a:ea typeface="+mn-ea"/>
                <a:cs typeface="+mn-cs"/>
                <a:sym typeface="Gill Sans Light"/>
              </a:defRPr>
            </a:lvl9pPr>
          </a:lstStyle>
          <a:p>
            <a:pPr marL="223234" indent="0" algn="l">
              <a:buSzPct val="101000"/>
              <a:buNone/>
            </a:pPr>
            <a:r>
              <a:rPr lang="en-US" b="0" kern="0" dirty="0">
                <a:solidFill>
                  <a:sysClr val="windowText" lastClr="000000"/>
                </a:solidFill>
                <a:latin typeface="Arial" panose="020B0604020202020204" pitchFamily="34" charset="0"/>
                <a:cs typeface="Arial" panose="020B0604020202020204" pitchFamily="34" charset="0"/>
              </a:rPr>
              <a:t>Correct key(s)</a:t>
            </a:r>
            <a:endParaRPr lang="en-US" b="0" kern="0" dirty="0">
              <a:solidFill>
                <a:schemeClr val="tx1"/>
              </a:solidFill>
              <a:latin typeface="Arial" panose="020B0604020202020204" pitchFamily="34" charset="0"/>
              <a:ea typeface="Gill Sans"/>
              <a:cs typeface="Arial" panose="020B0604020202020204" pitchFamily="34" charset="0"/>
              <a:sym typeface="Wingdings" panose="05000000000000000000" pitchFamily="2" charset="2"/>
            </a:endParaRPr>
          </a:p>
          <a:p>
            <a:pPr algn="l">
              <a:buSzPct val="101000"/>
            </a:pPr>
            <a:endParaRPr lang="en-US" b="0" kern="0" dirty="0">
              <a:solidFill>
                <a:schemeClr val="tx1"/>
              </a:solidFill>
              <a:latin typeface="Arial" panose="020B0604020202020204" pitchFamily="34" charset="0"/>
              <a:ea typeface="Gill Sans"/>
              <a:cs typeface="Arial" panose="020B0604020202020204" pitchFamily="34" charset="0"/>
              <a:sym typeface="Wingdings" panose="05000000000000000000" pitchFamily="2" charset="2"/>
            </a:endParaRPr>
          </a:p>
        </p:txBody>
      </p:sp>
      <p:cxnSp>
        <p:nvCxnSpPr>
          <p:cNvPr id="162" name="Connector: Elbow 161">
            <a:extLst>
              <a:ext uri="{FF2B5EF4-FFF2-40B4-BE49-F238E27FC236}">
                <a16:creationId xmlns:a16="http://schemas.microsoft.com/office/drawing/2014/main" id="{7128194B-DFCB-4A7F-938F-25EE755703CF}"/>
              </a:ext>
            </a:extLst>
          </p:cNvPr>
          <p:cNvCxnSpPr/>
          <p:nvPr/>
        </p:nvCxnSpPr>
        <p:spPr>
          <a:xfrm rot="5400000" flipH="1" flipV="1">
            <a:off x="6402209" y="2542995"/>
            <a:ext cx="5540" cy="1005840"/>
          </a:xfrm>
          <a:prstGeom prst="bentConnector3">
            <a:avLst>
              <a:gd name="adj1" fmla="val -4126354"/>
            </a:avLst>
          </a:prstGeom>
          <a:noFill/>
          <a:ln w="38100" cap="flat">
            <a:solidFill>
              <a:srgbClr val="000000"/>
            </a:solidFill>
            <a:prstDash val="solid"/>
            <a:miter lim="400000"/>
            <a:headEnd type="triangle"/>
            <a:tailEnd type="triangle"/>
          </a:ln>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4940169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Arial" panose="020B0604020202020204" pitchFamily="34" charset="0"/>
                <a:cs typeface="Arial" panose="020B0604020202020204" pitchFamily="34" charset="0"/>
              </a:rPr>
              <a:t>Bypass on Hybrid Versions</a:t>
            </a:r>
          </a:p>
        </p:txBody>
      </p:sp>
      <p:sp>
        <p:nvSpPr>
          <p:cNvPr id="3" name="Content Placeholder 2"/>
          <p:cNvSpPr>
            <a:spLocks noGrp="1"/>
          </p:cNvSpPr>
          <p:nvPr>
            <p:ph idx="1"/>
          </p:nvPr>
        </p:nvSpPr>
        <p:spPr>
          <a:xfrm>
            <a:off x="137789" y="1087129"/>
            <a:ext cx="8822071" cy="1527458"/>
          </a:xfrm>
        </p:spPr>
        <p:txBody>
          <a:bodyPr/>
          <a:lstStyle/>
          <a:p>
            <a:pPr algn="l">
              <a:buSzPct val="101000"/>
            </a:pPr>
            <a:r>
              <a:rPr lang="en-US" sz="2200" b="0" dirty="0">
                <a:solidFill>
                  <a:schemeClr val="tx1"/>
                </a:solidFill>
                <a:latin typeface="Arial" panose="020B0604020202020204" pitchFamily="34" charset="0"/>
                <a:ea typeface="Gill Sans"/>
                <a:cs typeface="Arial" panose="020B0604020202020204" pitchFamily="34" charset="0"/>
                <a:sym typeface="Wingdings" panose="05000000000000000000" pitchFamily="2" charset="2"/>
              </a:rPr>
              <a:t>Miter helps to eliminate </a:t>
            </a:r>
            <a:r>
              <a:rPr lang="en-US" sz="2200" b="0" i="1" dirty="0">
                <a:solidFill>
                  <a:schemeClr val="tx1"/>
                </a:solidFill>
                <a:latin typeface="Arial" panose="020B0604020202020204" pitchFamily="34" charset="0"/>
                <a:ea typeface="Gill Sans"/>
                <a:cs typeface="Arial" panose="020B0604020202020204" pitchFamily="34" charset="0"/>
                <a:sym typeface="Wingdings" panose="05000000000000000000" pitchFamily="2" charset="2"/>
              </a:rPr>
              <a:t>at least two wrong keys</a:t>
            </a:r>
            <a:r>
              <a:rPr lang="en-US" sz="2200" b="0" dirty="0">
                <a:solidFill>
                  <a:schemeClr val="tx1"/>
                </a:solidFill>
                <a:latin typeface="Arial" panose="020B0604020202020204" pitchFamily="34" charset="0"/>
                <a:ea typeface="Gill Sans"/>
                <a:cs typeface="Arial" panose="020B0604020202020204" pitchFamily="34" charset="0"/>
                <a:sym typeface="Wingdings" panose="05000000000000000000" pitchFamily="2" charset="2"/>
              </a:rPr>
              <a:t> in each iteration</a:t>
            </a:r>
          </a:p>
          <a:p>
            <a:pPr lvl="1" algn="l">
              <a:buSzPct val="101000"/>
              <a:buFont typeface="Wingdings" panose="05000000000000000000" pitchFamily="2" charset="2"/>
              <a:buChar char="Ø"/>
            </a:pPr>
            <a:r>
              <a:rPr lang="en-US" sz="2200" b="0" dirty="0">
                <a:solidFill>
                  <a:schemeClr val="tx1"/>
                </a:solidFill>
                <a:latin typeface="Arial" panose="020B0604020202020204" pitchFamily="34" charset="0"/>
                <a:ea typeface="Gill Sans"/>
                <a:cs typeface="Arial" panose="020B0604020202020204" pitchFamily="34" charset="0"/>
                <a:sym typeface="Wingdings" panose="05000000000000000000" pitchFamily="2" charset="2"/>
              </a:rPr>
              <a:t>Only weeds out incorrect SLL keys </a:t>
            </a:r>
          </a:p>
        </p:txBody>
      </p:sp>
      <p:sp>
        <p:nvSpPr>
          <p:cNvPr id="14" name="Slide Number Placeholder 13">
            <a:extLst>
              <a:ext uri="{FF2B5EF4-FFF2-40B4-BE49-F238E27FC236}">
                <a16:creationId xmlns:a16="http://schemas.microsoft.com/office/drawing/2014/main" id="{075C4573-4F68-4B93-952C-1728DE52B0AD}"/>
              </a:ext>
            </a:extLst>
          </p:cNvPr>
          <p:cNvSpPr>
            <a:spLocks noGrp="1"/>
          </p:cNvSpPr>
          <p:nvPr>
            <p:ph type="sldNum" sz="quarter" idx="2"/>
          </p:nvPr>
        </p:nvSpPr>
        <p:spPr/>
        <p:txBody>
          <a:bodyPr/>
          <a:lstStyle/>
          <a:p>
            <a:fld id="{6EA7A850-4BE4-457B-9249-6A73A0B2CF6C}" type="slidenum">
              <a:rPr lang="en-US" smtClean="0"/>
              <a:t>18</a:t>
            </a:fld>
            <a:endParaRPr lang="en-US"/>
          </a:p>
        </p:txBody>
      </p:sp>
      <p:sp>
        <p:nvSpPr>
          <p:cNvPr id="80" name="TextBox 79">
            <a:extLst>
              <a:ext uri="{FF2B5EF4-FFF2-40B4-BE49-F238E27FC236}">
                <a16:creationId xmlns:a16="http://schemas.microsoft.com/office/drawing/2014/main" id="{08F5B36C-A3D1-4696-AC35-B2273B04610F}"/>
              </a:ext>
            </a:extLst>
          </p:cNvPr>
          <p:cNvSpPr txBox="1"/>
          <p:nvPr/>
        </p:nvSpPr>
        <p:spPr>
          <a:xfrm>
            <a:off x="4154244" y="4581657"/>
            <a:ext cx="65" cy="18466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rgbClr val="000000"/>
              </a:solidFill>
              <a:effectLst/>
              <a:uFillTx/>
              <a:latin typeface="Helvetica"/>
              <a:ea typeface="Helvetica"/>
              <a:cs typeface="Helvetica"/>
              <a:sym typeface="Helvetica"/>
            </a:endParaRPr>
          </a:p>
        </p:txBody>
      </p:sp>
      <mc:AlternateContent xmlns:mc="http://schemas.openxmlformats.org/markup-compatibility/2006" xmlns:a14="http://schemas.microsoft.com/office/drawing/2010/main">
        <mc:Choice Requires="a14">
          <p:sp>
            <p:nvSpPr>
              <p:cNvPr id="15" name="Rectangle: Rounded Corners 14">
                <a:extLst>
                  <a:ext uri="{FF2B5EF4-FFF2-40B4-BE49-F238E27FC236}">
                    <a16:creationId xmlns:a16="http://schemas.microsoft.com/office/drawing/2014/main" id="{7A2C1998-D0BD-49B8-B085-A2AE54BBB633}"/>
                  </a:ext>
                </a:extLst>
              </p:cNvPr>
              <p:cNvSpPr/>
              <p:nvPr/>
            </p:nvSpPr>
            <p:spPr>
              <a:xfrm>
                <a:off x="1149609" y="2370794"/>
                <a:ext cx="519289" cy="522129"/>
              </a:xfrm>
              <a:prstGeom prst="roundRect">
                <a:avLst/>
              </a:prstGeom>
              <a:solidFill>
                <a:schemeClr val="accent1">
                  <a:lumMod val="20000"/>
                  <a:lumOff val="80000"/>
                </a:schemeClr>
              </a:solidFill>
              <a:ln w="15875"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14:m>
                  <m:oMathPara xmlns:m="http://schemas.openxmlformats.org/officeDocument/2006/math">
                    <m:oMathParaPr>
                      <m:jc m:val="right"/>
                    </m:oMathParaPr>
                    <m:oMath xmlns:m="http://schemas.openxmlformats.org/officeDocument/2006/math">
                      <m:sSub>
                        <m:sSubPr>
                          <m:ctrlPr>
                            <a:rPr kumimoji="0" lang="en-US" sz="2400" b="0" i="1" u="none" strike="noStrike" cap="none" spc="0" normalizeH="0" baseline="0" dirty="0" smtClean="0">
                              <a:ln>
                                <a:noFill/>
                              </a:ln>
                              <a:solidFill>
                                <a:schemeClr val="tx1"/>
                              </a:solidFill>
                              <a:effectLst>
                                <a:outerShdw blurRad="38100" dist="12700" dir="5400000" rotWithShape="0">
                                  <a:srgbClr val="000000">
                                    <a:alpha val="50000"/>
                                  </a:srgbClr>
                                </a:outerShdw>
                              </a:effectLst>
                              <a:uFillTx/>
                              <a:latin typeface="Cambria Math" panose="02040503050406030204" pitchFamily="18" charset="0"/>
                              <a:ea typeface="Gill Sans"/>
                              <a:cs typeface="Gill Sans"/>
                              <a:sym typeface="Gill Sans"/>
                            </a:rPr>
                          </m:ctrlPr>
                        </m:sSubPr>
                        <m:e>
                          <m:r>
                            <a:rPr kumimoji="0" lang="en-US" sz="2400" b="0" i="1" u="none" strike="noStrike" cap="none" spc="0" normalizeH="0" baseline="0" dirty="0" smtClean="0">
                              <a:ln>
                                <a:noFill/>
                              </a:ln>
                              <a:solidFill>
                                <a:schemeClr val="tx1"/>
                              </a:solidFill>
                              <a:effectLst>
                                <a:outerShdw blurRad="38100" dist="12700" dir="5400000" rotWithShape="0">
                                  <a:srgbClr val="000000">
                                    <a:alpha val="50000"/>
                                  </a:srgbClr>
                                </a:outerShdw>
                              </a:effectLst>
                              <a:uFillTx/>
                              <a:latin typeface="Cambria Math" panose="02040503050406030204" pitchFamily="18" charset="0"/>
                              <a:ea typeface="Gill Sans"/>
                              <a:cs typeface="Gill Sans"/>
                              <a:sym typeface="Gill Sans"/>
                            </a:rPr>
                            <m:t>𝐾</m:t>
                          </m:r>
                        </m:e>
                        <m:sub>
                          <m:r>
                            <a:rPr kumimoji="0" lang="en-US" sz="2400" b="0" i="1" u="none" strike="noStrike" cap="none" spc="0" normalizeH="0" baseline="0" dirty="0" smtClean="0">
                              <a:ln>
                                <a:noFill/>
                              </a:ln>
                              <a:solidFill>
                                <a:schemeClr val="tx1"/>
                              </a:solidFill>
                              <a:effectLst>
                                <a:outerShdw blurRad="38100" dist="12700" dir="5400000" rotWithShape="0">
                                  <a:srgbClr val="000000">
                                    <a:alpha val="50000"/>
                                  </a:srgbClr>
                                </a:outerShdw>
                              </a:effectLst>
                              <a:uFillTx/>
                              <a:latin typeface="Cambria Math" panose="02040503050406030204" pitchFamily="18" charset="0"/>
                              <a:ea typeface="Gill Sans"/>
                              <a:cs typeface="Gill Sans"/>
                              <a:sym typeface="Gill Sans"/>
                            </a:rPr>
                            <m:t>3</m:t>
                          </m:r>
                        </m:sub>
                      </m:sSub>
                    </m:oMath>
                  </m:oMathPara>
                </a14:m>
                <a:endParaRPr kumimoji="0" lang="en-US" sz="2400" b="0" i="0" u="none" strike="noStrike" cap="none" spc="0" normalizeH="0" baseline="0" dirty="0">
                  <a:ln>
                    <a:noFill/>
                  </a:ln>
                  <a:solidFill>
                    <a:schemeClr val="tx1"/>
                  </a:solidFill>
                  <a:effectLst>
                    <a:outerShdw blurRad="38100" dist="12700" dir="5400000" rotWithShape="0">
                      <a:srgbClr val="000000">
                        <a:alpha val="50000"/>
                      </a:srgbClr>
                    </a:outerShdw>
                  </a:effectLst>
                  <a:uFillTx/>
                  <a:latin typeface="Gill Sans"/>
                  <a:ea typeface="Gill Sans"/>
                  <a:cs typeface="Gill Sans"/>
                  <a:sym typeface="Gill Sans"/>
                </a:endParaRPr>
              </a:p>
            </p:txBody>
          </p:sp>
        </mc:Choice>
        <mc:Fallback xmlns="">
          <p:sp>
            <p:nvSpPr>
              <p:cNvPr id="15" name="Rectangle: Rounded Corners 14">
                <a:extLst>
                  <a:ext uri="{FF2B5EF4-FFF2-40B4-BE49-F238E27FC236}">
                    <a16:creationId xmlns:a16="http://schemas.microsoft.com/office/drawing/2014/main" id="{7A2C1998-D0BD-49B8-B085-A2AE54BBB633}"/>
                  </a:ext>
                </a:extLst>
              </p:cNvPr>
              <p:cNvSpPr>
                <a:spLocks noRot="1" noChangeAspect="1" noMove="1" noResize="1" noEditPoints="1" noAdjustHandles="1" noChangeArrowheads="1" noChangeShapeType="1" noTextEdit="1"/>
              </p:cNvSpPr>
              <p:nvPr/>
            </p:nvSpPr>
            <p:spPr>
              <a:xfrm>
                <a:off x="1149609" y="2370794"/>
                <a:ext cx="519289" cy="522129"/>
              </a:xfrm>
              <a:prstGeom prst="roundRect">
                <a:avLst/>
              </a:prstGeom>
              <a:blipFill>
                <a:blip r:embed="rId3"/>
                <a:stretch>
                  <a:fillRect l="-1136"/>
                </a:stretch>
              </a:blipFill>
              <a:ln w="15875" cap="flat">
                <a:solidFill>
                  <a:srgbClr val="000000"/>
                </a:solidFill>
                <a:prstDash val="solid"/>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Rounded Corners 15">
                <a:extLst>
                  <a:ext uri="{FF2B5EF4-FFF2-40B4-BE49-F238E27FC236}">
                    <a16:creationId xmlns:a16="http://schemas.microsoft.com/office/drawing/2014/main" id="{E39B790F-A7D8-4EB2-BE55-A7B9694BC5F3}"/>
                  </a:ext>
                </a:extLst>
              </p:cNvPr>
              <p:cNvSpPr/>
              <p:nvPr/>
            </p:nvSpPr>
            <p:spPr>
              <a:xfrm>
                <a:off x="1149609" y="3028655"/>
                <a:ext cx="519289" cy="522129"/>
              </a:xfrm>
              <a:prstGeom prst="roundRect">
                <a:avLst/>
              </a:prstGeom>
              <a:solidFill>
                <a:schemeClr val="accent1">
                  <a:lumMod val="20000"/>
                  <a:lumOff val="80000"/>
                </a:schemeClr>
              </a:solidFill>
              <a:ln w="15875"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584200" rtl="0" fontAlgn="auto" latinLnBrk="1"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2400" b="0" i="1" u="none" strike="noStrike" cap="none" spc="0" normalizeH="0" baseline="0" smtClean="0">
                              <a:ln>
                                <a:noFill/>
                              </a:ln>
                              <a:solidFill>
                                <a:schemeClr val="tx1"/>
                              </a:solidFill>
                              <a:effectLst>
                                <a:outerShdw blurRad="38100" dist="12700" dir="5400000" rotWithShape="0">
                                  <a:srgbClr val="000000">
                                    <a:alpha val="50000"/>
                                  </a:srgbClr>
                                </a:outerShdw>
                              </a:effectLst>
                              <a:uFillTx/>
                              <a:latin typeface="Cambria Math" panose="02040503050406030204" pitchFamily="18" charset="0"/>
                              <a:ea typeface="Gill Sans"/>
                              <a:cs typeface="Gill Sans"/>
                              <a:sym typeface="Gill Sans"/>
                            </a:rPr>
                          </m:ctrlPr>
                        </m:sSubPr>
                        <m:e>
                          <m:r>
                            <a:rPr kumimoji="0" lang="en-US" sz="2400" b="0" i="1" u="none" strike="noStrike" cap="none" spc="0" normalizeH="0" baseline="0" smtClean="0">
                              <a:ln>
                                <a:noFill/>
                              </a:ln>
                              <a:solidFill>
                                <a:schemeClr val="tx1"/>
                              </a:solidFill>
                              <a:effectLst>
                                <a:outerShdw blurRad="38100" dist="12700" dir="5400000" rotWithShape="0">
                                  <a:srgbClr val="000000">
                                    <a:alpha val="50000"/>
                                  </a:srgbClr>
                                </a:outerShdw>
                              </a:effectLst>
                              <a:uFillTx/>
                              <a:latin typeface="Cambria Math" panose="02040503050406030204" pitchFamily="18" charset="0"/>
                              <a:ea typeface="Gill Sans"/>
                              <a:cs typeface="Gill Sans"/>
                              <a:sym typeface="Gill Sans"/>
                            </a:rPr>
                            <m:t>𝐾</m:t>
                          </m:r>
                        </m:e>
                        <m:sub>
                          <m:r>
                            <a:rPr kumimoji="0" lang="en-US" sz="2400" b="0" i="1" u="none" strike="noStrike" cap="none" spc="0" normalizeH="0" baseline="0" smtClean="0">
                              <a:ln>
                                <a:noFill/>
                              </a:ln>
                              <a:solidFill>
                                <a:schemeClr val="tx1"/>
                              </a:solidFill>
                              <a:effectLst>
                                <a:outerShdw blurRad="38100" dist="12700" dir="5400000" rotWithShape="0">
                                  <a:srgbClr val="000000">
                                    <a:alpha val="50000"/>
                                  </a:srgbClr>
                                </a:outerShdw>
                              </a:effectLst>
                              <a:uFillTx/>
                              <a:latin typeface="Cambria Math" panose="02040503050406030204" pitchFamily="18" charset="0"/>
                              <a:ea typeface="Gill Sans"/>
                              <a:cs typeface="Gill Sans"/>
                              <a:sym typeface="Gill Sans"/>
                            </a:rPr>
                            <m:t>1</m:t>
                          </m:r>
                        </m:sub>
                      </m:sSub>
                    </m:oMath>
                  </m:oMathPara>
                </a14:m>
                <a:endParaRPr kumimoji="0" lang="en-US" sz="2400" b="0" i="0" u="none" strike="noStrike" cap="none" spc="0" normalizeH="0" baseline="0" dirty="0">
                  <a:ln>
                    <a:noFill/>
                  </a:ln>
                  <a:solidFill>
                    <a:schemeClr val="tx1"/>
                  </a:solidFill>
                  <a:effectLst>
                    <a:outerShdw blurRad="38100" dist="12700" dir="5400000" rotWithShape="0">
                      <a:srgbClr val="000000">
                        <a:alpha val="50000"/>
                      </a:srgbClr>
                    </a:outerShdw>
                  </a:effectLst>
                  <a:uFillTx/>
                  <a:latin typeface="Gill Sans"/>
                  <a:ea typeface="Gill Sans"/>
                  <a:cs typeface="Gill Sans"/>
                  <a:sym typeface="Gill Sans"/>
                </a:endParaRPr>
              </a:p>
            </p:txBody>
          </p:sp>
        </mc:Choice>
        <mc:Fallback xmlns="">
          <p:sp>
            <p:nvSpPr>
              <p:cNvPr id="16" name="Rectangle: Rounded Corners 15">
                <a:extLst>
                  <a:ext uri="{FF2B5EF4-FFF2-40B4-BE49-F238E27FC236}">
                    <a16:creationId xmlns:a16="http://schemas.microsoft.com/office/drawing/2014/main" id="{E39B790F-A7D8-4EB2-BE55-A7B9694BC5F3}"/>
                  </a:ext>
                </a:extLst>
              </p:cNvPr>
              <p:cNvSpPr>
                <a:spLocks noRot="1" noChangeAspect="1" noMove="1" noResize="1" noEditPoints="1" noAdjustHandles="1" noChangeArrowheads="1" noChangeShapeType="1" noTextEdit="1"/>
              </p:cNvSpPr>
              <p:nvPr/>
            </p:nvSpPr>
            <p:spPr>
              <a:xfrm>
                <a:off x="1149609" y="3028655"/>
                <a:ext cx="519289" cy="522129"/>
              </a:xfrm>
              <a:prstGeom prst="roundRect">
                <a:avLst/>
              </a:prstGeom>
              <a:blipFill>
                <a:blip r:embed="rId4"/>
                <a:stretch>
                  <a:fillRect l="-3409"/>
                </a:stretch>
              </a:blipFill>
              <a:ln w="15875" cap="flat">
                <a:solidFill>
                  <a:srgbClr val="000000"/>
                </a:solidFill>
                <a:prstDash val="solid"/>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Rounded Corners 16">
                <a:extLst>
                  <a:ext uri="{FF2B5EF4-FFF2-40B4-BE49-F238E27FC236}">
                    <a16:creationId xmlns:a16="http://schemas.microsoft.com/office/drawing/2014/main" id="{9B9E2A1F-E56D-4856-B683-1ACC4A79BCD1}"/>
                  </a:ext>
                </a:extLst>
              </p:cNvPr>
              <p:cNvSpPr/>
              <p:nvPr/>
            </p:nvSpPr>
            <p:spPr>
              <a:xfrm>
                <a:off x="1153257" y="3686517"/>
                <a:ext cx="519289" cy="522129"/>
              </a:xfrm>
              <a:prstGeom prst="roundRect">
                <a:avLst/>
              </a:prstGeom>
              <a:solidFill>
                <a:schemeClr val="accent1">
                  <a:lumMod val="20000"/>
                  <a:lumOff val="80000"/>
                </a:schemeClr>
              </a:solidFill>
              <a:ln w="15875"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584200" rtl="0" fontAlgn="auto" latinLnBrk="1"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2400" b="0" i="1" u="none" strike="noStrike" cap="none" spc="0" normalizeH="0" baseline="0" dirty="0" smtClean="0">
                              <a:ln>
                                <a:noFill/>
                              </a:ln>
                              <a:solidFill>
                                <a:schemeClr val="tx1"/>
                              </a:solidFill>
                              <a:effectLst>
                                <a:outerShdw blurRad="38100" dist="12700" dir="5400000" rotWithShape="0">
                                  <a:srgbClr val="000000">
                                    <a:alpha val="50000"/>
                                  </a:srgbClr>
                                </a:outerShdw>
                              </a:effectLst>
                              <a:uFillTx/>
                              <a:latin typeface="Cambria Math" panose="02040503050406030204" pitchFamily="18" charset="0"/>
                              <a:ea typeface="Gill Sans"/>
                              <a:cs typeface="Gill Sans"/>
                              <a:sym typeface="Gill Sans"/>
                            </a:rPr>
                          </m:ctrlPr>
                        </m:sSubPr>
                        <m:e>
                          <m:r>
                            <a:rPr kumimoji="0" lang="en-US" sz="2400" b="0" i="1" u="none" strike="noStrike" cap="none" spc="0" normalizeH="0" baseline="0" dirty="0" smtClean="0">
                              <a:ln>
                                <a:noFill/>
                              </a:ln>
                              <a:solidFill>
                                <a:schemeClr val="tx1"/>
                              </a:solidFill>
                              <a:effectLst>
                                <a:outerShdw blurRad="38100" dist="12700" dir="5400000" rotWithShape="0">
                                  <a:srgbClr val="000000">
                                    <a:alpha val="50000"/>
                                  </a:srgbClr>
                                </a:outerShdw>
                              </a:effectLst>
                              <a:uFillTx/>
                              <a:latin typeface="Cambria Math" panose="02040503050406030204" pitchFamily="18" charset="0"/>
                              <a:ea typeface="Gill Sans"/>
                              <a:cs typeface="Gill Sans"/>
                              <a:sym typeface="Gill Sans"/>
                            </a:rPr>
                            <m:t>𝐾</m:t>
                          </m:r>
                        </m:e>
                        <m:sub>
                          <m:r>
                            <a:rPr kumimoji="0" lang="en-US" sz="2400" b="0" i="1" u="none" strike="noStrike" cap="none" spc="0" normalizeH="0" baseline="0" dirty="0" smtClean="0">
                              <a:ln>
                                <a:noFill/>
                              </a:ln>
                              <a:solidFill>
                                <a:schemeClr val="tx1"/>
                              </a:solidFill>
                              <a:effectLst>
                                <a:outerShdw blurRad="38100" dist="12700" dir="5400000" rotWithShape="0">
                                  <a:srgbClr val="000000">
                                    <a:alpha val="50000"/>
                                  </a:srgbClr>
                                </a:outerShdw>
                              </a:effectLst>
                              <a:uFillTx/>
                              <a:latin typeface="Cambria Math" panose="02040503050406030204" pitchFamily="18" charset="0"/>
                              <a:ea typeface="Gill Sans"/>
                              <a:cs typeface="Gill Sans"/>
                              <a:sym typeface="Gill Sans"/>
                            </a:rPr>
                            <m:t>2</m:t>
                          </m:r>
                        </m:sub>
                      </m:sSub>
                    </m:oMath>
                  </m:oMathPara>
                </a14:m>
                <a:endParaRPr kumimoji="0" lang="en-US" sz="2400" b="0" i="0" u="none" strike="noStrike" cap="none" spc="0" normalizeH="0" baseline="0" dirty="0">
                  <a:ln>
                    <a:noFill/>
                  </a:ln>
                  <a:solidFill>
                    <a:schemeClr val="tx1"/>
                  </a:solidFill>
                  <a:effectLst>
                    <a:outerShdw blurRad="38100" dist="12700" dir="5400000" rotWithShape="0">
                      <a:srgbClr val="000000">
                        <a:alpha val="50000"/>
                      </a:srgbClr>
                    </a:outerShdw>
                  </a:effectLst>
                  <a:uFillTx/>
                  <a:latin typeface="Gill Sans"/>
                  <a:ea typeface="Gill Sans"/>
                  <a:cs typeface="Gill Sans"/>
                  <a:sym typeface="Gill Sans"/>
                </a:endParaRPr>
              </a:p>
            </p:txBody>
          </p:sp>
        </mc:Choice>
        <mc:Fallback xmlns="">
          <p:sp>
            <p:nvSpPr>
              <p:cNvPr id="17" name="Rectangle: Rounded Corners 16">
                <a:extLst>
                  <a:ext uri="{FF2B5EF4-FFF2-40B4-BE49-F238E27FC236}">
                    <a16:creationId xmlns:a16="http://schemas.microsoft.com/office/drawing/2014/main" id="{9B9E2A1F-E56D-4856-B683-1ACC4A79BCD1}"/>
                  </a:ext>
                </a:extLst>
              </p:cNvPr>
              <p:cNvSpPr>
                <a:spLocks noRot="1" noChangeAspect="1" noMove="1" noResize="1" noEditPoints="1" noAdjustHandles="1" noChangeArrowheads="1" noChangeShapeType="1" noTextEdit="1"/>
              </p:cNvSpPr>
              <p:nvPr/>
            </p:nvSpPr>
            <p:spPr>
              <a:xfrm>
                <a:off x="1153257" y="3686517"/>
                <a:ext cx="519289" cy="522129"/>
              </a:xfrm>
              <a:prstGeom prst="roundRect">
                <a:avLst/>
              </a:prstGeom>
              <a:blipFill>
                <a:blip r:embed="rId5"/>
                <a:stretch>
                  <a:fillRect l="-4545"/>
                </a:stretch>
              </a:blipFill>
              <a:ln w="15875" cap="flat">
                <a:solidFill>
                  <a:srgbClr val="000000"/>
                </a:solidFill>
                <a:prstDash val="solid"/>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Rounded Corners 17">
                <a:extLst>
                  <a:ext uri="{FF2B5EF4-FFF2-40B4-BE49-F238E27FC236}">
                    <a16:creationId xmlns:a16="http://schemas.microsoft.com/office/drawing/2014/main" id="{E1A93420-2D23-4A9D-A517-C0B9EA4B8850}"/>
                  </a:ext>
                </a:extLst>
              </p:cNvPr>
              <p:cNvSpPr/>
              <p:nvPr/>
            </p:nvSpPr>
            <p:spPr>
              <a:xfrm>
                <a:off x="1150756" y="4339733"/>
                <a:ext cx="519289" cy="522129"/>
              </a:xfrm>
              <a:prstGeom prst="roundRect">
                <a:avLst/>
              </a:prstGeom>
              <a:solidFill>
                <a:schemeClr val="accent1">
                  <a:lumMod val="20000"/>
                  <a:lumOff val="80000"/>
                </a:schemeClr>
              </a:solidFill>
              <a:ln w="15875"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584200" rtl="0" fontAlgn="auto" latinLnBrk="1"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2400" b="0" i="1" u="none" strike="noStrike" cap="none" spc="0" normalizeH="0" baseline="0" dirty="0" smtClean="0">
                              <a:ln>
                                <a:noFill/>
                              </a:ln>
                              <a:solidFill>
                                <a:schemeClr val="tx1"/>
                              </a:solidFill>
                              <a:effectLst>
                                <a:outerShdw blurRad="38100" dist="12700" dir="5400000" rotWithShape="0">
                                  <a:srgbClr val="000000">
                                    <a:alpha val="50000"/>
                                  </a:srgbClr>
                                </a:outerShdw>
                              </a:effectLst>
                              <a:uFillTx/>
                              <a:latin typeface="Cambria Math" panose="02040503050406030204" pitchFamily="18" charset="0"/>
                              <a:ea typeface="Gill Sans"/>
                              <a:cs typeface="Gill Sans"/>
                              <a:sym typeface="Gill Sans"/>
                            </a:rPr>
                          </m:ctrlPr>
                        </m:sSubPr>
                        <m:e>
                          <m:r>
                            <a:rPr kumimoji="0" lang="en-US" sz="2400" b="0" i="1" u="none" strike="noStrike" cap="none" spc="0" normalizeH="0" baseline="0" dirty="0" smtClean="0">
                              <a:ln>
                                <a:noFill/>
                              </a:ln>
                              <a:solidFill>
                                <a:schemeClr val="tx1"/>
                              </a:solidFill>
                              <a:effectLst>
                                <a:outerShdw blurRad="38100" dist="12700" dir="5400000" rotWithShape="0">
                                  <a:srgbClr val="000000">
                                    <a:alpha val="50000"/>
                                  </a:srgbClr>
                                </a:outerShdw>
                              </a:effectLst>
                              <a:uFillTx/>
                              <a:latin typeface="Cambria Math" panose="02040503050406030204" pitchFamily="18" charset="0"/>
                              <a:ea typeface="Gill Sans"/>
                              <a:cs typeface="Gill Sans"/>
                              <a:sym typeface="Gill Sans"/>
                            </a:rPr>
                            <m:t>𝐾</m:t>
                          </m:r>
                        </m:e>
                        <m:sub>
                          <m:r>
                            <a:rPr kumimoji="0" lang="en-US" sz="2400" b="0" i="1" u="none" strike="noStrike" cap="none" spc="0" normalizeH="0" baseline="0" dirty="0" smtClean="0">
                              <a:ln>
                                <a:noFill/>
                              </a:ln>
                              <a:solidFill>
                                <a:schemeClr val="tx1"/>
                              </a:solidFill>
                              <a:effectLst>
                                <a:outerShdw blurRad="38100" dist="12700" dir="5400000" rotWithShape="0">
                                  <a:srgbClr val="000000">
                                    <a:alpha val="50000"/>
                                  </a:srgbClr>
                                </a:outerShdw>
                              </a:effectLst>
                              <a:uFillTx/>
                              <a:latin typeface="Cambria Math" panose="02040503050406030204" pitchFamily="18" charset="0"/>
                              <a:ea typeface="Gill Sans"/>
                              <a:cs typeface="Gill Sans"/>
                              <a:sym typeface="Gill Sans"/>
                            </a:rPr>
                            <m:t>4</m:t>
                          </m:r>
                        </m:sub>
                      </m:sSub>
                    </m:oMath>
                  </m:oMathPara>
                </a14:m>
                <a:endParaRPr kumimoji="0" lang="en-US" sz="2400" b="0" i="0" u="none" strike="noStrike" cap="none" spc="0" normalizeH="0" baseline="0" dirty="0">
                  <a:ln>
                    <a:noFill/>
                  </a:ln>
                  <a:solidFill>
                    <a:schemeClr val="tx1"/>
                  </a:solidFill>
                  <a:effectLst>
                    <a:outerShdw blurRad="38100" dist="12700" dir="5400000" rotWithShape="0">
                      <a:srgbClr val="000000">
                        <a:alpha val="50000"/>
                      </a:srgbClr>
                    </a:outerShdw>
                  </a:effectLst>
                  <a:uFillTx/>
                  <a:latin typeface="Gill Sans"/>
                  <a:ea typeface="Gill Sans"/>
                  <a:cs typeface="Gill Sans"/>
                  <a:sym typeface="Gill Sans"/>
                </a:endParaRPr>
              </a:p>
            </p:txBody>
          </p:sp>
        </mc:Choice>
        <mc:Fallback xmlns="">
          <p:sp>
            <p:nvSpPr>
              <p:cNvPr id="18" name="Rectangle: Rounded Corners 17">
                <a:extLst>
                  <a:ext uri="{FF2B5EF4-FFF2-40B4-BE49-F238E27FC236}">
                    <a16:creationId xmlns:a16="http://schemas.microsoft.com/office/drawing/2014/main" id="{E1A93420-2D23-4A9D-A517-C0B9EA4B8850}"/>
                  </a:ext>
                </a:extLst>
              </p:cNvPr>
              <p:cNvSpPr>
                <a:spLocks noRot="1" noChangeAspect="1" noMove="1" noResize="1" noEditPoints="1" noAdjustHandles="1" noChangeArrowheads="1" noChangeShapeType="1" noTextEdit="1"/>
              </p:cNvSpPr>
              <p:nvPr/>
            </p:nvSpPr>
            <p:spPr>
              <a:xfrm>
                <a:off x="1150756" y="4339733"/>
                <a:ext cx="519289" cy="522129"/>
              </a:xfrm>
              <a:prstGeom prst="roundRect">
                <a:avLst/>
              </a:prstGeom>
              <a:blipFill>
                <a:blip r:embed="rId6"/>
                <a:stretch>
                  <a:fillRect l="-4545"/>
                </a:stretch>
              </a:blipFill>
              <a:ln w="15875" cap="flat">
                <a:solidFill>
                  <a:srgbClr val="000000"/>
                </a:solidFill>
                <a:prstDash val="solid"/>
                <a:miter lim="400000"/>
              </a:ln>
              <a:effectLst/>
            </p:spPr>
            <p:txBody>
              <a:bodyPr/>
              <a:lstStyle/>
              <a:p>
                <a:r>
                  <a:rPr lang="en-US">
                    <a:noFill/>
                  </a:rPr>
                  <a:t> </a:t>
                </a:r>
              </a:p>
            </p:txBody>
          </p:sp>
        </mc:Fallback>
      </mc:AlternateContent>
      <p:cxnSp>
        <p:nvCxnSpPr>
          <p:cNvPr id="29" name="Connector: Elbow 28">
            <a:extLst>
              <a:ext uri="{FF2B5EF4-FFF2-40B4-BE49-F238E27FC236}">
                <a16:creationId xmlns:a16="http://schemas.microsoft.com/office/drawing/2014/main" id="{41D44C6A-3F16-488C-BDF6-90FCEFCE82DB}"/>
              </a:ext>
            </a:extLst>
          </p:cNvPr>
          <p:cNvCxnSpPr>
            <a:cxnSpLocks/>
            <a:endCxn id="16" idx="1"/>
          </p:cNvCxnSpPr>
          <p:nvPr/>
        </p:nvCxnSpPr>
        <p:spPr>
          <a:xfrm flipV="1">
            <a:off x="548837" y="3289720"/>
            <a:ext cx="600772" cy="353342"/>
          </a:xfrm>
          <a:prstGeom prst="bentConnector3">
            <a:avLst>
              <a:gd name="adj1" fmla="val 50000"/>
            </a:avLst>
          </a:prstGeom>
          <a:noFill/>
          <a:ln w="15875" cap="flat">
            <a:solidFill>
              <a:srgbClr val="000000"/>
            </a:solidFill>
            <a:prstDash val="solid"/>
            <a:miter lim="400000"/>
          </a:ln>
          <a:effectLst/>
        </p:spPr>
        <p:style>
          <a:lnRef idx="0">
            <a:scrgbClr r="0" g="0" b="0"/>
          </a:lnRef>
          <a:fillRef idx="0">
            <a:scrgbClr r="0" g="0" b="0"/>
          </a:fillRef>
          <a:effectRef idx="0">
            <a:scrgbClr r="0" g="0" b="0"/>
          </a:effectRef>
          <a:fontRef idx="none"/>
        </p:style>
      </p:cxnSp>
      <p:cxnSp>
        <p:nvCxnSpPr>
          <p:cNvPr id="31" name="Connector: Elbow 30">
            <a:extLst>
              <a:ext uri="{FF2B5EF4-FFF2-40B4-BE49-F238E27FC236}">
                <a16:creationId xmlns:a16="http://schemas.microsoft.com/office/drawing/2014/main" id="{662EDDDB-D3FD-46D9-BA45-243775BAB529}"/>
              </a:ext>
            </a:extLst>
          </p:cNvPr>
          <p:cNvCxnSpPr>
            <a:cxnSpLocks/>
            <a:endCxn id="17" idx="1"/>
          </p:cNvCxnSpPr>
          <p:nvPr/>
        </p:nvCxnSpPr>
        <p:spPr>
          <a:xfrm>
            <a:off x="548837" y="3643062"/>
            <a:ext cx="604420" cy="304520"/>
          </a:xfrm>
          <a:prstGeom prst="bentConnector3">
            <a:avLst>
              <a:gd name="adj1" fmla="val 50000"/>
            </a:avLst>
          </a:prstGeom>
          <a:noFill/>
          <a:ln w="15875" cap="flat">
            <a:solidFill>
              <a:srgbClr val="000000"/>
            </a:solidFill>
            <a:prstDash val="solid"/>
            <a:miter lim="400000"/>
          </a:ln>
          <a:effectLst/>
        </p:spPr>
        <p:style>
          <a:lnRef idx="0">
            <a:scrgbClr r="0" g="0" b="0"/>
          </a:lnRef>
          <a:fillRef idx="0">
            <a:scrgbClr r="0" g="0" b="0"/>
          </a:fillRef>
          <a:effectRef idx="0">
            <a:scrgbClr r="0" g="0" b="0"/>
          </a:effectRef>
          <a:fontRef idx="none"/>
        </p:style>
      </p:cxnSp>
      <p:cxnSp>
        <p:nvCxnSpPr>
          <p:cNvPr id="33" name="Connector: Elbow 32">
            <a:extLst>
              <a:ext uri="{FF2B5EF4-FFF2-40B4-BE49-F238E27FC236}">
                <a16:creationId xmlns:a16="http://schemas.microsoft.com/office/drawing/2014/main" id="{F9E32C9A-7059-47A1-8A5B-B5C37D708150}"/>
              </a:ext>
            </a:extLst>
          </p:cNvPr>
          <p:cNvCxnSpPr>
            <a:cxnSpLocks/>
            <a:endCxn id="18" idx="1"/>
          </p:cNvCxnSpPr>
          <p:nvPr/>
        </p:nvCxnSpPr>
        <p:spPr>
          <a:xfrm>
            <a:off x="548837" y="3643062"/>
            <a:ext cx="601919" cy="957736"/>
          </a:xfrm>
          <a:prstGeom prst="bentConnector3">
            <a:avLst>
              <a:gd name="adj1" fmla="val 50000"/>
            </a:avLst>
          </a:prstGeom>
          <a:noFill/>
          <a:ln w="15875" cap="flat">
            <a:solidFill>
              <a:srgbClr val="000000"/>
            </a:solidFill>
            <a:prstDash val="solid"/>
            <a:miter lim="400000"/>
          </a:ln>
          <a:effectLst/>
        </p:spPr>
        <p:style>
          <a:lnRef idx="0">
            <a:scrgbClr r="0" g="0" b="0"/>
          </a:lnRef>
          <a:fillRef idx="0">
            <a:scrgbClr r="0" g="0" b="0"/>
          </a:fillRef>
          <a:effectRef idx="0">
            <a:scrgbClr r="0" g="0" b="0"/>
          </a:effectRef>
          <a:fontRef idx="none"/>
        </p:style>
      </p:cxnSp>
      <p:cxnSp>
        <p:nvCxnSpPr>
          <p:cNvPr id="43" name="Connector: Elbow 42">
            <a:extLst>
              <a:ext uri="{FF2B5EF4-FFF2-40B4-BE49-F238E27FC236}">
                <a16:creationId xmlns:a16="http://schemas.microsoft.com/office/drawing/2014/main" id="{400C456D-28DE-43FB-BBB7-71A828A99B3E}"/>
              </a:ext>
            </a:extLst>
          </p:cNvPr>
          <p:cNvCxnSpPr>
            <a:endCxn id="15" idx="1"/>
          </p:cNvCxnSpPr>
          <p:nvPr/>
        </p:nvCxnSpPr>
        <p:spPr>
          <a:xfrm flipV="1">
            <a:off x="548837" y="2631859"/>
            <a:ext cx="600772" cy="1011203"/>
          </a:xfrm>
          <a:prstGeom prst="bentConnector3">
            <a:avLst>
              <a:gd name="adj1" fmla="val 50338"/>
            </a:avLst>
          </a:prstGeom>
          <a:noFill/>
          <a:ln w="15875" cap="flat">
            <a:solidFill>
              <a:srgbClr val="000000"/>
            </a:solidFill>
            <a:prstDash val="solid"/>
            <a:miter lim="400000"/>
          </a:ln>
          <a:effectLst/>
        </p:spPr>
        <p:style>
          <a:lnRef idx="0">
            <a:scrgbClr r="0" g="0" b="0"/>
          </a:lnRef>
          <a:fillRef idx="0">
            <a:scrgbClr r="0" g="0" b="0"/>
          </a:fillRef>
          <a:effectRef idx="0">
            <a:scrgbClr r="0" g="0" b="0"/>
          </a:effectRef>
          <a:fontRef idx="none"/>
        </p:style>
      </p:cxnSp>
      <p:cxnSp>
        <p:nvCxnSpPr>
          <p:cNvPr id="49" name="Connector: Elbow 48">
            <a:extLst>
              <a:ext uri="{FF2B5EF4-FFF2-40B4-BE49-F238E27FC236}">
                <a16:creationId xmlns:a16="http://schemas.microsoft.com/office/drawing/2014/main" id="{A3D0C181-727F-4680-A762-4A05D2E0F141}"/>
              </a:ext>
            </a:extLst>
          </p:cNvPr>
          <p:cNvCxnSpPr>
            <a:cxnSpLocks/>
            <a:stCxn id="16" idx="3"/>
          </p:cNvCxnSpPr>
          <p:nvPr/>
        </p:nvCxnSpPr>
        <p:spPr>
          <a:xfrm>
            <a:off x="1668898" y="3289720"/>
            <a:ext cx="541349" cy="153058"/>
          </a:xfrm>
          <a:prstGeom prst="bentConnector3">
            <a:avLst>
              <a:gd name="adj1" fmla="val 63898"/>
            </a:avLst>
          </a:prstGeom>
          <a:noFill/>
          <a:ln w="15875" cap="flat">
            <a:solidFill>
              <a:srgbClr val="000000"/>
            </a:solidFill>
            <a:prstDash val="solid"/>
            <a:miter lim="400000"/>
          </a:ln>
          <a:effectLst/>
        </p:spPr>
        <p:style>
          <a:lnRef idx="0">
            <a:scrgbClr r="0" g="0" b="0"/>
          </a:lnRef>
          <a:fillRef idx="0">
            <a:scrgbClr r="0" g="0" b="0"/>
          </a:fillRef>
          <a:effectRef idx="0">
            <a:scrgbClr r="0" g="0" b="0"/>
          </a:effectRef>
          <a:fontRef idx="none"/>
        </p:style>
      </p:cxnSp>
      <p:sp>
        <p:nvSpPr>
          <p:cNvPr id="53" name="Rectangle: Rounded Corners 52">
            <a:extLst>
              <a:ext uri="{FF2B5EF4-FFF2-40B4-BE49-F238E27FC236}">
                <a16:creationId xmlns:a16="http://schemas.microsoft.com/office/drawing/2014/main" id="{8697CBC1-1932-45BB-A995-7B500F6B37A6}"/>
              </a:ext>
            </a:extLst>
          </p:cNvPr>
          <p:cNvSpPr/>
          <p:nvPr/>
        </p:nvSpPr>
        <p:spPr>
          <a:xfrm>
            <a:off x="2213895" y="3301656"/>
            <a:ext cx="519289" cy="522129"/>
          </a:xfrm>
          <a:prstGeom prst="roundRect">
            <a:avLst/>
          </a:prstGeom>
          <a:solidFill>
            <a:schemeClr val="accent1">
              <a:lumMod val="20000"/>
              <a:lumOff val="80000"/>
            </a:schemeClr>
          </a:solidFill>
          <a:ln w="15875"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2400" b="0" i="0" u="none" strike="noStrike" cap="none" spc="0" normalizeH="0" baseline="0" dirty="0">
                <a:ln>
                  <a:noFill/>
                </a:ln>
                <a:effectLst>
                  <a:outerShdw blurRad="38100" dist="12700" dir="5400000" rotWithShape="0">
                    <a:srgbClr val="000000">
                      <a:alpha val="50000"/>
                    </a:srgbClr>
                  </a:outerShdw>
                </a:effectLst>
                <a:uFillTx/>
                <a:latin typeface="Cambria Math" panose="02040503050406030204" pitchFamily="18" charset="0"/>
                <a:ea typeface="Cambria Math" panose="02040503050406030204" pitchFamily="18" charset="0"/>
                <a:cs typeface="Gill Sans"/>
                <a:sym typeface="Gill Sans"/>
              </a:rPr>
              <a:t>⊕</a:t>
            </a:r>
            <a:endParaRPr kumimoji="0" lang="en-US" sz="2400" b="0" i="0" u="none" strike="noStrike" cap="none" spc="0" normalizeH="0" baseline="0" dirty="0">
              <a:ln>
                <a:noFill/>
              </a:ln>
              <a:effectLst>
                <a:outerShdw blurRad="38100" dist="12700" dir="5400000" rotWithShape="0">
                  <a:srgbClr val="000000">
                    <a:alpha val="50000"/>
                  </a:srgbClr>
                </a:outerShdw>
              </a:effectLst>
              <a:uFillTx/>
              <a:latin typeface="Gill Sans"/>
              <a:ea typeface="Gill Sans"/>
              <a:cs typeface="Gill Sans"/>
              <a:sym typeface="Gill Sans"/>
            </a:endParaRPr>
          </a:p>
        </p:txBody>
      </p:sp>
      <p:cxnSp>
        <p:nvCxnSpPr>
          <p:cNvPr id="57" name="Connector: Elbow 56">
            <a:extLst>
              <a:ext uri="{FF2B5EF4-FFF2-40B4-BE49-F238E27FC236}">
                <a16:creationId xmlns:a16="http://schemas.microsoft.com/office/drawing/2014/main" id="{4399C379-F557-482C-9D26-BD89DE6D1FA9}"/>
              </a:ext>
            </a:extLst>
          </p:cNvPr>
          <p:cNvCxnSpPr>
            <a:cxnSpLocks/>
            <a:stCxn id="17" idx="3"/>
          </p:cNvCxnSpPr>
          <p:nvPr/>
        </p:nvCxnSpPr>
        <p:spPr>
          <a:xfrm flipV="1">
            <a:off x="1672546" y="3691385"/>
            <a:ext cx="534881" cy="256197"/>
          </a:xfrm>
          <a:prstGeom prst="bentConnector3">
            <a:avLst>
              <a:gd name="adj1" fmla="val 65148"/>
            </a:avLst>
          </a:prstGeom>
          <a:noFill/>
          <a:ln w="15875" cap="flat">
            <a:solidFill>
              <a:srgbClr val="000000"/>
            </a:solidFill>
            <a:prstDash val="solid"/>
            <a:miter lim="400000"/>
          </a:ln>
          <a:effectLst/>
        </p:spPr>
        <p:style>
          <a:lnRef idx="0">
            <a:scrgbClr r="0" g="0" b="0"/>
          </a:lnRef>
          <a:fillRef idx="0">
            <a:scrgbClr r="0" g="0" b="0"/>
          </a:fillRef>
          <a:effectRef idx="0">
            <a:scrgbClr r="0" g="0" b="0"/>
          </a:effectRef>
          <a:fontRef idx="none"/>
        </p:style>
      </p:cxnSp>
      <p:cxnSp>
        <p:nvCxnSpPr>
          <p:cNvPr id="64" name="Connector: Elbow 63">
            <a:extLst>
              <a:ext uri="{FF2B5EF4-FFF2-40B4-BE49-F238E27FC236}">
                <a16:creationId xmlns:a16="http://schemas.microsoft.com/office/drawing/2014/main" id="{F1E1AE84-1CE2-422C-84E5-1B3CF1FBD87A}"/>
              </a:ext>
            </a:extLst>
          </p:cNvPr>
          <p:cNvCxnSpPr>
            <a:cxnSpLocks/>
          </p:cNvCxnSpPr>
          <p:nvPr/>
        </p:nvCxnSpPr>
        <p:spPr>
          <a:xfrm>
            <a:off x="1668898" y="2629885"/>
            <a:ext cx="541349" cy="155031"/>
          </a:xfrm>
          <a:prstGeom prst="bentConnector3">
            <a:avLst>
              <a:gd name="adj1" fmla="val 64967"/>
            </a:avLst>
          </a:prstGeom>
          <a:noFill/>
          <a:ln w="15875" cap="flat">
            <a:solidFill>
              <a:srgbClr val="000000"/>
            </a:solidFill>
            <a:prstDash val="solid"/>
            <a:miter lim="400000"/>
          </a:ln>
          <a:effectLst/>
        </p:spPr>
        <p:style>
          <a:lnRef idx="0">
            <a:scrgbClr r="0" g="0" b="0"/>
          </a:lnRef>
          <a:fillRef idx="0">
            <a:scrgbClr r="0" g="0" b="0"/>
          </a:fillRef>
          <a:effectRef idx="0">
            <a:scrgbClr r="0" g="0" b="0"/>
          </a:effectRef>
          <a:fontRef idx="none"/>
        </p:style>
      </p:cxnSp>
      <p:sp>
        <p:nvSpPr>
          <p:cNvPr id="65" name="Rectangle: Rounded Corners 64">
            <a:extLst>
              <a:ext uri="{FF2B5EF4-FFF2-40B4-BE49-F238E27FC236}">
                <a16:creationId xmlns:a16="http://schemas.microsoft.com/office/drawing/2014/main" id="{4A071B88-E4E6-4922-8F1B-DDC6491D4384}"/>
              </a:ext>
            </a:extLst>
          </p:cNvPr>
          <p:cNvSpPr/>
          <p:nvPr/>
        </p:nvSpPr>
        <p:spPr>
          <a:xfrm>
            <a:off x="2213895" y="2641821"/>
            <a:ext cx="519289" cy="522129"/>
          </a:xfrm>
          <a:prstGeom prst="roundRect">
            <a:avLst/>
          </a:prstGeom>
          <a:solidFill>
            <a:schemeClr val="accent1">
              <a:lumMod val="20000"/>
              <a:lumOff val="80000"/>
            </a:schemeClr>
          </a:solidFill>
          <a:ln w="15875"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584200" latinLnBrk="1" hangingPunct="0"/>
            <a:r>
              <a:rPr lang="en-US" sz="2400" dirty="0">
                <a:effectLst>
                  <a:outerShdw blurRad="38100" dist="12700" dir="5400000" rotWithShape="0">
                    <a:srgbClr val="000000">
                      <a:alpha val="50000"/>
                    </a:srgbClr>
                  </a:outerShdw>
                </a:effectLst>
                <a:latin typeface="Cambria Math" panose="02040503050406030204" pitchFamily="18" charset="0"/>
                <a:ea typeface="Cambria Math" panose="02040503050406030204" pitchFamily="18" charset="0"/>
                <a:cs typeface="Gill Sans"/>
                <a:sym typeface="Gill Sans"/>
              </a:rPr>
              <a:t>⊕</a:t>
            </a:r>
            <a:endParaRPr kumimoji="0" lang="en-US" sz="2400" b="0" i="0" u="none" strike="noStrike" cap="none" spc="0" normalizeH="0" baseline="0" dirty="0">
              <a:ln>
                <a:noFill/>
              </a:ln>
              <a:effectLst>
                <a:outerShdw blurRad="38100" dist="12700" dir="5400000" rotWithShape="0">
                  <a:srgbClr val="000000">
                    <a:alpha val="50000"/>
                  </a:srgbClr>
                </a:outerShdw>
              </a:effectLst>
              <a:uFillTx/>
              <a:latin typeface="Gill Sans"/>
              <a:ea typeface="Gill Sans"/>
              <a:cs typeface="Gill Sans"/>
              <a:sym typeface="Gill Sans"/>
            </a:endParaRPr>
          </a:p>
        </p:txBody>
      </p:sp>
      <p:cxnSp>
        <p:nvCxnSpPr>
          <p:cNvPr id="66" name="Connector: Elbow 65">
            <a:extLst>
              <a:ext uri="{FF2B5EF4-FFF2-40B4-BE49-F238E27FC236}">
                <a16:creationId xmlns:a16="http://schemas.microsoft.com/office/drawing/2014/main" id="{140D0845-B6EF-4EC1-A29B-1B648E42C119}"/>
              </a:ext>
            </a:extLst>
          </p:cNvPr>
          <p:cNvCxnSpPr>
            <a:cxnSpLocks/>
          </p:cNvCxnSpPr>
          <p:nvPr/>
        </p:nvCxnSpPr>
        <p:spPr>
          <a:xfrm flipV="1">
            <a:off x="1672546" y="3041461"/>
            <a:ext cx="537701" cy="246284"/>
          </a:xfrm>
          <a:prstGeom prst="bentConnector3">
            <a:avLst>
              <a:gd name="adj1" fmla="val 63697"/>
            </a:avLst>
          </a:prstGeom>
          <a:noFill/>
          <a:ln w="15875" cap="flat">
            <a:solidFill>
              <a:srgbClr val="000000"/>
            </a:solidFill>
            <a:prstDash val="solid"/>
            <a:miter lim="400000"/>
          </a:ln>
          <a:effectLst/>
        </p:spPr>
        <p:style>
          <a:lnRef idx="0">
            <a:scrgbClr r="0" g="0" b="0"/>
          </a:lnRef>
          <a:fillRef idx="0">
            <a:scrgbClr r="0" g="0" b="0"/>
          </a:fillRef>
          <a:effectRef idx="0">
            <a:scrgbClr r="0" g="0" b="0"/>
          </a:effectRef>
          <a:fontRef idx="none"/>
        </p:style>
      </p:cxnSp>
      <p:cxnSp>
        <p:nvCxnSpPr>
          <p:cNvPr id="67" name="Connector: Elbow 66">
            <a:extLst>
              <a:ext uri="{FF2B5EF4-FFF2-40B4-BE49-F238E27FC236}">
                <a16:creationId xmlns:a16="http://schemas.microsoft.com/office/drawing/2014/main" id="{D2CADFE6-341D-4DF5-85E6-A1D3E0654B35}"/>
              </a:ext>
            </a:extLst>
          </p:cNvPr>
          <p:cNvCxnSpPr>
            <a:cxnSpLocks/>
          </p:cNvCxnSpPr>
          <p:nvPr/>
        </p:nvCxnSpPr>
        <p:spPr>
          <a:xfrm>
            <a:off x="1668898" y="3946712"/>
            <a:ext cx="534881" cy="142340"/>
          </a:xfrm>
          <a:prstGeom prst="bentConnector3">
            <a:avLst>
              <a:gd name="adj1" fmla="val 65864"/>
            </a:avLst>
          </a:prstGeom>
          <a:noFill/>
          <a:ln w="15875" cap="flat">
            <a:solidFill>
              <a:srgbClr val="000000"/>
            </a:solidFill>
            <a:prstDash val="solid"/>
            <a:miter lim="400000"/>
          </a:ln>
          <a:effectLst/>
        </p:spPr>
        <p:style>
          <a:lnRef idx="0">
            <a:scrgbClr r="0" g="0" b="0"/>
          </a:lnRef>
          <a:fillRef idx="0">
            <a:scrgbClr r="0" g="0" b="0"/>
          </a:fillRef>
          <a:effectRef idx="0">
            <a:scrgbClr r="0" g="0" b="0"/>
          </a:effectRef>
          <a:fontRef idx="none"/>
        </p:style>
      </p:cxnSp>
      <p:sp>
        <p:nvSpPr>
          <p:cNvPr id="68" name="Rectangle: Rounded Corners 67">
            <a:extLst>
              <a:ext uri="{FF2B5EF4-FFF2-40B4-BE49-F238E27FC236}">
                <a16:creationId xmlns:a16="http://schemas.microsoft.com/office/drawing/2014/main" id="{11678CFC-3E78-4DBA-BCE6-F3E2CE7BF633}"/>
              </a:ext>
            </a:extLst>
          </p:cNvPr>
          <p:cNvSpPr/>
          <p:nvPr/>
        </p:nvSpPr>
        <p:spPr>
          <a:xfrm>
            <a:off x="2213895" y="3958649"/>
            <a:ext cx="519289" cy="522129"/>
          </a:xfrm>
          <a:prstGeom prst="roundRect">
            <a:avLst/>
          </a:prstGeom>
          <a:solidFill>
            <a:schemeClr val="accent1">
              <a:lumMod val="20000"/>
              <a:lumOff val="80000"/>
            </a:schemeClr>
          </a:solidFill>
          <a:ln w="15875"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584200" latinLnBrk="1" hangingPunct="0"/>
            <a:r>
              <a:rPr lang="en-US" sz="2400" dirty="0">
                <a:effectLst>
                  <a:outerShdw blurRad="38100" dist="12700" dir="5400000" rotWithShape="0">
                    <a:srgbClr val="000000">
                      <a:alpha val="50000"/>
                    </a:srgbClr>
                  </a:outerShdw>
                </a:effectLst>
                <a:latin typeface="Cambria Math" panose="02040503050406030204" pitchFamily="18" charset="0"/>
                <a:ea typeface="Cambria Math" panose="02040503050406030204" pitchFamily="18" charset="0"/>
                <a:cs typeface="Gill Sans"/>
                <a:sym typeface="Gill Sans"/>
              </a:rPr>
              <a:t>⊕</a:t>
            </a:r>
            <a:endParaRPr kumimoji="0" lang="en-US" sz="2400" b="0" i="0" u="none" strike="noStrike" cap="none" spc="0" normalizeH="0" baseline="0" dirty="0">
              <a:ln>
                <a:noFill/>
              </a:ln>
              <a:effectLst>
                <a:outerShdw blurRad="38100" dist="12700" dir="5400000" rotWithShape="0">
                  <a:srgbClr val="000000">
                    <a:alpha val="50000"/>
                  </a:srgbClr>
                </a:outerShdw>
              </a:effectLst>
              <a:uFillTx/>
              <a:latin typeface="Gill Sans"/>
              <a:ea typeface="Gill Sans"/>
              <a:cs typeface="Gill Sans"/>
              <a:sym typeface="Gill Sans"/>
            </a:endParaRPr>
          </a:p>
        </p:txBody>
      </p:sp>
      <p:cxnSp>
        <p:nvCxnSpPr>
          <p:cNvPr id="69" name="Connector: Elbow 68">
            <a:extLst>
              <a:ext uri="{FF2B5EF4-FFF2-40B4-BE49-F238E27FC236}">
                <a16:creationId xmlns:a16="http://schemas.microsoft.com/office/drawing/2014/main" id="{63F8FAEB-4969-4575-9A56-BD8544077E27}"/>
              </a:ext>
            </a:extLst>
          </p:cNvPr>
          <p:cNvCxnSpPr>
            <a:cxnSpLocks/>
          </p:cNvCxnSpPr>
          <p:nvPr/>
        </p:nvCxnSpPr>
        <p:spPr>
          <a:xfrm flipV="1">
            <a:off x="1672546" y="4349247"/>
            <a:ext cx="537701" cy="255326"/>
          </a:xfrm>
          <a:prstGeom prst="bentConnector3">
            <a:avLst>
              <a:gd name="adj1" fmla="val 64649"/>
            </a:avLst>
          </a:prstGeom>
          <a:noFill/>
          <a:ln w="15875" cap="flat">
            <a:solidFill>
              <a:srgbClr val="000000"/>
            </a:solidFill>
            <a:prstDash val="solid"/>
            <a:miter lim="400000"/>
          </a:ln>
          <a:effectLst/>
        </p:spPr>
        <p:style>
          <a:lnRef idx="0">
            <a:scrgbClr r="0" g="0" b="0"/>
          </a:lnRef>
          <a:fillRef idx="0">
            <a:scrgbClr r="0" g="0" b="0"/>
          </a:fillRef>
          <a:effectRef idx="0">
            <a:scrgbClr r="0" g="0" b="0"/>
          </a:effectRef>
          <a:fontRef idx="none"/>
        </p:style>
      </p:cxnSp>
      <p:sp>
        <p:nvSpPr>
          <p:cNvPr id="70" name="Rectangle: Rounded Corners 69">
            <a:extLst>
              <a:ext uri="{FF2B5EF4-FFF2-40B4-BE49-F238E27FC236}">
                <a16:creationId xmlns:a16="http://schemas.microsoft.com/office/drawing/2014/main" id="{4AF7EF1C-CD1E-4CF1-A8CF-E96E0DFDF791}"/>
              </a:ext>
            </a:extLst>
          </p:cNvPr>
          <p:cNvSpPr/>
          <p:nvPr/>
        </p:nvSpPr>
        <p:spPr>
          <a:xfrm>
            <a:off x="2986228" y="3296554"/>
            <a:ext cx="519289" cy="522129"/>
          </a:xfrm>
          <a:prstGeom prst="roundRect">
            <a:avLst/>
          </a:prstGeom>
          <a:solidFill>
            <a:schemeClr val="accent1">
              <a:lumMod val="20000"/>
              <a:lumOff val="80000"/>
            </a:schemeClr>
          </a:solidFill>
          <a:ln w="15875"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2400" b="0" i="0" u="none" strike="noStrike" cap="none" spc="0" normalizeH="0" baseline="0" dirty="0">
                <a:ln>
                  <a:noFill/>
                </a:ln>
                <a:effectLst>
                  <a:outerShdw blurRad="38100" dist="12700" dir="5400000" rotWithShape="0">
                    <a:srgbClr val="000000">
                      <a:alpha val="50000"/>
                    </a:srgbClr>
                  </a:outerShdw>
                </a:effectLst>
                <a:uFillTx/>
                <a:latin typeface="Gill Sans"/>
                <a:ea typeface="Gill Sans"/>
                <a:cs typeface="Gill Sans"/>
                <a:sym typeface="Gill Sans"/>
              </a:rPr>
              <a:t>∧</a:t>
            </a:r>
          </a:p>
        </p:txBody>
      </p:sp>
      <p:cxnSp>
        <p:nvCxnSpPr>
          <p:cNvPr id="72" name="Connector: Elbow 71">
            <a:extLst>
              <a:ext uri="{FF2B5EF4-FFF2-40B4-BE49-F238E27FC236}">
                <a16:creationId xmlns:a16="http://schemas.microsoft.com/office/drawing/2014/main" id="{8BF433A8-5BCB-4888-B25F-25B35E7C42FC}"/>
              </a:ext>
            </a:extLst>
          </p:cNvPr>
          <p:cNvCxnSpPr>
            <a:cxnSpLocks/>
            <a:stCxn id="65" idx="3"/>
            <a:endCxn id="70" idx="0"/>
          </p:cNvCxnSpPr>
          <p:nvPr/>
        </p:nvCxnSpPr>
        <p:spPr>
          <a:xfrm>
            <a:off x="2733184" y="2902886"/>
            <a:ext cx="512689" cy="393668"/>
          </a:xfrm>
          <a:prstGeom prst="bentConnector2">
            <a:avLst/>
          </a:prstGeom>
          <a:noFill/>
          <a:ln w="15875" cap="flat">
            <a:solidFill>
              <a:srgbClr val="000000"/>
            </a:solidFill>
            <a:prstDash val="solid"/>
            <a:miter lim="400000"/>
          </a:ln>
          <a:effectLst/>
        </p:spPr>
        <p:style>
          <a:lnRef idx="0">
            <a:scrgbClr r="0" g="0" b="0"/>
          </a:lnRef>
          <a:fillRef idx="0">
            <a:scrgbClr r="0" g="0" b="0"/>
          </a:fillRef>
          <a:effectRef idx="0">
            <a:scrgbClr r="0" g="0" b="0"/>
          </a:effectRef>
          <a:fontRef idx="none"/>
        </p:style>
      </p:cxnSp>
      <p:cxnSp>
        <p:nvCxnSpPr>
          <p:cNvPr id="73" name="Connector: Elbow 72">
            <a:extLst>
              <a:ext uri="{FF2B5EF4-FFF2-40B4-BE49-F238E27FC236}">
                <a16:creationId xmlns:a16="http://schemas.microsoft.com/office/drawing/2014/main" id="{86710175-0296-44FC-9976-2188AB42F503}"/>
              </a:ext>
            </a:extLst>
          </p:cNvPr>
          <p:cNvCxnSpPr>
            <a:cxnSpLocks/>
            <a:stCxn id="68" idx="3"/>
            <a:endCxn id="70" idx="2"/>
          </p:cNvCxnSpPr>
          <p:nvPr/>
        </p:nvCxnSpPr>
        <p:spPr>
          <a:xfrm flipV="1">
            <a:off x="2733184" y="3818683"/>
            <a:ext cx="512689" cy="401031"/>
          </a:xfrm>
          <a:prstGeom prst="bentConnector2">
            <a:avLst/>
          </a:prstGeom>
          <a:noFill/>
          <a:ln w="15875" cap="flat">
            <a:solidFill>
              <a:srgbClr val="000000"/>
            </a:solidFill>
            <a:prstDash val="solid"/>
            <a:miter lim="400000"/>
          </a:ln>
          <a:effectLst/>
        </p:spPr>
        <p:style>
          <a:lnRef idx="0">
            <a:scrgbClr r="0" g="0" b="0"/>
          </a:lnRef>
          <a:fillRef idx="0">
            <a:scrgbClr r="0" g="0" b="0"/>
          </a:fillRef>
          <a:effectRef idx="0">
            <a:scrgbClr r="0" g="0" b="0"/>
          </a:effectRef>
          <a:fontRef idx="none"/>
        </p:style>
      </p:cxnSp>
      <p:cxnSp>
        <p:nvCxnSpPr>
          <p:cNvPr id="77" name="Straight Connector 76">
            <a:extLst>
              <a:ext uri="{FF2B5EF4-FFF2-40B4-BE49-F238E27FC236}">
                <a16:creationId xmlns:a16="http://schemas.microsoft.com/office/drawing/2014/main" id="{772C2B13-49B7-4CFF-AB6A-32BCB268DCFE}"/>
              </a:ext>
            </a:extLst>
          </p:cNvPr>
          <p:cNvCxnSpPr>
            <a:cxnSpLocks/>
            <a:stCxn id="53" idx="3"/>
            <a:endCxn id="70" idx="1"/>
          </p:cNvCxnSpPr>
          <p:nvPr/>
        </p:nvCxnSpPr>
        <p:spPr>
          <a:xfrm flipV="1">
            <a:off x="2733184" y="3557619"/>
            <a:ext cx="253044" cy="5102"/>
          </a:xfrm>
          <a:prstGeom prst="line">
            <a:avLst/>
          </a:prstGeom>
          <a:noFill/>
          <a:ln w="15875" cap="flat">
            <a:solidFill>
              <a:srgbClr val="000000"/>
            </a:solidFill>
            <a:prstDash val="solid"/>
            <a:miter lim="400000"/>
          </a:ln>
          <a:effectLst/>
        </p:spPr>
        <p:style>
          <a:lnRef idx="0">
            <a:scrgbClr r="0" g="0" b="0"/>
          </a:lnRef>
          <a:fillRef idx="0">
            <a:scrgbClr r="0" g="0" b="0"/>
          </a:fillRef>
          <a:effectRef idx="0">
            <a:scrgbClr r="0" g="0" b="0"/>
          </a:effectRef>
          <a:fontRef idx="none"/>
        </p:style>
      </p:cxnSp>
      <p:cxnSp>
        <p:nvCxnSpPr>
          <p:cNvPr id="86" name="Straight Connector 85">
            <a:extLst>
              <a:ext uri="{FF2B5EF4-FFF2-40B4-BE49-F238E27FC236}">
                <a16:creationId xmlns:a16="http://schemas.microsoft.com/office/drawing/2014/main" id="{17484FA6-738C-4739-8CC9-48BC7CBD47FF}"/>
              </a:ext>
            </a:extLst>
          </p:cNvPr>
          <p:cNvCxnSpPr>
            <a:cxnSpLocks/>
          </p:cNvCxnSpPr>
          <p:nvPr/>
        </p:nvCxnSpPr>
        <p:spPr>
          <a:xfrm>
            <a:off x="2293121" y="2730942"/>
            <a:ext cx="360835" cy="0"/>
          </a:xfrm>
          <a:prstGeom prst="line">
            <a:avLst/>
          </a:prstGeom>
          <a:noFill/>
          <a:ln w="15875" cap="flat">
            <a:solidFill>
              <a:schemeClr val="tx1"/>
            </a:solidFill>
            <a:prstDash val="solid"/>
            <a:miter lim="400000"/>
          </a:ln>
          <a:effectLst/>
        </p:spPr>
        <p:style>
          <a:lnRef idx="0">
            <a:scrgbClr r="0" g="0" b="0"/>
          </a:lnRef>
          <a:fillRef idx="0">
            <a:scrgbClr r="0" g="0" b="0"/>
          </a:fillRef>
          <a:effectRef idx="0">
            <a:scrgbClr r="0" g="0" b="0"/>
          </a:effectRef>
          <a:fontRef idx="none"/>
        </p:style>
      </p:cxnSp>
      <p:cxnSp>
        <p:nvCxnSpPr>
          <p:cNvPr id="88" name="Straight Connector 87">
            <a:extLst>
              <a:ext uri="{FF2B5EF4-FFF2-40B4-BE49-F238E27FC236}">
                <a16:creationId xmlns:a16="http://schemas.microsoft.com/office/drawing/2014/main" id="{B06CEBBA-49BC-4CF0-AD88-195177661C85}"/>
              </a:ext>
            </a:extLst>
          </p:cNvPr>
          <p:cNvCxnSpPr>
            <a:cxnSpLocks/>
          </p:cNvCxnSpPr>
          <p:nvPr/>
        </p:nvCxnSpPr>
        <p:spPr>
          <a:xfrm>
            <a:off x="2293121" y="4052907"/>
            <a:ext cx="360835" cy="0"/>
          </a:xfrm>
          <a:prstGeom prst="line">
            <a:avLst/>
          </a:prstGeom>
          <a:noFill/>
          <a:ln w="15875" cap="flat">
            <a:solidFill>
              <a:schemeClr val="tx1"/>
            </a:solidFill>
            <a:prstDash val="solid"/>
            <a:miter lim="400000"/>
          </a:ln>
          <a:effectLst/>
        </p:spPr>
        <p:style>
          <a:lnRef idx="0">
            <a:scrgbClr r="0" g="0" b="0"/>
          </a:lnRef>
          <a:fillRef idx="0">
            <a:scrgbClr r="0" g="0" b="0"/>
          </a:fillRef>
          <a:effectRef idx="0">
            <a:scrgbClr r="0" g="0" b="0"/>
          </a:effectRef>
          <a:fontRef idx="none"/>
        </p:style>
      </p:cxnSp>
      <p:cxnSp>
        <p:nvCxnSpPr>
          <p:cNvPr id="89" name="Straight Connector 88">
            <a:extLst>
              <a:ext uri="{FF2B5EF4-FFF2-40B4-BE49-F238E27FC236}">
                <a16:creationId xmlns:a16="http://schemas.microsoft.com/office/drawing/2014/main" id="{34240811-B337-4C81-A0F2-7737A66D41AE}"/>
              </a:ext>
            </a:extLst>
          </p:cNvPr>
          <p:cNvCxnSpPr>
            <a:cxnSpLocks/>
            <a:stCxn id="70" idx="3"/>
          </p:cNvCxnSpPr>
          <p:nvPr/>
        </p:nvCxnSpPr>
        <p:spPr>
          <a:xfrm>
            <a:off x="3505517" y="3557619"/>
            <a:ext cx="186350" cy="0"/>
          </a:xfrm>
          <a:prstGeom prst="line">
            <a:avLst/>
          </a:prstGeom>
          <a:noFill/>
          <a:ln w="15875" cap="flat">
            <a:solidFill>
              <a:srgbClr val="000000"/>
            </a:solidFill>
            <a:prstDash val="solid"/>
            <a:miter lim="400000"/>
          </a:ln>
          <a:effectLst/>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114" name="Rectangle: Rounded Corners 113">
                <a:extLst>
                  <a:ext uri="{FF2B5EF4-FFF2-40B4-BE49-F238E27FC236}">
                    <a16:creationId xmlns:a16="http://schemas.microsoft.com/office/drawing/2014/main" id="{38E7F909-1CE4-44EF-A51E-55646D61C654}"/>
                  </a:ext>
                </a:extLst>
              </p:cNvPr>
              <p:cNvSpPr/>
              <p:nvPr/>
            </p:nvSpPr>
            <p:spPr>
              <a:xfrm>
                <a:off x="188285" y="3304841"/>
                <a:ext cx="519289" cy="522129"/>
              </a:xfrm>
              <a:prstGeom prst="roundRect">
                <a:avLst/>
              </a:prstGeom>
              <a:noFill/>
              <a:ln w="15875" cap="flat">
                <a:no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sSup>
                        <m:sSupPr>
                          <m:ctrlPr>
                            <a:rPr kumimoji="0" lang="en-US" sz="2400" b="0" i="1" u="none" strike="noStrike" cap="none" spc="0" normalizeH="0" baseline="0" dirty="0" smtClean="0">
                              <a:ln>
                                <a:noFill/>
                              </a:ln>
                              <a:effectLst>
                                <a:outerShdw blurRad="38100" dist="12700" dir="5400000" rotWithShape="0">
                                  <a:srgbClr val="000000">
                                    <a:alpha val="50000"/>
                                  </a:srgbClr>
                                </a:outerShdw>
                              </a:effectLst>
                              <a:uFillTx/>
                              <a:latin typeface="Cambria Math" panose="02040503050406030204" pitchFamily="18" charset="0"/>
                              <a:ea typeface="Gill Sans"/>
                              <a:cs typeface="Gill Sans"/>
                              <a:sym typeface="Gill Sans"/>
                            </a:rPr>
                          </m:ctrlPr>
                        </m:sSupPr>
                        <m:e>
                          <m:r>
                            <a:rPr kumimoji="0" lang="en-US" sz="2400" b="0" i="1" u="none" strike="noStrike" cap="none" spc="0" normalizeH="0" baseline="0" dirty="0" smtClean="0">
                              <a:ln>
                                <a:noFill/>
                              </a:ln>
                              <a:effectLst>
                                <a:outerShdw blurRad="38100" dist="12700" dir="5400000" rotWithShape="0">
                                  <a:srgbClr val="000000">
                                    <a:alpha val="50000"/>
                                  </a:srgbClr>
                                </a:outerShdw>
                              </a:effectLst>
                              <a:uFillTx/>
                              <a:latin typeface="Cambria Math" panose="02040503050406030204" pitchFamily="18" charset="0"/>
                              <a:ea typeface="Gill Sans"/>
                              <a:cs typeface="Gill Sans"/>
                              <a:sym typeface="Gill Sans"/>
                            </a:rPr>
                            <m:t>𝑋</m:t>
                          </m:r>
                        </m:e>
                        <m:sup>
                          <m:r>
                            <a:rPr kumimoji="0" lang="en-US" sz="2400" b="0" i="1" u="none" strike="noStrike" cap="none" spc="0" normalizeH="0" baseline="0" dirty="0" smtClean="0">
                              <a:ln>
                                <a:noFill/>
                              </a:ln>
                              <a:effectLst>
                                <a:outerShdw blurRad="38100" dist="12700" dir="5400000" rotWithShape="0">
                                  <a:srgbClr val="000000">
                                    <a:alpha val="50000"/>
                                  </a:srgbClr>
                                </a:outerShdw>
                              </a:effectLst>
                              <a:uFillTx/>
                              <a:latin typeface="Cambria Math" panose="02040503050406030204" pitchFamily="18" charset="0"/>
                              <a:ea typeface="Gill Sans"/>
                              <a:cs typeface="Gill Sans"/>
                              <a:sym typeface="Gill Sans"/>
                            </a:rPr>
                            <m:t>𝐷𝐼𝑃</m:t>
                          </m:r>
                        </m:sup>
                      </m:sSup>
                      <m:r>
                        <a:rPr kumimoji="0" lang="en-US" sz="2400" b="0" i="1" u="none" strike="noStrike" cap="none" spc="0" normalizeH="0" baseline="0" dirty="0" smtClean="0">
                          <a:ln>
                            <a:noFill/>
                          </a:ln>
                          <a:effectLst>
                            <a:outerShdw blurRad="38100" dist="12700" dir="5400000" rotWithShape="0">
                              <a:srgbClr val="000000">
                                <a:alpha val="50000"/>
                              </a:srgbClr>
                            </a:outerShdw>
                          </a:effectLst>
                          <a:uFillTx/>
                          <a:latin typeface="Cambria Math" panose="02040503050406030204" pitchFamily="18" charset="0"/>
                          <a:ea typeface="Gill Sans"/>
                          <a:cs typeface="Gill Sans"/>
                          <a:sym typeface="Gill Sans"/>
                        </a:rPr>
                        <m:t> </m:t>
                      </m:r>
                    </m:oMath>
                  </m:oMathPara>
                </a14:m>
                <a:endParaRPr kumimoji="0" lang="en-US" sz="2400" b="0" i="1" u="none" strike="noStrike" cap="none" spc="0" normalizeH="0" baseline="0" dirty="0">
                  <a:ln>
                    <a:noFill/>
                  </a:ln>
                  <a:effectLst>
                    <a:outerShdw blurRad="38100" dist="12700" dir="5400000" rotWithShape="0">
                      <a:srgbClr val="000000">
                        <a:alpha val="50000"/>
                      </a:srgbClr>
                    </a:outerShdw>
                  </a:effectLst>
                  <a:uFillTx/>
                  <a:latin typeface="Gill Sans"/>
                  <a:ea typeface="Gill Sans"/>
                  <a:cs typeface="Gill Sans"/>
                  <a:sym typeface="Gill Sans"/>
                </a:endParaRPr>
              </a:p>
            </p:txBody>
          </p:sp>
        </mc:Choice>
        <mc:Fallback xmlns="">
          <p:sp>
            <p:nvSpPr>
              <p:cNvPr id="114" name="Rectangle: Rounded Corners 113">
                <a:extLst>
                  <a:ext uri="{FF2B5EF4-FFF2-40B4-BE49-F238E27FC236}">
                    <a16:creationId xmlns:a16="http://schemas.microsoft.com/office/drawing/2014/main" id="{38E7F909-1CE4-44EF-A51E-55646D61C654}"/>
                  </a:ext>
                </a:extLst>
              </p:cNvPr>
              <p:cNvSpPr>
                <a:spLocks noRot="1" noChangeAspect="1" noMove="1" noResize="1" noEditPoints="1" noAdjustHandles="1" noChangeArrowheads="1" noChangeShapeType="1" noTextEdit="1"/>
              </p:cNvSpPr>
              <p:nvPr/>
            </p:nvSpPr>
            <p:spPr>
              <a:xfrm>
                <a:off x="188285" y="3304841"/>
                <a:ext cx="519289" cy="522129"/>
              </a:xfrm>
              <a:prstGeom prst="roundRect">
                <a:avLst/>
              </a:prstGeom>
              <a:blipFill>
                <a:blip r:embed="rId7"/>
                <a:stretch>
                  <a:fillRect l="-47059" r="-15294"/>
                </a:stretch>
              </a:blipFill>
              <a:ln w="15875" cap="flat">
                <a:noFill/>
                <a:prstDash val="solid"/>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6" name="TextBox 115">
                <a:extLst>
                  <a:ext uri="{FF2B5EF4-FFF2-40B4-BE49-F238E27FC236}">
                    <a16:creationId xmlns:a16="http://schemas.microsoft.com/office/drawing/2014/main" id="{F2C9ED3A-152D-4898-AE64-41301EE13F56}"/>
                  </a:ext>
                </a:extLst>
              </p:cNvPr>
              <p:cNvSpPr txBox="1"/>
              <p:nvPr/>
            </p:nvSpPr>
            <p:spPr>
              <a:xfrm>
                <a:off x="1636446" y="2893234"/>
                <a:ext cx="357179" cy="41160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2000" b="0" i="1" u="none" strike="noStrike" cap="none" spc="0" normalizeH="0" baseline="0" dirty="0" smtClean="0">
                              <a:ln>
                                <a:noFill/>
                              </a:ln>
                              <a:solidFill>
                                <a:srgbClr val="000000"/>
                              </a:solidFill>
                              <a:effectLst/>
                              <a:uFillTx/>
                              <a:latin typeface="Cambria Math" panose="02040503050406030204" pitchFamily="18" charset="0"/>
                              <a:ea typeface="Helvetica"/>
                              <a:cs typeface="Helvetica"/>
                              <a:sym typeface="Helvetica"/>
                            </a:rPr>
                          </m:ctrlPr>
                        </m:sSubPr>
                        <m:e>
                          <m:r>
                            <a:rPr kumimoji="0" lang="en-US" sz="2000" b="0" i="1" u="none" strike="noStrike" cap="none" spc="0" normalizeH="0" baseline="0" dirty="0" smtClean="0">
                              <a:ln>
                                <a:noFill/>
                              </a:ln>
                              <a:solidFill>
                                <a:srgbClr val="000000"/>
                              </a:solidFill>
                              <a:effectLst/>
                              <a:uFillTx/>
                              <a:latin typeface="Cambria Math" panose="02040503050406030204" pitchFamily="18" charset="0"/>
                              <a:ea typeface="Helvetica"/>
                              <a:cs typeface="Helvetica"/>
                              <a:sym typeface="Helvetica"/>
                            </a:rPr>
                            <m:t>𝑌</m:t>
                          </m:r>
                        </m:e>
                        <m:sub>
                          <m:r>
                            <a:rPr kumimoji="0" lang="en-US" sz="2000" b="0" i="1" u="none" strike="noStrike" cap="none" spc="0" normalizeH="0" baseline="0" dirty="0" smtClean="0">
                              <a:ln>
                                <a:noFill/>
                              </a:ln>
                              <a:solidFill>
                                <a:srgbClr val="000000"/>
                              </a:solidFill>
                              <a:effectLst/>
                              <a:uFillTx/>
                              <a:latin typeface="Cambria Math" panose="02040503050406030204" pitchFamily="18" charset="0"/>
                              <a:ea typeface="Helvetica"/>
                              <a:cs typeface="Helvetica"/>
                              <a:sym typeface="Helvetica"/>
                            </a:rPr>
                            <m:t>1</m:t>
                          </m:r>
                        </m:sub>
                      </m:sSub>
                    </m:oMath>
                  </m:oMathPara>
                </a14:m>
                <a:endParaRPr kumimoji="0" lang="en-US" sz="2000" b="0" i="0" u="none" strike="noStrike" cap="none" spc="0" normalizeH="0" baseline="0" dirty="0">
                  <a:ln>
                    <a:noFill/>
                  </a:ln>
                  <a:solidFill>
                    <a:srgbClr val="000000"/>
                  </a:solidFill>
                  <a:effectLst/>
                  <a:uFillTx/>
                  <a:latin typeface="Helvetica"/>
                  <a:ea typeface="Helvetica"/>
                  <a:cs typeface="Helvetica"/>
                  <a:sym typeface="Helvetica"/>
                </a:endParaRPr>
              </a:p>
            </p:txBody>
          </p:sp>
        </mc:Choice>
        <mc:Fallback xmlns="">
          <p:sp>
            <p:nvSpPr>
              <p:cNvPr id="116" name="TextBox 115">
                <a:extLst>
                  <a:ext uri="{FF2B5EF4-FFF2-40B4-BE49-F238E27FC236}">
                    <a16:creationId xmlns:a16="http://schemas.microsoft.com/office/drawing/2014/main" id="{F2C9ED3A-152D-4898-AE64-41301EE13F56}"/>
                  </a:ext>
                </a:extLst>
              </p:cNvPr>
              <p:cNvSpPr txBox="1">
                <a:spLocks noRot="1" noChangeAspect="1" noMove="1" noResize="1" noEditPoints="1" noAdjustHandles="1" noChangeArrowheads="1" noChangeShapeType="1" noTextEdit="1"/>
              </p:cNvSpPr>
              <p:nvPr/>
            </p:nvSpPr>
            <p:spPr>
              <a:xfrm>
                <a:off x="1636446" y="2893234"/>
                <a:ext cx="357179" cy="411607"/>
              </a:xfrm>
              <a:prstGeom prst="rect">
                <a:avLst/>
              </a:prstGeom>
              <a:blipFill>
                <a:blip r:embed="rId8"/>
                <a:stretch>
                  <a:fillRect l="-5085" b="-1493"/>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6" name="TextBox 125">
                <a:extLst>
                  <a:ext uri="{FF2B5EF4-FFF2-40B4-BE49-F238E27FC236}">
                    <a16:creationId xmlns:a16="http://schemas.microsoft.com/office/drawing/2014/main" id="{63E5D779-D797-480A-AA3C-256BF91CD2A1}"/>
                  </a:ext>
                </a:extLst>
              </p:cNvPr>
              <p:cNvSpPr txBox="1"/>
              <p:nvPr/>
            </p:nvSpPr>
            <p:spPr>
              <a:xfrm>
                <a:off x="1639138" y="3556035"/>
                <a:ext cx="357179" cy="41160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2000" b="0" i="1" u="none" strike="noStrike" cap="none" spc="0" normalizeH="0" baseline="0" dirty="0" smtClean="0">
                              <a:ln>
                                <a:noFill/>
                              </a:ln>
                              <a:solidFill>
                                <a:srgbClr val="000000"/>
                              </a:solidFill>
                              <a:effectLst/>
                              <a:uFillTx/>
                              <a:latin typeface="Cambria Math" panose="02040503050406030204" pitchFamily="18" charset="0"/>
                              <a:ea typeface="Helvetica"/>
                              <a:cs typeface="Helvetica"/>
                              <a:sym typeface="Helvetica"/>
                            </a:rPr>
                          </m:ctrlPr>
                        </m:sSubPr>
                        <m:e>
                          <m:r>
                            <a:rPr kumimoji="0" lang="en-US" sz="2000" b="0" i="1" u="none" strike="noStrike" cap="none" spc="0" normalizeH="0" baseline="0" dirty="0" smtClean="0">
                              <a:ln>
                                <a:noFill/>
                              </a:ln>
                              <a:solidFill>
                                <a:srgbClr val="000000"/>
                              </a:solidFill>
                              <a:effectLst/>
                              <a:uFillTx/>
                              <a:latin typeface="Cambria Math" panose="02040503050406030204" pitchFamily="18" charset="0"/>
                              <a:ea typeface="Helvetica"/>
                              <a:cs typeface="Helvetica"/>
                              <a:sym typeface="Helvetica"/>
                            </a:rPr>
                            <m:t>𝑌</m:t>
                          </m:r>
                        </m:e>
                        <m:sub>
                          <m:r>
                            <a:rPr kumimoji="0" lang="en-US" sz="2000" b="0" i="1" u="none" strike="noStrike" cap="none" spc="0" normalizeH="0" baseline="0" dirty="0" smtClean="0">
                              <a:ln>
                                <a:noFill/>
                              </a:ln>
                              <a:solidFill>
                                <a:srgbClr val="000000"/>
                              </a:solidFill>
                              <a:effectLst/>
                              <a:uFillTx/>
                              <a:latin typeface="Cambria Math" panose="02040503050406030204" pitchFamily="18" charset="0"/>
                              <a:ea typeface="Helvetica"/>
                              <a:cs typeface="Helvetica"/>
                              <a:sym typeface="Helvetica"/>
                            </a:rPr>
                            <m:t>2</m:t>
                          </m:r>
                        </m:sub>
                      </m:sSub>
                    </m:oMath>
                  </m:oMathPara>
                </a14:m>
                <a:endParaRPr kumimoji="0" lang="en-US" sz="2000" b="0" i="0" u="none" strike="noStrike" cap="none" spc="0" normalizeH="0" baseline="0" dirty="0">
                  <a:ln>
                    <a:noFill/>
                  </a:ln>
                  <a:solidFill>
                    <a:srgbClr val="000000"/>
                  </a:solidFill>
                  <a:effectLst/>
                  <a:uFillTx/>
                  <a:latin typeface="Helvetica"/>
                  <a:ea typeface="Helvetica"/>
                  <a:cs typeface="Helvetica"/>
                  <a:sym typeface="Helvetica"/>
                </a:endParaRPr>
              </a:p>
            </p:txBody>
          </p:sp>
        </mc:Choice>
        <mc:Fallback xmlns="">
          <p:sp>
            <p:nvSpPr>
              <p:cNvPr id="126" name="TextBox 125">
                <a:extLst>
                  <a:ext uri="{FF2B5EF4-FFF2-40B4-BE49-F238E27FC236}">
                    <a16:creationId xmlns:a16="http://schemas.microsoft.com/office/drawing/2014/main" id="{63E5D779-D797-480A-AA3C-256BF91CD2A1}"/>
                  </a:ext>
                </a:extLst>
              </p:cNvPr>
              <p:cNvSpPr txBox="1">
                <a:spLocks noRot="1" noChangeAspect="1" noMove="1" noResize="1" noEditPoints="1" noAdjustHandles="1" noChangeArrowheads="1" noChangeShapeType="1" noTextEdit="1"/>
              </p:cNvSpPr>
              <p:nvPr/>
            </p:nvSpPr>
            <p:spPr>
              <a:xfrm>
                <a:off x="1639138" y="3556035"/>
                <a:ext cx="357179" cy="411607"/>
              </a:xfrm>
              <a:prstGeom prst="rect">
                <a:avLst/>
              </a:prstGeom>
              <a:blipFill>
                <a:blip r:embed="rId9"/>
                <a:stretch>
                  <a:fillRect l="-6897" b="-2941"/>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27B61989-1A29-4BB4-94E0-914F983FEE44}"/>
                  </a:ext>
                </a:extLst>
              </p:cNvPr>
              <p:cNvSpPr/>
              <p:nvPr/>
            </p:nvSpPr>
            <p:spPr>
              <a:xfrm>
                <a:off x="3351009" y="3110457"/>
                <a:ext cx="5882166" cy="779059"/>
              </a:xfrm>
              <a:prstGeom prst="rect">
                <a:avLst/>
              </a:prstGeom>
            </p:spPr>
            <p:txBody>
              <a:bodyPr wrap="square">
                <a:spAutoFit/>
              </a:bodyPr>
              <a:lstStyle/>
              <a:p>
                <a:pPr marL="223234" indent="0" algn="ctr">
                  <a:buNone/>
                </a:pPr>
                <a:r>
                  <a:rPr lang="en-US" sz="2200" dirty="0">
                    <a:latin typeface="Arial" panose="020B0604020202020204" pitchFamily="34" charset="0"/>
                    <a:ea typeface="Gill Sans"/>
                    <a:cs typeface="Arial" panose="020B0604020202020204" pitchFamily="34" charset="0"/>
                    <a:sym typeface="Wingdings" panose="05000000000000000000" pitchFamily="2" charset="2"/>
                  </a:rPr>
                  <a:t> </a:t>
                </a:r>
                <a14:m>
                  <m:oMath xmlns:m="http://schemas.openxmlformats.org/officeDocument/2006/math">
                    <m:r>
                      <a:rPr lang="en-US" sz="2200" i="1">
                        <a:latin typeface="Cambria Math" panose="02040503050406030204" pitchFamily="18" charset="0"/>
                        <a:ea typeface="Gill Sans"/>
                        <a:cs typeface="Arial" panose="020B0604020202020204" pitchFamily="34" charset="0"/>
                        <a:sym typeface="Wingdings" panose="05000000000000000000" pitchFamily="2" charset="2"/>
                      </a:rPr>
                      <m:t>𝐶</m:t>
                    </m:r>
                    <m:d>
                      <m:dPr>
                        <m:ctrlPr>
                          <a:rPr lang="en-US" sz="2200" i="1">
                            <a:latin typeface="Cambria Math" panose="02040503050406030204" pitchFamily="18" charset="0"/>
                            <a:ea typeface="Gill Sans"/>
                            <a:cs typeface="Arial" panose="020B0604020202020204" pitchFamily="34" charset="0"/>
                            <a:sym typeface="Wingdings" panose="05000000000000000000" pitchFamily="2" charset="2"/>
                          </a:rPr>
                        </m:ctrlPr>
                      </m:dPr>
                      <m:e>
                        <m:sSup>
                          <m:sSupPr>
                            <m:ctrlPr>
                              <a:rPr lang="en-US" sz="2200" i="1">
                                <a:latin typeface="Cambria Math" panose="02040503050406030204" pitchFamily="18" charset="0"/>
                                <a:ea typeface="Gill Sans"/>
                                <a:cs typeface="Arial" panose="020B0604020202020204" pitchFamily="34" charset="0"/>
                                <a:sym typeface="Wingdings" panose="05000000000000000000" pitchFamily="2" charset="2"/>
                              </a:rPr>
                            </m:ctrlPr>
                          </m:sSupPr>
                          <m:e>
                            <m:r>
                              <a:rPr lang="en-US" sz="2200" i="1">
                                <a:latin typeface="Cambria Math" panose="02040503050406030204" pitchFamily="18" charset="0"/>
                                <a:ea typeface="Gill Sans"/>
                                <a:cs typeface="Arial" panose="020B0604020202020204" pitchFamily="34" charset="0"/>
                                <a:sym typeface="Wingdings" panose="05000000000000000000" pitchFamily="2" charset="2"/>
                              </a:rPr>
                              <m:t>𝑋</m:t>
                            </m:r>
                          </m:e>
                          <m:sup>
                            <m:r>
                              <a:rPr lang="en-US" sz="2200" i="1">
                                <a:latin typeface="Cambria Math" panose="02040503050406030204" pitchFamily="18" charset="0"/>
                                <a:ea typeface="Gill Sans"/>
                                <a:cs typeface="Arial" panose="020B0604020202020204" pitchFamily="34" charset="0"/>
                                <a:sym typeface="Wingdings" panose="05000000000000000000" pitchFamily="2" charset="2"/>
                              </a:rPr>
                              <m:t>𝐷𝐼𝑃</m:t>
                            </m:r>
                          </m:sup>
                        </m:sSup>
                        <m:r>
                          <a:rPr lang="en-US" sz="2200" i="1">
                            <a:latin typeface="Cambria Math" panose="02040503050406030204" pitchFamily="18" charset="0"/>
                            <a:ea typeface="Gill Sans"/>
                            <a:cs typeface="Arial" panose="020B0604020202020204" pitchFamily="34" charset="0"/>
                            <a:sym typeface="Wingdings" panose="05000000000000000000" pitchFamily="2" charset="2"/>
                          </a:rPr>
                          <m:t>, </m:t>
                        </m:r>
                        <m:sSubSup>
                          <m:sSubSupPr>
                            <m:ctrlPr>
                              <a:rPr lang="en-US" sz="2200" i="1">
                                <a:latin typeface="Cambria Math" panose="02040503050406030204" pitchFamily="18" charset="0"/>
                                <a:ea typeface="Gill Sans"/>
                                <a:cs typeface="Arial" panose="020B0604020202020204" pitchFamily="34" charset="0"/>
                                <a:sym typeface="Wingdings" panose="05000000000000000000" pitchFamily="2" charset="2"/>
                              </a:rPr>
                            </m:ctrlPr>
                          </m:sSubSupPr>
                          <m:e>
                            <m:r>
                              <a:rPr lang="en-US" sz="2200" i="1">
                                <a:latin typeface="Cambria Math" panose="02040503050406030204" pitchFamily="18" charset="0"/>
                                <a:ea typeface="Gill Sans"/>
                                <a:cs typeface="Arial" panose="020B0604020202020204" pitchFamily="34" charset="0"/>
                                <a:sym typeface="Wingdings" panose="05000000000000000000" pitchFamily="2" charset="2"/>
                              </a:rPr>
                              <m:t>𝑌</m:t>
                            </m:r>
                          </m:e>
                          <m:sub>
                            <m:r>
                              <a:rPr lang="en-US" sz="2200" i="1">
                                <a:latin typeface="Cambria Math" panose="02040503050406030204" pitchFamily="18" charset="0"/>
                                <a:ea typeface="Gill Sans"/>
                                <a:cs typeface="Arial" panose="020B0604020202020204" pitchFamily="34" charset="0"/>
                                <a:sym typeface="Wingdings" panose="05000000000000000000" pitchFamily="2" charset="2"/>
                              </a:rPr>
                              <m:t>1</m:t>
                            </m:r>
                          </m:sub>
                          <m:sup>
                            <m:r>
                              <a:rPr lang="en-US" sz="2200" i="1">
                                <a:latin typeface="Cambria Math" panose="02040503050406030204" pitchFamily="18" charset="0"/>
                                <a:ea typeface="Gill Sans"/>
                                <a:cs typeface="Arial" panose="020B0604020202020204" pitchFamily="34" charset="0"/>
                                <a:sym typeface="Wingdings" panose="05000000000000000000" pitchFamily="2" charset="2"/>
                              </a:rPr>
                              <m:t>𝐷𝐼𝑃</m:t>
                            </m:r>
                          </m:sup>
                        </m:sSubSup>
                        <m:r>
                          <a:rPr lang="en-US" sz="2200" i="1">
                            <a:latin typeface="Cambria Math" panose="02040503050406030204" pitchFamily="18" charset="0"/>
                            <a:ea typeface="Gill Sans"/>
                            <a:cs typeface="Arial" panose="020B0604020202020204" pitchFamily="34" charset="0"/>
                            <a:sym typeface="Wingdings" panose="05000000000000000000" pitchFamily="2" charset="2"/>
                          </a:rPr>
                          <m:t>, </m:t>
                        </m:r>
                        <m:sSub>
                          <m:sSubPr>
                            <m:ctrlPr>
                              <a:rPr lang="en-US" sz="2200" i="1">
                                <a:latin typeface="Cambria Math" panose="02040503050406030204" pitchFamily="18" charset="0"/>
                                <a:ea typeface="Gill Sans"/>
                                <a:cs typeface="Arial" panose="020B0604020202020204" pitchFamily="34" charset="0"/>
                                <a:sym typeface="Wingdings" panose="05000000000000000000" pitchFamily="2" charset="2"/>
                              </a:rPr>
                            </m:ctrlPr>
                          </m:sSubPr>
                          <m:e>
                            <m:r>
                              <a:rPr lang="en-US" sz="2200" i="1">
                                <a:latin typeface="Cambria Math" panose="02040503050406030204" pitchFamily="18" charset="0"/>
                                <a:ea typeface="Gill Sans"/>
                                <a:cs typeface="Arial" panose="020B0604020202020204" pitchFamily="34" charset="0"/>
                                <a:sym typeface="Wingdings" panose="05000000000000000000" pitchFamily="2" charset="2"/>
                              </a:rPr>
                              <m:t>𝐾</m:t>
                            </m:r>
                          </m:e>
                          <m:sub>
                            <m:r>
                              <a:rPr lang="en-US" sz="2200" i="1">
                                <a:latin typeface="Cambria Math" panose="02040503050406030204" pitchFamily="18" charset="0"/>
                                <a:ea typeface="Gill Sans"/>
                                <a:cs typeface="Arial" panose="020B0604020202020204" pitchFamily="34" charset="0"/>
                                <a:sym typeface="Wingdings" panose="05000000000000000000" pitchFamily="2" charset="2"/>
                              </a:rPr>
                              <m:t>1</m:t>
                            </m:r>
                          </m:sub>
                        </m:sSub>
                      </m:e>
                    </m:d>
                    <m:r>
                      <a:rPr lang="en-US" sz="2200" i="1">
                        <a:latin typeface="Cambria Math" panose="02040503050406030204" pitchFamily="18" charset="0"/>
                        <a:ea typeface="Gill Sans"/>
                        <a:cs typeface="Arial" panose="020B0604020202020204" pitchFamily="34" charset="0"/>
                        <a:sym typeface="Wingdings" panose="05000000000000000000" pitchFamily="2" charset="2"/>
                      </a:rPr>
                      <m:t> ∧</m:t>
                    </m:r>
                    <m:r>
                      <a:rPr lang="en-US" sz="2200" i="1">
                        <a:latin typeface="Cambria Math" panose="02040503050406030204" pitchFamily="18" charset="0"/>
                        <a:ea typeface="Gill Sans"/>
                        <a:cs typeface="Arial" panose="020B0604020202020204" pitchFamily="34" charset="0"/>
                        <a:sym typeface="Wingdings" panose="05000000000000000000" pitchFamily="2" charset="2"/>
                      </a:rPr>
                      <m:t>𝐶</m:t>
                    </m:r>
                    <m:d>
                      <m:dPr>
                        <m:ctrlPr>
                          <a:rPr lang="en-US" sz="2200" i="1">
                            <a:latin typeface="Cambria Math" panose="02040503050406030204" pitchFamily="18" charset="0"/>
                            <a:ea typeface="Gill Sans"/>
                            <a:cs typeface="Arial" panose="020B0604020202020204" pitchFamily="34" charset="0"/>
                            <a:sym typeface="Wingdings" panose="05000000000000000000" pitchFamily="2" charset="2"/>
                          </a:rPr>
                        </m:ctrlPr>
                      </m:dPr>
                      <m:e>
                        <m:sSup>
                          <m:sSupPr>
                            <m:ctrlPr>
                              <a:rPr lang="en-US" sz="2200" i="1">
                                <a:latin typeface="Cambria Math" panose="02040503050406030204" pitchFamily="18" charset="0"/>
                                <a:ea typeface="Gill Sans"/>
                                <a:cs typeface="Arial" panose="020B0604020202020204" pitchFamily="34" charset="0"/>
                                <a:sym typeface="Wingdings" panose="05000000000000000000" pitchFamily="2" charset="2"/>
                              </a:rPr>
                            </m:ctrlPr>
                          </m:sSupPr>
                          <m:e>
                            <m:r>
                              <a:rPr lang="en-US" sz="2200" i="1">
                                <a:latin typeface="Cambria Math" panose="02040503050406030204" pitchFamily="18" charset="0"/>
                                <a:ea typeface="Gill Sans"/>
                                <a:cs typeface="Arial" panose="020B0604020202020204" pitchFamily="34" charset="0"/>
                                <a:sym typeface="Wingdings" panose="05000000000000000000" pitchFamily="2" charset="2"/>
                              </a:rPr>
                              <m:t>𝑋</m:t>
                            </m:r>
                          </m:e>
                          <m:sup>
                            <m:r>
                              <a:rPr lang="en-US" sz="2200" i="1">
                                <a:latin typeface="Cambria Math" panose="02040503050406030204" pitchFamily="18" charset="0"/>
                                <a:ea typeface="Gill Sans"/>
                                <a:cs typeface="Arial" panose="020B0604020202020204" pitchFamily="34" charset="0"/>
                                <a:sym typeface="Wingdings" panose="05000000000000000000" pitchFamily="2" charset="2"/>
                              </a:rPr>
                              <m:t>𝐷𝐼𝑃</m:t>
                            </m:r>
                          </m:sup>
                        </m:sSup>
                        <m:r>
                          <a:rPr lang="en-US" sz="2200" i="1">
                            <a:latin typeface="Cambria Math" panose="02040503050406030204" pitchFamily="18" charset="0"/>
                            <a:ea typeface="Gill Sans"/>
                            <a:cs typeface="Arial" panose="020B0604020202020204" pitchFamily="34" charset="0"/>
                            <a:sym typeface="Wingdings" panose="05000000000000000000" pitchFamily="2" charset="2"/>
                          </a:rPr>
                          <m:t>, </m:t>
                        </m:r>
                        <m:sSubSup>
                          <m:sSubSupPr>
                            <m:ctrlPr>
                              <a:rPr lang="en-US" sz="2200" i="1">
                                <a:latin typeface="Cambria Math" panose="02040503050406030204" pitchFamily="18" charset="0"/>
                                <a:ea typeface="Gill Sans"/>
                                <a:cs typeface="Arial" panose="020B0604020202020204" pitchFamily="34" charset="0"/>
                                <a:sym typeface="Wingdings" panose="05000000000000000000" pitchFamily="2" charset="2"/>
                              </a:rPr>
                            </m:ctrlPr>
                          </m:sSubSupPr>
                          <m:e>
                            <m:r>
                              <a:rPr lang="en-US" sz="2200" i="1">
                                <a:latin typeface="Cambria Math" panose="02040503050406030204" pitchFamily="18" charset="0"/>
                                <a:ea typeface="Gill Sans"/>
                                <a:cs typeface="Arial" panose="020B0604020202020204" pitchFamily="34" charset="0"/>
                                <a:sym typeface="Wingdings" panose="05000000000000000000" pitchFamily="2" charset="2"/>
                              </a:rPr>
                              <m:t>𝑌</m:t>
                            </m:r>
                          </m:e>
                          <m:sub>
                            <m:r>
                              <a:rPr lang="en-US" sz="2200" i="1">
                                <a:latin typeface="Cambria Math" panose="02040503050406030204" pitchFamily="18" charset="0"/>
                                <a:ea typeface="Gill Sans"/>
                                <a:cs typeface="Arial" panose="020B0604020202020204" pitchFamily="34" charset="0"/>
                                <a:sym typeface="Wingdings" panose="05000000000000000000" pitchFamily="2" charset="2"/>
                              </a:rPr>
                              <m:t>2</m:t>
                            </m:r>
                          </m:sub>
                          <m:sup>
                            <m:r>
                              <a:rPr lang="en-US" sz="2200" i="1">
                                <a:latin typeface="Cambria Math" panose="02040503050406030204" pitchFamily="18" charset="0"/>
                                <a:ea typeface="Gill Sans"/>
                                <a:cs typeface="Arial" panose="020B0604020202020204" pitchFamily="34" charset="0"/>
                                <a:sym typeface="Wingdings" panose="05000000000000000000" pitchFamily="2" charset="2"/>
                              </a:rPr>
                              <m:t>𝐷𝐼𝑃</m:t>
                            </m:r>
                          </m:sup>
                        </m:sSubSup>
                        <m:r>
                          <a:rPr lang="en-US" sz="2200" i="1">
                            <a:latin typeface="Cambria Math" panose="02040503050406030204" pitchFamily="18" charset="0"/>
                            <a:ea typeface="Gill Sans"/>
                            <a:cs typeface="Arial" panose="020B0604020202020204" pitchFamily="34" charset="0"/>
                            <a:sym typeface="Wingdings" panose="05000000000000000000" pitchFamily="2" charset="2"/>
                          </a:rPr>
                          <m:t>, </m:t>
                        </m:r>
                        <m:sSub>
                          <m:sSubPr>
                            <m:ctrlPr>
                              <a:rPr lang="en-US" sz="2200" i="1">
                                <a:latin typeface="Cambria Math" panose="02040503050406030204" pitchFamily="18" charset="0"/>
                                <a:ea typeface="Gill Sans"/>
                                <a:cs typeface="Arial" panose="020B0604020202020204" pitchFamily="34" charset="0"/>
                                <a:sym typeface="Wingdings" panose="05000000000000000000" pitchFamily="2" charset="2"/>
                              </a:rPr>
                            </m:ctrlPr>
                          </m:sSubPr>
                          <m:e>
                            <m:r>
                              <a:rPr lang="en-US" sz="2200" i="1">
                                <a:latin typeface="Cambria Math" panose="02040503050406030204" pitchFamily="18" charset="0"/>
                                <a:ea typeface="Gill Sans"/>
                                <a:cs typeface="Arial" panose="020B0604020202020204" pitchFamily="34" charset="0"/>
                                <a:sym typeface="Wingdings" panose="05000000000000000000" pitchFamily="2" charset="2"/>
                              </a:rPr>
                              <m:t>𝐾</m:t>
                            </m:r>
                          </m:e>
                          <m:sub>
                            <m:r>
                              <a:rPr lang="en-US" sz="2200" i="1">
                                <a:latin typeface="Cambria Math" panose="02040503050406030204" pitchFamily="18" charset="0"/>
                                <a:ea typeface="Gill Sans"/>
                                <a:cs typeface="Arial" panose="020B0604020202020204" pitchFamily="34" charset="0"/>
                                <a:sym typeface="Wingdings" panose="05000000000000000000" pitchFamily="2" charset="2"/>
                              </a:rPr>
                              <m:t>2</m:t>
                            </m:r>
                          </m:sub>
                        </m:sSub>
                      </m:e>
                    </m:d>
                  </m:oMath>
                </a14:m>
                <a:r>
                  <a:rPr lang="en-US" sz="2200" dirty="0">
                    <a:latin typeface="Arial" panose="020B0604020202020204" pitchFamily="34" charset="0"/>
                    <a:ea typeface="Gill Sans"/>
                    <a:cs typeface="Arial" panose="020B0604020202020204" pitchFamily="34" charset="0"/>
                    <a:sym typeface="Wingdings" panose="05000000000000000000" pitchFamily="2" charset="2"/>
                  </a:rPr>
                  <a:t> </a:t>
                </a:r>
              </a:p>
              <a:p>
                <a:pPr marL="535762" lvl="1" indent="0" algn="ctr">
                  <a:buNone/>
                </a:pPr>
                <a14:m>
                  <m:oMath xmlns:m="http://schemas.openxmlformats.org/officeDocument/2006/math">
                    <m:r>
                      <a:rPr lang="en-US" sz="2200" i="1">
                        <a:solidFill>
                          <a:srgbClr val="FF0000"/>
                        </a:solidFill>
                        <a:latin typeface="Cambria Math" panose="02040503050406030204" pitchFamily="18" charset="0"/>
                        <a:ea typeface="Gill Sans"/>
                        <a:cs typeface="Arial" panose="020B0604020202020204" pitchFamily="34" charset="0"/>
                        <a:sym typeface="Wingdings" panose="05000000000000000000" pitchFamily="2" charset="2"/>
                      </a:rPr>
                      <m:t>∧</m:t>
                    </m:r>
                    <m:r>
                      <a:rPr lang="en-US" sz="2200" i="1">
                        <a:solidFill>
                          <a:srgbClr val="FF0000"/>
                        </a:solidFill>
                        <a:latin typeface="Cambria Math" panose="02040503050406030204" pitchFamily="18" charset="0"/>
                        <a:ea typeface="Gill Sans"/>
                        <a:cs typeface="Arial" panose="020B0604020202020204" pitchFamily="34" charset="0"/>
                        <a:sym typeface="Wingdings" panose="05000000000000000000" pitchFamily="2" charset="2"/>
                      </a:rPr>
                      <m:t>𝐶</m:t>
                    </m:r>
                    <m:d>
                      <m:dPr>
                        <m:ctrlPr>
                          <a:rPr lang="en-US" sz="2200" i="1">
                            <a:solidFill>
                              <a:srgbClr val="FF0000"/>
                            </a:solidFill>
                            <a:latin typeface="Cambria Math" panose="02040503050406030204" pitchFamily="18" charset="0"/>
                            <a:ea typeface="Gill Sans"/>
                            <a:cs typeface="Arial" panose="020B0604020202020204" pitchFamily="34" charset="0"/>
                            <a:sym typeface="Wingdings" panose="05000000000000000000" pitchFamily="2" charset="2"/>
                          </a:rPr>
                        </m:ctrlPr>
                      </m:dPr>
                      <m:e>
                        <m:sSup>
                          <m:sSupPr>
                            <m:ctrlPr>
                              <a:rPr lang="en-US" sz="2200" i="1">
                                <a:solidFill>
                                  <a:srgbClr val="FF0000"/>
                                </a:solidFill>
                                <a:latin typeface="Cambria Math" panose="02040503050406030204" pitchFamily="18" charset="0"/>
                                <a:ea typeface="Gill Sans"/>
                                <a:cs typeface="Arial" panose="020B0604020202020204" pitchFamily="34" charset="0"/>
                                <a:sym typeface="Wingdings" panose="05000000000000000000" pitchFamily="2" charset="2"/>
                              </a:rPr>
                            </m:ctrlPr>
                          </m:sSupPr>
                          <m:e>
                            <m:r>
                              <a:rPr lang="en-US" sz="2200" i="1">
                                <a:solidFill>
                                  <a:srgbClr val="FF0000"/>
                                </a:solidFill>
                                <a:latin typeface="Cambria Math" panose="02040503050406030204" pitchFamily="18" charset="0"/>
                                <a:ea typeface="Gill Sans"/>
                                <a:cs typeface="Arial" panose="020B0604020202020204" pitchFamily="34" charset="0"/>
                                <a:sym typeface="Wingdings" panose="05000000000000000000" pitchFamily="2" charset="2"/>
                              </a:rPr>
                              <m:t>𝑋</m:t>
                            </m:r>
                          </m:e>
                          <m:sup>
                            <m:r>
                              <a:rPr lang="en-US" sz="2200" i="1">
                                <a:solidFill>
                                  <a:srgbClr val="FF0000"/>
                                </a:solidFill>
                                <a:latin typeface="Cambria Math" panose="02040503050406030204" pitchFamily="18" charset="0"/>
                                <a:ea typeface="Gill Sans"/>
                                <a:cs typeface="Arial" panose="020B0604020202020204" pitchFamily="34" charset="0"/>
                                <a:sym typeface="Wingdings" panose="05000000000000000000" pitchFamily="2" charset="2"/>
                              </a:rPr>
                              <m:t>𝐷𝐼𝑃</m:t>
                            </m:r>
                          </m:sup>
                        </m:sSup>
                        <m:r>
                          <a:rPr lang="en-US" sz="2200" i="1">
                            <a:solidFill>
                              <a:srgbClr val="FF0000"/>
                            </a:solidFill>
                            <a:latin typeface="Cambria Math" panose="02040503050406030204" pitchFamily="18" charset="0"/>
                            <a:ea typeface="Gill Sans"/>
                            <a:cs typeface="Arial" panose="020B0604020202020204" pitchFamily="34" charset="0"/>
                            <a:sym typeface="Wingdings" panose="05000000000000000000" pitchFamily="2" charset="2"/>
                          </a:rPr>
                          <m:t>, </m:t>
                        </m:r>
                        <m:sSubSup>
                          <m:sSubSupPr>
                            <m:ctrlPr>
                              <a:rPr lang="en-US" sz="2200" i="1">
                                <a:solidFill>
                                  <a:srgbClr val="FF0000"/>
                                </a:solidFill>
                                <a:latin typeface="Cambria Math" panose="02040503050406030204" pitchFamily="18" charset="0"/>
                                <a:ea typeface="Gill Sans"/>
                                <a:cs typeface="Arial" panose="020B0604020202020204" pitchFamily="34" charset="0"/>
                                <a:sym typeface="Wingdings" panose="05000000000000000000" pitchFamily="2" charset="2"/>
                              </a:rPr>
                            </m:ctrlPr>
                          </m:sSubSupPr>
                          <m:e>
                            <m:r>
                              <a:rPr lang="en-US" sz="2200" i="1">
                                <a:solidFill>
                                  <a:srgbClr val="FF0000"/>
                                </a:solidFill>
                                <a:latin typeface="Cambria Math" panose="02040503050406030204" pitchFamily="18" charset="0"/>
                                <a:ea typeface="Gill Sans"/>
                                <a:cs typeface="Arial" panose="020B0604020202020204" pitchFamily="34" charset="0"/>
                                <a:sym typeface="Wingdings" panose="05000000000000000000" pitchFamily="2" charset="2"/>
                              </a:rPr>
                              <m:t>𝑌</m:t>
                            </m:r>
                          </m:e>
                          <m:sub>
                            <m:r>
                              <a:rPr lang="en-US" sz="2200" i="1">
                                <a:solidFill>
                                  <a:srgbClr val="FF0000"/>
                                </a:solidFill>
                                <a:latin typeface="Cambria Math" panose="02040503050406030204" pitchFamily="18" charset="0"/>
                                <a:ea typeface="Gill Sans"/>
                                <a:cs typeface="Arial" panose="020B0604020202020204" pitchFamily="34" charset="0"/>
                                <a:sym typeface="Wingdings" panose="05000000000000000000" pitchFamily="2" charset="2"/>
                              </a:rPr>
                              <m:t>1</m:t>
                            </m:r>
                          </m:sub>
                          <m:sup>
                            <m:r>
                              <a:rPr lang="en-US" sz="2200" i="1">
                                <a:solidFill>
                                  <a:srgbClr val="FF0000"/>
                                </a:solidFill>
                                <a:latin typeface="Cambria Math" panose="02040503050406030204" pitchFamily="18" charset="0"/>
                                <a:ea typeface="Gill Sans"/>
                                <a:cs typeface="Arial" panose="020B0604020202020204" pitchFamily="34" charset="0"/>
                                <a:sym typeface="Wingdings" panose="05000000000000000000" pitchFamily="2" charset="2"/>
                              </a:rPr>
                              <m:t>𝐷𝐼𝑃</m:t>
                            </m:r>
                          </m:sup>
                        </m:sSubSup>
                        <m:r>
                          <a:rPr lang="en-US" sz="2200" i="1">
                            <a:solidFill>
                              <a:srgbClr val="FF0000"/>
                            </a:solidFill>
                            <a:latin typeface="Cambria Math" panose="02040503050406030204" pitchFamily="18" charset="0"/>
                            <a:ea typeface="Gill Sans"/>
                            <a:cs typeface="Arial" panose="020B0604020202020204" pitchFamily="34" charset="0"/>
                            <a:sym typeface="Wingdings" panose="05000000000000000000" pitchFamily="2" charset="2"/>
                          </a:rPr>
                          <m:t>, </m:t>
                        </m:r>
                        <m:sSub>
                          <m:sSubPr>
                            <m:ctrlPr>
                              <a:rPr lang="en-US" sz="2200" i="1">
                                <a:solidFill>
                                  <a:srgbClr val="FF0000"/>
                                </a:solidFill>
                                <a:latin typeface="Cambria Math" panose="02040503050406030204" pitchFamily="18" charset="0"/>
                                <a:ea typeface="Gill Sans"/>
                                <a:cs typeface="Arial" panose="020B0604020202020204" pitchFamily="34" charset="0"/>
                                <a:sym typeface="Wingdings" panose="05000000000000000000" pitchFamily="2" charset="2"/>
                              </a:rPr>
                            </m:ctrlPr>
                          </m:sSubPr>
                          <m:e>
                            <m:r>
                              <a:rPr lang="en-US" sz="2200" i="1">
                                <a:solidFill>
                                  <a:srgbClr val="FF0000"/>
                                </a:solidFill>
                                <a:latin typeface="Cambria Math" panose="02040503050406030204" pitchFamily="18" charset="0"/>
                                <a:ea typeface="Gill Sans"/>
                                <a:cs typeface="Arial" panose="020B0604020202020204" pitchFamily="34" charset="0"/>
                                <a:sym typeface="Wingdings" panose="05000000000000000000" pitchFamily="2" charset="2"/>
                              </a:rPr>
                              <m:t>𝐾</m:t>
                            </m:r>
                          </m:e>
                          <m:sub>
                            <m:r>
                              <a:rPr lang="en-US" sz="2200" i="1">
                                <a:solidFill>
                                  <a:srgbClr val="FF0000"/>
                                </a:solidFill>
                                <a:latin typeface="Cambria Math" panose="02040503050406030204" pitchFamily="18" charset="0"/>
                                <a:ea typeface="Gill Sans"/>
                                <a:cs typeface="Arial" panose="020B0604020202020204" pitchFamily="34" charset="0"/>
                                <a:sym typeface="Wingdings" panose="05000000000000000000" pitchFamily="2" charset="2"/>
                              </a:rPr>
                              <m:t>3</m:t>
                            </m:r>
                          </m:sub>
                        </m:sSub>
                      </m:e>
                    </m:d>
                  </m:oMath>
                </a14:m>
                <a:r>
                  <a:rPr lang="en-US" sz="2200" dirty="0">
                    <a:solidFill>
                      <a:srgbClr val="FF0000"/>
                    </a:solidFill>
                    <a:latin typeface="Arial" panose="020B0604020202020204" pitchFamily="34" charset="0"/>
                    <a:ea typeface="Gill Sans"/>
                    <a:cs typeface="Arial" panose="020B0604020202020204" pitchFamily="34" charset="0"/>
                    <a:sym typeface="Wingdings" panose="05000000000000000000" pitchFamily="2" charset="2"/>
                  </a:rPr>
                  <a:t> </a:t>
                </a:r>
                <a14:m>
                  <m:oMath xmlns:m="http://schemas.openxmlformats.org/officeDocument/2006/math">
                    <m:r>
                      <a:rPr lang="en-US" sz="2200" i="1">
                        <a:solidFill>
                          <a:srgbClr val="FF0000"/>
                        </a:solidFill>
                        <a:latin typeface="Cambria Math" panose="02040503050406030204" pitchFamily="18" charset="0"/>
                        <a:ea typeface="Gill Sans"/>
                        <a:cs typeface="Arial" panose="020B0604020202020204" pitchFamily="34" charset="0"/>
                        <a:sym typeface="Wingdings" panose="05000000000000000000" pitchFamily="2" charset="2"/>
                      </a:rPr>
                      <m:t>∧</m:t>
                    </m:r>
                    <m:r>
                      <a:rPr lang="en-US" sz="2200" i="1">
                        <a:solidFill>
                          <a:srgbClr val="FF0000"/>
                        </a:solidFill>
                        <a:latin typeface="Cambria Math" panose="02040503050406030204" pitchFamily="18" charset="0"/>
                        <a:ea typeface="Gill Sans"/>
                        <a:cs typeface="Arial" panose="020B0604020202020204" pitchFamily="34" charset="0"/>
                        <a:sym typeface="Wingdings" panose="05000000000000000000" pitchFamily="2" charset="2"/>
                      </a:rPr>
                      <m:t>𝐶</m:t>
                    </m:r>
                    <m:d>
                      <m:dPr>
                        <m:ctrlPr>
                          <a:rPr lang="en-US" sz="2200" i="1">
                            <a:solidFill>
                              <a:srgbClr val="FF0000"/>
                            </a:solidFill>
                            <a:latin typeface="Cambria Math" panose="02040503050406030204" pitchFamily="18" charset="0"/>
                            <a:ea typeface="Gill Sans"/>
                            <a:cs typeface="Arial" panose="020B0604020202020204" pitchFamily="34" charset="0"/>
                            <a:sym typeface="Wingdings" panose="05000000000000000000" pitchFamily="2" charset="2"/>
                          </a:rPr>
                        </m:ctrlPr>
                      </m:dPr>
                      <m:e>
                        <m:sSup>
                          <m:sSupPr>
                            <m:ctrlPr>
                              <a:rPr lang="en-US" sz="2200" i="1">
                                <a:solidFill>
                                  <a:srgbClr val="FF0000"/>
                                </a:solidFill>
                                <a:latin typeface="Cambria Math" panose="02040503050406030204" pitchFamily="18" charset="0"/>
                                <a:ea typeface="Gill Sans"/>
                                <a:cs typeface="Arial" panose="020B0604020202020204" pitchFamily="34" charset="0"/>
                                <a:sym typeface="Wingdings" panose="05000000000000000000" pitchFamily="2" charset="2"/>
                              </a:rPr>
                            </m:ctrlPr>
                          </m:sSupPr>
                          <m:e>
                            <m:r>
                              <a:rPr lang="en-US" sz="2200" i="1">
                                <a:solidFill>
                                  <a:srgbClr val="FF0000"/>
                                </a:solidFill>
                                <a:latin typeface="Cambria Math" panose="02040503050406030204" pitchFamily="18" charset="0"/>
                                <a:ea typeface="Gill Sans"/>
                                <a:cs typeface="Arial" panose="020B0604020202020204" pitchFamily="34" charset="0"/>
                                <a:sym typeface="Wingdings" panose="05000000000000000000" pitchFamily="2" charset="2"/>
                              </a:rPr>
                              <m:t>𝑋</m:t>
                            </m:r>
                          </m:e>
                          <m:sup>
                            <m:r>
                              <a:rPr lang="en-US" sz="2200" i="1">
                                <a:solidFill>
                                  <a:srgbClr val="FF0000"/>
                                </a:solidFill>
                                <a:latin typeface="Cambria Math" panose="02040503050406030204" pitchFamily="18" charset="0"/>
                                <a:ea typeface="Gill Sans"/>
                                <a:cs typeface="Arial" panose="020B0604020202020204" pitchFamily="34" charset="0"/>
                                <a:sym typeface="Wingdings" panose="05000000000000000000" pitchFamily="2" charset="2"/>
                              </a:rPr>
                              <m:t>𝐷𝐼𝑃</m:t>
                            </m:r>
                          </m:sup>
                        </m:sSup>
                        <m:r>
                          <a:rPr lang="en-US" sz="2200" i="1">
                            <a:solidFill>
                              <a:srgbClr val="FF0000"/>
                            </a:solidFill>
                            <a:latin typeface="Cambria Math" panose="02040503050406030204" pitchFamily="18" charset="0"/>
                            <a:ea typeface="Gill Sans"/>
                            <a:cs typeface="Arial" panose="020B0604020202020204" pitchFamily="34" charset="0"/>
                            <a:sym typeface="Wingdings" panose="05000000000000000000" pitchFamily="2" charset="2"/>
                          </a:rPr>
                          <m:t>, </m:t>
                        </m:r>
                        <m:sSubSup>
                          <m:sSubSupPr>
                            <m:ctrlPr>
                              <a:rPr lang="en-US" sz="2200" i="1">
                                <a:solidFill>
                                  <a:srgbClr val="FF0000"/>
                                </a:solidFill>
                                <a:latin typeface="Cambria Math" panose="02040503050406030204" pitchFamily="18" charset="0"/>
                                <a:ea typeface="Gill Sans"/>
                                <a:cs typeface="Arial" panose="020B0604020202020204" pitchFamily="34" charset="0"/>
                                <a:sym typeface="Wingdings" panose="05000000000000000000" pitchFamily="2" charset="2"/>
                              </a:rPr>
                            </m:ctrlPr>
                          </m:sSubSupPr>
                          <m:e>
                            <m:r>
                              <a:rPr lang="en-US" sz="2200" i="1">
                                <a:solidFill>
                                  <a:srgbClr val="FF0000"/>
                                </a:solidFill>
                                <a:latin typeface="Cambria Math" panose="02040503050406030204" pitchFamily="18" charset="0"/>
                                <a:ea typeface="Gill Sans"/>
                                <a:cs typeface="Arial" panose="020B0604020202020204" pitchFamily="34" charset="0"/>
                                <a:sym typeface="Wingdings" panose="05000000000000000000" pitchFamily="2" charset="2"/>
                              </a:rPr>
                              <m:t>𝑌</m:t>
                            </m:r>
                          </m:e>
                          <m:sub>
                            <m:r>
                              <a:rPr lang="en-US" sz="2200" i="1">
                                <a:solidFill>
                                  <a:srgbClr val="FF0000"/>
                                </a:solidFill>
                                <a:latin typeface="Cambria Math" panose="02040503050406030204" pitchFamily="18" charset="0"/>
                                <a:ea typeface="Gill Sans"/>
                                <a:cs typeface="Arial" panose="020B0604020202020204" pitchFamily="34" charset="0"/>
                                <a:sym typeface="Wingdings" panose="05000000000000000000" pitchFamily="2" charset="2"/>
                              </a:rPr>
                              <m:t>2</m:t>
                            </m:r>
                          </m:sub>
                          <m:sup>
                            <m:r>
                              <a:rPr lang="en-US" sz="2200" i="1">
                                <a:solidFill>
                                  <a:srgbClr val="FF0000"/>
                                </a:solidFill>
                                <a:latin typeface="Cambria Math" panose="02040503050406030204" pitchFamily="18" charset="0"/>
                                <a:ea typeface="Gill Sans"/>
                                <a:cs typeface="Arial" panose="020B0604020202020204" pitchFamily="34" charset="0"/>
                                <a:sym typeface="Wingdings" panose="05000000000000000000" pitchFamily="2" charset="2"/>
                              </a:rPr>
                              <m:t>𝐷𝐼𝑃</m:t>
                            </m:r>
                          </m:sup>
                        </m:sSubSup>
                        <m:r>
                          <a:rPr lang="en-US" sz="2200" i="1">
                            <a:solidFill>
                              <a:srgbClr val="FF0000"/>
                            </a:solidFill>
                            <a:latin typeface="Cambria Math" panose="02040503050406030204" pitchFamily="18" charset="0"/>
                            <a:ea typeface="Gill Sans"/>
                            <a:cs typeface="Arial" panose="020B0604020202020204" pitchFamily="34" charset="0"/>
                            <a:sym typeface="Wingdings" panose="05000000000000000000" pitchFamily="2" charset="2"/>
                          </a:rPr>
                          <m:t>, </m:t>
                        </m:r>
                        <m:sSub>
                          <m:sSubPr>
                            <m:ctrlPr>
                              <a:rPr lang="en-US" sz="2200" i="1">
                                <a:solidFill>
                                  <a:srgbClr val="FF0000"/>
                                </a:solidFill>
                                <a:latin typeface="Cambria Math" panose="02040503050406030204" pitchFamily="18" charset="0"/>
                                <a:ea typeface="Gill Sans"/>
                                <a:cs typeface="Arial" panose="020B0604020202020204" pitchFamily="34" charset="0"/>
                                <a:sym typeface="Wingdings" panose="05000000000000000000" pitchFamily="2" charset="2"/>
                              </a:rPr>
                            </m:ctrlPr>
                          </m:sSubPr>
                          <m:e>
                            <m:r>
                              <a:rPr lang="en-US" sz="2200" i="1">
                                <a:solidFill>
                                  <a:srgbClr val="FF0000"/>
                                </a:solidFill>
                                <a:latin typeface="Cambria Math" panose="02040503050406030204" pitchFamily="18" charset="0"/>
                                <a:ea typeface="Gill Sans"/>
                                <a:cs typeface="Arial" panose="020B0604020202020204" pitchFamily="34" charset="0"/>
                                <a:sym typeface="Wingdings" panose="05000000000000000000" pitchFamily="2" charset="2"/>
                              </a:rPr>
                              <m:t>𝐾</m:t>
                            </m:r>
                          </m:e>
                          <m:sub>
                            <m:r>
                              <a:rPr lang="en-US" sz="2200" i="1">
                                <a:solidFill>
                                  <a:srgbClr val="FF0000"/>
                                </a:solidFill>
                                <a:latin typeface="Cambria Math" panose="02040503050406030204" pitchFamily="18" charset="0"/>
                                <a:ea typeface="Gill Sans"/>
                                <a:cs typeface="Arial" panose="020B0604020202020204" pitchFamily="34" charset="0"/>
                                <a:sym typeface="Wingdings" panose="05000000000000000000" pitchFamily="2" charset="2"/>
                              </a:rPr>
                              <m:t>4</m:t>
                            </m:r>
                          </m:sub>
                        </m:sSub>
                      </m:e>
                    </m:d>
                  </m:oMath>
                </a14:m>
                <a:endParaRPr lang="en-US" sz="2200" dirty="0"/>
              </a:p>
            </p:txBody>
          </p:sp>
        </mc:Choice>
        <mc:Fallback xmlns="">
          <p:sp>
            <p:nvSpPr>
              <p:cNvPr id="19" name="Rectangle 18">
                <a:extLst>
                  <a:ext uri="{FF2B5EF4-FFF2-40B4-BE49-F238E27FC236}">
                    <a16:creationId xmlns:a16="http://schemas.microsoft.com/office/drawing/2014/main" id="{27B61989-1A29-4BB4-94E0-914F983FEE44}"/>
                  </a:ext>
                </a:extLst>
              </p:cNvPr>
              <p:cNvSpPr>
                <a:spLocks noRot="1" noChangeAspect="1" noMove="1" noResize="1" noEditPoints="1" noAdjustHandles="1" noChangeArrowheads="1" noChangeShapeType="1" noTextEdit="1"/>
              </p:cNvSpPr>
              <p:nvPr/>
            </p:nvSpPr>
            <p:spPr>
              <a:xfrm>
                <a:off x="3351009" y="3110457"/>
                <a:ext cx="5882166" cy="779059"/>
              </a:xfrm>
              <a:prstGeom prst="rect">
                <a:avLst/>
              </a:prstGeom>
              <a:blipFill>
                <a:blip r:embed="rId10"/>
                <a:stretch>
                  <a:fillRect/>
                </a:stretch>
              </a:blipFill>
            </p:spPr>
            <p:txBody>
              <a:bodyPr/>
              <a:lstStyle/>
              <a:p>
                <a:r>
                  <a:rPr lang="en-US">
                    <a:noFill/>
                  </a:rPr>
                  <a:t> </a:t>
                </a:r>
              </a:p>
            </p:txBody>
          </p:sp>
        </mc:Fallback>
      </mc:AlternateContent>
      <p:cxnSp>
        <p:nvCxnSpPr>
          <p:cNvPr id="47" name="Connector: Elbow 46">
            <a:extLst>
              <a:ext uri="{FF2B5EF4-FFF2-40B4-BE49-F238E27FC236}">
                <a16:creationId xmlns:a16="http://schemas.microsoft.com/office/drawing/2014/main" id="{44505C66-799D-40D1-B56D-8485C1B3DE55}"/>
              </a:ext>
            </a:extLst>
          </p:cNvPr>
          <p:cNvCxnSpPr/>
          <p:nvPr/>
        </p:nvCxnSpPr>
        <p:spPr>
          <a:xfrm rot="5400000" flipH="1" flipV="1">
            <a:off x="6516212" y="760676"/>
            <a:ext cx="5540" cy="4572000"/>
          </a:xfrm>
          <a:prstGeom prst="bentConnector3">
            <a:avLst>
              <a:gd name="adj1" fmla="val 4962076"/>
            </a:avLst>
          </a:prstGeom>
          <a:noFill/>
          <a:ln w="19050" cap="flat">
            <a:solidFill>
              <a:srgbClr val="000000"/>
            </a:solidFill>
            <a:prstDash val="solid"/>
            <a:miter lim="400000"/>
            <a:headEnd type="triangle"/>
            <a:tailEnd type="triangle"/>
          </a:ln>
          <a:effectLst/>
        </p:spPr>
        <p:style>
          <a:lnRef idx="0">
            <a:scrgbClr r="0" g="0" b="0"/>
          </a:lnRef>
          <a:fillRef idx="0">
            <a:scrgbClr r="0" g="0" b="0"/>
          </a:fillRef>
          <a:effectRef idx="0">
            <a:scrgbClr r="0" g="0" b="0"/>
          </a:effectRef>
          <a:fontRef idx="none"/>
        </p:style>
      </p:cxnSp>
      <p:cxnSp>
        <p:nvCxnSpPr>
          <p:cNvPr id="50" name="Connector: Elbow 49">
            <a:extLst>
              <a:ext uri="{FF2B5EF4-FFF2-40B4-BE49-F238E27FC236}">
                <a16:creationId xmlns:a16="http://schemas.microsoft.com/office/drawing/2014/main" id="{522116A7-F012-4BF5-BB71-1118F059CEC3}"/>
              </a:ext>
            </a:extLst>
          </p:cNvPr>
          <p:cNvCxnSpPr/>
          <p:nvPr/>
        </p:nvCxnSpPr>
        <p:spPr>
          <a:xfrm rot="5400000" flipH="1" flipV="1">
            <a:off x="6516212" y="1675419"/>
            <a:ext cx="5540" cy="4572000"/>
          </a:xfrm>
          <a:prstGeom prst="bentConnector3">
            <a:avLst>
              <a:gd name="adj1" fmla="val -5379928"/>
            </a:avLst>
          </a:prstGeom>
          <a:noFill/>
          <a:ln w="19050" cap="flat">
            <a:solidFill>
              <a:srgbClr val="000000"/>
            </a:solidFill>
            <a:prstDash val="solid"/>
            <a:miter lim="400000"/>
            <a:headEnd type="triangle"/>
            <a:tailEnd type="triangle"/>
          </a:ln>
          <a:effectLst/>
        </p:spPr>
        <p:style>
          <a:lnRef idx="0">
            <a:scrgbClr r="0" g="0" b="0"/>
          </a:lnRef>
          <a:fillRef idx="0">
            <a:scrgbClr r="0" g="0" b="0"/>
          </a:fillRef>
          <a:effectRef idx="0">
            <a:scrgbClr r="0" g="0" b="0"/>
          </a:effectRef>
          <a:fontRef idx="none"/>
        </p:style>
      </p:cxnSp>
      <p:sp>
        <p:nvSpPr>
          <p:cNvPr id="23" name="TextBox 22">
            <a:extLst>
              <a:ext uri="{FF2B5EF4-FFF2-40B4-BE49-F238E27FC236}">
                <a16:creationId xmlns:a16="http://schemas.microsoft.com/office/drawing/2014/main" id="{37C3A7CC-D673-4E78-AA5B-73872A8F5809}"/>
              </a:ext>
            </a:extLst>
          </p:cNvPr>
          <p:cNvSpPr txBox="1"/>
          <p:nvPr/>
        </p:nvSpPr>
        <p:spPr>
          <a:xfrm>
            <a:off x="5148468" y="2309975"/>
            <a:ext cx="2335191" cy="44114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2200" b="0" i="0" u="none" strike="noStrike" cap="none" spc="0" normalizeH="0" baseline="0" dirty="0">
                <a:ln>
                  <a:noFill/>
                </a:ln>
                <a:solidFill>
                  <a:srgbClr val="000000"/>
                </a:solidFill>
                <a:effectLst/>
                <a:uFillTx/>
                <a:latin typeface="Arial" panose="020B0604020202020204" pitchFamily="34" charset="0"/>
                <a:ea typeface="Helvetica"/>
                <a:cs typeface="Arial" panose="020B0604020202020204" pitchFamily="34" charset="0"/>
                <a:sym typeface="Helvetica"/>
              </a:rPr>
              <a:t>Original SAT CNF</a:t>
            </a:r>
          </a:p>
        </p:txBody>
      </p:sp>
      <p:sp>
        <p:nvSpPr>
          <p:cNvPr id="54" name="TextBox 53">
            <a:extLst>
              <a:ext uri="{FF2B5EF4-FFF2-40B4-BE49-F238E27FC236}">
                <a16:creationId xmlns:a16="http://schemas.microsoft.com/office/drawing/2014/main" id="{E6CE8522-1CB9-4E5B-A690-602428EC5D31}"/>
              </a:ext>
            </a:extLst>
          </p:cNvPr>
          <p:cNvSpPr txBox="1"/>
          <p:nvPr/>
        </p:nvSpPr>
        <p:spPr>
          <a:xfrm>
            <a:off x="5335741" y="4293601"/>
            <a:ext cx="2178097" cy="44114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2200" b="0" i="0" u="none" strike="noStrike" cap="none" spc="0" normalizeH="0" baseline="0" dirty="0">
                <a:ln>
                  <a:noFill/>
                </a:ln>
                <a:solidFill>
                  <a:srgbClr val="000000"/>
                </a:solidFill>
                <a:effectLst/>
                <a:uFillTx/>
                <a:latin typeface="Arial" panose="020B0604020202020204" pitchFamily="34" charset="0"/>
                <a:ea typeface="Helvetica"/>
                <a:cs typeface="Arial" panose="020B0604020202020204" pitchFamily="34" charset="0"/>
                <a:sym typeface="Helvetica"/>
              </a:rPr>
              <a:t>Added SAT CNF</a:t>
            </a:r>
          </a:p>
        </p:txBody>
      </p:sp>
      <mc:AlternateContent xmlns:mc="http://schemas.openxmlformats.org/markup-compatibility/2006" xmlns:a14="http://schemas.microsoft.com/office/drawing/2010/main">
        <mc:Choice Requires="a14">
          <p:sp>
            <p:nvSpPr>
              <p:cNvPr id="55" name="Content Placeholder 2">
                <a:extLst>
                  <a:ext uri="{FF2B5EF4-FFF2-40B4-BE49-F238E27FC236}">
                    <a16:creationId xmlns:a16="http://schemas.microsoft.com/office/drawing/2014/main" id="{CC1BB5A8-F9BF-4C77-85B6-EFFBDB55F47D}"/>
                  </a:ext>
                </a:extLst>
              </p:cNvPr>
              <p:cNvSpPr txBox="1">
                <a:spLocks/>
              </p:cNvSpPr>
              <p:nvPr/>
            </p:nvSpPr>
            <p:spPr>
              <a:xfrm>
                <a:off x="288787" y="5106505"/>
                <a:ext cx="9006211" cy="101039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marL="625056" indent="-401822" defTabSz="410751" eaLnBrk="1" hangingPunct="1">
                  <a:spcBef>
                    <a:spcPts val="844"/>
                  </a:spcBef>
                  <a:buSzPct val="100000"/>
                  <a:buChar char="•"/>
                  <a:defRPr sz="2400" b="1" i="0">
                    <a:latin typeface="Arial"/>
                    <a:ea typeface="+mn-ea"/>
                    <a:cs typeface="Arial"/>
                    <a:sym typeface="Gill Sans Light"/>
                  </a:defRPr>
                </a:lvl1pPr>
                <a:lvl2pPr marL="937584" indent="-401822" defTabSz="410751" eaLnBrk="1" hangingPunct="1">
                  <a:spcBef>
                    <a:spcPts val="844"/>
                  </a:spcBef>
                  <a:buSzPct val="100000"/>
                  <a:buChar char="•"/>
                  <a:defRPr sz="2000" b="1">
                    <a:latin typeface="Arial"/>
                    <a:ea typeface="+mn-ea"/>
                    <a:cs typeface="Arial"/>
                    <a:sym typeface="Gill Sans Light"/>
                  </a:defRPr>
                </a:lvl2pPr>
                <a:lvl3pPr marL="1250112" indent="-401822" defTabSz="410751" eaLnBrk="1" hangingPunct="1">
                  <a:spcBef>
                    <a:spcPts val="844"/>
                  </a:spcBef>
                  <a:buSzPct val="100000"/>
                  <a:buChar char="•"/>
                  <a:defRPr sz="1800" b="1">
                    <a:latin typeface="Arial"/>
                    <a:ea typeface="+mn-ea"/>
                    <a:cs typeface="Arial"/>
                    <a:sym typeface="Gill Sans Light"/>
                  </a:defRPr>
                </a:lvl3pPr>
                <a:lvl4pPr marL="1562640" indent="-401822" defTabSz="410751" eaLnBrk="1" hangingPunct="1">
                  <a:spcBef>
                    <a:spcPts val="844"/>
                  </a:spcBef>
                  <a:buSzPct val="100000"/>
                  <a:buChar char="•"/>
                  <a:defRPr sz="1969">
                    <a:latin typeface="Arial"/>
                    <a:ea typeface="+mn-ea"/>
                    <a:cs typeface="Arial"/>
                    <a:sym typeface="Gill Sans Light"/>
                  </a:defRPr>
                </a:lvl4pPr>
                <a:lvl5pPr marL="1875168" indent="-401822" defTabSz="410751" eaLnBrk="1" hangingPunct="1">
                  <a:spcBef>
                    <a:spcPts val="844"/>
                  </a:spcBef>
                  <a:buSzPct val="100000"/>
                  <a:buChar char="•"/>
                  <a:defRPr sz="1969">
                    <a:latin typeface="Arial"/>
                    <a:ea typeface="+mn-ea"/>
                    <a:cs typeface="Arial"/>
                    <a:sym typeface="Gill Sans Light"/>
                  </a:defRPr>
                </a:lvl5pPr>
                <a:lvl6pPr marL="2125190" indent="-401822" defTabSz="410751" eaLnBrk="1" hangingPunct="1">
                  <a:spcBef>
                    <a:spcPts val="1687"/>
                  </a:spcBef>
                  <a:buSzPct val="171000"/>
                  <a:buChar char="•"/>
                  <a:defRPr sz="2953">
                    <a:latin typeface="+mn-lt"/>
                    <a:ea typeface="+mn-ea"/>
                    <a:cs typeface="+mn-cs"/>
                    <a:sym typeface="Gill Sans Light"/>
                  </a:defRPr>
                </a:lvl6pPr>
                <a:lvl7pPr marL="2375212" indent="-401822" defTabSz="410751" eaLnBrk="1" hangingPunct="1">
                  <a:spcBef>
                    <a:spcPts val="1687"/>
                  </a:spcBef>
                  <a:buSzPct val="171000"/>
                  <a:buChar char="•"/>
                  <a:defRPr sz="2953">
                    <a:latin typeface="+mn-lt"/>
                    <a:ea typeface="+mn-ea"/>
                    <a:cs typeface="+mn-cs"/>
                    <a:sym typeface="Gill Sans Light"/>
                  </a:defRPr>
                </a:lvl7pPr>
                <a:lvl8pPr marL="2625235" indent="-401822" defTabSz="410751" eaLnBrk="1" hangingPunct="1">
                  <a:spcBef>
                    <a:spcPts val="1687"/>
                  </a:spcBef>
                  <a:buSzPct val="171000"/>
                  <a:buChar char="•"/>
                  <a:defRPr sz="2953">
                    <a:latin typeface="+mn-lt"/>
                    <a:ea typeface="+mn-ea"/>
                    <a:cs typeface="+mn-cs"/>
                    <a:sym typeface="Gill Sans Light"/>
                  </a:defRPr>
                </a:lvl8pPr>
                <a:lvl9pPr marL="2875257" indent="-401822" defTabSz="410751" eaLnBrk="1" hangingPunct="1">
                  <a:spcBef>
                    <a:spcPts val="1687"/>
                  </a:spcBef>
                  <a:buSzPct val="171000"/>
                  <a:buChar char="•"/>
                  <a:defRPr sz="2953">
                    <a:latin typeface="+mn-lt"/>
                    <a:ea typeface="+mn-ea"/>
                    <a:cs typeface="+mn-cs"/>
                    <a:sym typeface="Gill Sans Light"/>
                  </a:defRPr>
                </a:lvl9pPr>
              </a:lstStyle>
              <a:p>
                <a:pPr marL="223234" indent="0" algn="l">
                  <a:buSzPct val="101000"/>
                  <a:buNone/>
                </a:pPr>
                <a14:m>
                  <m:oMath xmlns:m="http://schemas.openxmlformats.org/officeDocument/2006/math">
                    <m:sSub>
                      <m:sSubPr>
                        <m:ctrlPr>
                          <a:rPr lang="en-US" sz="2200" b="0" i="1" kern="0" smtClean="0">
                            <a:solidFill>
                              <a:schemeClr val="tx1"/>
                            </a:solidFill>
                            <a:latin typeface="Cambria Math" panose="02040503050406030204" pitchFamily="18" charset="0"/>
                            <a:ea typeface="Gill Sans"/>
                            <a:cs typeface="Arial" panose="020B0604020202020204" pitchFamily="34" charset="0"/>
                            <a:sym typeface="Wingdings" panose="05000000000000000000" pitchFamily="2" charset="2"/>
                          </a:rPr>
                        </m:ctrlPr>
                      </m:sSubPr>
                      <m:e>
                        <m:r>
                          <a:rPr lang="en-US" sz="2200" b="0" i="1" kern="0" smtClean="0">
                            <a:solidFill>
                              <a:schemeClr val="tx1"/>
                            </a:solidFill>
                            <a:latin typeface="Cambria Math" panose="02040503050406030204" pitchFamily="18" charset="0"/>
                            <a:ea typeface="Gill Sans"/>
                            <a:cs typeface="Arial" panose="020B0604020202020204" pitchFamily="34" charset="0"/>
                            <a:sym typeface="Wingdings" panose="05000000000000000000" pitchFamily="2" charset="2"/>
                          </a:rPr>
                          <m:t>𝐾</m:t>
                        </m:r>
                      </m:e>
                      <m:sub>
                        <m:r>
                          <a:rPr lang="en-US" sz="2200" b="0" i="1" kern="0" smtClean="0">
                            <a:solidFill>
                              <a:schemeClr val="tx1"/>
                            </a:solidFill>
                            <a:latin typeface="Cambria Math" panose="02040503050406030204" pitchFamily="18" charset="0"/>
                            <a:ea typeface="Gill Sans"/>
                            <a:cs typeface="Arial" panose="020B0604020202020204" pitchFamily="34" charset="0"/>
                            <a:sym typeface="Wingdings" panose="05000000000000000000" pitchFamily="2" charset="2"/>
                          </a:rPr>
                          <m:t>1</m:t>
                        </m:r>
                      </m:sub>
                    </m:sSub>
                    <m:r>
                      <a:rPr lang="en-US" sz="2200" b="0" i="1" kern="0" smtClean="0">
                        <a:solidFill>
                          <a:schemeClr val="tx1"/>
                        </a:solidFill>
                        <a:latin typeface="Cambria Math" panose="02040503050406030204" pitchFamily="18" charset="0"/>
                        <a:ea typeface="Gill Sans"/>
                        <a:cs typeface="Arial" panose="020B0604020202020204" pitchFamily="34" charset="0"/>
                        <a:sym typeface="Wingdings" panose="05000000000000000000" pitchFamily="2" charset="2"/>
                      </a:rPr>
                      <m:t>, </m:t>
                    </m:r>
                    <m:sSub>
                      <m:sSubPr>
                        <m:ctrlPr>
                          <a:rPr lang="en-US" sz="2200" b="0" i="1" kern="0" smtClean="0">
                            <a:solidFill>
                              <a:schemeClr val="tx1"/>
                            </a:solidFill>
                            <a:latin typeface="Cambria Math" panose="02040503050406030204" pitchFamily="18" charset="0"/>
                            <a:ea typeface="Gill Sans"/>
                            <a:cs typeface="Arial" panose="020B0604020202020204" pitchFamily="34" charset="0"/>
                            <a:sym typeface="Wingdings" panose="05000000000000000000" pitchFamily="2" charset="2"/>
                          </a:rPr>
                        </m:ctrlPr>
                      </m:sSubPr>
                      <m:e>
                        <m:r>
                          <a:rPr lang="en-US" sz="2200" b="0" i="1" kern="0" smtClean="0">
                            <a:solidFill>
                              <a:schemeClr val="tx1"/>
                            </a:solidFill>
                            <a:latin typeface="Cambria Math" panose="02040503050406030204" pitchFamily="18" charset="0"/>
                            <a:ea typeface="Gill Sans"/>
                            <a:cs typeface="Arial" panose="020B0604020202020204" pitchFamily="34" charset="0"/>
                            <a:sym typeface="Wingdings" panose="05000000000000000000" pitchFamily="2" charset="2"/>
                          </a:rPr>
                          <m:t>𝐾</m:t>
                        </m:r>
                      </m:e>
                      <m:sub>
                        <m:r>
                          <a:rPr lang="en-US" sz="2200" b="0" i="1" kern="0" smtClean="0">
                            <a:solidFill>
                              <a:schemeClr val="tx1"/>
                            </a:solidFill>
                            <a:latin typeface="Cambria Math" panose="02040503050406030204" pitchFamily="18" charset="0"/>
                            <a:ea typeface="Gill Sans"/>
                            <a:cs typeface="Arial" panose="020B0604020202020204" pitchFamily="34" charset="0"/>
                            <a:sym typeface="Wingdings" panose="05000000000000000000" pitchFamily="2" charset="2"/>
                          </a:rPr>
                          <m:t>2</m:t>
                        </m:r>
                      </m:sub>
                    </m:sSub>
                    <m:r>
                      <a:rPr lang="en-US" sz="2200" b="0" i="1" kern="0" smtClean="0">
                        <a:solidFill>
                          <a:schemeClr val="tx1"/>
                        </a:solidFill>
                        <a:latin typeface="Cambria Math" panose="02040503050406030204" pitchFamily="18" charset="0"/>
                        <a:ea typeface="Gill Sans"/>
                        <a:cs typeface="Arial" panose="020B0604020202020204" pitchFamily="34" charset="0"/>
                        <a:sym typeface="Wingdings" panose="05000000000000000000" pitchFamily="2" charset="2"/>
                      </a:rPr>
                      <m:t>, </m:t>
                    </m:r>
                    <m:sSub>
                      <m:sSubPr>
                        <m:ctrlPr>
                          <a:rPr lang="en-US" sz="2200" b="0" i="1" kern="0" smtClean="0">
                            <a:solidFill>
                              <a:schemeClr val="tx1"/>
                            </a:solidFill>
                            <a:latin typeface="Cambria Math" panose="02040503050406030204" pitchFamily="18" charset="0"/>
                            <a:ea typeface="Gill Sans"/>
                            <a:cs typeface="Arial" panose="020B0604020202020204" pitchFamily="34" charset="0"/>
                            <a:sym typeface="Wingdings" panose="05000000000000000000" pitchFamily="2" charset="2"/>
                          </a:rPr>
                        </m:ctrlPr>
                      </m:sSubPr>
                      <m:e>
                        <m:r>
                          <a:rPr lang="en-US" sz="2200" b="0" i="1" kern="0" smtClean="0">
                            <a:solidFill>
                              <a:schemeClr val="tx1"/>
                            </a:solidFill>
                            <a:latin typeface="Cambria Math" panose="02040503050406030204" pitchFamily="18" charset="0"/>
                            <a:ea typeface="Gill Sans"/>
                            <a:cs typeface="Arial" panose="020B0604020202020204" pitchFamily="34" charset="0"/>
                            <a:sym typeface="Wingdings" panose="05000000000000000000" pitchFamily="2" charset="2"/>
                          </a:rPr>
                          <m:t>𝐾</m:t>
                        </m:r>
                      </m:e>
                      <m:sub>
                        <m:r>
                          <a:rPr lang="en-US" sz="2200" b="0" i="1" kern="0" smtClean="0">
                            <a:solidFill>
                              <a:schemeClr val="tx1"/>
                            </a:solidFill>
                            <a:latin typeface="Cambria Math" panose="02040503050406030204" pitchFamily="18" charset="0"/>
                            <a:ea typeface="Gill Sans"/>
                            <a:cs typeface="Arial" panose="020B0604020202020204" pitchFamily="34" charset="0"/>
                            <a:sym typeface="Wingdings" panose="05000000000000000000" pitchFamily="2" charset="2"/>
                          </a:rPr>
                          <m:t>3</m:t>
                        </m:r>
                      </m:sub>
                    </m:sSub>
                    <m:r>
                      <a:rPr lang="en-US" sz="2200" b="0" i="1" kern="0" smtClean="0">
                        <a:solidFill>
                          <a:schemeClr val="tx1"/>
                        </a:solidFill>
                        <a:latin typeface="Cambria Math" panose="02040503050406030204" pitchFamily="18" charset="0"/>
                        <a:ea typeface="Gill Sans"/>
                        <a:cs typeface="Arial" panose="020B0604020202020204" pitchFamily="34" charset="0"/>
                        <a:sym typeface="Wingdings" panose="05000000000000000000" pitchFamily="2" charset="2"/>
                      </a:rPr>
                      <m:t>, </m:t>
                    </m:r>
                    <m:sSub>
                      <m:sSubPr>
                        <m:ctrlPr>
                          <a:rPr lang="en-US" sz="2200" b="0" i="1" kern="0" smtClean="0">
                            <a:solidFill>
                              <a:schemeClr val="tx1"/>
                            </a:solidFill>
                            <a:latin typeface="Cambria Math" panose="02040503050406030204" pitchFamily="18" charset="0"/>
                            <a:ea typeface="Gill Sans"/>
                            <a:cs typeface="Arial" panose="020B0604020202020204" pitchFamily="34" charset="0"/>
                            <a:sym typeface="Wingdings" panose="05000000000000000000" pitchFamily="2" charset="2"/>
                          </a:rPr>
                        </m:ctrlPr>
                      </m:sSubPr>
                      <m:e>
                        <m:r>
                          <a:rPr lang="en-US" sz="2200" b="0" i="1" kern="0" smtClean="0">
                            <a:solidFill>
                              <a:schemeClr val="tx1"/>
                            </a:solidFill>
                            <a:latin typeface="Cambria Math" panose="02040503050406030204" pitchFamily="18" charset="0"/>
                            <a:ea typeface="Gill Sans"/>
                            <a:cs typeface="Arial" panose="020B0604020202020204" pitchFamily="34" charset="0"/>
                            <a:sym typeface="Wingdings" panose="05000000000000000000" pitchFamily="2" charset="2"/>
                          </a:rPr>
                          <m:t>𝐾</m:t>
                        </m:r>
                      </m:e>
                      <m:sub>
                        <m:r>
                          <a:rPr lang="en-US" sz="2200" b="0" i="1" kern="0" smtClean="0">
                            <a:solidFill>
                              <a:schemeClr val="tx1"/>
                            </a:solidFill>
                            <a:latin typeface="Cambria Math" panose="02040503050406030204" pitchFamily="18" charset="0"/>
                            <a:ea typeface="Gill Sans"/>
                            <a:cs typeface="Arial" panose="020B0604020202020204" pitchFamily="34" charset="0"/>
                            <a:sym typeface="Wingdings" panose="05000000000000000000" pitchFamily="2" charset="2"/>
                          </a:rPr>
                          <m:t>4</m:t>
                        </m:r>
                      </m:sub>
                    </m:sSub>
                  </m:oMath>
                </a14:m>
                <a:r>
                  <a:rPr lang="en-US" sz="2200" b="0" kern="0" dirty="0">
                    <a:solidFill>
                      <a:schemeClr val="tx1"/>
                    </a:solidFill>
                    <a:latin typeface="Arial" panose="020B0604020202020204" pitchFamily="34" charset="0"/>
                    <a:ea typeface="Gill Sans"/>
                    <a:cs typeface="Arial" panose="020B0604020202020204" pitchFamily="34" charset="0"/>
                    <a:sym typeface="Wingdings" panose="05000000000000000000" pitchFamily="2" charset="2"/>
                  </a:rPr>
                  <a:t> 						</a:t>
                </a:r>
                <a14:m>
                  <m:oMath xmlns:m="http://schemas.openxmlformats.org/officeDocument/2006/math">
                    <m:r>
                      <a:rPr lang="en-US" sz="2200" b="0" i="1" kern="0" dirty="0" smtClean="0">
                        <a:solidFill>
                          <a:schemeClr val="tx1"/>
                        </a:solidFill>
                        <a:latin typeface="Cambria Math" panose="02040503050406030204" pitchFamily="18" charset="0"/>
                        <a:ea typeface="Gill Sans"/>
                        <a:cs typeface="Arial" panose="020B0604020202020204" pitchFamily="34" charset="0"/>
                        <a:sym typeface="Wingdings" panose="05000000000000000000" pitchFamily="2" charset="2"/>
                      </a:rPr>
                      <m:t>→</m:t>
                    </m:r>
                  </m:oMath>
                </a14:m>
                <a:r>
                  <a:rPr lang="en-US" sz="2200" b="0" kern="0" dirty="0">
                    <a:solidFill>
                      <a:schemeClr val="tx1"/>
                    </a:solidFill>
                    <a:latin typeface="Arial" panose="020B0604020202020204" pitchFamily="34" charset="0"/>
                    <a:ea typeface="Gill Sans"/>
                    <a:cs typeface="Arial" panose="020B0604020202020204" pitchFamily="34" charset="0"/>
                    <a:sym typeface="Wingdings" panose="05000000000000000000" pitchFamily="2" charset="2"/>
                  </a:rPr>
                  <a:t> 4 different wrong keys</a:t>
                </a:r>
              </a:p>
              <a:p>
                <a:pPr marL="223234" indent="0" algn="l">
                  <a:buSzPct val="101000"/>
                  <a:buNone/>
                </a:pPr>
                <a14:m>
                  <m:oMath xmlns:m="http://schemas.openxmlformats.org/officeDocument/2006/math">
                    <m:sSub>
                      <m:sSubPr>
                        <m:ctrlPr>
                          <a:rPr lang="en-US" sz="2200" b="0" i="1" kern="0" smtClean="0">
                            <a:solidFill>
                              <a:schemeClr val="tx1"/>
                            </a:solidFill>
                            <a:latin typeface="Cambria Math" panose="02040503050406030204" pitchFamily="18" charset="0"/>
                            <a:ea typeface="Gill Sans"/>
                            <a:cs typeface="Arial" panose="020B0604020202020204" pitchFamily="34" charset="0"/>
                            <a:sym typeface="Wingdings" panose="05000000000000000000" pitchFamily="2" charset="2"/>
                          </a:rPr>
                        </m:ctrlPr>
                      </m:sSubPr>
                      <m:e>
                        <m:r>
                          <a:rPr lang="en-US" sz="2200" b="0" i="1" kern="0" smtClean="0">
                            <a:solidFill>
                              <a:schemeClr val="tx1"/>
                            </a:solidFill>
                            <a:latin typeface="Cambria Math" panose="02040503050406030204" pitchFamily="18" charset="0"/>
                            <a:ea typeface="Gill Sans"/>
                            <a:cs typeface="Arial" panose="020B0604020202020204" pitchFamily="34" charset="0"/>
                            <a:sym typeface="Wingdings" panose="05000000000000000000" pitchFamily="2" charset="2"/>
                          </a:rPr>
                          <m:t>(</m:t>
                        </m:r>
                        <m:r>
                          <a:rPr lang="en-US" sz="2200" b="0" i="1" kern="0" smtClean="0">
                            <a:solidFill>
                              <a:schemeClr val="tx1"/>
                            </a:solidFill>
                            <a:latin typeface="Cambria Math" panose="02040503050406030204" pitchFamily="18" charset="0"/>
                            <a:ea typeface="Gill Sans"/>
                            <a:cs typeface="Arial" panose="020B0604020202020204" pitchFamily="34" charset="0"/>
                            <a:sym typeface="Wingdings" panose="05000000000000000000" pitchFamily="2" charset="2"/>
                          </a:rPr>
                          <m:t>𝑌</m:t>
                        </m:r>
                      </m:e>
                      <m:sub>
                        <m:r>
                          <a:rPr lang="en-US" sz="2200" b="0" i="1" kern="0" smtClean="0">
                            <a:solidFill>
                              <a:schemeClr val="tx1"/>
                            </a:solidFill>
                            <a:latin typeface="Cambria Math" panose="02040503050406030204" pitchFamily="18" charset="0"/>
                            <a:ea typeface="Gill Sans"/>
                            <a:cs typeface="Arial" panose="020B0604020202020204" pitchFamily="34" charset="0"/>
                            <a:sym typeface="Wingdings" panose="05000000000000000000" pitchFamily="2" charset="2"/>
                          </a:rPr>
                          <m:t>1</m:t>
                        </m:r>
                      </m:sub>
                    </m:sSub>
                    <m:r>
                      <a:rPr lang="en-US" sz="2200" b="0" i="1" kern="0" smtClean="0">
                        <a:solidFill>
                          <a:schemeClr val="tx1"/>
                        </a:solidFill>
                        <a:latin typeface="Cambria Math" panose="02040503050406030204" pitchFamily="18" charset="0"/>
                        <a:ea typeface="Gill Sans"/>
                        <a:cs typeface="Arial" panose="020B0604020202020204" pitchFamily="34" charset="0"/>
                        <a:sym typeface="Wingdings" panose="05000000000000000000" pitchFamily="2" charset="2"/>
                      </a:rPr>
                      <m:t>≠</m:t>
                    </m:r>
                    <m:sSub>
                      <m:sSubPr>
                        <m:ctrlPr>
                          <a:rPr lang="en-US" sz="2200" b="0" i="1" kern="0" smtClean="0">
                            <a:solidFill>
                              <a:schemeClr val="tx1"/>
                            </a:solidFill>
                            <a:latin typeface="Cambria Math" panose="02040503050406030204" pitchFamily="18" charset="0"/>
                            <a:ea typeface="Gill Sans"/>
                            <a:cs typeface="Arial" panose="020B0604020202020204" pitchFamily="34" charset="0"/>
                            <a:sym typeface="Wingdings" panose="05000000000000000000" pitchFamily="2" charset="2"/>
                          </a:rPr>
                        </m:ctrlPr>
                      </m:sSubPr>
                      <m:e>
                        <m:r>
                          <a:rPr lang="en-US" sz="2200" b="0" i="1" kern="0" smtClean="0">
                            <a:solidFill>
                              <a:schemeClr val="tx1"/>
                            </a:solidFill>
                            <a:latin typeface="Cambria Math" panose="02040503050406030204" pitchFamily="18" charset="0"/>
                            <a:ea typeface="Gill Sans"/>
                            <a:cs typeface="Arial" panose="020B0604020202020204" pitchFamily="34" charset="0"/>
                            <a:sym typeface="Wingdings" panose="05000000000000000000" pitchFamily="2" charset="2"/>
                          </a:rPr>
                          <m:t>𝑌</m:t>
                        </m:r>
                      </m:e>
                      <m:sub>
                        <m:r>
                          <a:rPr lang="en-US" sz="2200" b="0" i="1" kern="0" smtClean="0">
                            <a:solidFill>
                              <a:schemeClr val="tx1"/>
                            </a:solidFill>
                            <a:latin typeface="Cambria Math" panose="02040503050406030204" pitchFamily="18" charset="0"/>
                            <a:ea typeface="Gill Sans"/>
                            <a:cs typeface="Arial" panose="020B0604020202020204" pitchFamily="34" charset="0"/>
                            <a:sym typeface="Wingdings" panose="05000000000000000000" pitchFamily="2" charset="2"/>
                          </a:rPr>
                          <m:t>2</m:t>
                        </m:r>
                      </m:sub>
                    </m:sSub>
                    <m:r>
                      <a:rPr lang="en-US" sz="2200" b="0" i="1" kern="0" smtClean="0">
                        <a:solidFill>
                          <a:schemeClr val="tx1"/>
                        </a:solidFill>
                        <a:latin typeface="Cambria Math" panose="02040503050406030204" pitchFamily="18" charset="0"/>
                        <a:ea typeface="Gill Sans"/>
                        <a:cs typeface="Arial" panose="020B0604020202020204" pitchFamily="34" charset="0"/>
                        <a:sym typeface="Wingdings" panose="05000000000000000000" pitchFamily="2" charset="2"/>
                      </a:rPr>
                      <m:t>) ∧</m:t>
                    </m:r>
                    <m:sSub>
                      <m:sSubPr>
                        <m:ctrlPr>
                          <a:rPr lang="en-US" sz="2200" b="0" i="1" kern="0" smtClean="0">
                            <a:solidFill>
                              <a:schemeClr val="tx1"/>
                            </a:solidFill>
                            <a:latin typeface="Cambria Math" panose="02040503050406030204" pitchFamily="18" charset="0"/>
                            <a:ea typeface="Gill Sans"/>
                            <a:cs typeface="Arial" panose="020B0604020202020204" pitchFamily="34" charset="0"/>
                            <a:sym typeface="Wingdings" panose="05000000000000000000" pitchFamily="2" charset="2"/>
                          </a:rPr>
                        </m:ctrlPr>
                      </m:sSubPr>
                      <m:e>
                        <m:r>
                          <a:rPr lang="en-US" sz="2200" b="0" i="1" kern="0" smtClean="0">
                            <a:solidFill>
                              <a:schemeClr val="tx1"/>
                            </a:solidFill>
                            <a:latin typeface="Cambria Math" panose="02040503050406030204" pitchFamily="18" charset="0"/>
                            <a:ea typeface="Gill Sans"/>
                            <a:cs typeface="Arial" panose="020B0604020202020204" pitchFamily="34" charset="0"/>
                            <a:sym typeface="Wingdings" panose="05000000000000000000" pitchFamily="2" charset="2"/>
                          </a:rPr>
                          <m:t>(</m:t>
                        </m:r>
                        <m:r>
                          <a:rPr lang="en-US" sz="2200" b="0" i="1" kern="0" smtClean="0">
                            <a:solidFill>
                              <a:schemeClr val="tx1"/>
                            </a:solidFill>
                            <a:latin typeface="Cambria Math" panose="02040503050406030204" pitchFamily="18" charset="0"/>
                            <a:ea typeface="Gill Sans"/>
                            <a:cs typeface="Arial" panose="020B0604020202020204" pitchFamily="34" charset="0"/>
                            <a:sym typeface="Wingdings" panose="05000000000000000000" pitchFamily="2" charset="2"/>
                          </a:rPr>
                          <m:t>𝑌</m:t>
                        </m:r>
                      </m:e>
                      <m:sub>
                        <m:r>
                          <a:rPr lang="en-US" sz="2200" b="0" i="1" kern="0" smtClean="0">
                            <a:solidFill>
                              <a:schemeClr val="tx1"/>
                            </a:solidFill>
                            <a:latin typeface="Cambria Math" panose="02040503050406030204" pitchFamily="18" charset="0"/>
                            <a:ea typeface="Gill Sans"/>
                            <a:cs typeface="Arial" panose="020B0604020202020204" pitchFamily="34" charset="0"/>
                            <a:sym typeface="Wingdings" panose="05000000000000000000" pitchFamily="2" charset="2"/>
                          </a:rPr>
                          <m:t>1</m:t>
                        </m:r>
                      </m:sub>
                    </m:sSub>
                    <m:r>
                      <a:rPr lang="en-US" sz="2200" b="0" i="1" kern="0" smtClean="0">
                        <a:solidFill>
                          <a:schemeClr val="tx1"/>
                        </a:solidFill>
                        <a:latin typeface="Cambria Math" panose="02040503050406030204" pitchFamily="18" charset="0"/>
                        <a:ea typeface="Gill Sans"/>
                        <a:cs typeface="Arial" panose="020B0604020202020204" pitchFamily="34" charset="0"/>
                        <a:sym typeface="Wingdings" panose="05000000000000000000" pitchFamily="2" charset="2"/>
                      </a:rPr>
                      <m:t>=</m:t>
                    </m:r>
                    <m:sSub>
                      <m:sSubPr>
                        <m:ctrlPr>
                          <a:rPr lang="en-US" sz="2200" b="0" i="1" kern="0" smtClean="0">
                            <a:solidFill>
                              <a:schemeClr val="tx1"/>
                            </a:solidFill>
                            <a:latin typeface="Cambria Math" panose="02040503050406030204" pitchFamily="18" charset="0"/>
                            <a:ea typeface="Gill Sans"/>
                            <a:cs typeface="Arial" panose="020B0604020202020204" pitchFamily="34" charset="0"/>
                            <a:sym typeface="Wingdings" panose="05000000000000000000" pitchFamily="2" charset="2"/>
                          </a:rPr>
                        </m:ctrlPr>
                      </m:sSubPr>
                      <m:e>
                        <m:r>
                          <a:rPr lang="en-US" sz="2200" b="0" i="1" kern="0" smtClean="0">
                            <a:solidFill>
                              <a:schemeClr val="tx1"/>
                            </a:solidFill>
                            <a:latin typeface="Cambria Math" panose="02040503050406030204" pitchFamily="18" charset="0"/>
                            <a:ea typeface="Gill Sans"/>
                            <a:cs typeface="Arial" panose="020B0604020202020204" pitchFamily="34" charset="0"/>
                            <a:sym typeface="Wingdings" panose="05000000000000000000" pitchFamily="2" charset="2"/>
                          </a:rPr>
                          <m:t>𝑌</m:t>
                        </m:r>
                      </m:e>
                      <m:sub>
                        <m:r>
                          <a:rPr lang="en-US" sz="2200" b="0" i="1" kern="0" smtClean="0">
                            <a:solidFill>
                              <a:schemeClr val="tx1"/>
                            </a:solidFill>
                            <a:latin typeface="Cambria Math" panose="02040503050406030204" pitchFamily="18" charset="0"/>
                            <a:ea typeface="Gill Sans"/>
                            <a:cs typeface="Arial" panose="020B0604020202020204" pitchFamily="34" charset="0"/>
                            <a:sym typeface="Wingdings" panose="05000000000000000000" pitchFamily="2" charset="2"/>
                          </a:rPr>
                          <m:t>3</m:t>
                        </m:r>
                      </m:sub>
                    </m:sSub>
                    <m:r>
                      <a:rPr lang="en-US" sz="2200" b="0" i="1" kern="0" smtClean="0">
                        <a:solidFill>
                          <a:schemeClr val="tx1"/>
                        </a:solidFill>
                        <a:latin typeface="Cambria Math" panose="02040503050406030204" pitchFamily="18" charset="0"/>
                        <a:ea typeface="Gill Sans"/>
                        <a:cs typeface="Arial" panose="020B0604020202020204" pitchFamily="34" charset="0"/>
                        <a:sym typeface="Wingdings" panose="05000000000000000000" pitchFamily="2" charset="2"/>
                      </a:rPr>
                      <m:t>) ∧</m:t>
                    </m:r>
                    <m:sSub>
                      <m:sSubPr>
                        <m:ctrlPr>
                          <a:rPr lang="en-US" sz="2200" b="0" i="1" kern="0" smtClean="0">
                            <a:solidFill>
                              <a:schemeClr val="tx1"/>
                            </a:solidFill>
                            <a:latin typeface="Cambria Math" panose="02040503050406030204" pitchFamily="18" charset="0"/>
                            <a:ea typeface="Gill Sans"/>
                            <a:cs typeface="Arial" panose="020B0604020202020204" pitchFamily="34" charset="0"/>
                            <a:sym typeface="Wingdings" panose="05000000000000000000" pitchFamily="2" charset="2"/>
                          </a:rPr>
                        </m:ctrlPr>
                      </m:sSubPr>
                      <m:e>
                        <m:r>
                          <a:rPr lang="en-US" sz="2200" b="0" i="1" kern="0" smtClean="0">
                            <a:solidFill>
                              <a:schemeClr val="tx1"/>
                            </a:solidFill>
                            <a:latin typeface="Cambria Math" panose="02040503050406030204" pitchFamily="18" charset="0"/>
                            <a:ea typeface="Gill Sans"/>
                            <a:cs typeface="Arial" panose="020B0604020202020204" pitchFamily="34" charset="0"/>
                            <a:sym typeface="Wingdings" panose="05000000000000000000" pitchFamily="2" charset="2"/>
                          </a:rPr>
                          <m:t>(</m:t>
                        </m:r>
                        <m:r>
                          <a:rPr lang="en-US" sz="2200" b="0" i="1" kern="0" smtClean="0">
                            <a:solidFill>
                              <a:schemeClr val="tx1"/>
                            </a:solidFill>
                            <a:latin typeface="Cambria Math" panose="02040503050406030204" pitchFamily="18" charset="0"/>
                            <a:ea typeface="Gill Sans"/>
                            <a:cs typeface="Arial" panose="020B0604020202020204" pitchFamily="34" charset="0"/>
                            <a:sym typeface="Wingdings" panose="05000000000000000000" pitchFamily="2" charset="2"/>
                          </a:rPr>
                          <m:t>𝑌</m:t>
                        </m:r>
                      </m:e>
                      <m:sub>
                        <m:r>
                          <a:rPr lang="en-US" sz="2200" b="0" i="1" kern="0" smtClean="0">
                            <a:solidFill>
                              <a:schemeClr val="tx1"/>
                            </a:solidFill>
                            <a:latin typeface="Cambria Math" panose="02040503050406030204" pitchFamily="18" charset="0"/>
                            <a:ea typeface="Gill Sans"/>
                            <a:cs typeface="Arial" panose="020B0604020202020204" pitchFamily="34" charset="0"/>
                            <a:sym typeface="Wingdings" panose="05000000000000000000" pitchFamily="2" charset="2"/>
                          </a:rPr>
                          <m:t>2</m:t>
                        </m:r>
                      </m:sub>
                    </m:sSub>
                    <m:r>
                      <a:rPr lang="en-US" sz="2200" b="0" i="1" kern="0" smtClean="0">
                        <a:solidFill>
                          <a:schemeClr val="tx1"/>
                        </a:solidFill>
                        <a:latin typeface="Cambria Math" panose="02040503050406030204" pitchFamily="18" charset="0"/>
                        <a:ea typeface="Gill Sans"/>
                        <a:cs typeface="Arial" panose="020B0604020202020204" pitchFamily="34" charset="0"/>
                        <a:sym typeface="Wingdings" panose="05000000000000000000" pitchFamily="2" charset="2"/>
                      </a:rPr>
                      <m:t> =</m:t>
                    </m:r>
                    <m:sSub>
                      <m:sSubPr>
                        <m:ctrlPr>
                          <a:rPr lang="en-US" sz="2200" b="0" i="1" kern="0" smtClean="0">
                            <a:solidFill>
                              <a:schemeClr val="tx1"/>
                            </a:solidFill>
                            <a:latin typeface="Cambria Math" panose="02040503050406030204" pitchFamily="18" charset="0"/>
                            <a:ea typeface="Gill Sans"/>
                            <a:cs typeface="Arial" panose="020B0604020202020204" pitchFamily="34" charset="0"/>
                            <a:sym typeface="Wingdings" panose="05000000000000000000" pitchFamily="2" charset="2"/>
                          </a:rPr>
                        </m:ctrlPr>
                      </m:sSubPr>
                      <m:e>
                        <m:r>
                          <a:rPr lang="en-US" sz="2200" b="0" i="1" kern="0" smtClean="0">
                            <a:solidFill>
                              <a:schemeClr val="tx1"/>
                            </a:solidFill>
                            <a:latin typeface="Cambria Math" panose="02040503050406030204" pitchFamily="18" charset="0"/>
                            <a:ea typeface="Gill Sans"/>
                            <a:cs typeface="Arial" panose="020B0604020202020204" pitchFamily="34" charset="0"/>
                            <a:sym typeface="Wingdings" panose="05000000000000000000" pitchFamily="2" charset="2"/>
                          </a:rPr>
                          <m:t>𝑌</m:t>
                        </m:r>
                      </m:e>
                      <m:sub>
                        <m:r>
                          <a:rPr lang="en-US" sz="2200" b="0" i="1" kern="0" smtClean="0">
                            <a:solidFill>
                              <a:schemeClr val="tx1"/>
                            </a:solidFill>
                            <a:latin typeface="Cambria Math" panose="02040503050406030204" pitchFamily="18" charset="0"/>
                            <a:ea typeface="Gill Sans"/>
                            <a:cs typeface="Arial" panose="020B0604020202020204" pitchFamily="34" charset="0"/>
                            <a:sym typeface="Wingdings" panose="05000000000000000000" pitchFamily="2" charset="2"/>
                          </a:rPr>
                          <m:t>4</m:t>
                        </m:r>
                      </m:sub>
                    </m:sSub>
                    <m:r>
                      <a:rPr lang="en-US" sz="2200" b="0" i="1" kern="0" smtClean="0">
                        <a:solidFill>
                          <a:schemeClr val="tx1"/>
                        </a:solidFill>
                        <a:latin typeface="Cambria Math" panose="02040503050406030204" pitchFamily="18" charset="0"/>
                        <a:ea typeface="Gill Sans"/>
                        <a:cs typeface="Arial" panose="020B0604020202020204" pitchFamily="34" charset="0"/>
                        <a:sym typeface="Wingdings" panose="05000000000000000000" pitchFamily="2" charset="2"/>
                      </a:rPr>
                      <m:t>)</m:t>
                    </m:r>
                  </m:oMath>
                </a14:m>
                <a:r>
                  <a:rPr lang="en-US" sz="2200" b="0" kern="0" dirty="0">
                    <a:solidFill>
                      <a:schemeClr val="tx1"/>
                    </a:solidFill>
                    <a:latin typeface="Arial" panose="020B0604020202020204" pitchFamily="34" charset="0"/>
                    <a:ea typeface="Gill Sans"/>
                    <a:cs typeface="Arial" panose="020B0604020202020204" pitchFamily="34" charset="0"/>
                    <a:sym typeface="Wingdings" panose="05000000000000000000" pitchFamily="2" charset="2"/>
                  </a:rPr>
                  <a:t> </a:t>
                </a:r>
                <a14:m>
                  <m:oMath xmlns:m="http://schemas.openxmlformats.org/officeDocument/2006/math">
                    <m:r>
                      <a:rPr lang="en-US" sz="2200" b="0" i="1" kern="0" dirty="0" smtClean="0">
                        <a:solidFill>
                          <a:schemeClr val="tx1"/>
                        </a:solidFill>
                        <a:latin typeface="Cambria Math" panose="02040503050406030204" pitchFamily="18" charset="0"/>
                        <a:ea typeface="Gill Sans"/>
                        <a:cs typeface="Arial" panose="020B0604020202020204" pitchFamily="34" charset="0"/>
                        <a:sym typeface="Wingdings" panose="05000000000000000000" pitchFamily="2" charset="2"/>
                      </a:rPr>
                      <m:t>→</m:t>
                    </m:r>
                  </m:oMath>
                </a14:m>
                <a:r>
                  <a:rPr lang="en-US" sz="2200" b="0" kern="0" dirty="0">
                    <a:solidFill>
                      <a:schemeClr val="tx1"/>
                    </a:solidFill>
                    <a:latin typeface="Arial" panose="020B0604020202020204" pitchFamily="34" charset="0"/>
                    <a:ea typeface="Gill Sans"/>
                    <a:cs typeface="Arial" panose="020B0604020202020204" pitchFamily="34" charset="0"/>
                    <a:sym typeface="Wingdings" panose="05000000000000000000" pitchFamily="2" charset="2"/>
                  </a:rPr>
                  <a:t> Output constraints added to CNF</a:t>
                </a:r>
              </a:p>
            </p:txBody>
          </p:sp>
        </mc:Choice>
        <mc:Fallback xmlns="">
          <p:sp>
            <p:nvSpPr>
              <p:cNvPr id="55" name="Content Placeholder 2">
                <a:extLst>
                  <a:ext uri="{FF2B5EF4-FFF2-40B4-BE49-F238E27FC236}">
                    <a16:creationId xmlns:a16="http://schemas.microsoft.com/office/drawing/2014/main" id="{CC1BB5A8-F9BF-4C77-85B6-EFFBDB55F47D}"/>
                  </a:ext>
                </a:extLst>
              </p:cNvPr>
              <p:cNvSpPr txBox="1">
                <a:spLocks noRot="1" noChangeAspect="1" noMove="1" noResize="1" noEditPoints="1" noAdjustHandles="1" noChangeArrowheads="1" noChangeShapeType="1" noTextEdit="1"/>
              </p:cNvSpPr>
              <p:nvPr/>
            </p:nvSpPr>
            <p:spPr>
              <a:xfrm>
                <a:off x="288787" y="5106505"/>
                <a:ext cx="9006211" cy="1010391"/>
              </a:xfrm>
              <a:prstGeom prst="rect">
                <a:avLst/>
              </a:prstGeom>
              <a:blipFill>
                <a:blip r:embed="rId11"/>
                <a:stretch>
                  <a:fillRect t="-8485"/>
                </a:stretch>
              </a:blipFill>
              <a:ln w="12700">
                <a:miter lim="400000"/>
              </a:ln>
              <a:extLst>
                <a:ext uri="{C572A759-6A51-4108-AA02-DFA0A04FC94B}">
                  <ma14:wrappingTextBoxFlag xmlns="" xmlns:ma14="http://schemas.microsoft.com/office/mac/drawingml/2011/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7798BAF9-52A5-4489-896E-64154D1891AB}"/>
                  </a:ext>
                </a:extLst>
              </p:cNvPr>
              <p:cNvSpPr txBox="1"/>
              <p:nvPr/>
            </p:nvSpPr>
            <p:spPr>
              <a:xfrm>
                <a:off x="3618413" y="3333031"/>
                <a:ext cx="357179" cy="41160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r>
                        <a:rPr kumimoji="0" lang="en-US" sz="2000" b="0" i="1" u="none" strike="noStrike" cap="none" spc="0" normalizeH="0" baseline="0" dirty="0" smtClean="0">
                          <a:ln>
                            <a:noFill/>
                          </a:ln>
                          <a:solidFill>
                            <a:srgbClr val="000000"/>
                          </a:solidFill>
                          <a:effectLst/>
                          <a:uFillTx/>
                          <a:latin typeface="Cambria Math" panose="02040503050406030204" pitchFamily="18" charset="0"/>
                          <a:ea typeface="Helvetica"/>
                          <a:cs typeface="Helvetica"/>
                          <a:sym typeface="Helvetica"/>
                        </a:rPr>
                        <m:t>1</m:t>
                      </m:r>
                    </m:oMath>
                  </m:oMathPara>
                </a14:m>
                <a:endParaRPr kumimoji="0" lang="en-US" sz="2000" b="0" i="0" u="none" strike="noStrike" cap="none" spc="0" normalizeH="0" baseline="0" dirty="0">
                  <a:ln>
                    <a:noFill/>
                  </a:ln>
                  <a:solidFill>
                    <a:srgbClr val="000000"/>
                  </a:solidFill>
                  <a:effectLst/>
                  <a:uFillTx/>
                  <a:latin typeface="Helvetica"/>
                  <a:ea typeface="Helvetica"/>
                  <a:cs typeface="Helvetica"/>
                  <a:sym typeface="Helvetica"/>
                </a:endParaRPr>
              </a:p>
            </p:txBody>
          </p:sp>
        </mc:Choice>
        <mc:Fallback xmlns="">
          <p:sp>
            <p:nvSpPr>
              <p:cNvPr id="58" name="TextBox 57">
                <a:extLst>
                  <a:ext uri="{FF2B5EF4-FFF2-40B4-BE49-F238E27FC236}">
                    <a16:creationId xmlns:a16="http://schemas.microsoft.com/office/drawing/2014/main" id="{7798BAF9-52A5-4489-896E-64154D1891AB}"/>
                  </a:ext>
                </a:extLst>
              </p:cNvPr>
              <p:cNvSpPr txBox="1">
                <a:spLocks noRot="1" noChangeAspect="1" noMove="1" noResize="1" noEditPoints="1" noAdjustHandles="1" noChangeArrowheads="1" noChangeShapeType="1" noTextEdit="1"/>
              </p:cNvSpPr>
              <p:nvPr/>
            </p:nvSpPr>
            <p:spPr>
              <a:xfrm>
                <a:off x="3618413" y="3333031"/>
                <a:ext cx="357179" cy="411607"/>
              </a:xfrm>
              <a:prstGeom prst="rect">
                <a:avLst/>
              </a:prstGeom>
              <a:blipFill>
                <a:blip r:embed="rId12"/>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6307E245-F847-4C01-8145-ED968492C363}"/>
                  </a:ext>
                </a:extLst>
              </p:cNvPr>
              <p:cNvSpPr txBox="1"/>
              <p:nvPr/>
            </p:nvSpPr>
            <p:spPr>
              <a:xfrm>
                <a:off x="1632314" y="2243009"/>
                <a:ext cx="357179" cy="41160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2000" b="0" i="1" u="none" strike="noStrike" cap="none" spc="0" normalizeH="0" baseline="0" dirty="0" smtClean="0">
                              <a:ln>
                                <a:noFill/>
                              </a:ln>
                              <a:solidFill>
                                <a:srgbClr val="000000"/>
                              </a:solidFill>
                              <a:effectLst/>
                              <a:uFillTx/>
                              <a:latin typeface="Cambria Math" panose="02040503050406030204" pitchFamily="18" charset="0"/>
                              <a:ea typeface="Helvetica"/>
                              <a:cs typeface="Helvetica"/>
                              <a:sym typeface="Helvetica"/>
                            </a:rPr>
                          </m:ctrlPr>
                        </m:sSubPr>
                        <m:e>
                          <m:r>
                            <a:rPr kumimoji="0" lang="en-US" sz="2000" b="0" i="1" u="none" strike="noStrike" cap="none" spc="0" normalizeH="0" baseline="0" dirty="0" smtClean="0">
                              <a:ln>
                                <a:noFill/>
                              </a:ln>
                              <a:solidFill>
                                <a:srgbClr val="000000"/>
                              </a:solidFill>
                              <a:effectLst/>
                              <a:uFillTx/>
                              <a:latin typeface="Cambria Math" panose="02040503050406030204" pitchFamily="18" charset="0"/>
                              <a:ea typeface="Helvetica"/>
                              <a:cs typeface="Helvetica"/>
                              <a:sym typeface="Helvetica"/>
                            </a:rPr>
                            <m:t>𝑌</m:t>
                          </m:r>
                        </m:e>
                        <m:sub>
                          <m:r>
                            <a:rPr kumimoji="0" lang="en-US" sz="2000" b="0" i="1" u="none" strike="noStrike" cap="none" spc="0" normalizeH="0" baseline="0" dirty="0" smtClean="0">
                              <a:ln>
                                <a:noFill/>
                              </a:ln>
                              <a:solidFill>
                                <a:srgbClr val="000000"/>
                              </a:solidFill>
                              <a:effectLst/>
                              <a:uFillTx/>
                              <a:latin typeface="Cambria Math" panose="02040503050406030204" pitchFamily="18" charset="0"/>
                              <a:ea typeface="Helvetica"/>
                              <a:cs typeface="Helvetica"/>
                              <a:sym typeface="Helvetica"/>
                            </a:rPr>
                            <m:t>3</m:t>
                          </m:r>
                        </m:sub>
                      </m:sSub>
                    </m:oMath>
                  </m:oMathPara>
                </a14:m>
                <a:endParaRPr kumimoji="0" lang="en-US" sz="2000" b="0" i="0" u="none" strike="noStrike" cap="none" spc="0" normalizeH="0" baseline="0" dirty="0">
                  <a:ln>
                    <a:noFill/>
                  </a:ln>
                  <a:solidFill>
                    <a:srgbClr val="000000"/>
                  </a:solidFill>
                  <a:effectLst/>
                  <a:uFillTx/>
                  <a:latin typeface="Helvetica"/>
                  <a:ea typeface="Helvetica"/>
                  <a:cs typeface="Helvetica"/>
                  <a:sym typeface="Helvetica"/>
                </a:endParaRPr>
              </a:p>
            </p:txBody>
          </p:sp>
        </mc:Choice>
        <mc:Fallback xmlns="">
          <p:sp>
            <p:nvSpPr>
              <p:cNvPr id="62" name="TextBox 61">
                <a:extLst>
                  <a:ext uri="{FF2B5EF4-FFF2-40B4-BE49-F238E27FC236}">
                    <a16:creationId xmlns:a16="http://schemas.microsoft.com/office/drawing/2014/main" id="{6307E245-F847-4C01-8145-ED968492C363}"/>
                  </a:ext>
                </a:extLst>
              </p:cNvPr>
              <p:cNvSpPr txBox="1">
                <a:spLocks noRot="1" noChangeAspect="1" noMove="1" noResize="1" noEditPoints="1" noAdjustHandles="1" noChangeArrowheads="1" noChangeShapeType="1" noTextEdit="1"/>
              </p:cNvSpPr>
              <p:nvPr/>
            </p:nvSpPr>
            <p:spPr>
              <a:xfrm>
                <a:off x="1632314" y="2243009"/>
                <a:ext cx="357179" cy="411607"/>
              </a:xfrm>
              <a:prstGeom prst="rect">
                <a:avLst/>
              </a:prstGeom>
              <a:blipFill>
                <a:blip r:embed="rId13"/>
                <a:stretch>
                  <a:fillRect l="-6897" b="-2985"/>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18AC6D2F-4747-4CFF-AFF3-6AA3DD3145C6}"/>
                  </a:ext>
                </a:extLst>
              </p:cNvPr>
              <p:cNvSpPr txBox="1"/>
              <p:nvPr/>
            </p:nvSpPr>
            <p:spPr>
              <a:xfrm>
                <a:off x="1632314" y="4222063"/>
                <a:ext cx="357179" cy="41160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2000" b="0" i="1" u="none" strike="noStrike" cap="none" spc="0" normalizeH="0" baseline="0" dirty="0" smtClean="0">
                              <a:ln>
                                <a:noFill/>
                              </a:ln>
                              <a:solidFill>
                                <a:srgbClr val="000000"/>
                              </a:solidFill>
                              <a:effectLst/>
                              <a:uFillTx/>
                              <a:latin typeface="Cambria Math" panose="02040503050406030204" pitchFamily="18" charset="0"/>
                              <a:ea typeface="Helvetica"/>
                              <a:cs typeface="Helvetica"/>
                              <a:sym typeface="Helvetica"/>
                            </a:rPr>
                          </m:ctrlPr>
                        </m:sSubPr>
                        <m:e>
                          <m:r>
                            <a:rPr kumimoji="0" lang="en-US" sz="2000" b="0" i="1" u="none" strike="noStrike" cap="none" spc="0" normalizeH="0" baseline="0" dirty="0" smtClean="0">
                              <a:ln>
                                <a:noFill/>
                              </a:ln>
                              <a:solidFill>
                                <a:srgbClr val="000000"/>
                              </a:solidFill>
                              <a:effectLst/>
                              <a:uFillTx/>
                              <a:latin typeface="Cambria Math" panose="02040503050406030204" pitchFamily="18" charset="0"/>
                              <a:ea typeface="Helvetica"/>
                              <a:cs typeface="Helvetica"/>
                              <a:sym typeface="Helvetica"/>
                            </a:rPr>
                            <m:t>𝑌</m:t>
                          </m:r>
                        </m:e>
                        <m:sub>
                          <m:r>
                            <a:rPr kumimoji="0" lang="en-US" sz="2000" b="0" i="1" u="none" strike="noStrike" cap="none" spc="0" normalizeH="0" baseline="0" dirty="0" smtClean="0">
                              <a:ln>
                                <a:noFill/>
                              </a:ln>
                              <a:solidFill>
                                <a:srgbClr val="000000"/>
                              </a:solidFill>
                              <a:effectLst/>
                              <a:uFillTx/>
                              <a:latin typeface="Cambria Math" panose="02040503050406030204" pitchFamily="18" charset="0"/>
                              <a:ea typeface="Helvetica"/>
                              <a:cs typeface="Helvetica"/>
                              <a:sym typeface="Helvetica"/>
                            </a:rPr>
                            <m:t>4</m:t>
                          </m:r>
                        </m:sub>
                      </m:sSub>
                    </m:oMath>
                  </m:oMathPara>
                </a14:m>
                <a:endParaRPr kumimoji="0" lang="en-US" sz="2000" b="0" i="0" u="none" strike="noStrike" cap="none" spc="0" normalizeH="0" baseline="0" dirty="0">
                  <a:ln>
                    <a:noFill/>
                  </a:ln>
                  <a:solidFill>
                    <a:srgbClr val="000000"/>
                  </a:solidFill>
                  <a:effectLst/>
                  <a:uFillTx/>
                  <a:latin typeface="Helvetica"/>
                  <a:ea typeface="Helvetica"/>
                  <a:cs typeface="Helvetica"/>
                  <a:sym typeface="Helvetica"/>
                </a:endParaRPr>
              </a:p>
            </p:txBody>
          </p:sp>
        </mc:Choice>
        <mc:Fallback xmlns="">
          <p:sp>
            <p:nvSpPr>
              <p:cNvPr id="63" name="TextBox 62">
                <a:extLst>
                  <a:ext uri="{FF2B5EF4-FFF2-40B4-BE49-F238E27FC236}">
                    <a16:creationId xmlns:a16="http://schemas.microsoft.com/office/drawing/2014/main" id="{18AC6D2F-4747-4CFF-AFF3-6AA3DD3145C6}"/>
                  </a:ext>
                </a:extLst>
              </p:cNvPr>
              <p:cNvSpPr txBox="1">
                <a:spLocks noRot="1" noChangeAspect="1" noMove="1" noResize="1" noEditPoints="1" noAdjustHandles="1" noChangeArrowheads="1" noChangeShapeType="1" noTextEdit="1"/>
              </p:cNvSpPr>
              <p:nvPr/>
            </p:nvSpPr>
            <p:spPr>
              <a:xfrm>
                <a:off x="1632314" y="4222063"/>
                <a:ext cx="357179" cy="411607"/>
              </a:xfrm>
              <a:prstGeom prst="rect">
                <a:avLst/>
              </a:prstGeom>
              <a:blipFill>
                <a:blip r:embed="rId14"/>
                <a:stretch>
                  <a:fillRect l="-6897" b="-1493"/>
                </a:stretch>
              </a:blipFill>
              <a:ln w="12700" cap="flat">
                <a:noFill/>
                <a:miter lim="400000"/>
              </a:ln>
              <a:effectLst/>
            </p:spPr>
            <p:txBody>
              <a:bodyPr/>
              <a:lstStyle/>
              <a:p>
                <a:r>
                  <a:rPr lang="en-US">
                    <a:noFill/>
                  </a:rPr>
                  <a:t> </a:t>
                </a:r>
              </a:p>
            </p:txBody>
          </p:sp>
        </mc:Fallback>
      </mc:AlternateContent>
    </p:spTree>
    <p:extLst>
      <p:ext uri="{BB962C8B-B14F-4D97-AF65-F5344CB8AC3E}">
        <p14:creationId xmlns:p14="http://schemas.microsoft.com/office/powerpoint/2010/main" val="32542738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Arial" panose="020B0604020202020204" pitchFamily="34" charset="0"/>
                <a:cs typeface="Arial" panose="020B0604020202020204" pitchFamily="34" charset="0"/>
              </a:rPr>
              <a:t>Attack Execution</a:t>
            </a:r>
          </a:p>
        </p:txBody>
      </p:sp>
      <mc:AlternateContent xmlns:mc="http://schemas.openxmlformats.org/markup-compatibility/2006" xmlns:a14="http://schemas.microsoft.com/office/drawing/2010/main">
        <mc:Choice Requires="a14">
          <p:sp>
            <p:nvSpPr>
              <p:cNvPr id="8" name="Content Placeholder 7"/>
              <p:cNvSpPr>
                <a:spLocks noGrp="1"/>
              </p:cNvSpPr>
              <p:nvPr>
                <p:ph idx="1"/>
              </p:nvPr>
            </p:nvSpPr>
            <p:spPr>
              <a:xfrm>
                <a:off x="58409" y="4364420"/>
                <a:ext cx="9023778" cy="1837969"/>
              </a:xfrm>
            </p:spPr>
            <p:txBody>
              <a:bodyPr/>
              <a:lstStyle/>
              <a:p>
                <a:pPr lvl="1">
                  <a:spcBef>
                    <a:spcPts val="300"/>
                  </a:spcBef>
                </a:pPr>
                <a:r>
                  <a:rPr lang="en-US" sz="2200" b="0" dirty="0">
                    <a:latin typeface="Arial" panose="020B0604020202020204" pitchFamily="34" charset="0"/>
                    <a:cs typeface="Arial" panose="020B0604020202020204" pitchFamily="34" charset="0"/>
                  </a:rPr>
                  <a:t>Time to find DIPs &lt; 1 min </a:t>
                </a:r>
                <a14:m>
                  <m:oMath xmlns:m="http://schemas.openxmlformats.org/officeDocument/2006/math">
                    <m:r>
                      <a:rPr lang="en-US" sz="2200" b="0" i="1" smtClean="0">
                        <a:latin typeface="Cambria Math" panose="02040503050406030204" pitchFamily="18" charset="0"/>
                        <a:ea typeface="Cambria Math" panose="02040503050406030204" pitchFamily="18" charset="0"/>
                        <a:cs typeface="Arial" panose="020B0604020202020204" pitchFamily="34" charset="0"/>
                      </a:rPr>
                      <m:t>↔</m:t>
                    </m:r>
                  </m:oMath>
                </a14:m>
                <a:r>
                  <a:rPr lang="en-US" sz="2200" b="0" dirty="0">
                    <a:latin typeface="Arial" panose="020B0604020202020204" pitchFamily="34" charset="0"/>
                    <a:cs typeface="Arial" panose="020B0604020202020204" pitchFamily="34" charset="0"/>
                  </a:rPr>
                  <a:t> Regular SAT infeasible</a:t>
                </a:r>
              </a:p>
              <a:p>
                <a:pPr lvl="1">
                  <a:spcBef>
                    <a:spcPts val="300"/>
                  </a:spcBef>
                </a:pPr>
                <a:r>
                  <a:rPr lang="en-US" sz="2200" b="0" dirty="0">
                    <a:latin typeface="Arial" panose="020B0604020202020204" pitchFamily="34" charset="0"/>
                    <a:cs typeface="Arial" panose="020B0604020202020204" pitchFamily="34" charset="0"/>
                  </a:rPr>
                  <a:t>Overhead improves </a:t>
                </a:r>
                <a14:m>
                  <m:oMath xmlns:m="http://schemas.openxmlformats.org/officeDocument/2006/math">
                    <m:r>
                      <a:rPr lang="en-US" sz="2200" b="0" i="1" dirty="0" smtClean="0">
                        <a:latin typeface="Cambria Math" panose="02040503050406030204" pitchFamily="18" charset="0"/>
                        <a:cs typeface="Arial" panose="020B0604020202020204" pitchFamily="34" charset="0"/>
                      </a:rPr>
                      <m:t>→ </m:t>
                    </m:r>
                  </m:oMath>
                </a14:m>
                <a:r>
                  <a:rPr lang="en-US" sz="2200" b="0" dirty="0">
                    <a:latin typeface="Arial" panose="020B0604020202020204" pitchFamily="34" charset="0"/>
                    <a:cs typeface="Arial" panose="020B0604020202020204" pitchFamily="34" charset="0"/>
                  </a:rPr>
                  <a:t>constant propagation</a:t>
                </a:r>
              </a:p>
              <a:p>
                <a:pPr lvl="2">
                  <a:spcBef>
                    <a:spcPts val="300"/>
                  </a:spcBef>
                  <a:buFont typeface="Courier New" panose="02070309020205020404" pitchFamily="49" charset="0"/>
                  <a:buChar char="o"/>
                </a:pPr>
                <a:r>
                  <a:rPr lang="en-US" sz="2200" b="0" dirty="0">
                    <a:latin typeface="Arial" panose="020B0604020202020204" pitchFamily="34" charset="0"/>
                    <a:cs typeface="Arial" panose="020B0604020202020204" pitchFamily="34" charset="0"/>
                  </a:rPr>
                  <a:t>Without resynthesis, overhead </a:t>
                </a:r>
                <a14:m>
                  <m:oMath xmlns:m="http://schemas.openxmlformats.org/officeDocument/2006/math">
                    <m:r>
                      <a:rPr lang="en-US" sz="2200" b="0" i="1" dirty="0">
                        <a:latin typeface="Cambria Math" panose="02040503050406030204" pitchFamily="18" charset="0"/>
                        <a:cs typeface="Arial" panose="020B0604020202020204" pitchFamily="34" charset="0"/>
                      </a:rPr>
                      <m:t>→</m:t>
                    </m:r>
                  </m:oMath>
                </a14:m>
                <a:r>
                  <a:rPr lang="en-US" sz="2200" b="0" dirty="0">
                    <a:latin typeface="Arial" panose="020B0604020202020204" pitchFamily="34" charset="0"/>
                    <a:cs typeface="Arial" panose="020B0604020202020204" pitchFamily="34" charset="0"/>
                  </a:rPr>
                  <a:t> </a:t>
                </a:r>
                <a14:m>
                  <m:oMath xmlns:m="http://schemas.openxmlformats.org/officeDocument/2006/math">
                    <m:d>
                      <m:dPr>
                        <m:ctrlPr>
                          <a:rPr lang="en-US" sz="2200" i="1">
                            <a:latin typeface="Cambria Math" panose="02040503050406030204" pitchFamily="18" charset="0"/>
                          </a:rPr>
                        </m:ctrlPr>
                      </m:dPr>
                      <m:e>
                        <m:r>
                          <a:rPr lang="en-US" sz="2200" i="0">
                            <a:latin typeface="Cambria Math" panose="02040503050406030204" pitchFamily="18" charset="0"/>
                          </a:rPr>
                          <m:t>2</m:t>
                        </m:r>
                        <m:r>
                          <m:rPr>
                            <m:sty m:val="p"/>
                          </m:rPr>
                          <a:rPr lang="en-US" sz="2200" i="0">
                            <a:latin typeface="Cambria Math" panose="02040503050406030204" pitchFamily="18" charset="0"/>
                          </a:rPr>
                          <m:t>N</m:t>
                        </m:r>
                        <m:r>
                          <a:rPr lang="en-US" sz="2200" i="0">
                            <a:latin typeface="Cambria Math" panose="02040503050406030204" pitchFamily="18" charset="0"/>
                          </a:rPr>
                          <m:t> −1</m:t>
                        </m:r>
                      </m:e>
                    </m:d>
                    <m:r>
                      <a:rPr lang="en-US" sz="2200" i="0">
                        <a:latin typeface="Cambria Math" panose="02040503050406030204" pitchFamily="18" charset="0"/>
                      </a:rPr>
                      <m:t>+</m:t>
                    </m:r>
                    <m:sSub>
                      <m:sSubPr>
                        <m:ctrlPr>
                          <a:rPr lang="en-US" sz="2200" i="1">
                            <a:latin typeface="Cambria Math" panose="02040503050406030204" pitchFamily="18" charset="0"/>
                          </a:rPr>
                        </m:ctrlPr>
                      </m:sSubPr>
                      <m:e>
                        <m:r>
                          <m:rPr>
                            <m:sty m:val="p"/>
                          </m:rPr>
                          <a:rPr lang="en-US" sz="2200" i="0">
                            <a:latin typeface="Cambria Math" panose="02040503050406030204" pitchFamily="18" charset="0"/>
                          </a:rPr>
                          <m:t>N</m:t>
                        </m:r>
                      </m:e>
                      <m:sub>
                        <m:r>
                          <m:rPr>
                            <m:sty m:val="p"/>
                          </m:rPr>
                          <a:rPr lang="en-US" sz="2200" i="0">
                            <a:latin typeface="Cambria Math" panose="02040503050406030204" pitchFamily="18" charset="0"/>
                          </a:rPr>
                          <m:t>out</m:t>
                        </m:r>
                      </m:sub>
                    </m:sSub>
                  </m:oMath>
                </a14:m>
                <a:endParaRPr lang="en-US" sz="2200" b="0" dirty="0">
                  <a:latin typeface="Arial" panose="020B0604020202020204" pitchFamily="34" charset="0"/>
                  <a:cs typeface="Arial" panose="020B0604020202020204" pitchFamily="34" charset="0"/>
                </a:endParaRPr>
              </a:p>
              <a:p>
                <a:pPr lvl="1">
                  <a:spcBef>
                    <a:spcPts val="300"/>
                  </a:spcBef>
                </a:pPr>
                <a:r>
                  <a:rPr lang="en-US" sz="2200" b="0" dirty="0">
                    <a:latin typeface="Arial" panose="020B0604020202020204" pitchFamily="34" charset="0"/>
                    <a:cs typeface="Arial" panose="020B0604020202020204" pitchFamily="34" charset="0"/>
                  </a:rPr>
                  <a:t>443 – 820 iterations &lt; 15 minutes to break SARLock + SLL</a:t>
                </a:r>
              </a:p>
              <a:p>
                <a:pPr lvl="2">
                  <a:spcBef>
                    <a:spcPts val="300"/>
                  </a:spcBef>
                  <a:buFont typeface="Courier New" panose="02070309020205020404" pitchFamily="49" charset="0"/>
                  <a:buChar char="o"/>
                </a:pPr>
                <a:r>
                  <a:rPr lang="en-US" sz="2200" b="0" dirty="0">
                    <a:latin typeface="Arial" panose="020B0604020202020204" pitchFamily="34" charset="0"/>
                    <a:cs typeface="Arial" panose="020B0604020202020204" pitchFamily="34" charset="0"/>
                  </a:rPr>
                  <a:t>Larger CNF clauses, </a:t>
                </a:r>
                <a:r>
                  <a:rPr lang="en-US" sz="2200" b="0" dirty="0" err="1">
                    <a:latin typeface="Arial" panose="020B0604020202020204" pitchFamily="34" charset="0"/>
                    <a:cs typeface="Arial" panose="020B0604020202020204" pitchFamily="34" charset="0"/>
                  </a:rPr>
                  <a:t>pySAT</a:t>
                </a:r>
                <a:endParaRPr lang="en-US" sz="2200" b="0" dirty="0">
                  <a:latin typeface="Arial" panose="020B0604020202020204" pitchFamily="34" charset="0"/>
                  <a:cs typeface="Arial" panose="020B0604020202020204" pitchFamily="34" charset="0"/>
                </a:endParaRPr>
              </a:p>
            </p:txBody>
          </p:sp>
        </mc:Choice>
        <mc:Fallback xmlns="">
          <p:sp>
            <p:nvSpPr>
              <p:cNvPr id="8" name="Content Placeholder 7"/>
              <p:cNvSpPr>
                <a:spLocks noGrp="1" noRot="1" noChangeAspect="1" noMove="1" noResize="1" noEditPoints="1" noAdjustHandles="1" noChangeArrowheads="1" noChangeShapeType="1" noTextEdit="1"/>
              </p:cNvSpPr>
              <p:nvPr>
                <p:ph idx="1"/>
              </p:nvPr>
            </p:nvSpPr>
            <p:spPr>
              <a:xfrm>
                <a:off x="58409" y="4364420"/>
                <a:ext cx="9023778" cy="1837969"/>
              </a:xfrm>
              <a:blipFill>
                <a:blip r:embed="rId3"/>
                <a:stretch>
                  <a:fillRect t="-4319" b="-9635"/>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BA6C34FE-3D1E-43D9-83C4-118BA72AEB97}"/>
              </a:ext>
            </a:extLst>
          </p:cNvPr>
          <p:cNvSpPr>
            <a:spLocks noGrp="1"/>
          </p:cNvSpPr>
          <p:nvPr>
            <p:ph type="sldNum" sz="quarter" idx="2"/>
          </p:nvPr>
        </p:nvSpPr>
        <p:spPr/>
        <p:txBody>
          <a:bodyPr/>
          <a:lstStyle/>
          <a:p>
            <a:fld id="{6EA7A850-4BE4-457B-9249-6A73A0B2CF6C}" type="slidenum">
              <a:rPr lang="en-US" smtClean="0"/>
              <a:t>19</a:t>
            </a:fld>
            <a:endParaRPr lang="en-US"/>
          </a:p>
        </p:txBody>
      </p:sp>
      <p:graphicFrame>
        <p:nvGraphicFramePr>
          <p:cNvPr id="7" name="Table 6">
            <a:extLst>
              <a:ext uri="{FF2B5EF4-FFF2-40B4-BE49-F238E27FC236}">
                <a16:creationId xmlns:a16="http://schemas.microsoft.com/office/drawing/2014/main" id="{FB763BBD-0D9A-4DD1-B80C-1E02AD5DCB8E}"/>
              </a:ext>
            </a:extLst>
          </p:cNvPr>
          <p:cNvGraphicFramePr>
            <a:graphicFrameLocks noGrp="1"/>
          </p:cNvGraphicFramePr>
          <p:nvPr>
            <p:extLst>
              <p:ext uri="{D42A27DB-BD31-4B8C-83A1-F6EECF244321}">
                <p14:modId xmlns:p14="http://schemas.microsoft.com/office/powerpoint/2010/main" val="662823709"/>
              </p:ext>
            </p:extLst>
          </p:nvPr>
        </p:nvGraphicFramePr>
        <p:xfrm>
          <a:off x="83407" y="931230"/>
          <a:ext cx="8973782" cy="3179266"/>
        </p:xfrm>
        <a:graphic>
          <a:graphicData uri="http://schemas.openxmlformats.org/drawingml/2006/table">
            <a:tbl>
              <a:tblPr>
                <a:tableStyleId>{5C22544A-7EE6-4342-B048-85BDC9FD1C3A}</a:tableStyleId>
              </a:tblPr>
              <a:tblGrid>
                <a:gridCol w="1126147">
                  <a:extLst>
                    <a:ext uri="{9D8B030D-6E8A-4147-A177-3AD203B41FA5}">
                      <a16:colId xmlns:a16="http://schemas.microsoft.com/office/drawing/2014/main" val="68164909"/>
                    </a:ext>
                  </a:extLst>
                </a:gridCol>
                <a:gridCol w="711843">
                  <a:extLst>
                    <a:ext uri="{9D8B030D-6E8A-4147-A177-3AD203B41FA5}">
                      <a16:colId xmlns:a16="http://schemas.microsoft.com/office/drawing/2014/main" val="29044295"/>
                    </a:ext>
                  </a:extLst>
                </a:gridCol>
                <a:gridCol w="790988">
                  <a:extLst>
                    <a:ext uri="{9D8B030D-6E8A-4147-A177-3AD203B41FA5}">
                      <a16:colId xmlns:a16="http://schemas.microsoft.com/office/drawing/2014/main" val="1623793833"/>
                    </a:ext>
                  </a:extLst>
                </a:gridCol>
                <a:gridCol w="1029825">
                  <a:extLst>
                    <a:ext uri="{9D8B030D-6E8A-4147-A177-3AD203B41FA5}">
                      <a16:colId xmlns:a16="http://schemas.microsoft.com/office/drawing/2014/main" val="1318168826"/>
                    </a:ext>
                  </a:extLst>
                </a:gridCol>
                <a:gridCol w="864514">
                  <a:extLst>
                    <a:ext uri="{9D8B030D-6E8A-4147-A177-3AD203B41FA5}">
                      <a16:colId xmlns:a16="http://schemas.microsoft.com/office/drawing/2014/main" val="1589778360"/>
                    </a:ext>
                  </a:extLst>
                </a:gridCol>
                <a:gridCol w="856527">
                  <a:extLst>
                    <a:ext uri="{9D8B030D-6E8A-4147-A177-3AD203B41FA5}">
                      <a16:colId xmlns:a16="http://schemas.microsoft.com/office/drawing/2014/main" val="55754202"/>
                    </a:ext>
                  </a:extLst>
                </a:gridCol>
                <a:gridCol w="1108017">
                  <a:extLst>
                    <a:ext uri="{9D8B030D-6E8A-4147-A177-3AD203B41FA5}">
                      <a16:colId xmlns:a16="http://schemas.microsoft.com/office/drawing/2014/main" val="1091595701"/>
                    </a:ext>
                  </a:extLst>
                </a:gridCol>
                <a:gridCol w="888616">
                  <a:extLst>
                    <a:ext uri="{9D8B030D-6E8A-4147-A177-3AD203B41FA5}">
                      <a16:colId xmlns:a16="http://schemas.microsoft.com/office/drawing/2014/main" val="2286802409"/>
                    </a:ext>
                  </a:extLst>
                </a:gridCol>
                <a:gridCol w="837620">
                  <a:extLst>
                    <a:ext uri="{9D8B030D-6E8A-4147-A177-3AD203B41FA5}">
                      <a16:colId xmlns:a16="http://schemas.microsoft.com/office/drawing/2014/main" val="3554579362"/>
                    </a:ext>
                  </a:extLst>
                </a:gridCol>
                <a:gridCol w="759685">
                  <a:extLst>
                    <a:ext uri="{9D8B030D-6E8A-4147-A177-3AD203B41FA5}">
                      <a16:colId xmlns:a16="http://schemas.microsoft.com/office/drawing/2014/main" val="3830372215"/>
                    </a:ext>
                  </a:extLst>
                </a:gridCol>
              </a:tblGrid>
              <a:tr h="303876">
                <a:tc>
                  <a:txBody>
                    <a:bodyPr/>
                    <a:lstStyle/>
                    <a:p>
                      <a:pPr algn="ctr" fontAlgn="b"/>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noFill/>
                  </a:tcPr>
                </a:tc>
                <a:tc>
                  <a:txBody>
                    <a:bodyPr/>
                    <a:lstStyle/>
                    <a:p>
                      <a:pPr algn="ctr" fontAlgn="b"/>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noFill/>
                  </a:tcPr>
                </a:tc>
                <a:tc gridSpan="4">
                  <a:txBody>
                    <a:bodyPr/>
                    <a:lstStyle/>
                    <a:p>
                      <a:pPr algn="ctr" fontAlgn="b"/>
                      <a:r>
                        <a:rPr lang="en-US" sz="1600" b="1" u="none" strike="noStrike" dirty="0">
                          <a:effectLst/>
                          <a:latin typeface="Arial" panose="020B0604020202020204" pitchFamily="34" charset="0"/>
                          <a:cs typeface="Arial" panose="020B0604020202020204" pitchFamily="34" charset="0"/>
                        </a:rPr>
                        <a:t>SARLock</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solidFill>
                      <a:schemeClr val="accent1">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1600" b="1" u="none" strike="noStrike" dirty="0" err="1">
                          <a:effectLst/>
                          <a:latin typeface="Arial" panose="020B0604020202020204" pitchFamily="34" charset="0"/>
                          <a:cs typeface="Arial" panose="020B0604020202020204" pitchFamily="34" charset="0"/>
                        </a:rPr>
                        <a:t>AntiSAT</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solidFill>
                      <a:schemeClr val="accent1">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07131186"/>
                  </a:ext>
                </a:extLst>
              </a:tr>
              <a:tr h="331184">
                <a:tc>
                  <a:txBody>
                    <a:bodyPr/>
                    <a:lstStyle/>
                    <a:p>
                      <a:pPr algn="ctr" fontAlgn="b"/>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noFill/>
                  </a:tcPr>
                </a:tc>
                <a:tc>
                  <a:txBody>
                    <a:bodyPr/>
                    <a:lstStyle/>
                    <a:p>
                      <a:pPr algn="ctr" fontAlgn="b"/>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noFill/>
                  </a:tcPr>
                </a:tc>
                <a:tc gridSpan="2">
                  <a:txBody>
                    <a:bodyPr/>
                    <a:lstStyle/>
                    <a:p>
                      <a:pPr algn="ctr" fontAlgn="b"/>
                      <a:r>
                        <a:rPr lang="en-US" sz="1600" b="1" u="none" strike="noStrike" dirty="0">
                          <a:effectLst/>
                          <a:latin typeface="Arial" panose="020B0604020202020204" pitchFamily="34" charset="0"/>
                          <a:cs typeface="Arial" panose="020B0604020202020204" pitchFamily="34" charset="0"/>
                        </a:rPr>
                        <a:t>Locked Cone</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hMerge="1">
                  <a:txBody>
                    <a:bodyPr/>
                    <a:lstStyle/>
                    <a:p>
                      <a:endParaRPr lang="en-US"/>
                    </a:p>
                  </a:txBody>
                  <a:tcPr/>
                </a:tc>
                <a:tc gridSpan="2">
                  <a:txBody>
                    <a:bodyPr/>
                    <a:lstStyle/>
                    <a:p>
                      <a:pPr algn="ctr" fontAlgn="b"/>
                      <a:r>
                        <a:rPr lang="en-US" sz="1600" b="1" u="none" strike="noStrike" dirty="0">
                          <a:effectLst/>
                          <a:latin typeface="Arial" panose="020B0604020202020204" pitchFamily="34" charset="0"/>
                          <a:cs typeface="Arial" panose="020B0604020202020204" pitchFamily="34" charset="0"/>
                        </a:rPr>
                        <a:t>Bypass</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hMerge="1">
                  <a:txBody>
                    <a:bodyPr/>
                    <a:lstStyle/>
                    <a:p>
                      <a:endParaRPr lang="en-US"/>
                    </a:p>
                  </a:txBody>
                  <a:tcPr/>
                </a:tc>
                <a:tc gridSpan="2">
                  <a:txBody>
                    <a:bodyPr/>
                    <a:lstStyle/>
                    <a:p>
                      <a:pPr algn="ctr" fontAlgn="b"/>
                      <a:r>
                        <a:rPr lang="en-US" sz="1600" b="1" u="none" strike="noStrike" dirty="0">
                          <a:effectLst/>
                          <a:latin typeface="Arial" panose="020B0604020202020204" pitchFamily="34" charset="0"/>
                          <a:cs typeface="Arial" panose="020B0604020202020204" pitchFamily="34" charset="0"/>
                        </a:rPr>
                        <a:t>Locked Cone</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hMerge="1">
                  <a:txBody>
                    <a:bodyPr/>
                    <a:lstStyle/>
                    <a:p>
                      <a:endParaRPr lang="en-US"/>
                    </a:p>
                  </a:txBody>
                  <a:tcPr/>
                </a:tc>
                <a:tc gridSpan="2">
                  <a:txBody>
                    <a:bodyPr/>
                    <a:lstStyle/>
                    <a:p>
                      <a:pPr algn="ctr" fontAlgn="b"/>
                      <a:r>
                        <a:rPr lang="en-US" sz="1600" b="1" u="none" strike="noStrike" dirty="0">
                          <a:effectLst/>
                          <a:latin typeface="Arial" panose="020B0604020202020204" pitchFamily="34" charset="0"/>
                          <a:cs typeface="Arial" panose="020B0604020202020204" pitchFamily="34" charset="0"/>
                        </a:rPr>
                        <a:t>Bypass</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hMerge="1">
                  <a:txBody>
                    <a:bodyPr/>
                    <a:lstStyle/>
                    <a:p>
                      <a:endParaRPr lang="en-US"/>
                    </a:p>
                  </a:txBody>
                  <a:tcPr/>
                </a:tc>
                <a:extLst>
                  <a:ext uri="{0D108BD9-81ED-4DB2-BD59-A6C34878D82A}">
                    <a16:rowId xmlns:a16="http://schemas.microsoft.com/office/drawing/2014/main" val="2550668751"/>
                  </a:ext>
                </a:extLst>
              </a:tr>
              <a:tr h="256272">
                <a:tc>
                  <a:txBody>
                    <a:bodyPr/>
                    <a:lstStyle/>
                    <a:p>
                      <a:pPr algn="ctr" fontAlgn="b"/>
                      <a:r>
                        <a:rPr lang="en-US" sz="1600" b="1" u="none" strike="noStrike" dirty="0">
                          <a:effectLst/>
                          <a:latin typeface="Arial" panose="020B0604020202020204" pitchFamily="34" charset="0"/>
                          <a:cs typeface="Arial" panose="020B0604020202020204" pitchFamily="34" charset="0"/>
                        </a:rPr>
                        <a:t>Benchmark</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US" sz="1600" b="1" u="none" strike="noStrike" dirty="0">
                          <a:effectLst/>
                          <a:latin typeface="Arial" panose="020B0604020202020204" pitchFamily="34" charset="0"/>
                          <a:cs typeface="Arial" panose="020B0604020202020204" pitchFamily="34" charset="0"/>
                        </a:rPr>
                        <a:t>Gate Count</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US" sz="1600" b="1" u="none" strike="noStrike" dirty="0">
                          <a:effectLst/>
                          <a:latin typeface="Arial" panose="020B0604020202020204" pitchFamily="34" charset="0"/>
                          <a:cs typeface="Arial" panose="020B0604020202020204" pitchFamily="34" charset="0"/>
                        </a:rPr>
                        <a:t>Area </a:t>
                      </a:r>
                    </a:p>
                    <a:p>
                      <a:pPr algn="ctr" fontAlgn="b"/>
                      <a:r>
                        <a:rPr lang="en-US" sz="1600" b="1" u="none" strike="noStrike" dirty="0">
                          <a:effectLst/>
                          <a:latin typeface="Arial" panose="020B0604020202020204" pitchFamily="34" charset="0"/>
                          <a:cs typeface="Arial" panose="020B0604020202020204" pitchFamily="34" charset="0"/>
                        </a:rPr>
                        <a:t>%</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US" sz="1600" b="1" u="none" strike="noStrike" dirty="0">
                          <a:effectLst/>
                          <a:latin typeface="Arial" panose="020B0604020202020204" pitchFamily="34" charset="0"/>
                          <a:cs typeface="Arial" panose="020B0604020202020204" pitchFamily="34" charset="0"/>
                        </a:rPr>
                        <a:t>Delay </a:t>
                      </a:r>
                    </a:p>
                    <a:p>
                      <a:pPr algn="ctr" fontAlgn="b"/>
                      <a:r>
                        <a:rPr lang="en-US" sz="1600" b="1" u="none" strike="noStrike" dirty="0">
                          <a:effectLst/>
                          <a:latin typeface="Arial" panose="020B0604020202020204" pitchFamily="34" charset="0"/>
                          <a:cs typeface="Arial" panose="020B0604020202020204" pitchFamily="34" charset="0"/>
                        </a:rPr>
                        <a:t>%</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US" sz="1600" b="1" u="none" strike="noStrike" dirty="0">
                          <a:effectLst/>
                          <a:latin typeface="Arial" panose="020B0604020202020204" pitchFamily="34" charset="0"/>
                          <a:cs typeface="Arial" panose="020B0604020202020204" pitchFamily="34" charset="0"/>
                        </a:rPr>
                        <a:t>Area </a:t>
                      </a:r>
                    </a:p>
                    <a:p>
                      <a:pPr algn="ctr" fontAlgn="b"/>
                      <a:r>
                        <a:rPr lang="en-US" sz="1600" b="1" u="none" strike="noStrike" dirty="0">
                          <a:effectLst/>
                          <a:latin typeface="Arial" panose="020B0604020202020204" pitchFamily="34" charset="0"/>
                          <a:cs typeface="Arial" panose="020B0604020202020204" pitchFamily="34" charset="0"/>
                        </a:rPr>
                        <a:t>%</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US" sz="1600" b="1" u="none" strike="noStrike" dirty="0">
                          <a:effectLst/>
                          <a:latin typeface="Arial" panose="020B0604020202020204" pitchFamily="34" charset="0"/>
                          <a:cs typeface="Arial" panose="020B0604020202020204" pitchFamily="34" charset="0"/>
                        </a:rPr>
                        <a:t>Delay </a:t>
                      </a:r>
                    </a:p>
                    <a:p>
                      <a:pPr algn="ctr" fontAlgn="b"/>
                      <a:r>
                        <a:rPr lang="en-US" sz="1600" b="1" u="none" strike="noStrike" dirty="0">
                          <a:effectLst/>
                          <a:latin typeface="Arial" panose="020B0604020202020204" pitchFamily="34" charset="0"/>
                          <a:cs typeface="Arial" panose="020B0604020202020204" pitchFamily="34" charset="0"/>
                        </a:rPr>
                        <a:t>%</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US" sz="1600" b="1" u="none" strike="noStrike" dirty="0">
                          <a:effectLst/>
                          <a:latin typeface="Arial" panose="020B0604020202020204" pitchFamily="34" charset="0"/>
                          <a:cs typeface="Arial" panose="020B0604020202020204" pitchFamily="34" charset="0"/>
                        </a:rPr>
                        <a:t>Area </a:t>
                      </a:r>
                    </a:p>
                    <a:p>
                      <a:pPr algn="ctr" fontAlgn="b"/>
                      <a:r>
                        <a:rPr lang="en-US" sz="1600" b="1" u="none" strike="noStrike" dirty="0">
                          <a:effectLst/>
                          <a:latin typeface="Arial" panose="020B0604020202020204" pitchFamily="34" charset="0"/>
                          <a:cs typeface="Arial" panose="020B0604020202020204" pitchFamily="34" charset="0"/>
                        </a:rPr>
                        <a:t>%</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US" sz="1600" b="1" u="none" strike="noStrike" dirty="0">
                          <a:effectLst/>
                          <a:latin typeface="Arial" panose="020B0604020202020204" pitchFamily="34" charset="0"/>
                          <a:cs typeface="Arial" panose="020B0604020202020204" pitchFamily="34" charset="0"/>
                        </a:rPr>
                        <a:t>Delay </a:t>
                      </a:r>
                    </a:p>
                    <a:p>
                      <a:pPr algn="ctr" fontAlgn="b"/>
                      <a:r>
                        <a:rPr lang="en-US" sz="1600" b="1" u="none" strike="noStrike" dirty="0">
                          <a:effectLst/>
                          <a:latin typeface="Arial" panose="020B0604020202020204" pitchFamily="34" charset="0"/>
                          <a:cs typeface="Arial" panose="020B0604020202020204" pitchFamily="34" charset="0"/>
                        </a:rPr>
                        <a:t>%</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US" sz="1600" b="1" u="none" strike="noStrike" dirty="0">
                          <a:effectLst/>
                          <a:latin typeface="Arial" panose="020B0604020202020204" pitchFamily="34" charset="0"/>
                          <a:cs typeface="Arial" panose="020B0604020202020204" pitchFamily="34" charset="0"/>
                        </a:rPr>
                        <a:t>Area</a:t>
                      </a:r>
                    </a:p>
                    <a:p>
                      <a:pPr algn="ctr" fontAlgn="b"/>
                      <a:r>
                        <a:rPr lang="en-US" sz="1600" b="1" u="none" strike="noStrike" dirty="0">
                          <a:effectLst/>
                          <a:latin typeface="Arial" panose="020B0604020202020204" pitchFamily="34" charset="0"/>
                          <a:cs typeface="Arial" panose="020B0604020202020204" pitchFamily="34" charset="0"/>
                        </a:rPr>
                        <a:t>%</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b"/>
                      <a:r>
                        <a:rPr lang="en-US" sz="1600" b="1" u="none" strike="noStrike" dirty="0">
                          <a:effectLst/>
                          <a:latin typeface="Arial" panose="020B0604020202020204" pitchFamily="34" charset="0"/>
                          <a:cs typeface="Arial" panose="020B0604020202020204" pitchFamily="34" charset="0"/>
                        </a:rPr>
                        <a:t>Delay %</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extLst>
                  <a:ext uri="{0D108BD9-81ED-4DB2-BD59-A6C34878D82A}">
                    <a16:rowId xmlns:a16="http://schemas.microsoft.com/office/drawing/2014/main" val="245748631"/>
                  </a:ext>
                </a:extLst>
              </a:tr>
              <a:tr h="256272">
                <a:tc>
                  <a:txBody>
                    <a:bodyPr/>
                    <a:lstStyle/>
                    <a:p>
                      <a:pPr algn="ctr" fontAlgn="b"/>
                      <a:r>
                        <a:rPr lang="en-US" sz="1600" u="none" strike="noStrike" dirty="0">
                          <a:effectLst/>
                          <a:latin typeface="Arial" panose="020B0604020202020204" pitchFamily="34" charset="0"/>
                          <a:cs typeface="Arial" panose="020B0604020202020204" pitchFamily="34" charset="0"/>
                        </a:rPr>
                        <a:t>C432</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600" u="none" strike="noStrike" dirty="0">
                          <a:effectLst/>
                          <a:latin typeface="Arial" panose="020B0604020202020204" pitchFamily="34" charset="0"/>
                          <a:cs typeface="Arial" panose="020B0604020202020204" pitchFamily="34" charset="0"/>
                        </a:rPr>
                        <a:t>160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600" u="none" strike="noStrike" dirty="0">
                          <a:effectLst/>
                          <a:latin typeface="Arial" panose="020B0604020202020204" pitchFamily="34" charset="0"/>
                          <a:cs typeface="Arial" panose="020B0604020202020204" pitchFamily="34" charset="0"/>
                        </a:rPr>
                        <a:t>83.13</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600" u="none" strike="noStrike" dirty="0">
                          <a:effectLst/>
                          <a:latin typeface="Arial" panose="020B0604020202020204" pitchFamily="34" charset="0"/>
                          <a:cs typeface="Arial" panose="020B0604020202020204" pitchFamily="34" charset="0"/>
                        </a:rPr>
                        <a:t>29.03</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600" u="none" strike="noStrike" dirty="0">
                          <a:effectLst/>
                          <a:latin typeface="Arial" panose="020B0604020202020204" pitchFamily="34" charset="0"/>
                          <a:cs typeface="Arial" panose="020B0604020202020204" pitchFamily="34" charset="0"/>
                        </a:rPr>
                        <a:t>3.13</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600" u="none" strike="noStrike" dirty="0">
                          <a:effectLst/>
                          <a:latin typeface="Arial" panose="020B0604020202020204" pitchFamily="34" charset="0"/>
                          <a:cs typeface="Arial" panose="020B0604020202020204" pitchFamily="34" charset="0"/>
                        </a:rPr>
                        <a:t>-12.9</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600" u="none" strike="noStrike">
                          <a:effectLst/>
                          <a:latin typeface="Arial" panose="020B0604020202020204" pitchFamily="34" charset="0"/>
                          <a:cs typeface="Arial" panose="020B0604020202020204" pitchFamily="34" charset="0"/>
                        </a:rPr>
                        <a:t>394.74</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600" u="none" strike="noStrike">
                          <a:effectLst/>
                          <a:latin typeface="Arial" panose="020B0604020202020204" pitchFamily="34" charset="0"/>
                          <a:cs typeface="Arial" panose="020B0604020202020204" pitchFamily="34" charset="0"/>
                        </a:rPr>
                        <a:t>29.03</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600" u="none" strike="noStrike" dirty="0">
                          <a:effectLst/>
                          <a:latin typeface="Arial" panose="020B0604020202020204" pitchFamily="34" charset="0"/>
                          <a:cs typeface="Arial" panose="020B0604020202020204" pitchFamily="34" charset="0"/>
                        </a:rPr>
                        <a:t>48.75</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600" u="none" strike="noStrike">
                          <a:effectLst/>
                          <a:latin typeface="Arial" panose="020B0604020202020204" pitchFamily="34" charset="0"/>
                          <a:cs typeface="Arial" panose="020B0604020202020204" pitchFamily="34" charset="0"/>
                        </a:rPr>
                        <a:t>9.68</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2746639097"/>
                  </a:ext>
                </a:extLst>
              </a:tr>
              <a:tr h="256272">
                <a:tc>
                  <a:txBody>
                    <a:bodyPr/>
                    <a:lstStyle/>
                    <a:p>
                      <a:pPr algn="ctr" fontAlgn="b"/>
                      <a:r>
                        <a:rPr lang="en-US" sz="1600" u="none" strike="noStrike" dirty="0">
                          <a:effectLst/>
                          <a:latin typeface="Arial" panose="020B0604020202020204" pitchFamily="34" charset="0"/>
                          <a:cs typeface="Arial" panose="020B0604020202020204" pitchFamily="34" charset="0"/>
                        </a:rPr>
                        <a:t>C880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600" u="none" strike="noStrike" dirty="0">
                          <a:effectLst/>
                          <a:latin typeface="Arial" panose="020B0604020202020204" pitchFamily="34" charset="0"/>
                          <a:cs typeface="Arial" panose="020B0604020202020204" pitchFamily="34" charset="0"/>
                        </a:rPr>
                        <a:t>383</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600" u="none" strike="noStrike" dirty="0">
                          <a:effectLst/>
                          <a:latin typeface="Arial" panose="020B0604020202020204" pitchFamily="34" charset="0"/>
                          <a:cs typeface="Arial" panose="020B0604020202020204" pitchFamily="34" charset="0"/>
                        </a:rPr>
                        <a:t>44.19</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600" u="none" strike="noStrike" dirty="0">
                          <a:effectLst/>
                          <a:latin typeface="Arial" panose="020B0604020202020204" pitchFamily="34" charset="0"/>
                          <a:cs typeface="Arial" panose="020B0604020202020204" pitchFamily="34" charset="0"/>
                        </a:rPr>
                        <a:t>110.53</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600" u="none" strike="noStrike" dirty="0">
                          <a:effectLst/>
                          <a:latin typeface="Arial" panose="020B0604020202020204" pitchFamily="34" charset="0"/>
                          <a:cs typeface="Arial" panose="020B0604020202020204" pitchFamily="34" charset="0"/>
                        </a:rPr>
                        <a:t>0.78</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600" u="none" strike="noStrike" dirty="0">
                          <a:effectLst/>
                          <a:latin typeface="Arial" panose="020B0604020202020204" pitchFamily="34" charset="0"/>
                          <a:cs typeface="Arial" panose="020B0604020202020204" pitchFamily="34" charset="0"/>
                        </a:rPr>
                        <a:t>0.00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600" u="none" strike="noStrike" dirty="0">
                          <a:effectLst/>
                          <a:latin typeface="Arial" panose="020B0604020202020204" pitchFamily="34" charset="0"/>
                          <a:cs typeface="Arial" panose="020B0604020202020204" pitchFamily="34" charset="0"/>
                        </a:rPr>
                        <a:t>50.50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600" u="none" strike="noStrike">
                          <a:effectLst/>
                          <a:latin typeface="Arial" panose="020B0604020202020204" pitchFamily="34" charset="0"/>
                          <a:cs typeface="Arial" panose="020B0604020202020204" pitchFamily="34" charset="0"/>
                        </a:rPr>
                        <a:t>111.11</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600" u="none" strike="noStrike">
                          <a:effectLst/>
                          <a:latin typeface="Arial" panose="020B0604020202020204" pitchFamily="34" charset="0"/>
                          <a:cs typeface="Arial" panose="020B0604020202020204" pitchFamily="34" charset="0"/>
                        </a:rPr>
                        <a:t>26.11</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600" u="none" strike="noStrike" dirty="0">
                          <a:effectLst/>
                          <a:latin typeface="Arial" panose="020B0604020202020204" pitchFamily="34" charset="0"/>
                          <a:cs typeface="Arial" panose="020B0604020202020204" pitchFamily="34" charset="0"/>
                        </a:rPr>
                        <a:t>88.89</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585846634"/>
                  </a:ext>
                </a:extLst>
              </a:tr>
              <a:tr h="256272">
                <a:tc>
                  <a:txBody>
                    <a:bodyPr/>
                    <a:lstStyle/>
                    <a:p>
                      <a:pPr algn="ctr" fontAlgn="b"/>
                      <a:r>
                        <a:rPr lang="en-US" sz="1600" u="none" strike="noStrike" dirty="0">
                          <a:effectLst/>
                          <a:latin typeface="Arial" panose="020B0604020202020204" pitchFamily="34" charset="0"/>
                          <a:cs typeface="Arial" panose="020B0604020202020204" pitchFamily="34" charset="0"/>
                        </a:rPr>
                        <a:t>C1908</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600" u="none" strike="noStrike">
                          <a:effectLst/>
                          <a:latin typeface="Arial" panose="020B0604020202020204" pitchFamily="34" charset="0"/>
                          <a:cs typeface="Arial" panose="020B0604020202020204" pitchFamily="34" charset="0"/>
                        </a:rPr>
                        <a:t>880</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600" u="none" strike="noStrike">
                          <a:effectLst/>
                          <a:latin typeface="Arial" panose="020B0604020202020204" pitchFamily="34" charset="0"/>
                          <a:cs typeface="Arial" panose="020B0604020202020204" pitchFamily="34" charset="0"/>
                        </a:rPr>
                        <a:t>15.36</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600" u="none" strike="noStrike" dirty="0">
                          <a:effectLst/>
                          <a:latin typeface="Arial" panose="020B0604020202020204" pitchFamily="34" charset="0"/>
                          <a:cs typeface="Arial" panose="020B0604020202020204" pitchFamily="34" charset="0"/>
                        </a:rPr>
                        <a:t>37.04</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600" u="none" strike="noStrike" dirty="0">
                          <a:effectLst/>
                          <a:latin typeface="Arial" panose="020B0604020202020204" pitchFamily="34" charset="0"/>
                          <a:cs typeface="Arial" panose="020B0604020202020204" pitchFamily="34" charset="0"/>
                        </a:rPr>
                        <a:t>0.11</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600" u="none" strike="noStrike" dirty="0">
                          <a:effectLst/>
                          <a:latin typeface="Arial" panose="020B0604020202020204" pitchFamily="34" charset="0"/>
                          <a:cs typeface="Arial" panose="020B0604020202020204" pitchFamily="34" charset="0"/>
                        </a:rPr>
                        <a:t>0.00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600" u="none" strike="noStrike" dirty="0">
                          <a:effectLst/>
                          <a:latin typeface="Arial" panose="020B0604020202020204" pitchFamily="34" charset="0"/>
                          <a:cs typeface="Arial" panose="020B0604020202020204" pitchFamily="34" charset="0"/>
                        </a:rPr>
                        <a:t>18.11</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600" u="none" strike="noStrike">
                          <a:effectLst/>
                          <a:latin typeface="Arial" panose="020B0604020202020204" pitchFamily="34" charset="0"/>
                          <a:cs typeface="Arial" panose="020B0604020202020204" pitchFamily="34" charset="0"/>
                        </a:rPr>
                        <a:t>37.04</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600" u="none" strike="noStrike">
                          <a:effectLst/>
                          <a:latin typeface="Arial" panose="020B0604020202020204" pitchFamily="34" charset="0"/>
                          <a:cs typeface="Arial" panose="020B0604020202020204" pitchFamily="34" charset="0"/>
                        </a:rPr>
                        <a:t>9.55</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600" u="none" strike="noStrike">
                          <a:effectLst/>
                          <a:latin typeface="Arial" panose="020B0604020202020204" pitchFamily="34" charset="0"/>
                          <a:cs typeface="Arial" panose="020B0604020202020204" pitchFamily="34" charset="0"/>
                        </a:rPr>
                        <a:t>7.41</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756077525"/>
                  </a:ext>
                </a:extLst>
              </a:tr>
              <a:tr h="256272">
                <a:tc>
                  <a:txBody>
                    <a:bodyPr/>
                    <a:lstStyle/>
                    <a:p>
                      <a:pPr algn="ctr" fontAlgn="b"/>
                      <a:r>
                        <a:rPr lang="en-US" sz="1600" u="none" strike="noStrike" dirty="0">
                          <a:effectLst/>
                          <a:latin typeface="Arial" panose="020B0604020202020204" pitchFamily="34" charset="0"/>
                          <a:cs typeface="Arial" panose="020B0604020202020204" pitchFamily="34" charset="0"/>
                        </a:rPr>
                        <a:t>C3540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600" u="none" strike="noStrike">
                          <a:effectLst/>
                          <a:latin typeface="Arial" panose="020B0604020202020204" pitchFamily="34" charset="0"/>
                          <a:cs typeface="Arial" panose="020B0604020202020204" pitchFamily="34" charset="0"/>
                        </a:rPr>
                        <a:t>1669</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600" u="none" strike="noStrike" dirty="0">
                          <a:effectLst/>
                          <a:latin typeface="Arial" panose="020B0604020202020204" pitchFamily="34" charset="0"/>
                          <a:cs typeface="Arial" panose="020B0604020202020204" pitchFamily="34" charset="0"/>
                        </a:rPr>
                        <a:t>7.02</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600" u="none" strike="noStrike">
                          <a:effectLst/>
                          <a:latin typeface="Arial" panose="020B0604020202020204" pitchFamily="34" charset="0"/>
                          <a:cs typeface="Arial" panose="020B0604020202020204" pitchFamily="34" charset="0"/>
                        </a:rPr>
                        <a:t>178.57</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600" u="none" strike="noStrike" dirty="0">
                          <a:effectLst/>
                          <a:latin typeface="Arial" panose="020B0604020202020204" pitchFamily="34" charset="0"/>
                          <a:cs typeface="Arial" panose="020B0604020202020204" pitchFamily="34" charset="0"/>
                        </a:rPr>
                        <a:t>0.84</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600" u="none" strike="noStrike" dirty="0">
                          <a:effectLst/>
                          <a:latin typeface="Arial" panose="020B0604020202020204" pitchFamily="34" charset="0"/>
                          <a:cs typeface="Arial" panose="020B0604020202020204" pitchFamily="34" charset="0"/>
                        </a:rPr>
                        <a:t>-7.14</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600" u="none" strike="noStrike" dirty="0">
                          <a:effectLst/>
                          <a:latin typeface="Arial" panose="020B0604020202020204" pitchFamily="34" charset="0"/>
                          <a:cs typeface="Arial" panose="020B0604020202020204" pitchFamily="34" charset="0"/>
                        </a:rPr>
                        <a:t>8.26</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600" u="none" strike="noStrike" dirty="0">
                          <a:effectLst/>
                          <a:latin typeface="Arial" panose="020B0604020202020204" pitchFamily="34" charset="0"/>
                          <a:cs typeface="Arial" panose="020B0604020202020204" pitchFamily="34" charset="0"/>
                        </a:rPr>
                        <a:t>178.57</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600" u="none" strike="noStrike" dirty="0">
                          <a:effectLst/>
                          <a:latin typeface="Arial" panose="020B0604020202020204" pitchFamily="34" charset="0"/>
                          <a:cs typeface="Arial" panose="020B0604020202020204" pitchFamily="34" charset="0"/>
                        </a:rPr>
                        <a:t>2.22</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600" u="none" strike="noStrike" dirty="0">
                          <a:effectLst/>
                          <a:latin typeface="Arial" panose="020B0604020202020204" pitchFamily="34" charset="0"/>
                          <a:cs typeface="Arial" panose="020B0604020202020204" pitchFamily="34" charset="0"/>
                        </a:rPr>
                        <a:t>92.86</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2500065338"/>
                  </a:ext>
                </a:extLst>
              </a:tr>
              <a:tr h="256272">
                <a:tc>
                  <a:txBody>
                    <a:bodyPr/>
                    <a:lstStyle/>
                    <a:p>
                      <a:pPr algn="ctr" fontAlgn="b"/>
                      <a:r>
                        <a:rPr lang="en-US" sz="1600" u="none" strike="noStrike" dirty="0">
                          <a:effectLst/>
                          <a:latin typeface="Arial" panose="020B0604020202020204" pitchFamily="34" charset="0"/>
                          <a:cs typeface="Arial" panose="020B0604020202020204" pitchFamily="34" charset="0"/>
                        </a:rPr>
                        <a:t>C5315</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600" u="none" strike="noStrike">
                          <a:effectLst/>
                          <a:latin typeface="Arial" panose="020B0604020202020204" pitchFamily="34" charset="0"/>
                          <a:cs typeface="Arial" panose="020B0604020202020204" pitchFamily="34" charset="0"/>
                        </a:rPr>
                        <a:t>2297</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600" u="none" strike="noStrike" dirty="0">
                          <a:effectLst/>
                          <a:latin typeface="Arial" panose="020B0604020202020204" pitchFamily="34" charset="0"/>
                          <a:cs typeface="Arial" panose="020B0604020202020204" pitchFamily="34" charset="0"/>
                        </a:rPr>
                        <a:t>6.60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600" u="none" strike="noStrike" dirty="0">
                          <a:effectLst/>
                          <a:latin typeface="Arial" panose="020B0604020202020204" pitchFamily="34" charset="0"/>
                          <a:cs typeface="Arial" panose="020B0604020202020204" pitchFamily="34" charset="0"/>
                        </a:rPr>
                        <a:t>166.67</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600" u="none" strike="noStrike" dirty="0">
                          <a:effectLst/>
                          <a:latin typeface="Arial" panose="020B0604020202020204" pitchFamily="34" charset="0"/>
                          <a:cs typeface="Arial" panose="020B0604020202020204" pitchFamily="34" charset="0"/>
                        </a:rPr>
                        <a:t>0.00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600" u="none" strike="noStrike" dirty="0">
                          <a:effectLst/>
                          <a:latin typeface="Arial" panose="020B0604020202020204" pitchFamily="34" charset="0"/>
                          <a:cs typeface="Arial" panose="020B0604020202020204" pitchFamily="34" charset="0"/>
                        </a:rPr>
                        <a:t>0.00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600" u="none" strike="noStrike" dirty="0">
                          <a:effectLst/>
                          <a:latin typeface="Arial" panose="020B0604020202020204" pitchFamily="34" charset="0"/>
                          <a:cs typeface="Arial" panose="020B0604020202020204" pitchFamily="34" charset="0"/>
                        </a:rPr>
                        <a:t>7.38</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600" u="none" strike="noStrike" dirty="0">
                          <a:effectLst/>
                          <a:latin typeface="Arial" panose="020B0604020202020204" pitchFamily="34" charset="0"/>
                          <a:cs typeface="Arial" panose="020B0604020202020204" pitchFamily="34" charset="0"/>
                        </a:rPr>
                        <a:t>166.67</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600" u="none" strike="noStrike" dirty="0">
                          <a:effectLst/>
                          <a:latin typeface="Arial" panose="020B0604020202020204" pitchFamily="34" charset="0"/>
                          <a:cs typeface="Arial" panose="020B0604020202020204" pitchFamily="34" charset="0"/>
                        </a:rPr>
                        <a:t>0.00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600" u="none" strike="noStrike" dirty="0">
                          <a:effectLst/>
                          <a:latin typeface="Arial" panose="020B0604020202020204" pitchFamily="34" charset="0"/>
                          <a:cs typeface="Arial" panose="020B0604020202020204" pitchFamily="34" charset="0"/>
                        </a:rPr>
                        <a:t>0.00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820299459"/>
                  </a:ext>
                </a:extLst>
              </a:tr>
              <a:tr h="256272">
                <a:tc>
                  <a:txBody>
                    <a:bodyPr/>
                    <a:lstStyle/>
                    <a:p>
                      <a:pPr algn="ctr" fontAlgn="b"/>
                      <a:r>
                        <a:rPr lang="en-US" sz="1600" u="none" strike="noStrike" dirty="0">
                          <a:effectLst/>
                          <a:latin typeface="Arial" panose="020B0604020202020204" pitchFamily="34" charset="0"/>
                          <a:cs typeface="Arial" panose="020B0604020202020204" pitchFamily="34" charset="0"/>
                        </a:rPr>
                        <a:t>C7552</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600" u="none" strike="noStrike">
                          <a:effectLst/>
                          <a:latin typeface="Arial" panose="020B0604020202020204" pitchFamily="34" charset="0"/>
                          <a:cs typeface="Arial" panose="020B0604020202020204" pitchFamily="34" charset="0"/>
                        </a:rPr>
                        <a:t>3512</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600" u="none" strike="noStrike" dirty="0">
                          <a:effectLst/>
                          <a:latin typeface="Arial" panose="020B0604020202020204" pitchFamily="34" charset="0"/>
                          <a:cs typeface="Arial" panose="020B0604020202020204" pitchFamily="34" charset="0"/>
                        </a:rPr>
                        <a:t>10.08</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600" u="none" strike="noStrike" dirty="0">
                          <a:effectLst/>
                          <a:latin typeface="Arial" panose="020B0604020202020204" pitchFamily="34" charset="0"/>
                          <a:cs typeface="Arial" panose="020B0604020202020204" pitchFamily="34" charset="0"/>
                        </a:rPr>
                        <a:t>476.47</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marL="0" indent="0" algn="r" fontAlgn="b"/>
                      <a:r>
                        <a:rPr lang="en-US" sz="1600" u="none" strike="noStrike" dirty="0">
                          <a:effectLst/>
                          <a:latin typeface="Arial" panose="020B0604020202020204" pitchFamily="34" charset="0"/>
                          <a:cs typeface="Arial" panose="020B0604020202020204" pitchFamily="34" charset="0"/>
                        </a:rPr>
                        <a:t>-0.20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600" u="none" strike="noStrike" dirty="0">
                          <a:effectLst/>
                          <a:latin typeface="Arial" panose="020B0604020202020204" pitchFamily="34" charset="0"/>
                          <a:cs typeface="Arial" panose="020B0604020202020204" pitchFamily="34" charset="0"/>
                        </a:rPr>
                        <a:t>29.41</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600" u="none" strike="noStrike" dirty="0">
                          <a:effectLst/>
                          <a:latin typeface="Arial" panose="020B0604020202020204" pitchFamily="34" charset="0"/>
                          <a:cs typeface="Arial" panose="020B0604020202020204" pitchFamily="34" charset="0"/>
                        </a:rPr>
                        <a:t>11.68</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600" u="none" strike="noStrike" dirty="0">
                          <a:effectLst/>
                          <a:latin typeface="Arial" panose="020B0604020202020204" pitchFamily="34" charset="0"/>
                          <a:cs typeface="Arial" panose="020B0604020202020204" pitchFamily="34" charset="0"/>
                        </a:rPr>
                        <a:t>476.47</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600" u="none" strike="noStrike" dirty="0">
                          <a:effectLst/>
                          <a:latin typeface="Arial" panose="020B0604020202020204" pitchFamily="34" charset="0"/>
                          <a:cs typeface="Arial" panose="020B0604020202020204" pitchFamily="34" charset="0"/>
                        </a:rPr>
                        <a:t>-0.20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600" u="none" strike="noStrike" dirty="0">
                          <a:effectLst/>
                          <a:latin typeface="Arial" panose="020B0604020202020204" pitchFamily="34" charset="0"/>
                          <a:cs typeface="Arial" panose="020B0604020202020204" pitchFamily="34" charset="0"/>
                        </a:rPr>
                        <a:t>29.41</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3980531941"/>
                  </a:ext>
                </a:extLst>
              </a:tr>
              <a:tr h="256272">
                <a:tc>
                  <a:txBody>
                    <a:bodyPr/>
                    <a:lstStyle/>
                    <a:p>
                      <a:pPr algn="ctr" fontAlgn="b"/>
                      <a:r>
                        <a:rPr lang="en-US" sz="1600" u="none" strike="noStrike" dirty="0">
                          <a:effectLst/>
                          <a:latin typeface="Arial" panose="020B0604020202020204" pitchFamily="34" charset="0"/>
                          <a:cs typeface="Arial" panose="020B0604020202020204" pitchFamily="34" charset="0"/>
                        </a:rPr>
                        <a:t>apex2</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600" u="none" strike="noStrike" dirty="0">
                          <a:effectLst/>
                          <a:latin typeface="Arial" panose="020B0604020202020204" pitchFamily="34" charset="0"/>
                          <a:cs typeface="Arial" panose="020B0604020202020204" pitchFamily="34" charset="0"/>
                        </a:rPr>
                        <a:t>1522</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600" u="none" strike="noStrike" dirty="0">
                          <a:effectLst/>
                          <a:latin typeface="Arial" panose="020B0604020202020204" pitchFamily="34" charset="0"/>
                          <a:cs typeface="Arial" panose="020B0604020202020204" pitchFamily="34" charset="0"/>
                        </a:rPr>
                        <a:t>11.04</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600" u="none" strike="noStrike" dirty="0">
                          <a:effectLst/>
                          <a:latin typeface="Arial" panose="020B0604020202020204" pitchFamily="34" charset="0"/>
                          <a:cs typeface="Arial" panose="020B0604020202020204" pitchFamily="34" charset="0"/>
                        </a:rPr>
                        <a:t>11.76</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600" u="none" strike="noStrike">
                          <a:effectLst/>
                          <a:latin typeface="Arial" panose="020B0604020202020204" pitchFamily="34" charset="0"/>
                          <a:cs typeface="Arial" panose="020B0604020202020204" pitchFamily="34" charset="0"/>
                        </a:rPr>
                        <a:t>-0.33</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600" u="none" strike="noStrike" dirty="0">
                          <a:effectLst/>
                          <a:latin typeface="Arial" panose="020B0604020202020204" pitchFamily="34" charset="0"/>
                          <a:cs typeface="Arial" panose="020B0604020202020204" pitchFamily="34" charset="0"/>
                        </a:rPr>
                        <a:t>0.00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600" u="none" strike="noStrike" dirty="0">
                          <a:effectLst/>
                          <a:latin typeface="Arial" panose="020B0604020202020204" pitchFamily="34" charset="0"/>
                          <a:cs typeface="Arial" panose="020B0604020202020204" pitchFamily="34" charset="0"/>
                        </a:rPr>
                        <a:t>11.67</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600" u="none" strike="noStrike" dirty="0">
                          <a:effectLst/>
                          <a:latin typeface="Arial" panose="020B0604020202020204" pitchFamily="34" charset="0"/>
                          <a:cs typeface="Arial" panose="020B0604020202020204" pitchFamily="34" charset="0"/>
                        </a:rPr>
                        <a:t>11.76</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600" u="none" strike="noStrike" dirty="0">
                          <a:effectLst/>
                          <a:latin typeface="Arial" panose="020B0604020202020204" pitchFamily="34" charset="0"/>
                          <a:cs typeface="Arial" panose="020B0604020202020204" pitchFamily="34" charset="0"/>
                        </a:rPr>
                        <a:t>-0.33</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600" u="none" strike="noStrike" dirty="0">
                          <a:effectLst/>
                          <a:latin typeface="Arial" panose="020B0604020202020204" pitchFamily="34" charset="0"/>
                          <a:cs typeface="Arial" panose="020B0604020202020204" pitchFamily="34" charset="0"/>
                        </a:rPr>
                        <a:t>0.00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3379625051"/>
                  </a:ext>
                </a:extLst>
              </a:tr>
              <a:tr h="256272">
                <a:tc>
                  <a:txBody>
                    <a:bodyPr/>
                    <a:lstStyle/>
                    <a:p>
                      <a:pPr algn="ctr" fontAlgn="b"/>
                      <a:r>
                        <a:rPr lang="en-US" sz="1600" u="none" strike="noStrike" dirty="0">
                          <a:effectLst/>
                          <a:latin typeface="Arial" panose="020B0604020202020204" pitchFamily="34" charset="0"/>
                          <a:cs typeface="Arial" panose="020B0604020202020204" pitchFamily="34" charset="0"/>
                        </a:rPr>
                        <a:t>sqrt</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600" u="none" strike="noStrike" dirty="0">
                          <a:effectLst/>
                          <a:latin typeface="Arial" panose="020B0604020202020204" pitchFamily="34" charset="0"/>
                          <a:cs typeface="Arial" panose="020B0604020202020204" pitchFamily="34" charset="0"/>
                        </a:rPr>
                        <a:t>16998</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600" u="none" strike="noStrike" dirty="0">
                          <a:effectLst/>
                          <a:latin typeface="Arial" panose="020B0604020202020204" pitchFamily="34" charset="0"/>
                          <a:cs typeface="Arial" panose="020B0604020202020204" pitchFamily="34" charset="0"/>
                        </a:rPr>
                        <a:t>0.63</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600" u="none" strike="noStrike" dirty="0">
                          <a:effectLst/>
                          <a:latin typeface="Arial" panose="020B0604020202020204" pitchFamily="34" charset="0"/>
                          <a:cs typeface="Arial" panose="020B0604020202020204" pitchFamily="34" charset="0"/>
                        </a:rPr>
                        <a:t>0.86</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600" u="none" strike="noStrike" dirty="0">
                          <a:effectLst/>
                          <a:latin typeface="Arial" panose="020B0604020202020204" pitchFamily="34" charset="0"/>
                          <a:cs typeface="Arial" panose="020B0604020202020204" pitchFamily="34" charset="0"/>
                        </a:rPr>
                        <a:t>-0.01</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600" u="none" strike="noStrike">
                          <a:effectLst/>
                          <a:latin typeface="Arial" panose="020B0604020202020204" pitchFamily="34" charset="0"/>
                          <a:cs typeface="Arial" panose="020B0604020202020204" pitchFamily="34" charset="0"/>
                        </a:rPr>
                        <a:t>-0.86</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600" u="none" strike="noStrike" dirty="0">
                          <a:effectLst/>
                          <a:latin typeface="Arial" panose="020B0604020202020204" pitchFamily="34" charset="0"/>
                          <a:cs typeface="Arial" panose="020B0604020202020204" pitchFamily="34" charset="0"/>
                        </a:rPr>
                        <a:t>0.70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600" u="none" strike="noStrike" dirty="0">
                          <a:effectLst/>
                          <a:latin typeface="Arial" panose="020B0604020202020204" pitchFamily="34" charset="0"/>
                          <a:cs typeface="Arial" panose="020B0604020202020204" pitchFamily="34" charset="0"/>
                        </a:rPr>
                        <a:t>0.86</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600" u="none" strike="noStrike" dirty="0">
                          <a:effectLst/>
                          <a:latin typeface="Arial" panose="020B0604020202020204" pitchFamily="34" charset="0"/>
                          <a:cs typeface="Arial" panose="020B0604020202020204" pitchFamily="34" charset="0"/>
                        </a:rPr>
                        <a:t>0.33</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600" u="none" strike="noStrike" dirty="0">
                          <a:effectLst/>
                          <a:latin typeface="Arial" panose="020B0604020202020204" pitchFamily="34" charset="0"/>
                          <a:cs typeface="Arial" panose="020B0604020202020204" pitchFamily="34" charset="0"/>
                        </a:rPr>
                        <a:t>1.29</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726267732"/>
                  </a:ext>
                </a:extLst>
              </a:tr>
            </a:tbl>
          </a:graphicData>
        </a:graphic>
      </p:graphicFrame>
      <p:sp>
        <p:nvSpPr>
          <p:cNvPr id="9" name="Rectangle 8">
            <a:extLst>
              <a:ext uri="{FF2B5EF4-FFF2-40B4-BE49-F238E27FC236}">
                <a16:creationId xmlns:a16="http://schemas.microsoft.com/office/drawing/2014/main" id="{C1E59631-CC55-47B2-AB0E-AAD46E57D793}"/>
              </a:ext>
            </a:extLst>
          </p:cNvPr>
          <p:cNvSpPr/>
          <p:nvPr/>
        </p:nvSpPr>
        <p:spPr>
          <a:xfrm>
            <a:off x="1925733" y="3856420"/>
            <a:ext cx="3534818" cy="241827"/>
          </a:xfrm>
          <a:prstGeom prst="rect">
            <a:avLst/>
          </a:prstGeom>
          <a:solidFill>
            <a:schemeClr val="accent4">
              <a:lumMod val="60000"/>
              <a:lumOff val="40000"/>
              <a:alpha val="34000"/>
            </a:schemeClr>
          </a:solidFill>
          <a:ln w="25400" cap="flat">
            <a:no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endParaRPr>
          </a:p>
        </p:txBody>
      </p:sp>
      <p:sp>
        <p:nvSpPr>
          <p:cNvPr id="10" name="Rectangle 9">
            <a:extLst>
              <a:ext uri="{FF2B5EF4-FFF2-40B4-BE49-F238E27FC236}">
                <a16:creationId xmlns:a16="http://schemas.microsoft.com/office/drawing/2014/main" id="{E77C1E0C-B93D-4B88-AA80-1ECCA02004D7}"/>
              </a:ext>
            </a:extLst>
          </p:cNvPr>
          <p:cNvSpPr/>
          <p:nvPr/>
        </p:nvSpPr>
        <p:spPr>
          <a:xfrm>
            <a:off x="5475065" y="3861374"/>
            <a:ext cx="3582124" cy="241827"/>
          </a:xfrm>
          <a:prstGeom prst="rect">
            <a:avLst/>
          </a:prstGeom>
          <a:solidFill>
            <a:schemeClr val="accent4">
              <a:lumMod val="60000"/>
              <a:lumOff val="40000"/>
              <a:alpha val="34000"/>
            </a:schemeClr>
          </a:solidFill>
          <a:ln w="25400" cap="flat">
            <a:no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endParaRPr>
          </a:p>
        </p:txBody>
      </p:sp>
      <p:sp>
        <p:nvSpPr>
          <p:cNvPr id="11" name="Rectangle 10">
            <a:extLst>
              <a:ext uri="{FF2B5EF4-FFF2-40B4-BE49-F238E27FC236}">
                <a16:creationId xmlns:a16="http://schemas.microsoft.com/office/drawing/2014/main" id="{9088B2F1-AA7D-41C0-B57B-A535DD0C3CA7}"/>
              </a:ext>
            </a:extLst>
          </p:cNvPr>
          <p:cNvSpPr/>
          <p:nvPr/>
        </p:nvSpPr>
        <p:spPr>
          <a:xfrm>
            <a:off x="1932990" y="3348419"/>
            <a:ext cx="3520304" cy="241827"/>
          </a:xfrm>
          <a:prstGeom prst="rect">
            <a:avLst/>
          </a:prstGeom>
          <a:solidFill>
            <a:schemeClr val="accent4">
              <a:lumMod val="60000"/>
              <a:lumOff val="40000"/>
              <a:alpha val="34000"/>
            </a:schemeClr>
          </a:solidFill>
          <a:ln w="25400" cap="flat">
            <a:no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40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endParaRPr>
          </a:p>
        </p:txBody>
      </p:sp>
      <p:sp>
        <p:nvSpPr>
          <p:cNvPr id="12" name="Rectangle 11">
            <a:extLst>
              <a:ext uri="{FF2B5EF4-FFF2-40B4-BE49-F238E27FC236}">
                <a16:creationId xmlns:a16="http://schemas.microsoft.com/office/drawing/2014/main" id="{7841B9C0-0DB9-476B-A92F-3ED2A43A92CE}"/>
              </a:ext>
            </a:extLst>
          </p:cNvPr>
          <p:cNvSpPr/>
          <p:nvPr/>
        </p:nvSpPr>
        <p:spPr>
          <a:xfrm>
            <a:off x="5475065" y="3348420"/>
            <a:ext cx="3582124" cy="241827"/>
          </a:xfrm>
          <a:prstGeom prst="rect">
            <a:avLst/>
          </a:prstGeom>
          <a:solidFill>
            <a:schemeClr val="accent4">
              <a:lumMod val="60000"/>
              <a:lumOff val="40000"/>
              <a:alpha val="34000"/>
            </a:schemeClr>
          </a:solidFill>
          <a:ln w="25400" cap="flat">
            <a:no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endParaRPr>
          </a:p>
        </p:txBody>
      </p:sp>
    </p:spTree>
    <p:extLst>
      <p:ext uri="{BB962C8B-B14F-4D97-AF65-F5344CB8AC3E}">
        <p14:creationId xmlns:p14="http://schemas.microsoft.com/office/powerpoint/2010/main" val="5241153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Arial" panose="020B0604020202020204" pitchFamily="34" charset="0"/>
                <a:cs typeface="Arial" panose="020B0604020202020204" pitchFamily="34" charset="0"/>
              </a:rPr>
              <a:t>Outline</a:t>
            </a:r>
          </a:p>
        </p:txBody>
      </p:sp>
      <p:grpSp>
        <p:nvGrpSpPr>
          <p:cNvPr id="8" name="Group 7">
            <a:extLst>
              <a:ext uri="{FF2B5EF4-FFF2-40B4-BE49-F238E27FC236}">
                <a16:creationId xmlns:a16="http://schemas.microsoft.com/office/drawing/2014/main" id="{97CC46F1-5D82-44DC-ACB1-5E6A1B165113}"/>
              </a:ext>
            </a:extLst>
          </p:cNvPr>
          <p:cNvGrpSpPr/>
          <p:nvPr/>
        </p:nvGrpSpPr>
        <p:grpSpPr>
          <a:xfrm>
            <a:off x="386745" y="1128559"/>
            <a:ext cx="8259024" cy="4841706"/>
            <a:chOff x="386745" y="1005467"/>
            <a:chExt cx="6147792" cy="4841706"/>
          </a:xfrm>
        </p:grpSpPr>
        <p:sp>
          <p:nvSpPr>
            <p:cNvPr id="9" name="Freeform: Shape 8">
              <a:extLst>
                <a:ext uri="{FF2B5EF4-FFF2-40B4-BE49-F238E27FC236}">
                  <a16:creationId xmlns:a16="http://schemas.microsoft.com/office/drawing/2014/main" id="{0DA784E7-A2AC-46CB-8D07-135D6ADB2DED}"/>
                </a:ext>
              </a:extLst>
            </p:cNvPr>
            <p:cNvSpPr/>
            <p:nvPr/>
          </p:nvSpPr>
          <p:spPr>
            <a:xfrm rot="21600000">
              <a:off x="777582" y="1005467"/>
              <a:ext cx="5756954" cy="781675"/>
            </a:xfrm>
            <a:custGeom>
              <a:avLst/>
              <a:gdLst>
                <a:gd name="connsiteX0" fmla="*/ 0 w 5756954"/>
                <a:gd name="connsiteY0" fmla="*/ 0 h 781673"/>
                <a:gd name="connsiteX1" fmla="*/ 5366118 w 5756954"/>
                <a:gd name="connsiteY1" fmla="*/ 0 h 781673"/>
                <a:gd name="connsiteX2" fmla="*/ 5756954 w 5756954"/>
                <a:gd name="connsiteY2" fmla="*/ 390837 h 781673"/>
                <a:gd name="connsiteX3" fmla="*/ 5366118 w 5756954"/>
                <a:gd name="connsiteY3" fmla="*/ 781673 h 781673"/>
                <a:gd name="connsiteX4" fmla="*/ 0 w 5756954"/>
                <a:gd name="connsiteY4" fmla="*/ 781673 h 781673"/>
                <a:gd name="connsiteX5" fmla="*/ 0 w 5756954"/>
                <a:gd name="connsiteY5" fmla="*/ 0 h 781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56954" h="781673">
                  <a:moveTo>
                    <a:pt x="5756954" y="781672"/>
                  </a:moveTo>
                  <a:lnTo>
                    <a:pt x="390836" y="781672"/>
                  </a:lnTo>
                  <a:lnTo>
                    <a:pt x="0" y="390836"/>
                  </a:lnTo>
                  <a:lnTo>
                    <a:pt x="390836" y="1"/>
                  </a:lnTo>
                  <a:lnTo>
                    <a:pt x="5756954" y="1"/>
                  </a:lnTo>
                  <a:lnTo>
                    <a:pt x="5756954" y="78167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40114" tIns="76201" rIns="142240" bIns="76201" numCol="1" spcCol="1270" anchor="ctr" anchorCtr="0">
              <a:noAutofit/>
            </a:bodyPr>
            <a:lstStyle/>
            <a:p>
              <a:pPr lvl="0" indent="342900" defTabSz="889000">
                <a:lnSpc>
                  <a:spcPct val="90000"/>
                </a:lnSpc>
                <a:spcBef>
                  <a:spcPct val="0"/>
                </a:spcBef>
                <a:spcAft>
                  <a:spcPct val="35000"/>
                </a:spcAft>
                <a:buNone/>
              </a:pPr>
              <a:r>
                <a:rPr lang="en-US" sz="2700" b="0" i="0" kern="1200" dirty="0">
                  <a:latin typeface="Arial" panose="020B0604020202020204" pitchFamily="34" charset="0"/>
                  <a:cs typeface="Arial" panose="020B0604020202020204" pitchFamily="34" charset="0"/>
                </a:rPr>
                <a:t>Logic Obfuscation</a:t>
              </a:r>
              <a:endParaRPr lang="en-US" sz="2700" kern="1200" dirty="0">
                <a:latin typeface="Arial" panose="020B0604020202020204" pitchFamily="34" charset="0"/>
                <a:cs typeface="Arial" panose="020B0604020202020204" pitchFamily="34" charset="0"/>
              </a:endParaRPr>
            </a:p>
          </p:txBody>
        </p:sp>
        <p:sp>
          <p:nvSpPr>
            <p:cNvPr id="10" name="Oval 9">
              <a:extLst>
                <a:ext uri="{FF2B5EF4-FFF2-40B4-BE49-F238E27FC236}">
                  <a16:creationId xmlns:a16="http://schemas.microsoft.com/office/drawing/2014/main" id="{9C70140D-34A4-4E79-A82F-DD7F3519D05F}"/>
                </a:ext>
              </a:extLst>
            </p:cNvPr>
            <p:cNvSpPr/>
            <p:nvPr/>
          </p:nvSpPr>
          <p:spPr>
            <a:xfrm>
              <a:off x="386745" y="1005468"/>
              <a:ext cx="781673" cy="781673"/>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1" name="Freeform: Shape 10">
              <a:extLst>
                <a:ext uri="{FF2B5EF4-FFF2-40B4-BE49-F238E27FC236}">
                  <a16:creationId xmlns:a16="http://schemas.microsoft.com/office/drawing/2014/main" id="{09318881-ADBD-4551-A34A-51261C84FC12}"/>
                </a:ext>
              </a:extLst>
            </p:cNvPr>
            <p:cNvSpPr/>
            <p:nvPr/>
          </p:nvSpPr>
          <p:spPr>
            <a:xfrm rot="21600000">
              <a:off x="777582" y="2020475"/>
              <a:ext cx="5756954" cy="781675"/>
            </a:xfrm>
            <a:custGeom>
              <a:avLst/>
              <a:gdLst>
                <a:gd name="connsiteX0" fmla="*/ 0 w 5756954"/>
                <a:gd name="connsiteY0" fmla="*/ 0 h 781673"/>
                <a:gd name="connsiteX1" fmla="*/ 5366118 w 5756954"/>
                <a:gd name="connsiteY1" fmla="*/ 0 h 781673"/>
                <a:gd name="connsiteX2" fmla="*/ 5756954 w 5756954"/>
                <a:gd name="connsiteY2" fmla="*/ 390837 h 781673"/>
                <a:gd name="connsiteX3" fmla="*/ 5366118 w 5756954"/>
                <a:gd name="connsiteY3" fmla="*/ 781673 h 781673"/>
                <a:gd name="connsiteX4" fmla="*/ 0 w 5756954"/>
                <a:gd name="connsiteY4" fmla="*/ 781673 h 781673"/>
                <a:gd name="connsiteX5" fmla="*/ 0 w 5756954"/>
                <a:gd name="connsiteY5" fmla="*/ 0 h 781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56954" h="781673">
                  <a:moveTo>
                    <a:pt x="5756954" y="781672"/>
                  </a:moveTo>
                  <a:lnTo>
                    <a:pt x="390836" y="781672"/>
                  </a:lnTo>
                  <a:lnTo>
                    <a:pt x="0" y="390836"/>
                  </a:lnTo>
                  <a:lnTo>
                    <a:pt x="390836" y="1"/>
                  </a:lnTo>
                  <a:lnTo>
                    <a:pt x="5756954" y="1"/>
                  </a:lnTo>
                  <a:lnTo>
                    <a:pt x="5756954" y="78167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40114" tIns="76201" rIns="142240" bIns="76201" numCol="1" spcCol="1270" anchor="ctr" anchorCtr="0">
              <a:noAutofit/>
            </a:bodyPr>
            <a:lstStyle/>
            <a:p>
              <a:pPr marL="342900" lvl="0" defTabSz="889000">
                <a:lnSpc>
                  <a:spcPct val="90000"/>
                </a:lnSpc>
                <a:spcBef>
                  <a:spcPct val="0"/>
                </a:spcBef>
                <a:spcAft>
                  <a:spcPct val="35000"/>
                </a:spcAft>
                <a:buNone/>
              </a:pPr>
              <a:r>
                <a:rPr lang="en-US" sz="2700" b="0" i="0" kern="1200" dirty="0">
                  <a:latin typeface="Arial" panose="020B0604020202020204" pitchFamily="34" charset="0"/>
                  <a:cs typeface="Arial" panose="020B0604020202020204" pitchFamily="34" charset="0"/>
                </a:rPr>
                <a:t>Attacks on Logic Obfuscation and Countermeasures</a:t>
              </a:r>
              <a:endParaRPr lang="en-US" sz="2700" kern="1200" dirty="0">
                <a:latin typeface="Arial" panose="020B0604020202020204" pitchFamily="34" charset="0"/>
                <a:cs typeface="Arial" panose="020B0604020202020204" pitchFamily="34" charset="0"/>
              </a:endParaRPr>
            </a:p>
          </p:txBody>
        </p:sp>
        <p:sp>
          <p:nvSpPr>
            <p:cNvPr id="12" name="Oval 11">
              <a:extLst>
                <a:ext uri="{FF2B5EF4-FFF2-40B4-BE49-F238E27FC236}">
                  <a16:creationId xmlns:a16="http://schemas.microsoft.com/office/drawing/2014/main" id="{7AB2403C-D647-4034-A0DC-48E3380CDC21}"/>
                </a:ext>
              </a:extLst>
            </p:cNvPr>
            <p:cNvSpPr/>
            <p:nvPr/>
          </p:nvSpPr>
          <p:spPr>
            <a:xfrm>
              <a:off x="386745" y="2020476"/>
              <a:ext cx="781673" cy="781673"/>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3" name="Freeform: Shape 12">
              <a:extLst>
                <a:ext uri="{FF2B5EF4-FFF2-40B4-BE49-F238E27FC236}">
                  <a16:creationId xmlns:a16="http://schemas.microsoft.com/office/drawing/2014/main" id="{2A8072C2-19AC-4CA7-B421-426D9B6ECEB9}"/>
                </a:ext>
              </a:extLst>
            </p:cNvPr>
            <p:cNvSpPr/>
            <p:nvPr/>
          </p:nvSpPr>
          <p:spPr>
            <a:xfrm rot="21600000">
              <a:off x="777582" y="3035483"/>
              <a:ext cx="5756954" cy="781674"/>
            </a:xfrm>
            <a:custGeom>
              <a:avLst/>
              <a:gdLst>
                <a:gd name="connsiteX0" fmla="*/ 0 w 5756954"/>
                <a:gd name="connsiteY0" fmla="*/ 0 h 781673"/>
                <a:gd name="connsiteX1" fmla="*/ 5366118 w 5756954"/>
                <a:gd name="connsiteY1" fmla="*/ 0 h 781673"/>
                <a:gd name="connsiteX2" fmla="*/ 5756954 w 5756954"/>
                <a:gd name="connsiteY2" fmla="*/ 390837 h 781673"/>
                <a:gd name="connsiteX3" fmla="*/ 5366118 w 5756954"/>
                <a:gd name="connsiteY3" fmla="*/ 781673 h 781673"/>
                <a:gd name="connsiteX4" fmla="*/ 0 w 5756954"/>
                <a:gd name="connsiteY4" fmla="*/ 781673 h 781673"/>
                <a:gd name="connsiteX5" fmla="*/ 0 w 5756954"/>
                <a:gd name="connsiteY5" fmla="*/ 0 h 781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56954" h="781673">
                  <a:moveTo>
                    <a:pt x="5756954" y="781672"/>
                  </a:moveTo>
                  <a:lnTo>
                    <a:pt x="390836" y="781672"/>
                  </a:lnTo>
                  <a:lnTo>
                    <a:pt x="0" y="390836"/>
                  </a:lnTo>
                  <a:lnTo>
                    <a:pt x="390836" y="1"/>
                  </a:lnTo>
                  <a:lnTo>
                    <a:pt x="5756954" y="1"/>
                  </a:lnTo>
                  <a:lnTo>
                    <a:pt x="5756954" y="78167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40114" tIns="76201" rIns="142240" bIns="76200" numCol="1" spcCol="1270" anchor="ctr" anchorCtr="0">
              <a:noAutofit/>
            </a:bodyPr>
            <a:lstStyle/>
            <a:p>
              <a:pPr lvl="0" indent="342900" defTabSz="889000">
                <a:lnSpc>
                  <a:spcPct val="90000"/>
                </a:lnSpc>
                <a:spcBef>
                  <a:spcPct val="0"/>
                </a:spcBef>
                <a:spcAft>
                  <a:spcPct val="35000"/>
                </a:spcAft>
                <a:buNone/>
              </a:pPr>
              <a:r>
                <a:rPr lang="en-US" sz="2700" b="0" i="0" kern="1200" dirty="0">
                  <a:latin typeface="Arial" panose="020B0604020202020204" pitchFamily="34" charset="0"/>
                  <a:cs typeface="Arial" panose="020B0604020202020204" pitchFamily="34" charset="0"/>
                </a:rPr>
                <a:t>Bypass Attack on SAT-resistant Locking</a:t>
              </a:r>
              <a:endParaRPr lang="en-US" sz="2700" kern="1200" dirty="0">
                <a:latin typeface="Arial" panose="020B0604020202020204" pitchFamily="34" charset="0"/>
                <a:cs typeface="Arial" panose="020B0604020202020204" pitchFamily="34" charset="0"/>
              </a:endParaRPr>
            </a:p>
          </p:txBody>
        </p:sp>
        <p:sp>
          <p:nvSpPr>
            <p:cNvPr id="14" name="Oval 13">
              <a:extLst>
                <a:ext uri="{FF2B5EF4-FFF2-40B4-BE49-F238E27FC236}">
                  <a16:creationId xmlns:a16="http://schemas.microsoft.com/office/drawing/2014/main" id="{4D9B21B8-DFD9-47EF-986A-C6CD775FC13F}"/>
                </a:ext>
              </a:extLst>
            </p:cNvPr>
            <p:cNvSpPr/>
            <p:nvPr/>
          </p:nvSpPr>
          <p:spPr>
            <a:xfrm>
              <a:off x="386745" y="3035484"/>
              <a:ext cx="781673" cy="781673"/>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5" name="Freeform: Shape 14">
              <a:extLst>
                <a:ext uri="{FF2B5EF4-FFF2-40B4-BE49-F238E27FC236}">
                  <a16:creationId xmlns:a16="http://schemas.microsoft.com/office/drawing/2014/main" id="{583EC5CE-3A41-43B1-84C9-2757CD4E46EA}"/>
                </a:ext>
              </a:extLst>
            </p:cNvPr>
            <p:cNvSpPr/>
            <p:nvPr/>
          </p:nvSpPr>
          <p:spPr>
            <a:xfrm rot="21600000">
              <a:off x="777582" y="4050491"/>
              <a:ext cx="5756954" cy="781674"/>
            </a:xfrm>
            <a:custGeom>
              <a:avLst/>
              <a:gdLst>
                <a:gd name="connsiteX0" fmla="*/ 0 w 5756954"/>
                <a:gd name="connsiteY0" fmla="*/ 0 h 781673"/>
                <a:gd name="connsiteX1" fmla="*/ 5366118 w 5756954"/>
                <a:gd name="connsiteY1" fmla="*/ 0 h 781673"/>
                <a:gd name="connsiteX2" fmla="*/ 5756954 w 5756954"/>
                <a:gd name="connsiteY2" fmla="*/ 390837 h 781673"/>
                <a:gd name="connsiteX3" fmla="*/ 5366118 w 5756954"/>
                <a:gd name="connsiteY3" fmla="*/ 781673 h 781673"/>
                <a:gd name="connsiteX4" fmla="*/ 0 w 5756954"/>
                <a:gd name="connsiteY4" fmla="*/ 781673 h 781673"/>
                <a:gd name="connsiteX5" fmla="*/ 0 w 5756954"/>
                <a:gd name="connsiteY5" fmla="*/ 0 h 781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56954" h="781673">
                  <a:moveTo>
                    <a:pt x="5756954" y="781672"/>
                  </a:moveTo>
                  <a:lnTo>
                    <a:pt x="390836" y="781672"/>
                  </a:lnTo>
                  <a:lnTo>
                    <a:pt x="0" y="390836"/>
                  </a:lnTo>
                  <a:lnTo>
                    <a:pt x="390836" y="1"/>
                  </a:lnTo>
                  <a:lnTo>
                    <a:pt x="5756954" y="1"/>
                  </a:lnTo>
                  <a:lnTo>
                    <a:pt x="5756954" y="78167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40114" tIns="76201" rIns="142240" bIns="76200" numCol="1" spcCol="1270" anchor="ctr" anchorCtr="0">
              <a:noAutofit/>
            </a:bodyPr>
            <a:lstStyle/>
            <a:p>
              <a:pPr lvl="0" indent="342900" defTabSz="889000">
                <a:lnSpc>
                  <a:spcPct val="90000"/>
                </a:lnSpc>
                <a:spcBef>
                  <a:spcPct val="0"/>
                </a:spcBef>
                <a:spcAft>
                  <a:spcPct val="35000"/>
                </a:spcAft>
                <a:buNone/>
              </a:pPr>
              <a:r>
                <a:rPr lang="en-US" sz="2700" b="0" i="0" kern="1200" dirty="0">
                  <a:latin typeface="Arial" panose="020B0604020202020204" pitchFamily="34" charset="0"/>
                  <a:cs typeface="Arial" panose="020B0604020202020204" pitchFamily="34" charset="0"/>
                </a:rPr>
                <a:t>BDD-based Functional </a:t>
              </a:r>
              <a:r>
                <a:rPr lang="en-US" sz="2700" dirty="0">
                  <a:latin typeface="Arial" panose="020B0604020202020204" pitchFamily="34" charset="0"/>
                  <a:cs typeface="Arial" panose="020B0604020202020204" pitchFamily="34" charset="0"/>
                </a:rPr>
                <a:t>L</a:t>
              </a:r>
              <a:r>
                <a:rPr lang="en-US" sz="2700" b="0" i="0" kern="1200" dirty="0">
                  <a:latin typeface="Arial" panose="020B0604020202020204" pitchFamily="34" charset="0"/>
                  <a:cs typeface="Arial" panose="020B0604020202020204" pitchFamily="34" charset="0"/>
                </a:rPr>
                <a:t>ocking</a:t>
              </a:r>
              <a:endParaRPr lang="en-US" sz="2700" kern="1200" dirty="0">
                <a:latin typeface="Arial" panose="020B0604020202020204" pitchFamily="34" charset="0"/>
                <a:cs typeface="Arial" panose="020B0604020202020204" pitchFamily="34" charset="0"/>
              </a:endParaRPr>
            </a:p>
          </p:txBody>
        </p:sp>
        <p:sp>
          <p:nvSpPr>
            <p:cNvPr id="16" name="Oval 15">
              <a:extLst>
                <a:ext uri="{FF2B5EF4-FFF2-40B4-BE49-F238E27FC236}">
                  <a16:creationId xmlns:a16="http://schemas.microsoft.com/office/drawing/2014/main" id="{62026606-FD83-4F23-AD3C-A240B91FAA2C}"/>
                </a:ext>
              </a:extLst>
            </p:cNvPr>
            <p:cNvSpPr/>
            <p:nvPr/>
          </p:nvSpPr>
          <p:spPr>
            <a:xfrm>
              <a:off x="386745" y="4050492"/>
              <a:ext cx="781673" cy="781673"/>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7" name="Freeform: Shape 16">
              <a:extLst>
                <a:ext uri="{FF2B5EF4-FFF2-40B4-BE49-F238E27FC236}">
                  <a16:creationId xmlns:a16="http://schemas.microsoft.com/office/drawing/2014/main" id="{79E629BE-1F21-4B8F-AED8-B2867656DC2F}"/>
                </a:ext>
              </a:extLst>
            </p:cNvPr>
            <p:cNvSpPr/>
            <p:nvPr/>
          </p:nvSpPr>
          <p:spPr>
            <a:xfrm rot="21600000">
              <a:off x="777582" y="5065499"/>
              <a:ext cx="5756955" cy="781674"/>
            </a:xfrm>
            <a:custGeom>
              <a:avLst/>
              <a:gdLst>
                <a:gd name="connsiteX0" fmla="*/ 0 w 5756954"/>
                <a:gd name="connsiteY0" fmla="*/ 0 h 781673"/>
                <a:gd name="connsiteX1" fmla="*/ 5366118 w 5756954"/>
                <a:gd name="connsiteY1" fmla="*/ 0 h 781673"/>
                <a:gd name="connsiteX2" fmla="*/ 5756954 w 5756954"/>
                <a:gd name="connsiteY2" fmla="*/ 390837 h 781673"/>
                <a:gd name="connsiteX3" fmla="*/ 5366118 w 5756954"/>
                <a:gd name="connsiteY3" fmla="*/ 781673 h 781673"/>
                <a:gd name="connsiteX4" fmla="*/ 0 w 5756954"/>
                <a:gd name="connsiteY4" fmla="*/ 781673 h 781673"/>
                <a:gd name="connsiteX5" fmla="*/ 0 w 5756954"/>
                <a:gd name="connsiteY5" fmla="*/ 0 h 781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56954" h="781673">
                  <a:moveTo>
                    <a:pt x="5756954" y="781672"/>
                  </a:moveTo>
                  <a:lnTo>
                    <a:pt x="390836" y="781672"/>
                  </a:lnTo>
                  <a:lnTo>
                    <a:pt x="0" y="390836"/>
                  </a:lnTo>
                  <a:lnTo>
                    <a:pt x="390836" y="1"/>
                  </a:lnTo>
                  <a:lnTo>
                    <a:pt x="5756954" y="1"/>
                  </a:lnTo>
                  <a:lnTo>
                    <a:pt x="5756954" y="78167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40114" tIns="76201" rIns="142241" bIns="76200" numCol="1" spcCol="1270" anchor="ctr" anchorCtr="0">
              <a:noAutofit/>
            </a:bodyPr>
            <a:lstStyle/>
            <a:p>
              <a:pPr lvl="0" indent="342900" defTabSz="889000">
                <a:lnSpc>
                  <a:spcPct val="90000"/>
                </a:lnSpc>
                <a:spcBef>
                  <a:spcPct val="0"/>
                </a:spcBef>
                <a:spcAft>
                  <a:spcPct val="35000"/>
                </a:spcAft>
                <a:buNone/>
              </a:pPr>
              <a:r>
                <a:rPr lang="en-US" sz="2700" b="0" i="0" kern="1200" dirty="0">
                  <a:latin typeface="Arial" panose="020B0604020202020204" pitchFamily="34" charset="0"/>
                  <a:cs typeface="Arial" panose="020B0604020202020204" pitchFamily="34" charset="0"/>
                </a:rPr>
                <a:t>Conclusion and Future Work</a:t>
              </a:r>
              <a:endParaRPr lang="en-US" sz="2700" kern="1200" dirty="0">
                <a:latin typeface="Arial" panose="020B0604020202020204" pitchFamily="34" charset="0"/>
                <a:cs typeface="Arial" panose="020B0604020202020204" pitchFamily="34" charset="0"/>
              </a:endParaRPr>
            </a:p>
          </p:txBody>
        </p:sp>
        <p:sp>
          <p:nvSpPr>
            <p:cNvPr id="18" name="Oval 17">
              <a:extLst>
                <a:ext uri="{FF2B5EF4-FFF2-40B4-BE49-F238E27FC236}">
                  <a16:creationId xmlns:a16="http://schemas.microsoft.com/office/drawing/2014/main" id="{CBA29093-789E-4666-936E-EEB2243BB1A6}"/>
                </a:ext>
              </a:extLst>
            </p:cNvPr>
            <p:cNvSpPr/>
            <p:nvPr/>
          </p:nvSpPr>
          <p:spPr>
            <a:xfrm>
              <a:off x="386745" y="5065500"/>
              <a:ext cx="781673" cy="781673"/>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pic>
        <p:nvPicPr>
          <p:cNvPr id="7" name="Graphic 6" descr="Lock">
            <a:extLst>
              <a:ext uri="{FF2B5EF4-FFF2-40B4-BE49-F238E27FC236}">
                <a16:creationId xmlns:a16="http://schemas.microsoft.com/office/drawing/2014/main" id="{BC92D282-A1E4-42A2-BC8E-6FB9A1BFB87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2507" y="1225474"/>
            <a:ext cx="558800" cy="558800"/>
          </a:xfrm>
          <a:prstGeom prst="rect">
            <a:avLst/>
          </a:prstGeom>
        </p:spPr>
      </p:pic>
      <p:pic>
        <p:nvPicPr>
          <p:cNvPr id="21" name="Graphic 20" descr="Unlock">
            <a:extLst>
              <a:ext uri="{FF2B5EF4-FFF2-40B4-BE49-F238E27FC236}">
                <a16:creationId xmlns:a16="http://schemas.microsoft.com/office/drawing/2014/main" id="{83EDE477-370D-4AC8-B44C-34C5A9EBFBE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42457" y="2255512"/>
            <a:ext cx="557784" cy="557784"/>
          </a:xfrm>
          <a:prstGeom prst="rect">
            <a:avLst/>
          </a:prstGeom>
        </p:spPr>
      </p:pic>
      <p:pic>
        <p:nvPicPr>
          <p:cNvPr id="23" name="Graphic 22" descr="Arrow: Clockwise curve">
            <a:extLst>
              <a:ext uri="{FF2B5EF4-FFF2-40B4-BE49-F238E27FC236}">
                <a16:creationId xmlns:a16="http://schemas.microsoft.com/office/drawing/2014/main" id="{256049A2-617F-4D20-8386-92ED9BE55F1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3523" y="3281341"/>
            <a:ext cx="557784" cy="557784"/>
          </a:xfrm>
          <a:prstGeom prst="rect">
            <a:avLst/>
          </a:prstGeom>
        </p:spPr>
      </p:pic>
      <p:pic>
        <p:nvPicPr>
          <p:cNvPr id="25" name="Graphic 24" descr="Hierarchy">
            <a:extLst>
              <a:ext uri="{FF2B5EF4-FFF2-40B4-BE49-F238E27FC236}">
                <a16:creationId xmlns:a16="http://schemas.microsoft.com/office/drawing/2014/main" id="{7869738F-5439-4AAE-AB10-3E2EE41F0E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53523" y="4296349"/>
            <a:ext cx="557784" cy="557784"/>
          </a:xfrm>
          <a:prstGeom prst="rect">
            <a:avLst/>
          </a:prstGeom>
        </p:spPr>
      </p:pic>
      <p:pic>
        <p:nvPicPr>
          <p:cNvPr id="27" name="Graphic 26" descr="Help">
            <a:extLst>
              <a:ext uri="{FF2B5EF4-FFF2-40B4-BE49-F238E27FC236}">
                <a16:creationId xmlns:a16="http://schemas.microsoft.com/office/drawing/2014/main" id="{FA5176EA-F1F0-4CFF-AD71-5D46580F560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32908" y="5300536"/>
            <a:ext cx="557784" cy="557784"/>
          </a:xfrm>
          <a:prstGeom prst="rect">
            <a:avLst/>
          </a:prstGeom>
        </p:spPr>
      </p:pic>
      <p:sp>
        <p:nvSpPr>
          <p:cNvPr id="28" name="Slide Number Placeholder 27">
            <a:extLst>
              <a:ext uri="{FF2B5EF4-FFF2-40B4-BE49-F238E27FC236}">
                <a16:creationId xmlns:a16="http://schemas.microsoft.com/office/drawing/2014/main" id="{B4C93899-2345-4582-961D-E5888B46497E}"/>
              </a:ext>
            </a:extLst>
          </p:cNvPr>
          <p:cNvSpPr>
            <a:spLocks noGrp="1"/>
          </p:cNvSpPr>
          <p:nvPr>
            <p:ph type="sldNum" sz="quarter" idx="2"/>
          </p:nvPr>
        </p:nvSpPr>
        <p:spPr/>
        <p:txBody>
          <a:bodyPr/>
          <a:lstStyle/>
          <a:p>
            <a:fld id="{6EA7A850-4BE4-457B-9249-6A73A0B2CF6C}" type="slidenum">
              <a:rPr lang="en-US" smtClean="0"/>
              <a:t>2</a:t>
            </a:fld>
            <a:endParaRPr lang="en-US"/>
          </a:p>
        </p:txBody>
      </p:sp>
    </p:spTree>
    <p:extLst>
      <p:ext uri="{BB962C8B-B14F-4D97-AF65-F5344CB8AC3E}">
        <p14:creationId xmlns:p14="http://schemas.microsoft.com/office/powerpoint/2010/main" val="38423762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Arial" panose="020B0604020202020204" pitchFamily="34" charset="0"/>
                <a:cs typeface="Arial" panose="020B0604020202020204" pitchFamily="34" charset="0"/>
              </a:rPr>
              <a:t>Limitations</a:t>
            </a:r>
          </a:p>
        </p:txBody>
      </p:sp>
      <mc:AlternateContent xmlns:mc="http://schemas.openxmlformats.org/markup-compatibility/2006" xmlns:a14="http://schemas.microsoft.com/office/drawing/2010/main">
        <mc:Choice Requires="a14">
          <p:sp>
            <p:nvSpPr>
              <p:cNvPr id="9" name="Content Placeholder 2"/>
              <p:cNvSpPr txBox="1">
                <a:spLocks/>
              </p:cNvSpPr>
              <p:nvPr/>
            </p:nvSpPr>
            <p:spPr>
              <a:xfrm>
                <a:off x="4454050" y="1095317"/>
                <a:ext cx="4645882" cy="354366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marL="625056" indent="-401822" defTabSz="410751" eaLnBrk="1" hangingPunct="1">
                  <a:spcBef>
                    <a:spcPts val="844"/>
                  </a:spcBef>
                  <a:buSzPct val="100000"/>
                  <a:buChar char="•"/>
                  <a:defRPr sz="2400" b="1" i="0">
                    <a:latin typeface="Arial"/>
                    <a:ea typeface="+mn-ea"/>
                    <a:cs typeface="Arial"/>
                    <a:sym typeface="Gill Sans Light"/>
                  </a:defRPr>
                </a:lvl1pPr>
                <a:lvl2pPr marL="937584" indent="-401822" defTabSz="410751" eaLnBrk="1" hangingPunct="1">
                  <a:spcBef>
                    <a:spcPts val="844"/>
                  </a:spcBef>
                  <a:buSzPct val="100000"/>
                  <a:buChar char="•"/>
                  <a:defRPr sz="2000" b="1">
                    <a:latin typeface="Arial"/>
                    <a:ea typeface="+mn-ea"/>
                    <a:cs typeface="Arial"/>
                    <a:sym typeface="Gill Sans Light"/>
                  </a:defRPr>
                </a:lvl2pPr>
                <a:lvl3pPr marL="1250112" indent="-401822" defTabSz="410751" eaLnBrk="1" hangingPunct="1">
                  <a:spcBef>
                    <a:spcPts val="844"/>
                  </a:spcBef>
                  <a:buSzPct val="100000"/>
                  <a:buChar char="•"/>
                  <a:defRPr sz="1800" b="1">
                    <a:latin typeface="Arial"/>
                    <a:ea typeface="+mn-ea"/>
                    <a:cs typeface="Arial"/>
                    <a:sym typeface="Gill Sans Light"/>
                  </a:defRPr>
                </a:lvl3pPr>
                <a:lvl4pPr marL="1562640" indent="-401822" defTabSz="410751" eaLnBrk="1" hangingPunct="1">
                  <a:spcBef>
                    <a:spcPts val="844"/>
                  </a:spcBef>
                  <a:buSzPct val="100000"/>
                  <a:buChar char="•"/>
                  <a:defRPr sz="1969">
                    <a:latin typeface="Arial"/>
                    <a:ea typeface="+mn-ea"/>
                    <a:cs typeface="Arial"/>
                    <a:sym typeface="Gill Sans Light"/>
                  </a:defRPr>
                </a:lvl4pPr>
                <a:lvl5pPr marL="1875168" indent="-401822" defTabSz="410751" eaLnBrk="1" hangingPunct="1">
                  <a:spcBef>
                    <a:spcPts val="844"/>
                  </a:spcBef>
                  <a:buSzPct val="100000"/>
                  <a:buChar char="•"/>
                  <a:defRPr sz="1969">
                    <a:latin typeface="Arial"/>
                    <a:ea typeface="+mn-ea"/>
                    <a:cs typeface="Arial"/>
                    <a:sym typeface="Gill Sans Light"/>
                  </a:defRPr>
                </a:lvl5pPr>
                <a:lvl6pPr marL="2125190" indent="-401822" defTabSz="410751" eaLnBrk="1" hangingPunct="1">
                  <a:spcBef>
                    <a:spcPts val="1687"/>
                  </a:spcBef>
                  <a:buSzPct val="171000"/>
                  <a:buChar char="•"/>
                  <a:defRPr sz="2953">
                    <a:latin typeface="+mn-lt"/>
                    <a:ea typeface="+mn-ea"/>
                    <a:cs typeface="+mn-cs"/>
                    <a:sym typeface="Gill Sans Light"/>
                  </a:defRPr>
                </a:lvl6pPr>
                <a:lvl7pPr marL="2375212" indent="-401822" defTabSz="410751" eaLnBrk="1" hangingPunct="1">
                  <a:spcBef>
                    <a:spcPts val="1687"/>
                  </a:spcBef>
                  <a:buSzPct val="171000"/>
                  <a:buChar char="•"/>
                  <a:defRPr sz="2953">
                    <a:latin typeface="+mn-lt"/>
                    <a:ea typeface="+mn-ea"/>
                    <a:cs typeface="+mn-cs"/>
                    <a:sym typeface="Gill Sans Light"/>
                  </a:defRPr>
                </a:lvl7pPr>
                <a:lvl8pPr marL="2625235" indent="-401822" defTabSz="410751" eaLnBrk="1" hangingPunct="1">
                  <a:spcBef>
                    <a:spcPts val="1687"/>
                  </a:spcBef>
                  <a:buSzPct val="171000"/>
                  <a:buChar char="•"/>
                  <a:defRPr sz="2953">
                    <a:latin typeface="+mn-lt"/>
                    <a:ea typeface="+mn-ea"/>
                    <a:cs typeface="+mn-cs"/>
                    <a:sym typeface="Gill Sans Light"/>
                  </a:defRPr>
                </a:lvl8pPr>
                <a:lvl9pPr marL="2875257" indent="-401822" defTabSz="410751" eaLnBrk="1" hangingPunct="1">
                  <a:spcBef>
                    <a:spcPts val="1687"/>
                  </a:spcBef>
                  <a:buSzPct val="171000"/>
                  <a:buChar char="•"/>
                  <a:defRPr sz="2953">
                    <a:latin typeface="+mn-lt"/>
                    <a:ea typeface="+mn-ea"/>
                    <a:cs typeface="+mn-cs"/>
                    <a:sym typeface="Gill Sans Light"/>
                  </a:defRPr>
                </a:lvl9pPr>
              </a:lstStyle>
              <a:p>
                <a:pPr>
                  <a:spcBef>
                    <a:spcPts val="600"/>
                  </a:spcBef>
                </a:pPr>
                <a:r>
                  <a:rPr lang="en-US" sz="2100" dirty="0">
                    <a:latin typeface="Arial" panose="020B0604020202020204" pitchFamily="34" charset="0"/>
                    <a:cs typeface="Arial" panose="020B0604020202020204" pitchFamily="34" charset="0"/>
                  </a:rPr>
                  <a:t>Targets only maximum SAT resistance</a:t>
                </a:r>
              </a:p>
              <a:p>
                <a:pPr lvl="1">
                  <a:spcBef>
                    <a:spcPts val="600"/>
                  </a:spcBef>
                  <a:buFont typeface="Courier New" panose="02070309020205020404" pitchFamily="49" charset="0"/>
                  <a:buChar char="o"/>
                </a:pPr>
                <a:r>
                  <a:rPr lang="en-US" sz="2100" b="0" dirty="0">
                    <a:latin typeface="Arial" panose="020B0604020202020204" pitchFamily="34" charset="0"/>
                    <a:cs typeface="Arial" panose="020B0604020202020204" pitchFamily="34" charset="0"/>
                  </a:rPr>
                  <a:t>Misses DIPs linked to multiple keys</a:t>
                </a:r>
                <a:endParaRPr lang="en-US" sz="2100" b="0" kern="0" dirty="0">
                  <a:latin typeface="Arial" panose="020B0604020202020204" pitchFamily="34" charset="0"/>
                  <a:cs typeface="Arial" panose="020B0604020202020204" pitchFamily="34" charset="0"/>
                </a:endParaRPr>
              </a:p>
              <a:p>
                <a:pPr>
                  <a:spcBef>
                    <a:spcPts val="600"/>
                  </a:spcBef>
                </a:pPr>
                <a:r>
                  <a:rPr lang="en-US" sz="2100" kern="0" dirty="0">
                    <a:latin typeface="Arial" panose="020B0604020202020204" pitchFamily="34" charset="0"/>
                    <a:cs typeface="Arial" panose="020B0604020202020204" pitchFamily="34" charset="0"/>
                  </a:rPr>
                  <a:t>When can this happen?</a:t>
                </a:r>
              </a:p>
              <a:p>
                <a:pPr lvl="1">
                  <a:spcBef>
                    <a:spcPts val="600"/>
                  </a:spcBef>
                  <a:buFont typeface="Courier New" panose="02070309020205020404" pitchFamily="49" charset="0"/>
                  <a:buChar char="o"/>
                </a:pPr>
                <a:r>
                  <a:rPr lang="en-US" sz="2100" b="0" kern="0" dirty="0">
                    <a:latin typeface="Arial" panose="020B0604020202020204" pitchFamily="34" charset="0"/>
                    <a:cs typeface="Arial" panose="020B0604020202020204" pitchFamily="34" charset="0"/>
                  </a:rPr>
                  <a:t>SLL key space </a:t>
                </a:r>
              </a:p>
              <a:p>
                <a:pPr lvl="1">
                  <a:spcBef>
                    <a:spcPts val="600"/>
                  </a:spcBef>
                  <a:buFont typeface="Courier New" panose="02070309020205020404" pitchFamily="49" charset="0"/>
                  <a:buChar char="o"/>
                </a:pPr>
                <a:r>
                  <a:rPr lang="en-US" sz="2100" b="0" kern="0" dirty="0">
                    <a:latin typeface="Arial" panose="020B0604020202020204" pitchFamily="34" charset="0"/>
                    <a:cs typeface="Arial" panose="020B0604020202020204" pitchFamily="34" charset="0"/>
                  </a:rPr>
                  <a:t>Anti-SAT p-value (output-1 count) variation</a:t>
                </a:r>
              </a:p>
              <a:p>
                <a:pPr>
                  <a:spcBef>
                    <a:spcPts val="600"/>
                  </a:spcBef>
                </a:pPr>
                <a:r>
                  <a:rPr lang="en-US" sz="2100" kern="0" dirty="0">
                    <a:latin typeface="Arial" panose="020B0604020202020204" pitchFamily="34" charset="0"/>
                    <a:cs typeface="Arial" panose="020B0604020202020204" pitchFamily="34" charset="0"/>
                  </a:rPr>
                  <a:t>Random Integration (RI)</a:t>
                </a:r>
              </a:p>
              <a:p>
                <a:pPr lvl="1">
                  <a:spcBef>
                    <a:spcPts val="600"/>
                  </a:spcBef>
                  <a:buFont typeface="Courier New" panose="02070309020205020404" pitchFamily="49" charset="0"/>
                  <a:buChar char="o"/>
                </a:pPr>
                <a:r>
                  <a:rPr lang="en-US" sz="2100" b="0" kern="0" dirty="0">
                    <a:latin typeface="Arial" panose="020B0604020202020204" pitchFamily="34" charset="0"/>
                    <a:cs typeface="Arial" panose="020B0604020202020204" pitchFamily="34" charset="0"/>
                  </a:rPr>
                  <a:t>High number of DIPs per wrong key</a:t>
                </a:r>
              </a:p>
              <a:p>
                <a:pPr lvl="1">
                  <a:spcBef>
                    <a:spcPts val="600"/>
                  </a:spcBef>
                  <a:buFont typeface="Courier New" panose="02070309020205020404" pitchFamily="49" charset="0"/>
                  <a:buChar char="o"/>
                </a:pPr>
                <a:r>
                  <a:rPr lang="en-US" sz="2100" b="0" kern="0" dirty="0">
                    <a:latin typeface="Arial" panose="020B0604020202020204" pitchFamily="34" charset="0"/>
                    <a:cs typeface="Arial" panose="020B0604020202020204" pitchFamily="34" charset="0"/>
                  </a:rPr>
                  <a:t>Increased bypass circuitry overhead </a:t>
                </a:r>
                <a14:m>
                  <m:oMath xmlns:m="http://schemas.openxmlformats.org/officeDocument/2006/math">
                    <m:r>
                      <a:rPr lang="en-US" sz="2100" b="0" i="1" kern="0" smtClean="0">
                        <a:latin typeface="Cambria Math" panose="02040503050406030204" pitchFamily="18" charset="0"/>
                        <a:ea typeface="Cambria Math" panose="02040503050406030204" pitchFamily="18" charset="0"/>
                        <a:cs typeface="Arial" panose="020B0604020202020204" pitchFamily="34" charset="0"/>
                      </a:rPr>
                      <m:t>↔ </m:t>
                    </m:r>
                  </m:oMath>
                </a14:m>
                <a:r>
                  <a:rPr lang="en-US" sz="2100" b="0" kern="0" dirty="0">
                    <a:latin typeface="Arial" panose="020B0604020202020204" pitchFamily="34" charset="0"/>
                    <a:cs typeface="Arial" panose="020B0604020202020204" pitchFamily="34" charset="0"/>
                  </a:rPr>
                  <a:t>Unpredictable SAT resistance</a:t>
                </a:r>
              </a:p>
              <a:p>
                <a:endParaRPr lang="en-US" sz="2100" b="0" kern="0" dirty="0">
                  <a:latin typeface="Arial" panose="020B0604020202020204" pitchFamily="34" charset="0"/>
                  <a:cs typeface="Arial" panose="020B0604020202020204" pitchFamily="34" charset="0"/>
                </a:endParaRPr>
              </a:p>
            </p:txBody>
          </p:sp>
        </mc:Choice>
        <mc:Fallback xmlns="">
          <p:sp>
            <p:nvSpPr>
              <p:cNvPr id="9" name="Content Placeholder 2"/>
              <p:cNvSpPr txBox="1">
                <a:spLocks noRot="1" noChangeAspect="1" noMove="1" noResize="1" noEditPoints="1" noAdjustHandles="1" noChangeArrowheads="1" noChangeShapeType="1" noTextEdit="1"/>
              </p:cNvSpPr>
              <p:nvPr/>
            </p:nvSpPr>
            <p:spPr>
              <a:xfrm>
                <a:off x="4454050" y="1095317"/>
                <a:ext cx="4645882" cy="3543660"/>
              </a:xfrm>
              <a:prstGeom prst="rect">
                <a:avLst/>
              </a:prstGeom>
              <a:blipFill>
                <a:blip r:embed="rId3"/>
                <a:stretch>
                  <a:fillRect t="-2410" r="-1444" b="-46299"/>
                </a:stretch>
              </a:blipFill>
              <a:ln w="12700">
                <a:miter lim="400000"/>
              </a:ln>
              <a:extLst>
                <a:ext uri="{C572A759-6A51-4108-AA02-DFA0A04FC94B}">
                  <ma14:wrappingTextBoxFlag xmlns="" xmlns:ma14="http://schemas.microsoft.com/office/mac/drawingml/2011/main" xmlns:a14="http://schemas.microsoft.com/office/drawing/2010/main" val="1"/>
                </a:ext>
              </a:extLst>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2F7F2383-F0F8-4E32-BB2C-1AFC9D27CFB4}"/>
              </a:ext>
            </a:extLst>
          </p:cNvPr>
          <p:cNvSpPr>
            <a:spLocks noGrp="1"/>
          </p:cNvSpPr>
          <p:nvPr>
            <p:ph type="sldNum" sz="quarter" idx="2"/>
          </p:nvPr>
        </p:nvSpPr>
        <p:spPr/>
        <p:txBody>
          <a:bodyPr/>
          <a:lstStyle/>
          <a:p>
            <a:fld id="{6EA7A850-4BE4-457B-9249-6A73A0B2CF6C}" type="slidenum">
              <a:rPr lang="en-US" smtClean="0"/>
              <a:t>20</a:t>
            </a:fld>
            <a:endParaRPr lang="en-US"/>
          </a:p>
        </p:txBody>
      </p:sp>
      <p:grpSp>
        <p:nvGrpSpPr>
          <p:cNvPr id="6" name="Group 5">
            <a:extLst>
              <a:ext uri="{FF2B5EF4-FFF2-40B4-BE49-F238E27FC236}">
                <a16:creationId xmlns:a16="http://schemas.microsoft.com/office/drawing/2014/main" id="{6791346A-2ED7-489F-8105-6DF3C7A155B7}"/>
              </a:ext>
            </a:extLst>
          </p:cNvPr>
          <p:cNvGrpSpPr/>
          <p:nvPr/>
        </p:nvGrpSpPr>
        <p:grpSpPr>
          <a:xfrm>
            <a:off x="175296" y="1114557"/>
            <a:ext cx="4278754" cy="2269124"/>
            <a:chOff x="105952" y="3031083"/>
            <a:chExt cx="4278754" cy="2269124"/>
          </a:xfrm>
        </p:grpSpPr>
        <p:pic>
          <p:nvPicPr>
            <p:cNvPr id="5" name="Picture 4">
              <a:extLst>
                <a:ext uri="{FF2B5EF4-FFF2-40B4-BE49-F238E27FC236}">
                  <a16:creationId xmlns:a16="http://schemas.microsoft.com/office/drawing/2014/main" id="{199624B8-55F8-46CB-A495-06011C0346C7}"/>
                </a:ext>
              </a:extLst>
            </p:cNvPr>
            <p:cNvPicPr>
              <a:picLocks noChangeAspect="1"/>
            </p:cNvPicPr>
            <p:nvPr/>
          </p:nvPicPr>
          <p:blipFill>
            <a:blip r:embed="rId4"/>
            <a:stretch>
              <a:fillRect/>
            </a:stretch>
          </p:blipFill>
          <p:spPr>
            <a:xfrm>
              <a:off x="105952" y="3031083"/>
              <a:ext cx="4278754" cy="2269124"/>
            </a:xfrm>
            <a:prstGeom prst="rect">
              <a:avLst/>
            </a:prstGeom>
          </p:spPr>
        </p:pic>
        <p:sp>
          <p:nvSpPr>
            <p:cNvPr id="10" name="Rectangle 9">
              <a:extLst>
                <a:ext uri="{FF2B5EF4-FFF2-40B4-BE49-F238E27FC236}">
                  <a16:creationId xmlns:a16="http://schemas.microsoft.com/office/drawing/2014/main" id="{F227EB25-8B1A-4CBE-B881-85AA6C59D7F6}"/>
                </a:ext>
              </a:extLst>
            </p:cNvPr>
            <p:cNvSpPr/>
            <p:nvPr/>
          </p:nvSpPr>
          <p:spPr>
            <a:xfrm>
              <a:off x="105952" y="4845739"/>
              <a:ext cx="2405652" cy="229535"/>
            </a:xfrm>
            <a:prstGeom prst="rect">
              <a:avLst/>
            </a:prstGeom>
            <a:solidFill>
              <a:srgbClr val="FF0000">
                <a:alpha val="37000"/>
              </a:srgbClr>
            </a:solidFill>
            <a:ln w="25400" cap="flat">
              <a:no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endParaRPr>
            </a:p>
          </p:txBody>
        </p:sp>
      </p:grpSp>
      <p:grpSp>
        <p:nvGrpSpPr>
          <p:cNvPr id="40" name="Group 39">
            <a:extLst>
              <a:ext uri="{FF2B5EF4-FFF2-40B4-BE49-F238E27FC236}">
                <a16:creationId xmlns:a16="http://schemas.microsoft.com/office/drawing/2014/main" id="{ADB7DDC3-F4F3-4948-89DF-871E3F2F82BA}"/>
              </a:ext>
            </a:extLst>
          </p:cNvPr>
          <p:cNvGrpSpPr/>
          <p:nvPr/>
        </p:nvGrpSpPr>
        <p:grpSpPr>
          <a:xfrm>
            <a:off x="313278" y="3632058"/>
            <a:ext cx="3916264" cy="1898916"/>
            <a:chOff x="287197" y="4245926"/>
            <a:chExt cx="3916264" cy="1898916"/>
          </a:xfrm>
        </p:grpSpPr>
        <p:pic>
          <p:nvPicPr>
            <p:cNvPr id="14" name="Picture 13">
              <a:extLst>
                <a:ext uri="{FF2B5EF4-FFF2-40B4-BE49-F238E27FC236}">
                  <a16:creationId xmlns:a16="http://schemas.microsoft.com/office/drawing/2014/main" id="{915BF5AB-C17E-43A1-998A-040103EAD3F1}"/>
                </a:ext>
              </a:extLst>
            </p:cNvPr>
            <p:cNvPicPr>
              <a:picLocks noChangeAspect="1"/>
            </p:cNvPicPr>
            <p:nvPr/>
          </p:nvPicPr>
          <p:blipFill rotWithShape="1">
            <a:blip r:embed="rId5"/>
            <a:srcRect t="6624" b="1958"/>
            <a:stretch/>
          </p:blipFill>
          <p:spPr>
            <a:xfrm>
              <a:off x="287197" y="4245926"/>
              <a:ext cx="3916264" cy="1898916"/>
            </a:xfrm>
            <a:prstGeom prst="rect">
              <a:avLst/>
            </a:prstGeom>
          </p:spPr>
        </p:pic>
        <p:grpSp>
          <p:nvGrpSpPr>
            <p:cNvPr id="19" name="Group 18">
              <a:extLst>
                <a:ext uri="{FF2B5EF4-FFF2-40B4-BE49-F238E27FC236}">
                  <a16:creationId xmlns:a16="http://schemas.microsoft.com/office/drawing/2014/main" id="{5B522053-D6C9-4CD1-AC89-23ED2E45CF2D}"/>
                </a:ext>
              </a:extLst>
            </p:cNvPr>
            <p:cNvGrpSpPr/>
            <p:nvPr/>
          </p:nvGrpSpPr>
          <p:grpSpPr>
            <a:xfrm>
              <a:off x="1148620" y="4556823"/>
              <a:ext cx="113414" cy="339701"/>
              <a:chOff x="-1446028" y="3883238"/>
              <a:chExt cx="113414" cy="339701"/>
            </a:xfrm>
          </p:grpSpPr>
          <p:sp>
            <p:nvSpPr>
              <p:cNvPr id="8" name="Oval 7">
                <a:extLst>
                  <a:ext uri="{FF2B5EF4-FFF2-40B4-BE49-F238E27FC236}">
                    <a16:creationId xmlns:a16="http://schemas.microsoft.com/office/drawing/2014/main" id="{E45787DC-333A-4573-877E-0E5881DBD244}"/>
                  </a:ext>
                </a:extLst>
              </p:cNvPr>
              <p:cNvSpPr/>
              <p:nvPr/>
            </p:nvSpPr>
            <p:spPr>
              <a:xfrm>
                <a:off x="-1446028" y="3883238"/>
                <a:ext cx="113414" cy="114768"/>
              </a:xfrm>
              <a:prstGeom prst="ellipse">
                <a:avLst/>
              </a:prstGeom>
              <a:blipFill rotWithShape="1">
                <a:blip r:embed="rId6"/>
                <a:srcRect/>
                <a:tile tx="0" ty="0" sx="100000" sy="100000" flip="none" algn="tl"/>
              </a:blipFill>
              <a:ln w="12700"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endParaRPr>
              </a:p>
            </p:txBody>
          </p:sp>
          <p:cxnSp>
            <p:nvCxnSpPr>
              <p:cNvPr id="16" name="Straight Connector 15">
                <a:extLst>
                  <a:ext uri="{FF2B5EF4-FFF2-40B4-BE49-F238E27FC236}">
                    <a16:creationId xmlns:a16="http://schemas.microsoft.com/office/drawing/2014/main" id="{E3019474-4DF7-46E7-9C6F-71AF4C17FB0F}"/>
                  </a:ext>
                </a:extLst>
              </p:cNvPr>
              <p:cNvCxnSpPr>
                <a:cxnSpLocks/>
                <a:stCxn id="8" idx="4"/>
              </p:cNvCxnSpPr>
              <p:nvPr/>
            </p:nvCxnSpPr>
            <p:spPr>
              <a:xfrm>
                <a:off x="-1389321" y="3998006"/>
                <a:ext cx="0" cy="224933"/>
              </a:xfrm>
              <a:prstGeom prst="line">
                <a:avLst/>
              </a:prstGeom>
              <a:noFill/>
              <a:ln w="22225" cap="flat">
                <a:solidFill>
                  <a:srgbClr val="000000"/>
                </a:solidFill>
                <a:prstDash val="sysDot"/>
                <a:miter lim="400000"/>
              </a:ln>
              <a:effectLst/>
            </p:spPr>
            <p:style>
              <a:lnRef idx="0">
                <a:scrgbClr r="0" g="0" b="0"/>
              </a:lnRef>
              <a:fillRef idx="0">
                <a:scrgbClr r="0" g="0" b="0"/>
              </a:fillRef>
              <a:effectRef idx="0">
                <a:scrgbClr r="0" g="0" b="0"/>
              </a:effectRef>
              <a:fontRef idx="none"/>
            </p:style>
          </p:cxnSp>
        </p:grpSp>
        <p:grpSp>
          <p:nvGrpSpPr>
            <p:cNvPr id="20" name="Group 19">
              <a:extLst>
                <a:ext uri="{FF2B5EF4-FFF2-40B4-BE49-F238E27FC236}">
                  <a16:creationId xmlns:a16="http://schemas.microsoft.com/office/drawing/2014/main" id="{D3F8119D-9DA8-452F-BCBB-A26BED9AD228}"/>
                </a:ext>
              </a:extLst>
            </p:cNvPr>
            <p:cNvGrpSpPr/>
            <p:nvPr/>
          </p:nvGrpSpPr>
          <p:grpSpPr>
            <a:xfrm>
              <a:off x="1524544" y="4476602"/>
              <a:ext cx="113414" cy="339701"/>
              <a:chOff x="-1446028" y="3904502"/>
              <a:chExt cx="113414" cy="339701"/>
            </a:xfrm>
          </p:grpSpPr>
          <p:sp>
            <p:nvSpPr>
              <p:cNvPr id="21" name="Oval 20">
                <a:extLst>
                  <a:ext uri="{FF2B5EF4-FFF2-40B4-BE49-F238E27FC236}">
                    <a16:creationId xmlns:a16="http://schemas.microsoft.com/office/drawing/2014/main" id="{62B4C05C-43C8-43B9-98B8-B479500F812C}"/>
                  </a:ext>
                </a:extLst>
              </p:cNvPr>
              <p:cNvSpPr/>
              <p:nvPr/>
            </p:nvSpPr>
            <p:spPr>
              <a:xfrm>
                <a:off x="-1446028" y="3904502"/>
                <a:ext cx="113414" cy="114768"/>
              </a:xfrm>
              <a:prstGeom prst="ellipse">
                <a:avLst/>
              </a:prstGeom>
              <a:blipFill rotWithShape="1">
                <a:blip r:embed="rId6"/>
                <a:srcRect/>
                <a:tile tx="0" ty="0" sx="100000" sy="100000" flip="none" algn="tl"/>
              </a:blipFill>
              <a:ln w="12700"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endParaRPr>
              </a:p>
            </p:txBody>
          </p:sp>
          <p:cxnSp>
            <p:nvCxnSpPr>
              <p:cNvPr id="22" name="Straight Connector 21">
                <a:extLst>
                  <a:ext uri="{FF2B5EF4-FFF2-40B4-BE49-F238E27FC236}">
                    <a16:creationId xmlns:a16="http://schemas.microsoft.com/office/drawing/2014/main" id="{5C457559-8399-4F3F-823D-ED64A246F6A7}"/>
                  </a:ext>
                </a:extLst>
              </p:cNvPr>
              <p:cNvCxnSpPr>
                <a:cxnSpLocks/>
                <a:stCxn id="21" idx="4"/>
              </p:cNvCxnSpPr>
              <p:nvPr/>
            </p:nvCxnSpPr>
            <p:spPr>
              <a:xfrm>
                <a:off x="-1389321" y="4019270"/>
                <a:ext cx="0" cy="224933"/>
              </a:xfrm>
              <a:prstGeom prst="line">
                <a:avLst/>
              </a:prstGeom>
              <a:noFill/>
              <a:ln w="22225" cap="flat">
                <a:solidFill>
                  <a:srgbClr val="000000"/>
                </a:solidFill>
                <a:prstDash val="sysDot"/>
                <a:miter lim="400000"/>
              </a:ln>
              <a:effectLst/>
            </p:spPr>
            <p:style>
              <a:lnRef idx="0">
                <a:scrgbClr r="0" g="0" b="0"/>
              </a:lnRef>
              <a:fillRef idx="0">
                <a:scrgbClr r="0" g="0" b="0"/>
              </a:fillRef>
              <a:effectRef idx="0">
                <a:scrgbClr r="0" g="0" b="0"/>
              </a:effectRef>
              <a:fontRef idx="none"/>
            </p:style>
          </p:cxnSp>
        </p:grpSp>
        <p:grpSp>
          <p:nvGrpSpPr>
            <p:cNvPr id="23" name="Group 22">
              <a:extLst>
                <a:ext uri="{FF2B5EF4-FFF2-40B4-BE49-F238E27FC236}">
                  <a16:creationId xmlns:a16="http://schemas.microsoft.com/office/drawing/2014/main" id="{0752FB57-C960-4DE0-9750-4D8E03479358}"/>
                </a:ext>
              </a:extLst>
            </p:cNvPr>
            <p:cNvGrpSpPr/>
            <p:nvPr/>
          </p:nvGrpSpPr>
          <p:grpSpPr>
            <a:xfrm>
              <a:off x="1721039" y="4829603"/>
              <a:ext cx="113414" cy="339701"/>
              <a:chOff x="-1446028" y="3883238"/>
              <a:chExt cx="113414" cy="339701"/>
            </a:xfrm>
          </p:grpSpPr>
          <p:sp>
            <p:nvSpPr>
              <p:cNvPr id="24" name="Oval 23">
                <a:extLst>
                  <a:ext uri="{FF2B5EF4-FFF2-40B4-BE49-F238E27FC236}">
                    <a16:creationId xmlns:a16="http://schemas.microsoft.com/office/drawing/2014/main" id="{54E561CC-6AA3-48F3-9148-EE7E53A57492}"/>
                  </a:ext>
                </a:extLst>
              </p:cNvPr>
              <p:cNvSpPr/>
              <p:nvPr/>
            </p:nvSpPr>
            <p:spPr>
              <a:xfrm>
                <a:off x="-1446028" y="3883238"/>
                <a:ext cx="113414" cy="114768"/>
              </a:xfrm>
              <a:prstGeom prst="ellipse">
                <a:avLst/>
              </a:prstGeom>
              <a:blipFill rotWithShape="1">
                <a:blip r:embed="rId6"/>
                <a:srcRect/>
                <a:tile tx="0" ty="0" sx="100000" sy="100000" flip="none" algn="tl"/>
              </a:blipFill>
              <a:ln w="12700"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endParaRPr>
              </a:p>
            </p:txBody>
          </p:sp>
          <p:cxnSp>
            <p:nvCxnSpPr>
              <p:cNvPr id="25" name="Straight Connector 24">
                <a:extLst>
                  <a:ext uri="{FF2B5EF4-FFF2-40B4-BE49-F238E27FC236}">
                    <a16:creationId xmlns:a16="http://schemas.microsoft.com/office/drawing/2014/main" id="{B59A4FEC-8D1F-404F-A95F-0F9DDB836092}"/>
                  </a:ext>
                </a:extLst>
              </p:cNvPr>
              <p:cNvCxnSpPr>
                <a:cxnSpLocks/>
                <a:stCxn id="24" idx="4"/>
              </p:cNvCxnSpPr>
              <p:nvPr/>
            </p:nvCxnSpPr>
            <p:spPr>
              <a:xfrm>
                <a:off x="-1389321" y="3998006"/>
                <a:ext cx="0" cy="224933"/>
              </a:xfrm>
              <a:prstGeom prst="line">
                <a:avLst/>
              </a:prstGeom>
              <a:noFill/>
              <a:ln w="22225" cap="flat">
                <a:solidFill>
                  <a:srgbClr val="000000"/>
                </a:solidFill>
                <a:prstDash val="sysDot"/>
                <a:miter lim="400000"/>
              </a:ln>
              <a:effectLst/>
            </p:spPr>
            <p:style>
              <a:lnRef idx="0">
                <a:scrgbClr r="0" g="0" b="0"/>
              </a:lnRef>
              <a:fillRef idx="0">
                <a:scrgbClr r="0" g="0" b="0"/>
              </a:fillRef>
              <a:effectRef idx="0">
                <a:scrgbClr r="0" g="0" b="0"/>
              </a:effectRef>
              <a:fontRef idx="none"/>
            </p:style>
          </p:cxnSp>
        </p:grpSp>
        <p:grpSp>
          <p:nvGrpSpPr>
            <p:cNvPr id="26" name="Group 25">
              <a:extLst>
                <a:ext uri="{FF2B5EF4-FFF2-40B4-BE49-F238E27FC236}">
                  <a16:creationId xmlns:a16="http://schemas.microsoft.com/office/drawing/2014/main" id="{03FE33D2-AD49-4B78-8A49-77BAD4A74FB7}"/>
                </a:ext>
              </a:extLst>
            </p:cNvPr>
            <p:cNvGrpSpPr/>
            <p:nvPr/>
          </p:nvGrpSpPr>
          <p:grpSpPr>
            <a:xfrm>
              <a:off x="2709133" y="4896525"/>
              <a:ext cx="113414" cy="339701"/>
              <a:chOff x="-1446028" y="3883238"/>
              <a:chExt cx="113414" cy="339701"/>
            </a:xfrm>
          </p:grpSpPr>
          <p:sp>
            <p:nvSpPr>
              <p:cNvPr id="27" name="Oval 26">
                <a:extLst>
                  <a:ext uri="{FF2B5EF4-FFF2-40B4-BE49-F238E27FC236}">
                    <a16:creationId xmlns:a16="http://schemas.microsoft.com/office/drawing/2014/main" id="{22AAC3FC-4F16-4869-B49C-3971E4BC5183}"/>
                  </a:ext>
                </a:extLst>
              </p:cNvPr>
              <p:cNvSpPr/>
              <p:nvPr/>
            </p:nvSpPr>
            <p:spPr>
              <a:xfrm>
                <a:off x="-1446028" y="3883238"/>
                <a:ext cx="113414" cy="114768"/>
              </a:xfrm>
              <a:prstGeom prst="ellipse">
                <a:avLst/>
              </a:prstGeom>
              <a:blipFill rotWithShape="1">
                <a:blip r:embed="rId6"/>
                <a:srcRect/>
                <a:tile tx="0" ty="0" sx="100000" sy="100000" flip="none" algn="tl"/>
              </a:blipFill>
              <a:ln w="12700"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endParaRPr>
              </a:p>
            </p:txBody>
          </p:sp>
          <p:cxnSp>
            <p:nvCxnSpPr>
              <p:cNvPr id="28" name="Straight Connector 27">
                <a:extLst>
                  <a:ext uri="{FF2B5EF4-FFF2-40B4-BE49-F238E27FC236}">
                    <a16:creationId xmlns:a16="http://schemas.microsoft.com/office/drawing/2014/main" id="{DF440ECF-B886-4D25-A985-38CF889098E8}"/>
                  </a:ext>
                </a:extLst>
              </p:cNvPr>
              <p:cNvCxnSpPr>
                <a:cxnSpLocks/>
                <a:stCxn id="27" idx="4"/>
              </p:cNvCxnSpPr>
              <p:nvPr/>
            </p:nvCxnSpPr>
            <p:spPr>
              <a:xfrm>
                <a:off x="-1389321" y="3998006"/>
                <a:ext cx="0" cy="224933"/>
              </a:xfrm>
              <a:prstGeom prst="line">
                <a:avLst/>
              </a:prstGeom>
              <a:noFill/>
              <a:ln w="22225" cap="flat">
                <a:solidFill>
                  <a:srgbClr val="000000"/>
                </a:solidFill>
                <a:prstDash val="sysDot"/>
                <a:miter lim="400000"/>
              </a:ln>
              <a:effectLst/>
            </p:spPr>
            <p:style>
              <a:lnRef idx="0">
                <a:scrgbClr r="0" g="0" b="0"/>
              </a:lnRef>
              <a:fillRef idx="0">
                <a:scrgbClr r="0" g="0" b="0"/>
              </a:fillRef>
              <a:effectRef idx="0">
                <a:scrgbClr r="0" g="0" b="0"/>
              </a:effectRef>
              <a:fontRef idx="none"/>
            </p:style>
          </p:cxnSp>
        </p:grpSp>
        <p:grpSp>
          <p:nvGrpSpPr>
            <p:cNvPr id="29" name="Group 28">
              <a:extLst>
                <a:ext uri="{FF2B5EF4-FFF2-40B4-BE49-F238E27FC236}">
                  <a16:creationId xmlns:a16="http://schemas.microsoft.com/office/drawing/2014/main" id="{D95E047B-0104-495D-97F8-7EFA2BA92DDD}"/>
                </a:ext>
              </a:extLst>
            </p:cNvPr>
            <p:cNvGrpSpPr/>
            <p:nvPr/>
          </p:nvGrpSpPr>
          <p:grpSpPr>
            <a:xfrm>
              <a:off x="3212756" y="4501401"/>
              <a:ext cx="113414" cy="282316"/>
              <a:chOff x="-1446028" y="3911590"/>
              <a:chExt cx="113414" cy="282316"/>
            </a:xfrm>
          </p:grpSpPr>
          <p:sp>
            <p:nvSpPr>
              <p:cNvPr id="30" name="Oval 29">
                <a:extLst>
                  <a:ext uri="{FF2B5EF4-FFF2-40B4-BE49-F238E27FC236}">
                    <a16:creationId xmlns:a16="http://schemas.microsoft.com/office/drawing/2014/main" id="{1EA070A8-F07B-43BA-A210-D6924E9DF2B8}"/>
                  </a:ext>
                </a:extLst>
              </p:cNvPr>
              <p:cNvSpPr/>
              <p:nvPr/>
            </p:nvSpPr>
            <p:spPr>
              <a:xfrm>
                <a:off x="-1446028" y="3911590"/>
                <a:ext cx="113414" cy="114768"/>
              </a:xfrm>
              <a:prstGeom prst="ellipse">
                <a:avLst/>
              </a:prstGeom>
              <a:blipFill rotWithShape="1">
                <a:blip r:embed="rId6"/>
                <a:srcRect/>
                <a:tile tx="0" ty="0" sx="100000" sy="100000" flip="none" algn="tl"/>
              </a:blipFill>
              <a:ln w="12700"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endParaRPr>
              </a:p>
            </p:txBody>
          </p:sp>
          <p:cxnSp>
            <p:nvCxnSpPr>
              <p:cNvPr id="31" name="Straight Connector 30">
                <a:extLst>
                  <a:ext uri="{FF2B5EF4-FFF2-40B4-BE49-F238E27FC236}">
                    <a16:creationId xmlns:a16="http://schemas.microsoft.com/office/drawing/2014/main" id="{5374B33E-113D-44C8-B0E7-3087AFF68B5A}"/>
                  </a:ext>
                </a:extLst>
              </p:cNvPr>
              <p:cNvCxnSpPr>
                <a:cxnSpLocks/>
                <a:stCxn id="30" idx="4"/>
              </p:cNvCxnSpPr>
              <p:nvPr/>
            </p:nvCxnSpPr>
            <p:spPr>
              <a:xfrm>
                <a:off x="-1389321" y="4026358"/>
                <a:ext cx="0" cy="167548"/>
              </a:xfrm>
              <a:prstGeom prst="line">
                <a:avLst/>
              </a:prstGeom>
              <a:noFill/>
              <a:ln w="22225" cap="flat">
                <a:solidFill>
                  <a:srgbClr val="000000"/>
                </a:solidFill>
                <a:prstDash val="sysDot"/>
                <a:miter lim="400000"/>
              </a:ln>
              <a:effectLst/>
            </p:spPr>
            <p:style>
              <a:lnRef idx="0">
                <a:scrgbClr r="0" g="0" b="0"/>
              </a:lnRef>
              <a:fillRef idx="0">
                <a:scrgbClr r="0" g="0" b="0"/>
              </a:fillRef>
              <a:effectRef idx="0">
                <a:scrgbClr r="0" g="0" b="0"/>
              </a:effectRef>
              <a:fontRef idx="none"/>
            </p:style>
          </p:cxnSp>
        </p:grpSp>
        <p:grpSp>
          <p:nvGrpSpPr>
            <p:cNvPr id="33" name="Group 32">
              <a:extLst>
                <a:ext uri="{FF2B5EF4-FFF2-40B4-BE49-F238E27FC236}">
                  <a16:creationId xmlns:a16="http://schemas.microsoft.com/office/drawing/2014/main" id="{CF0E743B-0980-4CB9-BD55-C37109D15171}"/>
                </a:ext>
              </a:extLst>
            </p:cNvPr>
            <p:cNvGrpSpPr/>
            <p:nvPr/>
          </p:nvGrpSpPr>
          <p:grpSpPr>
            <a:xfrm>
              <a:off x="1349769" y="4829603"/>
              <a:ext cx="113414" cy="339701"/>
              <a:chOff x="-1446028" y="3883238"/>
              <a:chExt cx="113414" cy="339701"/>
            </a:xfrm>
          </p:grpSpPr>
          <p:sp>
            <p:nvSpPr>
              <p:cNvPr id="34" name="Oval 33">
                <a:extLst>
                  <a:ext uri="{FF2B5EF4-FFF2-40B4-BE49-F238E27FC236}">
                    <a16:creationId xmlns:a16="http://schemas.microsoft.com/office/drawing/2014/main" id="{6A48B5BF-85F9-41ED-B1B6-4DD85B0AE5CD}"/>
                  </a:ext>
                </a:extLst>
              </p:cNvPr>
              <p:cNvSpPr/>
              <p:nvPr/>
            </p:nvSpPr>
            <p:spPr>
              <a:xfrm>
                <a:off x="-1446028" y="3883238"/>
                <a:ext cx="113414" cy="114768"/>
              </a:xfrm>
              <a:prstGeom prst="ellipse">
                <a:avLst/>
              </a:prstGeom>
              <a:blipFill rotWithShape="1">
                <a:blip r:embed="rId6"/>
                <a:srcRect/>
                <a:tile tx="0" ty="0" sx="100000" sy="100000" flip="none" algn="tl"/>
              </a:blipFill>
              <a:ln w="12700"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endParaRPr>
              </a:p>
            </p:txBody>
          </p:sp>
          <p:cxnSp>
            <p:nvCxnSpPr>
              <p:cNvPr id="35" name="Straight Connector 34">
                <a:extLst>
                  <a:ext uri="{FF2B5EF4-FFF2-40B4-BE49-F238E27FC236}">
                    <a16:creationId xmlns:a16="http://schemas.microsoft.com/office/drawing/2014/main" id="{4301DA9E-F97C-4AEB-8E70-C6E996ED2E59}"/>
                  </a:ext>
                </a:extLst>
              </p:cNvPr>
              <p:cNvCxnSpPr>
                <a:cxnSpLocks/>
                <a:stCxn id="34" idx="4"/>
              </p:cNvCxnSpPr>
              <p:nvPr/>
            </p:nvCxnSpPr>
            <p:spPr>
              <a:xfrm>
                <a:off x="-1389321" y="3998006"/>
                <a:ext cx="0" cy="224933"/>
              </a:xfrm>
              <a:prstGeom prst="line">
                <a:avLst/>
              </a:prstGeom>
              <a:noFill/>
              <a:ln w="22225" cap="flat">
                <a:solidFill>
                  <a:srgbClr val="000000"/>
                </a:solidFill>
                <a:prstDash val="sysDot"/>
                <a:miter lim="400000"/>
              </a:ln>
              <a:effectLst/>
            </p:spPr>
            <p:style>
              <a:lnRef idx="0">
                <a:scrgbClr r="0" g="0" b="0"/>
              </a:lnRef>
              <a:fillRef idx="0">
                <a:scrgbClr r="0" g="0" b="0"/>
              </a:fillRef>
              <a:effectRef idx="0">
                <a:scrgbClr r="0" g="0" b="0"/>
              </a:effectRef>
              <a:fontRef idx="none"/>
            </p:style>
          </p:cxnSp>
        </p:grpSp>
      </p:grpSp>
      <p:grpSp>
        <p:nvGrpSpPr>
          <p:cNvPr id="41" name="Group 40">
            <a:extLst>
              <a:ext uri="{FF2B5EF4-FFF2-40B4-BE49-F238E27FC236}">
                <a16:creationId xmlns:a16="http://schemas.microsoft.com/office/drawing/2014/main" id="{5E1D20B0-1DD1-465F-B19A-0FFD7EBA947C}"/>
              </a:ext>
            </a:extLst>
          </p:cNvPr>
          <p:cNvGrpSpPr/>
          <p:nvPr/>
        </p:nvGrpSpPr>
        <p:grpSpPr>
          <a:xfrm>
            <a:off x="596672" y="5632717"/>
            <a:ext cx="3719396" cy="379591"/>
            <a:chOff x="5283668" y="5955047"/>
            <a:chExt cx="3719396" cy="379591"/>
          </a:xfrm>
        </p:grpSpPr>
        <p:grpSp>
          <p:nvGrpSpPr>
            <p:cNvPr id="36" name="Group 35">
              <a:extLst>
                <a:ext uri="{FF2B5EF4-FFF2-40B4-BE49-F238E27FC236}">
                  <a16:creationId xmlns:a16="http://schemas.microsoft.com/office/drawing/2014/main" id="{2E20B2CB-0AA2-4700-B260-8808D516BDF1}"/>
                </a:ext>
              </a:extLst>
            </p:cNvPr>
            <p:cNvGrpSpPr/>
            <p:nvPr/>
          </p:nvGrpSpPr>
          <p:grpSpPr>
            <a:xfrm>
              <a:off x="5283668" y="6003684"/>
              <a:ext cx="113414" cy="282316"/>
              <a:chOff x="-1446028" y="3883238"/>
              <a:chExt cx="113414" cy="282316"/>
            </a:xfrm>
          </p:grpSpPr>
          <p:sp>
            <p:nvSpPr>
              <p:cNvPr id="37" name="Oval 36">
                <a:extLst>
                  <a:ext uri="{FF2B5EF4-FFF2-40B4-BE49-F238E27FC236}">
                    <a16:creationId xmlns:a16="http://schemas.microsoft.com/office/drawing/2014/main" id="{ED587D67-A1BD-49D9-BB6B-71DC0FA261F5}"/>
                  </a:ext>
                </a:extLst>
              </p:cNvPr>
              <p:cNvSpPr/>
              <p:nvPr/>
            </p:nvSpPr>
            <p:spPr>
              <a:xfrm>
                <a:off x="-1446028" y="3883238"/>
                <a:ext cx="113414" cy="114768"/>
              </a:xfrm>
              <a:prstGeom prst="ellipse">
                <a:avLst/>
              </a:prstGeom>
              <a:blipFill rotWithShape="1">
                <a:blip r:embed="rId6"/>
                <a:srcRect/>
                <a:tile tx="0" ty="0" sx="100000" sy="100000" flip="none" algn="tl"/>
              </a:blipFill>
              <a:ln w="12700"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endParaRPr>
              </a:p>
            </p:txBody>
          </p:sp>
          <p:cxnSp>
            <p:nvCxnSpPr>
              <p:cNvPr id="38" name="Straight Connector 37">
                <a:extLst>
                  <a:ext uri="{FF2B5EF4-FFF2-40B4-BE49-F238E27FC236}">
                    <a16:creationId xmlns:a16="http://schemas.microsoft.com/office/drawing/2014/main" id="{2E349123-B068-41E1-8EEF-E2E128B15848}"/>
                  </a:ext>
                </a:extLst>
              </p:cNvPr>
              <p:cNvCxnSpPr>
                <a:cxnSpLocks/>
                <a:stCxn id="37" idx="4"/>
              </p:cNvCxnSpPr>
              <p:nvPr/>
            </p:nvCxnSpPr>
            <p:spPr>
              <a:xfrm>
                <a:off x="-1389321" y="3998006"/>
                <a:ext cx="0" cy="167548"/>
              </a:xfrm>
              <a:prstGeom prst="line">
                <a:avLst/>
              </a:prstGeom>
              <a:noFill/>
              <a:ln w="22225" cap="flat">
                <a:solidFill>
                  <a:srgbClr val="000000"/>
                </a:solidFill>
                <a:prstDash val="sysDot"/>
                <a:miter lim="400000"/>
              </a:ln>
              <a:effectLst/>
            </p:spPr>
            <p:style>
              <a:lnRef idx="0">
                <a:scrgbClr r="0" g="0" b="0"/>
              </a:lnRef>
              <a:fillRef idx="0">
                <a:scrgbClr r="0" g="0" b="0"/>
              </a:fillRef>
              <a:effectRef idx="0">
                <a:scrgbClr r="0" g="0" b="0"/>
              </a:effectRef>
              <a:fontRef idx="none"/>
            </p:style>
          </p:cxnSp>
        </p:grpSp>
        <p:sp>
          <p:nvSpPr>
            <p:cNvPr id="39" name="TextBox 38">
              <a:extLst>
                <a:ext uri="{FF2B5EF4-FFF2-40B4-BE49-F238E27FC236}">
                  <a16:creationId xmlns:a16="http://schemas.microsoft.com/office/drawing/2014/main" id="{CA84B288-A398-4F39-AD31-06B540A356E6}"/>
                </a:ext>
              </a:extLst>
            </p:cNvPr>
            <p:cNvSpPr txBox="1"/>
            <p:nvPr/>
          </p:nvSpPr>
          <p:spPr>
            <a:xfrm>
              <a:off x="5403867" y="5955047"/>
              <a:ext cx="3599197" cy="37959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US" b="0" i="0" u="none" strike="noStrike" cap="none" spc="0" normalizeH="0" baseline="0" dirty="0">
                  <a:ln>
                    <a:noFill/>
                  </a:ln>
                  <a:solidFill>
                    <a:srgbClr val="000000"/>
                  </a:solidFill>
                  <a:effectLst/>
                  <a:uFillTx/>
                  <a:latin typeface="Arial" panose="020B0604020202020204" pitchFamily="34" charset="0"/>
                  <a:ea typeface="Helvetica"/>
                  <a:cs typeface="Arial" panose="020B0604020202020204" pitchFamily="34" charset="0"/>
                  <a:sym typeface="Helvetica"/>
                </a:rPr>
                <a:t>Internal nodes as </a:t>
              </a:r>
              <a:r>
                <a:rPr kumimoji="0" lang="en-US" b="0" i="0" u="none" strike="noStrike" cap="none" spc="0" normalizeH="0" baseline="0" dirty="0" err="1">
                  <a:ln>
                    <a:noFill/>
                  </a:ln>
                  <a:solidFill>
                    <a:srgbClr val="000000"/>
                  </a:solidFill>
                  <a:effectLst/>
                  <a:uFillTx/>
                  <a:latin typeface="Arial" panose="020B0604020202020204" pitchFamily="34" charset="0"/>
                  <a:ea typeface="Helvetica"/>
                  <a:cs typeface="Arial" panose="020B0604020202020204" pitchFamily="34" charset="0"/>
                  <a:sym typeface="Helvetica"/>
                </a:rPr>
                <a:t>antiSAT</a:t>
              </a:r>
              <a:r>
                <a:rPr kumimoji="0" lang="en-US" b="0" i="0" u="none" strike="noStrike" cap="none" spc="0" normalizeH="0" baseline="0" dirty="0">
                  <a:ln>
                    <a:noFill/>
                  </a:ln>
                  <a:solidFill>
                    <a:srgbClr val="000000"/>
                  </a:solidFill>
                  <a:effectLst/>
                  <a:uFillTx/>
                  <a:latin typeface="Arial" panose="020B0604020202020204" pitchFamily="34" charset="0"/>
                  <a:ea typeface="Helvetica"/>
                  <a:cs typeface="Arial" panose="020B0604020202020204" pitchFamily="34" charset="0"/>
                  <a:sym typeface="Helvetica"/>
                </a:rPr>
                <a:t> inputs</a:t>
              </a:r>
            </a:p>
          </p:txBody>
        </p:sp>
      </p:grpSp>
    </p:spTree>
    <p:extLst>
      <p:ext uri="{BB962C8B-B14F-4D97-AF65-F5344CB8AC3E}">
        <p14:creationId xmlns:p14="http://schemas.microsoft.com/office/powerpoint/2010/main" val="2330139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Arial" panose="020B0604020202020204" pitchFamily="34" charset="0"/>
                <a:cs typeface="Arial" panose="020B0604020202020204" pitchFamily="34" charset="0"/>
              </a:rPr>
              <a:t>Trade-offs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39868" y="4991548"/>
                <a:ext cx="8577584" cy="837605"/>
              </a:xfrm>
            </p:spPr>
            <p:txBody>
              <a:bodyPr/>
              <a:lstStyle/>
              <a:p>
                <a:r>
                  <a:rPr lang="en-US" b="0" dirty="0">
                    <a:latin typeface="Arial" panose="020B0604020202020204" pitchFamily="34" charset="0"/>
                    <a:cs typeface="Arial" panose="020B0604020202020204" pitchFamily="34" charset="0"/>
                  </a:rPr>
                  <a:t>Varied p-value of Anti-SAT block</a:t>
                </a:r>
              </a:p>
              <a:p>
                <a:r>
                  <a:rPr lang="en-US" b="0" dirty="0">
                    <a:latin typeface="Arial" panose="020B0604020202020204" pitchFamily="34" charset="0"/>
                    <a:cs typeface="Arial" panose="020B0604020202020204" pitchFamily="34" charset="0"/>
                  </a:rPr>
                  <a:t>SAT resistance </a:t>
                </a:r>
                <a14:m>
                  <m:oMath xmlns:m="http://schemas.openxmlformats.org/officeDocument/2006/math">
                    <m:r>
                      <a:rPr lang="en-US" b="0" i="1" smtClean="0">
                        <a:latin typeface="Cambria Math" panose="02040503050406030204" pitchFamily="18" charset="0"/>
                        <a:ea typeface="Cambria Math" panose="02040503050406030204" pitchFamily="18" charset="0"/>
                        <a:cs typeface="Arial" panose="020B0604020202020204" pitchFamily="34" charset="0"/>
                      </a:rPr>
                      <m:t>↑</m:t>
                    </m:r>
                  </m:oMath>
                </a14:m>
                <a:r>
                  <a:rPr lang="en-US" sz="2400" b="0" dirty="0">
                    <a:latin typeface="Arial" panose="020B0604020202020204" pitchFamily="34" charset="0"/>
                    <a:cs typeface="Arial" panose="020B0604020202020204" pitchFamily="34" charset="0"/>
                  </a:rPr>
                  <a:t> Bypass </a:t>
                </a:r>
                <a:r>
                  <a:rPr lang="en-US" b="0" dirty="0">
                    <a:latin typeface="Arial" panose="020B0604020202020204" pitchFamily="34" charset="0"/>
                    <a:cs typeface="Arial" panose="020B0604020202020204" pitchFamily="34" charset="0"/>
                  </a:rPr>
                  <a:t>overhead</a:t>
                </a:r>
                <a14:m>
                  <m:oMath xmlns:m="http://schemas.openxmlformats.org/officeDocument/2006/math">
                    <m:r>
                      <a:rPr lang="en-US" b="0" i="0" smtClean="0">
                        <a:latin typeface="Cambria Math" panose="02040503050406030204" pitchFamily="18" charset="0"/>
                        <a:ea typeface="Cambria Math" panose="02040503050406030204" pitchFamily="18" charset="0"/>
                        <a:cs typeface="Arial" panose="020B0604020202020204" pitchFamily="34" charset="0"/>
                      </a:rPr>
                      <m:t> </m:t>
                    </m:r>
                    <m:r>
                      <a:rPr lang="en-US" b="0" i="1" smtClean="0">
                        <a:latin typeface="Cambria Math" panose="02040503050406030204" pitchFamily="18" charset="0"/>
                        <a:ea typeface="Cambria Math" panose="02040503050406030204" pitchFamily="18" charset="0"/>
                        <a:cs typeface="Arial" panose="020B0604020202020204" pitchFamily="34" charset="0"/>
                      </a:rPr>
                      <m:t>↓</m:t>
                    </m:r>
                  </m:oMath>
                </a14:m>
                <a:endParaRPr lang="en-US" sz="2400" b="0" dirty="0">
                  <a:latin typeface="Arial" panose="020B0604020202020204" pitchFamily="34" charset="0"/>
                  <a:cs typeface="Arial" panose="020B0604020202020204" pitchFamily="34" charset="0"/>
                </a:endParaRPr>
              </a:p>
              <a:p>
                <a:endParaRPr lang="en-US" b="0" dirty="0">
                  <a:latin typeface="Arial" panose="020B0604020202020204" pitchFamily="34" charset="0"/>
                  <a:cs typeface="Arial" panose="020B060402020202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39868" y="4991548"/>
                <a:ext cx="8577584" cy="837605"/>
              </a:xfrm>
              <a:blipFill>
                <a:blip r:embed="rId3"/>
                <a:stretch>
                  <a:fillRect t="-10949" b="-2189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2F7F2383-F0F8-4E32-BB2C-1AFC9D27CFB4}"/>
              </a:ext>
            </a:extLst>
          </p:cNvPr>
          <p:cNvSpPr>
            <a:spLocks noGrp="1"/>
          </p:cNvSpPr>
          <p:nvPr>
            <p:ph type="sldNum" sz="quarter" idx="2"/>
          </p:nvPr>
        </p:nvSpPr>
        <p:spPr/>
        <p:txBody>
          <a:bodyPr/>
          <a:lstStyle/>
          <a:p>
            <a:fld id="{6EA7A850-4BE4-457B-9249-6A73A0B2CF6C}" type="slidenum">
              <a:rPr lang="en-US" smtClean="0"/>
              <a:t>21</a:t>
            </a:fld>
            <a:endParaRPr lang="en-US"/>
          </a:p>
        </p:txBody>
      </p:sp>
      <p:grpSp>
        <p:nvGrpSpPr>
          <p:cNvPr id="6" name="Group 5">
            <a:extLst>
              <a:ext uri="{FF2B5EF4-FFF2-40B4-BE49-F238E27FC236}">
                <a16:creationId xmlns:a16="http://schemas.microsoft.com/office/drawing/2014/main" id="{17867B5A-A546-4FCA-B09C-36E75FADEF5C}"/>
              </a:ext>
            </a:extLst>
          </p:cNvPr>
          <p:cNvGrpSpPr/>
          <p:nvPr/>
        </p:nvGrpSpPr>
        <p:grpSpPr>
          <a:xfrm>
            <a:off x="3723730" y="1009875"/>
            <a:ext cx="5090749" cy="3840044"/>
            <a:chOff x="3605844" y="761022"/>
            <a:chExt cx="5090749" cy="3840044"/>
          </a:xfrm>
        </p:grpSpPr>
        <p:pic>
          <p:nvPicPr>
            <p:cNvPr id="7" name="Picture 6">
              <a:extLst>
                <a:ext uri="{FF2B5EF4-FFF2-40B4-BE49-F238E27FC236}">
                  <a16:creationId xmlns:a16="http://schemas.microsoft.com/office/drawing/2014/main" id="{15F973EC-1B76-4D4B-9876-58A3B69E7850}"/>
                </a:ext>
              </a:extLst>
            </p:cNvPr>
            <p:cNvPicPr>
              <a:picLocks noChangeAspect="1"/>
            </p:cNvPicPr>
            <p:nvPr/>
          </p:nvPicPr>
          <p:blipFill>
            <a:blip r:embed="rId4"/>
            <a:stretch>
              <a:fillRect/>
            </a:stretch>
          </p:blipFill>
          <p:spPr>
            <a:xfrm>
              <a:off x="4016214" y="1025902"/>
              <a:ext cx="4326800" cy="3196375"/>
            </a:xfrm>
            <a:prstGeom prst="rect">
              <a:avLst/>
            </a:prstGeom>
          </p:spPr>
        </p:pic>
        <p:sp>
          <p:nvSpPr>
            <p:cNvPr id="14" name="TextBox 13">
              <a:extLst>
                <a:ext uri="{FF2B5EF4-FFF2-40B4-BE49-F238E27FC236}">
                  <a16:creationId xmlns:a16="http://schemas.microsoft.com/office/drawing/2014/main" id="{A4DF43AF-AE80-44BD-BA45-C746C964D107}"/>
                </a:ext>
              </a:extLst>
            </p:cNvPr>
            <p:cNvSpPr txBox="1"/>
            <p:nvPr/>
          </p:nvSpPr>
          <p:spPr>
            <a:xfrm rot="16200000">
              <a:off x="2098349" y="2268517"/>
              <a:ext cx="3425360" cy="41036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r>
                <a:rPr lang="en-US" sz="2000" dirty="0">
                  <a:solidFill>
                    <a:srgbClr val="000000"/>
                  </a:solidFill>
                  <a:latin typeface="Helvetica"/>
                  <a:ea typeface="Helvetica"/>
                  <a:cs typeface="Helvetica"/>
                  <a:sym typeface="Helvetica"/>
                </a:rPr>
                <a:t>SAT Attack Execution Time</a:t>
              </a:r>
              <a:endParaRPr kumimoji="0" lang="en-US" sz="2000" b="0" i="0" u="none" strike="noStrike" cap="none" spc="0" normalizeH="0" baseline="0" dirty="0">
                <a:ln>
                  <a:noFill/>
                </a:ln>
                <a:solidFill>
                  <a:srgbClr val="000000"/>
                </a:solidFill>
                <a:effectLst/>
                <a:uFillTx/>
                <a:latin typeface="Helvetica"/>
                <a:ea typeface="Helvetica"/>
                <a:cs typeface="Helvetica"/>
                <a:sym typeface="Helvetica"/>
              </a:endParaRPr>
            </a:p>
          </p:txBody>
        </p:sp>
        <p:sp>
          <p:nvSpPr>
            <p:cNvPr id="15" name="TextBox 14">
              <a:extLst>
                <a:ext uri="{FF2B5EF4-FFF2-40B4-BE49-F238E27FC236}">
                  <a16:creationId xmlns:a16="http://schemas.microsoft.com/office/drawing/2014/main" id="{5F802B0C-611C-4ED9-8CCA-E8D89390E793}"/>
                </a:ext>
              </a:extLst>
            </p:cNvPr>
            <p:cNvSpPr txBox="1"/>
            <p:nvPr/>
          </p:nvSpPr>
          <p:spPr>
            <a:xfrm>
              <a:off x="5688609" y="4190697"/>
              <a:ext cx="1130404" cy="41036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r>
                <a:rPr lang="en-US" sz="2000" dirty="0">
                  <a:solidFill>
                    <a:srgbClr val="000000"/>
                  </a:solidFill>
                  <a:latin typeface="Helvetica"/>
                  <a:ea typeface="Helvetica"/>
                  <a:cs typeface="Helvetica"/>
                  <a:sym typeface="Helvetica"/>
                </a:rPr>
                <a:t>p value</a:t>
              </a:r>
              <a:endParaRPr kumimoji="0" lang="en-US" sz="2000" b="0" i="0" u="none" strike="noStrike" cap="none" spc="0" normalizeH="0" baseline="0" dirty="0">
                <a:ln>
                  <a:noFill/>
                </a:ln>
                <a:solidFill>
                  <a:srgbClr val="000000"/>
                </a:solidFill>
                <a:effectLst/>
                <a:uFillTx/>
                <a:latin typeface="Helvetica"/>
                <a:ea typeface="Helvetica"/>
                <a:cs typeface="Helvetica"/>
                <a:sym typeface="Helvetica"/>
              </a:endParaRPr>
            </a:p>
          </p:txBody>
        </p:sp>
        <p:sp>
          <p:nvSpPr>
            <p:cNvPr id="16" name="TextBox 15">
              <a:extLst>
                <a:ext uri="{FF2B5EF4-FFF2-40B4-BE49-F238E27FC236}">
                  <a16:creationId xmlns:a16="http://schemas.microsoft.com/office/drawing/2014/main" id="{94022FD2-F02A-4E64-8EF9-F10882210690}"/>
                </a:ext>
              </a:extLst>
            </p:cNvPr>
            <p:cNvSpPr txBox="1"/>
            <p:nvPr/>
          </p:nvSpPr>
          <p:spPr>
            <a:xfrm rot="16200000">
              <a:off x="6745755" y="2418904"/>
              <a:ext cx="3491308" cy="41036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r>
                <a:rPr lang="en-US" sz="2000" dirty="0">
                  <a:solidFill>
                    <a:srgbClr val="000000"/>
                  </a:solidFill>
                  <a:latin typeface="Helvetica"/>
                  <a:ea typeface="Helvetica"/>
                  <a:cs typeface="Helvetica"/>
                  <a:sym typeface="Helvetica"/>
                </a:rPr>
                <a:t># Gates Required for Bypass</a:t>
              </a:r>
              <a:endParaRPr kumimoji="0" lang="en-US" sz="2000" b="0" i="0" u="none" strike="noStrike" cap="none" spc="0" normalizeH="0" baseline="0" dirty="0">
                <a:ln>
                  <a:noFill/>
                </a:ln>
                <a:solidFill>
                  <a:srgbClr val="000000"/>
                </a:solidFill>
                <a:effectLst/>
                <a:uFillTx/>
                <a:latin typeface="Helvetica"/>
                <a:ea typeface="Helvetica"/>
                <a:cs typeface="Helvetica"/>
                <a:sym typeface="Helvetica"/>
              </a:endParaRPr>
            </a:p>
          </p:txBody>
        </p:sp>
      </p:grpSp>
      <p:grpSp>
        <p:nvGrpSpPr>
          <p:cNvPr id="5" name="Group 4">
            <a:extLst>
              <a:ext uri="{FF2B5EF4-FFF2-40B4-BE49-F238E27FC236}">
                <a16:creationId xmlns:a16="http://schemas.microsoft.com/office/drawing/2014/main" id="{6FBF53E1-106F-46D4-83FF-56D4061C7D30}"/>
              </a:ext>
            </a:extLst>
          </p:cNvPr>
          <p:cNvGrpSpPr/>
          <p:nvPr/>
        </p:nvGrpSpPr>
        <p:grpSpPr>
          <a:xfrm>
            <a:off x="400699" y="1155784"/>
            <a:ext cx="2999796" cy="3279451"/>
            <a:chOff x="222449" y="906931"/>
            <a:chExt cx="2999796" cy="3279451"/>
          </a:xfrm>
        </p:grpSpPr>
        <p:sp>
          <p:nvSpPr>
            <p:cNvPr id="11" name="Flowchart: Delay 10">
              <a:extLst>
                <a:ext uri="{FF2B5EF4-FFF2-40B4-BE49-F238E27FC236}">
                  <a16:creationId xmlns:a16="http://schemas.microsoft.com/office/drawing/2014/main" id="{C56592C1-71F4-4F3D-B816-A919FEA3B7BE}"/>
                </a:ext>
              </a:extLst>
            </p:cNvPr>
            <p:cNvSpPr/>
            <p:nvPr/>
          </p:nvSpPr>
          <p:spPr>
            <a:xfrm>
              <a:off x="374700" y="1118131"/>
              <a:ext cx="271584" cy="250134"/>
            </a:xfrm>
            <a:prstGeom prst="flowChartDelay">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Flowchart: Delay 11">
              <a:extLst>
                <a:ext uri="{FF2B5EF4-FFF2-40B4-BE49-F238E27FC236}">
                  <a16:creationId xmlns:a16="http://schemas.microsoft.com/office/drawing/2014/main" id="{EC71B8E0-EC81-43D5-9F2F-3052BA0F617F}"/>
                </a:ext>
              </a:extLst>
            </p:cNvPr>
            <p:cNvSpPr/>
            <p:nvPr/>
          </p:nvSpPr>
          <p:spPr>
            <a:xfrm>
              <a:off x="374700" y="1479240"/>
              <a:ext cx="271584" cy="250134"/>
            </a:xfrm>
            <a:prstGeom prst="flowChartDelay">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Flowchart: Delay 12">
              <a:extLst>
                <a:ext uri="{FF2B5EF4-FFF2-40B4-BE49-F238E27FC236}">
                  <a16:creationId xmlns:a16="http://schemas.microsoft.com/office/drawing/2014/main" id="{E3CF6295-5794-4B0E-8F44-37EBD91A7554}"/>
                </a:ext>
              </a:extLst>
            </p:cNvPr>
            <p:cNvSpPr/>
            <p:nvPr/>
          </p:nvSpPr>
          <p:spPr>
            <a:xfrm>
              <a:off x="374700" y="1840348"/>
              <a:ext cx="271584" cy="250134"/>
            </a:xfrm>
            <a:prstGeom prst="flowChartDelay">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Flowchart: Delay 16">
              <a:extLst>
                <a:ext uri="{FF2B5EF4-FFF2-40B4-BE49-F238E27FC236}">
                  <a16:creationId xmlns:a16="http://schemas.microsoft.com/office/drawing/2014/main" id="{845EBFC7-4D0C-4D92-97EF-5B73E0B87A00}"/>
                </a:ext>
              </a:extLst>
            </p:cNvPr>
            <p:cNvSpPr/>
            <p:nvPr/>
          </p:nvSpPr>
          <p:spPr>
            <a:xfrm>
              <a:off x="374700" y="2201458"/>
              <a:ext cx="271584" cy="250134"/>
            </a:xfrm>
            <a:prstGeom prst="flowChartDelay">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Flowchart: Delay 17">
              <a:extLst>
                <a:ext uri="{FF2B5EF4-FFF2-40B4-BE49-F238E27FC236}">
                  <a16:creationId xmlns:a16="http://schemas.microsoft.com/office/drawing/2014/main" id="{2AA7074B-BCCD-4859-B163-F9D235B41301}"/>
                </a:ext>
              </a:extLst>
            </p:cNvPr>
            <p:cNvSpPr/>
            <p:nvPr/>
          </p:nvSpPr>
          <p:spPr>
            <a:xfrm>
              <a:off x="1663327" y="1672113"/>
              <a:ext cx="271584" cy="250134"/>
            </a:xfrm>
            <a:prstGeom prst="flowChartDelay">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9" name="Connector: Elbow 18">
              <a:extLst>
                <a:ext uri="{FF2B5EF4-FFF2-40B4-BE49-F238E27FC236}">
                  <a16:creationId xmlns:a16="http://schemas.microsoft.com/office/drawing/2014/main" id="{4651DE29-083C-4FFB-AA26-81B2ADB76967}"/>
                </a:ext>
              </a:extLst>
            </p:cNvPr>
            <p:cNvCxnSpPr>
              <a:cxnSpLocks/>
              <a:stCxn id="11" idx="3"/>
            </p:cNvCxnSpPr>
            <p:nvPr/>
          </p:nvCxnSpPr>
          <p:spPr>
            <a:xfrm>
              <a:off x="646284" y="1243198"/>
              <a:ext cx="373925" cy="120595"/>
            </a:xfrm>
            <a:prstGeom prst="bentConnector3">
              <a:avLst>
                <a:gd name="adj1" fmla="val 51776"/>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4E43C58A-1E54-42D6-AA18-5645977E56B9}"/>
                </a:ext>
              </a:extLst>
            </p:cNvPr>
            <p:cNvCxnSpPr>
              <a:cxnSpLocks/>
              <a:stCxn id="12" idx="3"/>
            </p:cNvCxnSpPr>
            <p:nvPr/>
          </p:nvCxnSpPr>
          <p:spPr>
            <a:xfrm flipV="1">
              <a:off x="646284" y="1495883"/>
              <a:ext cx="379290" cy="108424"/>
            </a:xfrm>
            <a:prstGeom prst="bentConnector3">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Connector: Elbow 20">
              <a:extLst>
                <a:ext uri="{FF2B5EF4-FFF2-40B4-BE49-F238E27FC236}">
                  <a16:creationId xmlns:a16="http://schemas.microsoft.com/office/drawing/2014/main" id="{05C1D897-B278-49EF-B605-AA49686085DC}"/>
                </a:ext>
              </a:extLst>
            </p:cNvPr>
            <p:cNvCxnSpPr>
              <a:cxnSpLocks/>
            </p:cNvCxnSpPr>
            <p:nvPr/>
          </p:nvCxnSpPr>
          <p:spPr>
            <a:xfrm>
              <a:off x="646284" y="1958928"/>
              <a:ext cx="373925" cy="124509"/>
            </a:xfrm>
            <a:prstGeom prst="bentConnector3">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784D3F63-CD79-42AA-9AE1-7E6CF28DF9C9}"/>
                </a:ext>
              </a:extLst>
            </p:cNvPr>
            <p:cNvCxnSpPr>
              <a:cxnSpLocks/>
            </p:cNvCxnSpPr>
            <p:nvPr/>
          </p:nvCxnSpPr>
          <p:spPr>
            <a:xfrm flipV="1">
              <a:off x="646284" y="2228907"/>
              <a:ext cx="373925" cy="91129"/>
            </a:xfrm>
            <a:prstGeom prst="bentConnector3">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id="{9203B073-3EC0-4A29-BF7A-CAF382A8FABE}"/>
                </a:ext>
              </a:extLst>
            </p:cNvPr>
            <p:cNvCxnSpPr>
              <a:cxnSpLocks/>
            </p:cNvCxnSpPr>
            <p:nvPr/>
          </p:nvCxnSpPr>
          <p:spPr>
            <a:xfrm>
              <a:off x="1275182" y="1436918"/>
              <a:ext cx="384545" cy="292456"/>
            </a:xfrm>
            <a:prstGeom prst="bentConnector3">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07D9CFDF-8880-4E8C-BAAA-D534D389B2A7}"/>
                </a:ext>
              </a:extLst>
            </p:cNvPr>
            <p:cNvCxnSpPr>
              <a:cxnSpLocks/>
            </p:cNvCxnSpPr>
            <p:nvPr/>
          </p:nvCxnSpPr>
          <p:spPr>
            <a:xfrm flipV="1">
              <a:off x="1275182" y="1872102"/>
              <a:ext cx="384545" cy="282340"/>
            </a:xfrm>
            <a:prstGeom prst="bentConnector3">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21787B2-5843-47E1-9ACC-C4DC4541B57F}"/>
                </a:ext>
              </a:extLst>
            </p:cNvPr>
            <p:cNvCxnSpPr/>
            <p:nvPr/>
          </p:nvCxnSpPr>
          <p:spPr>
            <a:xfrm>
              <a:off x="222449" y="1173323"/>
              <a:ext cx="15225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5D01CDC-25F5-448F-965B-91604B3E12A8}"/>
                </a:ext>
              </a:extLst>
            </p:cNvPr>
            <p:cNvCxnSpPr/>
            <p:nvPr/>
          </p:nvCxnSpPr>
          <p:spPr>
            <a:xfrm>
              <a:off x="222449" y="1313822"/>
              <a:ext cx="15225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9049BE5-42DB-4977-8D9D-8912BAEFE2C3}"/>
                </a:ext>
              </a:extLst>
            </p:cNvPr>
            <p:cNvCxnSpPr/>
            <p:nvPr/>
          </p:nvCxnSpPr>
          <p:spPr>
            <a:xfrm>
              <a:off x="222449" y="1531614"/>
              <a:ext cx="15225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897C88-521E-4B62-A55D-D5ED0AF78956}"/>
                </a:ext>
              </a:extLst>
            </p:cNvPr>
            <p:cNvCxnSpPr/>
            <p:nvPr/>
          </p:nvCxnSpPr>
          <p:spPr>
            <a:xfrm>
              <a:off x="222449" y="1672112"/>
              <a:ext cx="15225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3CE7968-136E-4AAB-BE1B-716C252797E2}"/>
                </a:ext>
              </a:extLst>
            </p:cNvPr>
            <p:cNvCxnSpPr/>
            <p:nvPr/>
          </p:nvCxnSpPr>
          <p:spPr>
            <a:xfrm>
              <a:off x="222449" y="1894203"/>
              <a:ext cx="15225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7668915-70C0-4845-830B-5AFB052FBDD3}"/>
                </a:ext>
              </a:extLst>
            </p:cNvPr>
            <p:cNvCxnSpPr/>
            <p:nvPr/>
          </p:nvCxnSpPr>
          <p:spPr>
            <a:xfrm>
              <a:off x="222449" y="2034701"/>
              <a:ext cx="15225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AE2041C-F17E-4648-A982-E02382F8EA52}"/>
                </a:ext>
              </a:extLst>
            </p:cNvPr>
            <p:cNvCxnSpPr/>
            <p:nvPr/>
          </p:nvCxnSpPr>
          <p:spPr>
            <a:xfrm>
              <a:off x="222449" y="2263344"/>
              <a:ext cx="15225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458B9BF-EC25-4FDD-85AF-23578C301DF7}"/>
                </a:ext>
              </a:extLst>
            </p:cNvPr>
            <p:cNvCxnSpPr/>
            <p:nvPr/>
          </p:nvCxnSpPr>
          <p:spPr>
            <a:xfrm>
              <a:off x="222449" y="2403843"/>
              <a:ext cx="15225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Arc 76">
              <a:extLst>
                <a:ext uri="{FF2B5EF4-FFF2-40B4-BE49-F238E27FC236}">
                  <a16:creationId xmlns:a16="http://schemas.microsoft.com/office/drawing/2014/main" id="{984E1E25-E7E6-4399-A724-618B7A325FE0}"/>
                </a:ext>
              </a:extLst>
            </p:cNvPr>
            <p:cNvSpPr/>
            <p:nvPr/>
          </p:nvSpPr>
          <p:spPr>
            <a:xfrm>
              <a:off x="678131" y="1283320"/>
              <a:ext cx="593450" cy="317071"/>
            </a:xfrm>
            <a:prstGeom prst="arc">
              <a:avLst>
                <a:gd name="adj1" fmla="val 16200000"/>
                <a:gd name="adj2" fmla="val 21554701"/>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8" name="Arc 77">
              <a:extLst>
                <a:ext uri="{FF2B5EF4-FFF2-40B4-BE49-F238E27FC236}">
                  <a16:creationId xmlns:a16="http://schemas.microsoft.com/office/drawing/2014/main" id="{AE5583DF-2A7A-4EEC-87EA-49A8852F530B}"/>
                </a:ext>
              </a:extLst>
            </p:cNvPr>
            <p:cNvSpPr/>
            <p:nvPr/>
          </p:nvSpPr>
          <p:spPr>
            <a:xfrm>
              <a:off x="875639" y="1276243"/>
              <a:ext cx="155191" cy="322808"/>
            </a:xfrm>
            <a:prstGeom prst="arc">
              <a:avLst>
                <a:gd name="adj1" fmla="val 16708344"/>
                <a:gd name="adj2" fmla="val 4885347"/>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9" name="Arc 78">
              <a:extLst>
                <a:ext uri="{FF2B5EF4-FFF2-40B4-BE49-F238E27FC236}">
                  <a16:creationId xmlns:a16="http://schemas.microsoft.com/office/drawing/2014/main" id="{C6D7AA0A-8159-475F-BF52-2802B959F1B0}"/>
                </a:ext>
              </a:extLst>
            </p:cNvPr>
            <p:cNvSpPr/>
            <p:nvPr/>
          </p:nvSpPr>
          <p:spPr>
            <a:xfrm flipV="1">
              <a:off x="678131" y="1274920"/>
              <a:ext cx="593450" cy="317071"/>
            </a:xfrm>
            <a:prstGeom prst="arc">
              <a:avLst>
                <a:gd name="adj1" fmla="val 16200000"/>
                <a:gd name="adj2" fmla="val 21554701"/>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4" name="Arc 73">
              <a:extLst>
                <a:ext uri="{FF2B5EF4-FFF2-40B4-BE49-F238E27FC236}">
                  <a16:creationId xmlns:a16="http://schemas.microsoft.com/office/drawing/2014/main" id="{B3E6DB84-34EB-485F-9F10-2F6D84DBF10B}"/>
                </a:ext>
              </a:extLst>
            </p:cNvPr>
            <p:cNvSpPr/>
            <p:nvPr/>
          </p:nvSpPr>
          <p:spPr>
            <a:xfrm>
              <a:off x="678131" y="2004305"/>
              <a:ext cx="593450" cy="317071"/>
            </a:xfrm>
            <a:prstGeom prst="arc">
              <a:avLst>
                <a:gd name="adj1" fmla="val 16200000"/>
                <a:gd name="adj2" fmla="val 21554701"/>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Arc 74">
              <a:extLst>
                <a:ext uri="{FF2B5EF4-FFF2-40B4-BE49-F238E27FC236}">
                  <a16:creationId xmlns:a16="http://schemas.microsoft.com/office/drawing/2014/main" id="{71D714DB-C020-43A4-91DE-0FDCC08C6A82}"/>
                </a:ext>
              </a:extLst>
            </p:cNvPr>
            <p:cNvSpPr/>
            <p:nvPr/>
          </p:nvSpPr>
          <p:spPr>
            <a:xfrm>
              <a:off x="875639" y="1997228"/>
              <a:ext cx="155191" cy="322808"/>
            </a:xfrm>
            <a:prstGeom prst="arc">
              <a:avLst>
                <a:gd name="adj1" fmla="val 16708344"/>
                <a:gd name="adj2" fmla="val 4885347"/>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 name="Arc 75">
              <a:extLst>
                <a:ext uri="{FF2B5EF4-FFF2-40B4-BE49-F238E27FC236}">
                  <a16:creationId xmlns:a16="http://schemas.microsoft.com/office/drawing/2014/main" id="{A268FDDF-8C42-47A9-A299-EC2E5864B36F}"/>
                </a:ext>
              </a:extLst>
            </p:cNvPr>
            <p:cNvSpPr/>
            <p:nvPr/>
          </p:nvSpPr>
          <p:spPr>
            <a:xfrm flipV="1">
              <a:off x="678131" y="1995905"/>
              <a:ext cx="593450" cy="317071"/>
            </a:xfrm>
            <a:prstGeom prst="arc">
              <a:avLst>
                <a:gd name="adj1" fmla="val 16200000"/>
                <a:gd name="adj2" fmla="val 21554701"/>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a:extLst>
                <a:ext uri="{FF2B5EF4-FFF2-40B4-BE49-F238E27FC236}">
                  <a16:creationId xmlns:a16="http://schemas.microsoft.com/office/drawing/2014/main" id="{19BF9C98-262A-44B3-81F5-B02AFFADE270}"/>
                </a:ext>
              </a:extLst>
            </p:cNvPr>
            <p:cNvSpPr/>
            <p:nvPr/>
          </p:nvSpPr>
          <p:spPr>
            <a:xfrm>
              <a:off x="293154" y="1020789"/>
              <a:ext cx="1806278" cy="1536634"/>
            </a:xfrm>
            <a:prstGeom prst="rect">
              <a:avLst/>
            </a:prstGeom>
            <a:noFill/>
            <a:ln w="25400">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Flowchart: Delay 35">
              <a:extLst>
                <a:ext uri="{FF2B5EF4-FFF2-40B4-BE49-F238E27FC236}">
                  <a16:creationId xmlns:a16="http://schemas.microsoft.com/office/drawing/2014/main" id="{ED23665F-FE7E-466D-8010-7CBA75C62776}"/>
                </a:ext>
              </a:extLst>
            </p:cNvPr>
            <p:cNvSpPr/>
            <p:nvPr/>
          </p:nvSpPr>
          <p:spPr>
            <a:xfrm>
              <a:off x="374701" y="2747090"/>
              <a:ext cx="271584" cy="250134"/>
            </a:xfrm>
            <a:prstGeom prst="flowChartDelay">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Flowchart: Delay 36">
              <a:extLst>
                <a:ext uri="{FF2B5EF4-FFF2-40B4-BE49-F238E27FC236}">
                  <a16:creationId xmlns:a16="http://schemas.microsoft.com/office/drawing/2014/main" id="{F4F05A17-D616-4D68-B923-B8F41BF1EFE9}"/>
                </a:ext>
              </a:extLst>
            </p:cNvPr>
            <p:cNvSpPr/>
            <p:nvPr/>
          </p:nvSpPr>
          <p:spPr>
            <a:xfrm>
              <a:off x="374701" y="3108199"/>
              <a:ext cx="271584" cy="250134"/>
            </a:xfrm>
            <a:prstGeom prst="flowChartDelay">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Flowchart: Delay 37">
              <a:extLst>
                <a:ext uri="{FF2B5EF4-FFF2-40B4-BE49-F238E27FC236}">
                  <a16:creationId xmlns:a16="http://schemas.microsoft.com/office/drawing/2014/main" id="{83663D50-E757-4AE4-A05F-7CC5A0FD1679}"/>
                </a:ext>
              </a:extLst>
            </p:cNvPr>
            <p:cNvSpPr/>
            <p:nvPr/>
          </p:nvSpPr>
          <p:spPr>
            <a:xfrm>
              <a:off x="374701" y="3469308"/>
              <a:ext cx="271584" cy="250134"/>
            </a:xfrm>
            <a:prstGeom prst="flowChartDelay">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Flowchart: Delay 38">
              <a:extLst>
                <a:ext uri="{FF2B5EF4-FFF2-40B4-BE49-F238E27FC236}">
                  <a16:creationId xmlns:a16="http://schemas.microsoft.com/office/drawing/2014/main" id="{B0441145-0B75-49EE-88C8-9EADA06E1AC6}"/>
                </a:ext>
              </a:extLst>
            </p:cNvPr>
            <p:cNvSpPr/>
            <p:nvPr/>
          </p:nvSpPr>
          <p:spPr>
            <a:xfrm>
              <a:off x="374701" y="3830417"/>
              <a:ext cx="271584" cy="250134"/>
            </a:xfrm>
            <a:prstGeom prst="flowChartDelay">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Flowchart: Delay 39">
              <a:extLst>
                <a:ext uri="{FF2B5EF4-FFF2-40B4-BE49-F238E27FC236}">
                  <a16:creationId xmlns:a16="http://schemas.microsoft.com/office/drawing/2014/main" id="{012CBF3D-8693-4121-90D2-97FB709D591A}"/>
                </a:ext>
              </a:extLst>
            </p:cNvPr>
            <p:cNvSpPr/>
            <p:nvPr/>
          </p:nvSpPr>
          <p:spPr>
            <a:xfrm>
              <a:off x="1663326" y="3301073"/>
              <a:ext cx="271584" cy="250134"/>
            </a:xfrm>
            <a:prstGeom prst="flowChartDelay">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41" name="Connector: Elbow 40">
              <a:extLst>
                <a:ext uri="{FF2B5EF4-FFF2-40B4-BE49-F238E27FC236}">
                  <a16:creationId xmlns:a16="http://schemas.microsoft.com/office/drawing/2014/main" id="{2DA8B772-92B9-4702-A8CA-35C723034D58}"/>
                </a:ext>
              </a:extLst>
            </p:cNvPr>
            <p:cNvCxnSpPr>
              <a:cxnSpLocks/>
              <a:stCxn id="36" idx="3"/>
            </p:cNvCxnSpPr>
            <p:nvPr/>
          </p:nvCxnSpPr>
          <p:spPr>
            <a:xfrm>
              <a:off x="646284" y="2872158"/>
              <a:ext cx="373925" cy="120595"/>
            </a:xfrm>
            <a:prstGeom prst="bentConnector3">
              <a:avLst>
                <a:gd name="adj1" fmla="val 51776"/>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Connector: Elbow 41">
              <a:extLst>
                <a:ext uri="{FF2B5EF4-FFF2-40B4-BE49-F238E27FC236}">
                  <a16:creationId xmlns:a16="http://schemas.microsoft.com/office/drawing/2014/main" id="{91D0873A-23AC-4745-BB8A-99643737F7E9}"/>
                </a:ext>
              </a:extLst>
            </p:cNvPr>
            <p:cNvCxnSpPr>
              <a:cxnSpLocks/>
              <a:stCxn id="37" idx="3"/>
            </p:cNvCxnSpPr>
            <p:nvPr/>
          </p:nvCxnSpPr>
          <p:spPr>
            <a:xfrm flipV="1">
              <a:off x="646284" y="3120642"/>
              <a:ext cx="379289" cy="112624"/>
            </a:xfrm>
            <a:prstGeom prst="bentConnector3">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Connector: Elbow 42">
              <a:extLst>
                <a:ext uri="{FF2B5EF4-FFF2-40B4-BE49-F238E27FC236}">
                  <a16:creationId xmlns:a16="http://schemas.microsoft.com/office/drawing/2014/main" id="{36098C84-FB0A-43C0-833E-C8722B877B6F}"/>
                </a:ext>
              </a:extLst>
            </p:cNvPr>
            <p:cNvCxnSpPr>
              <a:cxnSpLocks/>
            </p:cNvCxnSpPr>
            <p:nvPr/>
          </p:nvCxnSpPr>
          <p:spPr>
            <a:xfrm>
              <a:off x="646284" y="3587888"/>
              <a:ext cx="373925" cy="124509"/>
            </a:xfrm>
            <a:prstGeom prst="bentConnector3">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Connector: Elbow 43">
              <a:extLst>
                <a:ext uri="{FF2B5EF4-FFF2-40B4-BE49-F238E27FC236}">
                  <a16:creationId xmlns:a16="http://schemas.microsoft.com/office/drawing/2014/main" id="{AEB77858-5CB1-4DF5-A284-50CAD7A4BB0A}"/>
                </a:ext>
              </a:extLst>
            </p:cNvPr>
            <p:cNvCxnSpPr>
              <a:cxnSpLocks/>
            </p:cNvCxnSpPr>
            <p:nvPr/>
          </p:nvCxnSpPr>
          <p:spPr>
            <a:xfrm flipV="1">
              <a:off x="646284" y="3857866"/>
              <a:ext cx="373925" cy="91129"/>
            </a:xfrm>
            <a:prstGeom prst="bentConnector3">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Connector: Elbow 44">
              <a:extLst>
                <a:ext uri="{FF2B5EF4-FFF2-40B4-BE49-F238E27FC236}">
                  <a16:creationId xmlns:a16="http://schemas.microsoft.com/office/drawing/2014/main" id="{EC65F824-16C5-40B0-A3EB-9957B62B6A93}"/>
                </a:ext>
              </a:extLst>
            </p:cNvPr>
            <p:cNvCxnSpPr>
              <a:cxnSpLocks/>
            </p:cNvCxnSpPr>
            <p:nvPr/>
          </p:nvCxnSpPr>
          <p:spPr>
            <a:xfrm>
              <a:off x="1275182" y="3065878"/>
              <a:ext cx="384545" cy="292456"/>
            </a:xfrm>
            <a:prstGeom prst="bentConnector3">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Connector: Elbow 45">
              <a:extLst>
                <a:ext uri="{FF2B5EF4-FFF2-40B4-BE49-F238E27FC236}">
                  <a16:creationId xmlns:a16="http://schemas.microsoft.com/office/drawing/2014/main" id="{47AC981C-38A5-425E-AAEF-B11443FE6940}"/>
                </a:ext>
              </a:extLst>
            </p:cNvPr>
            <p:cNvCxnSpPr>
              <a:cxnSpLocks/>
            </p:cNvCxnSpPr>
            <p:nvPr/>
          </p:nvCxnSpPr>
          <p:spPr>
            <a:xfrm flipV="1">
              <a:off x="1275182" y="3501062"/>
              <a:ext cx="384545" cy="282340"/>
            </a:xfrm>
            <a:prstGeom prst="bentConnector3">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8500750F-2F68-425D-84E9-5E5A9C547116}"/>
                </a:ext>
              </a:extLst>
            </p:cNvPr>
            <p:cNvCxnSpPr/>
            <p:nvPr/>
          </p:nvCxnSpPr>
          <p:spPr>
            <a:xfrm>
              <a:off x="222449" y="2802283"/>
              <a:ext cx="15225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FDFAA41-1893-4459-BCE9-F49C4FBC4708}"/>
                </a:ext>
              </a:extLst>
            </p:cNvPr>
            <p:cNvCxnSpPr/>
            <p:nvPr/>
          </p:nvCxnSpPr>
          <p:spPr>
            <a:xfrm>
              <a:off x="222449" y="2942781"/>
              <a:ext cx="15225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C1A30BC7-9338-47FA-A42F-78AB4214AF1F}"/>
                </a:ext>
              </a:extLst>
            </p:cNvPr>
            <p:cNvCxnSpPr/>
            <p:nvPr/>
          </p:nvCxnSpPr>
          <p:spPr>
            <a:xfrm>
              <a:off x="222449" y="3160573"/>
              <a:ext cx="15225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8904E8C-4FC4-4AE8-B32A-2CA89D49A5C3}"/>
                </a:ext>
              </a:extLst>
            </p:cNvPr>
            <p:cNvCxnSpPr/>
            <p:nvPr/>
          </p:nvCxnSpPr>
          <p:spPr>
            <a:xfrm>
              <a:off x="222449" y="3301072"/>
              <a:ext cx="15225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645E0645-26A3-4D5C-9074-B6C1C5276DBF}"/>
                </a:ext>
              </a:extLst>
            </p:cNvPr>
            <p:cNvCxnSpPr/>
            <p:nvPr/>
          </p:nvCxnSpPr>
          <p:spPr>
            <a:xfrm>
              <a:off x="222449" y="3523162"/>
              <a:ext cx="15225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1EC5D95A-6698-44D0-8E0E-9263E2300454}"/>
                </a:ext>
              </a:extLst>
            </p:cNvPr>
            <p:cNvCxnSpPr/>
            <p:nvPr/>
          </p:nvCxnSpPr>
          <p:spPr>
            <a:xfrm>
              <a:off x="222449" y="3663661"/>
              <a:ext cx="15225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72DD7540-5108-4AA5-94E8-CF7C1F9EA983}"/>
                </a:ext>
              </a:extLst>
            </p:cNvPr>
            <p:cNvCxnSpPr/>
            <p:nvPr/>
          </p:nvCxnSpPr>
          <p:spPr>
            <a:xfrm>
              <a:off x="222449" y="3892304"/>
              <a:ext cx="15225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B6FD02B1-DFB4-48C8-9134-4A3F72BE0E41}"/>
                </a:ext>
              </a:extLst>
            </p:cNvPr>
            <p:cNvCxnSpPr/>
            <p:nvPr/>
          </p:nvCxnSpPr>
          <p:spPr>
            <a:xfrm>
              <a:off x="226017" y="4016995"/>
              <a:ext cx="15225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Arc 70">
              <a:extLst>
                <a:ext uri="{FF2B5EF4-FFF2-40B4-BE49-F238E27FC236}">
                  <a16:creationId xmlns:a16="http://schemas.microsoft.com/office/drawing/2014/main" id="{FE3CE59B-B28B-4807-B84B-70440BA3C5B6}"/>
                </a:ext>
              </a:extLst>
            </p:cNvPr>
            <p:cNvSpPr/>
            <p:nvPr/>
          </p:nvSpPr>
          <p:spPr>
            <a:xfrm>
              <a:off x="678131" y="2912280"/>
              <a:ext cx="593450" cy="317071"/>
            </a:xfrm>
            <a:prstGeom prst="arc">
              <a:avLst>
                <a:gd name="adj1" fmla="val 16200000"/>
                <a:gd name="adj2" fmla="val 21554701"/>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Arc 71">
              <a:extLst>
                <a:ext uri="{FF2B5EF4-FFF2-40B4-BE49-F238E27FC236}">
                  <a16:creationId xmlns:a16="http://schemas.microsoft.com/office/drawing/2014/main" id="{F1798351-C0CE-4B62-9FFE-F936FFACBA7F}"/>
                </a:ext>
              </a:extLst>
            </p:cNvPr>
            <p:cNvSpPr/>
            <p:nvPr/>
          </p:nvSpPr>
          <p:spPr>
            <a:xfrm>
              <a:off x="875639" y="2905203"/>
              <a:ext cx="155191" cy="322808"/>
            </a:xfrm>
            <a:prstGeom prst="arc">
              <a:avLst>
                <a:gd name="adj1" fmla="val 16708344"/>
                <a:gd name="adj2" fmla="val 4885347"/>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Arc 72">
              <a:extLst>
                <a:ext uri="{FF2B5EF4-FFF2-40B4-BE49-F238E27FC236}">
                  <a16:creationId xmlns:a16="http://schemas.microsoft.com/office/drawing/2014/main" id="{BF31C4C9-7218-42E2-9255-A8A6056ADC45}"/>
                </a:ext>
              </a:extLst>
            </p:cNvPr>
            <p:cNvSpPr/>
            <p:nvPr/>
          </p:nvSpPr>
          <p:spPr>
            <a:xfrm flipV="1">
              <a:off x="678131" y="2903880"/>
              <a:ext cx="593450" cy="317071"/>
            </a:xfrm>
            <a:prstGeom prst="arc">
              <a:avLst>
                <a:gd name="adj1" fmla="val 16200000"/>
                <a:gd name="adj2" fmla="val 21554701"/>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8" name="Arc 67">
              <a:extLst>
                <a:ext uri="{FF2B5EF4-FFF2-40B4-BE49-F238E27FC236}">
                  <a16:creationId xmlns:a16="http://schemas.microsoft.com/office/drawing/2014/main" id="{71682240-4B24-45D9-AE28-05207FC50483}"/>
                </a:ext>
              </a:extLst>
            </p:cNvPr>
            <p:cNvSpPr/>
            <p:nvPr/>
          </p:nvSpPr>
          <p:spPr>
            <a:xfrm>
              <a:off x="678131" y="3633264"/>
              <a:ext cx="593450" cy="317071"/>
            </a:xfrm>
            <a:prstGeom prst="arc">
              <a:avLst>
                <a:gd name="adj1" fmla="val 16200000"/>
                <a:gd name="adj2" fmla="val 21554701"/>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9" name="Arc 68">
              <a:extLst>
                <a:ext uri="{FF2B5EF4-FFF2-40B4-BE49-F238E27FC236}">
                  <a16:creationId xmlns:a16="http://schemas.microsoft.com/office/drawing/2014/main" id="{D6D684F6-DF8D-42F2-B82E-736F6FBB115C}"/>
                </a:ext>
              </a:extLst>
            </p:cNvPr>
            <p:cNvSpPr/>
            <p:nvPr/>
          </p:nvSpPr>
          <p:spPr>
            <a:xfrm>
              <a:off x="875639" y="3626187"/>
              <a:ext cx="155191" cy="322808"/>
            </a:xfrm>
            <a:prstGeom prst="arc">
              <a:avLst>
                <a:gd name="adj1" fmla="val 16708344"/>
                <a:gd name="adj2" fmla="val 4885347"/>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Arc 69">
              <a:extLst>
                <a:ext uri="{FF2B5EF4-FFF2-40B4-BE49-F238E27FC236}">
                  <a16:creationId xmlns:a16="http://schemas.microsoft.com/office/drawing/2014/main" id="{920B3FA4-69D4-41D7-A38D-2C5AACC1F7BF}"/>
                </a:ext>
              </a:extLst>
            </p:cNvPr>
            <p:cNvSpPr/>
            <p:nvPr/>
          </p:nvSpPr>
          <p:spPr>
            <a:xfrm flipV="1">
              <a:off x="678131" y="3624864"/>
              <a:ext cx="593450" cy="317071"/>
            </a:xfrm>
            <a:prstGeom prst="arc">
              <a:avLst>
                <a:gd name="adj1" fmla="val 16200000"/>
                <a:gd name="adj2" fmla="val 21554701"/>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7" name="Rectangle 56">
              <a:extLst>
                <a:ext uri="{FF2B5EF4-FFF2-40B4-BE49-F238E27FC236}">
                  <a16:creationId xmlns:a16="http://schemas.microsoft.com/office/drawing/2014/main" id="{871B55DC-40E9-4983-AD1B-11B4BE6278EC}"/>
                </a:ext>
              </a:extLst>
            </p:cNvPr>
            <p:cNvSpPr/>
            <p:nvPr/>
          </p:nvSpPr>
          <p:spPr>
            <a:xfrm>
              <a:off x="293154" y="2649748"/>
              <a:ext cx="1806278" cy="1536634"/>
            </a:xfrm>
            <a:prstGeom prst="rect">
              <a:avLst/>
            </a:prstGeom>
            <a:noFill/>
            <a:ln w="25400">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8" name="Oval 57">
              <a:extLst>
                <a:ext uri="{FF2B5EF4-FFF2-40B4-BE49-F238E27FC236}">
                  <a16:creationId xmlns:a16="http://schemas.microsoft.com/office/drawing/2014/main" id="{5F1A3043-01A7-43E8-92F1-32136BB3D52D}"/>
                </a:ext>
              </a:extLst>
            </p:cNvPr>
            <p:cNvSpPr/>
            <p:nvPr/>
          </p:nvSpPr>
          <p:spPr>
            <a:xfrm>
              <a:off x="1938510" y="3373558"/>
              <a:ext cx="93134" cy="89015"/>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59" name="Connector: Elbow 58">
              <a:extLst>
                <a:ext uri="{FF2B5EF4-FFF2-40B4-BE49-F238E27FC236}">
                  <a16:creationId xmlns:a16="http://schemas.microsoft.com/office/drawing/2014/main" id="{A4946E47-9C57-4F37-85EB-6BADFACA5777}"/>
                </a:ext>
              </a:extLst>
            </p:cNvPr>
            <p:cNvCxnSpPr>
              <a:cxnSpLocks/>
              <a:stCxn id="18" idx="3"/>
            </p:cNvCxnSpPr>
            <p:nvPr/>
          </p:nvCxnSpPr>
          <p:spPr>
            <a:xfrm>
              <a:off x="1934910" y="1797180"/>
              <a:ext cx="348913" cy="754928"/>
            </a:xfrm>
            <a:prstGeom prst="bentConnector2">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Connector: Elbow 59">
              <a:extLst>
                <a:ext uri="{FF2B5EF4-FFF2-40B4-BE49-F238E27FC236}">
                  <a16:creationId xmlns:a16="http://schemas.microsoft.com/office/drawing/2014/main" id="{C86C340B-23C2-42C3-8AE4-8C95CDFDBAC6}"/>
                </a:ext>
              </a:extLst>
            </p:cNvPr>
            <p:cNvCxnSpPr>
              <a:cxnSpLocks/>
              <a:stCxn id="58" idx="6"/>
            </p:cNvCxnSpPr>
            <p:nvPr/>
          </p:nvCxnSpPr>
          <p:spPr>
            <a:xfrm flipV="1">
              <a:off x="2031643" y="2682490"/>
              <a:ext cx="252180" cy="735575"/>
            </a:xfrm>
            <a:prstGeom prst="bentConnector2">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8C661B3C-E1E1-4B12-B4EA-9DD667E77A2C}"/>
                </a:ext>
              </a:extLst>
            </p:cNvPr>
            <p:cNvCxnSpPr>
              <a:cxnSpLocks/>
            </p:cNvCxnSpPr>
            <p:nvPr/>
          </p:nvCxnSpPr>
          <p:spPr>
            <a:xfrm>
              <a:off x="2283824" y="2548622"/>
              <a:ext cx="22481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171D6ECE-BC81-420B-9ED1-EEF16F7521B0}"/>
                </a:ext>
              </a:extLst>
            </p:cNvPr>
            <p:cNvCxnSpPr>
              <a:cxnSpLocks/>
            </p:cNvCxnSpPr>
            <p:nvPr/>
          </p:nvCxnSpPr>
          <p:spPr>
            <a:xfrm>
              <a:off x="2283824" y="2685462"/>
              <a:ext cx="22481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Flowchart: Delay 62">
              <a:extLst>
                <a:ext uri="{FF2B5EF4-FFF2-40B4-BE49-F238E27FC236}">
                  <a16:creationId xmlns:a16="http://schemas.microsoft.com/office/drawing/2014/main" id="{994B77EB-0FCE-403A-B280-134E85DA95B0}"/>
                </a:ext>
              </a:extLst>
            </p:cNvPr>
            <p:cNvSpPr/>
            <p:nvPr/>
          </p:nvSpPr>
          <p:spPr>
            <a:xfrm>
              <a:off x="2508634" y="2489630"/>
              <a:ext cx="271584" cy="250134"/>
            </a:xfrm>
            <a:prstGeom prst="flowChartDelay">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64" name="Straight Connector 63">
              <a:extLst>
                <a:ext uri="{FF2B5EF4-FFF2-40B4-BE49-F238E27FC236}">
                  <a16:creationId xmlns:a16="http://schemas.microsoft.com/office/drawing/2014/main" id="{5F26D835-EECC-45EC-AA8C-E9864DDB5C94}"/>
                </a:ext>
              </a:extLst>
            </p:cNvPr>
            <p:cNvCxnSpPr>
              <a:cxnSpLocks/>
            </p:cNvCxnSpPr>
            <p:nvPr/>
          </p:nvCxnSpPr>
          <p:spPr>
            <a:xfrm>
              <a:off x="2780217" y="2614696"/>
              <a:ext cx="13720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7500D94E-E4F6-4D39-8E4B-CD9C8DA18DDB}"/>
                    </a:ext>
                  </a:extLst>
                </p:cNvPr>
                <p:cNvSpPr txBox="1"/>
                <p:nvPr/>
              </p:nvSpPr>
              <p:spPr>
                <a:xfrm>
                  <a:off x="1746001" y="906931"/>
                  <a:ext cx="317395"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3200" dirty="0">
                            <a:latin typeface="Cambria Math" panose="02040503050406030204" pitchFamily="18" charset="0"/>
                          </a:rPr>
                          <m:t>g</m:t>
                        </m:r>
                      </m:oMath>
                    </m:oMathPara>
                  </a14:m>
                  <a:endParaRPr lang="en-US" sz="3200" dirty="0"/>
                </a:p>
              </p:txBody>
            </p:sp>
          </mc:Choice>
          <mc:Fallback xmlns="">
            <p:sp>
              <p:nvSpPr>
                <p:cNvPr id="65" name="TextBox 64">
                  <a:extLst>
                    <a:ext uri="{FF2B5EF4-FFF2-40B4-BE49-F238E27FC236}">
                      <a16:creationId xmlns:a16="http://schemas.microsoft.com/office/drawing/2014/main" id="{7500D94E-E4F6-4D39-8E4B-CD9C8DA18DDB}"/>
                    </a:ext>
                  </a:extLst>
                </p:cNvPr>
                <p:cNvSpPr txBox="1">
                  <a:spLocks noRot="1" noChangeAspect="1" noMove="1" noResize="1" noEditPoints="1" noAdjustHandles="1" noChangeArrowheads="1" noChangeShapeType="1" noTextEdit="1"/>
                </p:cNvSpPr>
                <p:nvPr/>
              </p:nvSpPr>
              <p:spPr>
                <a:xfrm>
                  <a:off x="1746001" y="906931"/>
                  <a:ext cx="317395" cy="49244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17F27705-A733-4867-B4AE-135F1118362C}"/>
                    </a:ext>
                  </a:extLst>
                </p:cNvPr>
                <p:cNvSpPr txBox="1"/>
                <p:nvPr/>
              </p:nvSpPr>
              <p:spPr>
                <a:xfrm>
                  <a:off x="1749212" y="2583312"/>
                  <a:ext cx="317395"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3200" i="1" dirty="0">
                                <a:latin typeface="Cambria Math" panose="02040503050406030204" pitchFamily="18" charset="0"/>
                              </a:rPr>
                            </m:ctrlPr>
                          </m:accPr>
                          <m:e>
                            <m:r>
                              <m:rPr>
                                <m:sty m:val="p"/>
                              </m:rPr>
                              <a:rPr lang="en-US" sz="3200" dirty="0">
                                <a:latin typeface="Cambria Math" panose="02040503050406030204" pitchFamily="18" charset="0"/>
                              </a:rPr>
                              <m:t>g</m:t>
                            </m:r>
                          </m:e>
                        </m:acc>
                      </m:oMath>
                    </m:oMathPara>
                  </a14:m>
                  <a:endParaRPr lang="en-US" sz="3200" dirty="0"/>
                </a:p>
              </p:txBody>
            </p:sp>
          </mc:Choice>
          <mc:Fallback xmlns="">
            <p:sp>
              <p:nvSpPr>
                <p:cNvPr id="66" name="TextBox 65">
                  <a:extLst>
                    <a:ext uri="{FF2B5EF4-FFF2-40B4-BE49-F238E27FC236}">
                      <a16:creationId xmlns:a16="http://schemas.microsoft.com/office/drawing/2014/main" id="{17F27705-A733-4867-B4AE-135F1118362C}"/>
                    </a:ext>
                  </a:extLst>
                </p:cNvPr>
                <p:cNvSpPr txBox="1">
                  <a:spLocks noRot="1" noChangeAspect="1" noMove="1" noResize="1" noEditPoints="1" noAdjustHandles="1" noChangeArrowheads="1" noChangeShapeType="1" noTextEdit="1"/>
                </p:cNvSpPr>
                <p:nvPr/>
              </p:nvSpPr>
              <p:spPr>
                <a:xfrm>
                  <a:off x="1749212" y="2583312"/>
                  <a:ext cx="317395" cy="49244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66F6D086-1A1F-41B0-8EC7-DF79C623D81B}"/>
                    </a:ext>
                  </a:extLst>
                </p:cNvPr>
                <p:cNvSpPr txBox="1"/>
                <p:nvPr/>
              </p:nvSpPr>
              <p:spPr>
                <a:xfrm>
                  <a:off x="2917674" y="2408644"/>
                  <a:ext cx="304571"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800" dirty="0">
                            <a:latin typeface="Cambria Math" panose="02040503050406030204" pitchFamily="18" charset="0"/>
                          </a:rPr>
                          <m:t>Y</m:t>
                        </m:r>
                      </m:oMath>
                    </m:oMathPara>
                  </a14:m>
                  <a:endParaRPr lang="en-US" sz="2800" dirty="0"/>
                </a:p>
              </p:txBody>
            </p:sp>
          </mc:Choice>
          <mc:Fallback xmlns="">
            <p:sp>
              <p:nvSpPr>
                <p:cNvPr id="67" name="TextBox 66">
                  <a:extLst>
                    <a:ext uri="{FF2B5EF4-FFF2-40B4-BE49-F238E27FC236}">
                      <a16:creationId xmlns:a16="http://schemas.microsoft.com/office/drawing/2014/main" id="{66F6D086-1A1F-41B0-8EC7-DF79C623D81B}"/>
                    </a:ext>
                  </a:extLst>
                </p:cNvPr>
                <p:cNvSpPr txBox="1">
                  <a:spLocks noRot="1" noChangeAspect="1" noMove="1" noResize="1" noEditPoints="1" noAdjustHandles="1" noChangeArrowheads="1" noChangeShapeType="1" noTextEdit="1"/>
                </p:cNvSpPr>
                <p:nvPr/>
              </p:nvSpPr>
              <p:spPr>
                <a:xfrm>
                  <a:off x="2917674" y="2408644"/>
                  <a:ext cx="304571" cy="430887"/>
                </a:xfrm>
                <a:prstGeom prst="rect">
                  <a:avLst/>
                </a:prstGeom>
                <a:blipFill>
                  <a:blip r:embed="rId7"/>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18079749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Arial" panose="020B0604020202020204" pitchFamily="34" charset="0"/>
                <a:cs typeface="Arial" panose="020B0604020202020204" pitchFamily="34" charset="0"/>
              </a:rPr>
              <a:t>Summary of Attacks</a:t>
            </a:r>
          </a:p>
        </p:txBody>
      </p:sp>
      <p:sp>
        <p:nvSpPr>
          <p:cNvPr id="3" name="Content Placeholder 2"/>
          <p:cNvSpPr>
            <a:spLocks noGrp="1"/>
          </p:cNvSpPr>
          <p:nvPr>
            <p:ph idx="1"/>
          </p:nvPr>
        </p:nvSpPr>
        <p:spPr>
          <a:xfrm>
            <a:off x="185538" y="3659736"/>
            <a:ext cx="8897112" cy="1734863"/>
          </a:xfrm>
        </p:spPr>
        <p:txBody>
          <a:bodyPr/>
          <a:lstStyle/>
          <a:p>
            <a:r>
              <a:rPr lang="en-US" b="0" dirty="0">
                <a:latin typeface="Arial" panose="020B0604020202020204" pitchFamily="34" charset="0"/>
                <a:cs typeface="Arial" panose="020B0604020202020204" pitchFamily="34" charset="0"/>
              </a:rPr>
              <a:t>A combination of one or more techniques breaks logic obfuscation</a:t>
            </a:r>
          </a:p>
          <a:p>
            <a:r>
              <a:rPr lang="en-US" b="0" dirty="0">
                <a:latin typeface="Arial" panose="020B0604020202020204" pitchFamily="34" charset="0"/>
                <a:cs typeface="Arial" panose="020B0604020202020204" pitchFamily="34" charset="0"/>
              </a:rPr>
              <a:t>Question: Can resistance against all these attacks be addressed in unison? </a:t>
            </a:r>
          </a:p>
          <a:p>
            <a:endParaRPr lang="en-US" b="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F497B932-D078-4678-8410-87820FDD45B3}"/>
              </a:ext>
            </a:extLst>
          </p:cNvPr>
          <p:cNvSpPr>
            <a:spLocks noGrp="1"/>
          </p:cNvSpPr>
          <p:nvPr>
            <p:ph type="sldNum" sz="quarter" idx="2"/>
          </p:nvPr>
        </p:nvSpPr>
        <p:spPr/>
        <p:txBody>
          <a:bodyPr/>
          <a:lstStyle/>
          <a:p>
            <a:fld id="{6EA7A850-4BE4-457B-9249-6A73A0B2CF6C}" type="slidenum">
              <a:rPr lang="en-US" smtClean="0"/>
              <a:t>22</a:t>
            </a:fld>
            <a:endParaRPr lang="en-US"/>
          </a:p>
        </p:txBody>
      </p:sp>
      <p:pic>
        <p:nvPicPr>
          <p:cNvPr id="6" name="Picture 5">
            <a:extLst>
              <a:ext uri="{FF2B5EF4-FFF2-40B4-BE49-F238E27FC236}">
                <a16:creationId xmlns:a16="http://schemas.microsoft.com/office/drawing/2014/main" id="{6F1DAF8E-866A-4684-8191-6370035F1315}"/>
              </a:ext>
            </a:extLst>
          </p:cNvPr>
          <p:cNvPicPr>
            <a:picLocks noChangeAspect="1"/>
          </p:cNvPicPr>
          <p:nvPr/>
        </p:nvPicPr>
        <p:blipFill>
          <a:blip r:embed="rId2"/>
          <a:stretch>
            <a:fillRect/>
          </a:stretch>
        </p:blipFill>
        <p:spPr>
          <a:xfrm>
            <a:off x="185538" y="1082174"/>
            <a:ext cx="8801100" cy="2244024"/>
          </a:xfrm>
          <a:prstGeom prst="rect">
            <a:avLst/>
          </a:prstGeom>
        </p:spPr>
      </p:pic>
    </p:spTree>
    <p:extLst>
      <p:ext uri="{BB962C8B-B14F-4D97-AF65-F5344CB8AC3E}">
        <p14:creationId xmlns:p14="http://schemas.microsoft.com/office/powerpoint/2010/main" val="35219535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Arial" panose="020B0604020202020204" pitchFamily="34" charset="0"/>
                <a:cs typeface="Arial" panose="020B0604020202020204" pitchFamily="34" charset="0"/>
              </a:rPr>
              <a:t>Binary Decision Diagrams (BDDs)</a:t>
            </a:r>
          </a:p>
        </p:txBody>
      </p:sp>
      <p:sp>
        <p:nvSpPr>
          <p:cNvPr id="3" name="Content Placeholder 2"/>
          <p:cNvSpPr>
            <a:spLocks noGrp="1"/>
          </p:cNvSpPr>
          <p:nvPr>
            <p:ph idx="1"/>
          </p:nvPr>
        </p:nvSpPr>
        <p:spPr>
          <a:xfrm>
            <a:off x="4731859" y="1819438"/>
            <a:ext cx="4142510" cy="2578305"/>
          </a:xfrm>
        </p:spPr>
        <p:txBody>
          <a:bodyPr>
            <a:normAutofit/>
          </a:bodyPr>
          <a:lstStyle/>
          <a:p>
            <a:pPr>
              <a:spcBef>
                <a:spcPts val="600"/>
              </a:spcBef>
            </a:pPr>
            <a:r>
              <a:rPr lang="en-US" b="0" dirty="0">
                <a:latin typeface="Arial" panose="020B0604020202020204" pitchFamily="34" charset="0"/>
                <a:cs typeface="Arial" panose="020B0604020202020204" pitchFamily="34" charset="0"/>
              </a:rPr>
              <a:t>If reduced and ordered, canonically represent a Boolean circuit</a:t>
            </a:r>
          </a:p>
          <a:p>
            <a:pPr>
              <a:spcBef>
                <a:spcPts val="600"/>
              </a:spcBef>
            </a:pPr>
            <a:r>
              <a:rPr lang="en-US" b="0" dirty="0">
                <a:latin typeface="Arial" panose="020B0604020202020204" pitchFamily="34" charset="0"/>
                <a:cs typeface="Arial" panose="020B0604020202020204" pitchFamily="34" charset="0"/>
              </a:rPr>
              <a:t>Used in formal verification and logic synthesis</a:t>
            </a:r>
          </a:p>
        </p:txBody>
      </p:sp>
      <p:grpSp>
        <p:nvGrpSpPr>
          <p:cNvPr id="166" name="Group 165">
            <a:extLst>
              <a:ext uri="{FF2B5EF4-FFF2-40B4-BE49-F238E27FC236}">
                <a16:creationId xmlns:a16="http://schemas.microsoft.com/office/drawing/2014/main" id="{028C4981-B7DB-4871-95A4-F9A02680E0EA}"/>
              </a:ext>
            </a:extLst>
          </p:cNvPr>
          <p:cNvGrpSpPr/>
          <p:nvPr/>
        </p:nvGrpSpPr>
        <p:grpSpPr>
          <a:xfrm>
            <a:off x="21321" y="846588"/>
            <a:ext cx="4529320" cy="3604302"/>
            <a:chOff x="-43099" y="764723"/>
            <a:chExt cx="4529320" cy="3604302"/>
          </a:xfrm>
        </p:grpSpPr>
        <p:sp>
          <p:nvSpPr>
            <p:cNvPr id="4" name="Oval 4"/>
            <p:cNvSpPr>
              <a:spLocks noChangeArrowheads="1"/>
            </p:cNvSpPr>
            <p:nvPr/>
          </p:nvSpPr>
          <p:spPr bwMode="auto">
            <a:xfrm>
              <a:off x="1251048" y="1502595"/>
              <a:ext cx="321469" cy="321469"/>
            </a:xfrm>
            <a:prstGeom prst="ellipse">
              <a:avLst/>
            </a:prstGeom>
            <a:solidFill>
              <a:schemeClr val="bg1"/>
            </a:solidFill>
            <a:ln w="9525">
              <a:solidFill>
                <a:schemeClr val="tx1"/>
              </a:solidFill>
              <a:round/>
              <a:headEnd/>
              <a:tailEnd/>
            </a:ln>
            <a:effectLst/>
            <a:extLst/>
          </p:spPr>
          <p:txBody>
            <a:bodyPr wrap="none" anchor="ctr"/>
            <a:lstStyle/>
            <a:p>
              <a:pPr algn="ctr">
                <a:defRPr/>
              </a:pPr>
              <a:r>
                <a:rPr lang="en-US" altLang="en-US" sz="2200" b="1" dirty="0">
                  <a:solidFill>
                    <a:srgbClr val="000000"/>
                  </a:solidFill>
                  <a:effectLst>
                    <a:outerShdw blurRad="38100" dist="38100" dir="2700000" algn="tl">
                      <a:srgbClr val="FFFFFF"/>
                    </a:outerShdw>
                  </a:effectLst>
                </a:rPr>
                <a:t>a</a:t>
              </a:r>
            </a:p>
          </p:txBody>
        </p:sp>
        <p:sp>
          <p:nvSpPr>
            <p:cNvPr id="5" name="Oval 6"/>
            <p:cNvSpPr>
              <a:spLocks noChangeArrowheads="1"/>
            </p:cNvSpPr>
            <p:nvPr/>
          </p:nvSpPr>
          <p:spPr bwMode="auto">
            <a:xfrm>
              <a:off x="768845" y="2038376"/>
              <a:ext cx="321469" cy="321469"/>
            </a:xfrm>
            <a:prstGeom prst="ellipse">
              <a:avLst/>
            </a:prstGeom>
            <a:solidFill>
              <a:schemeClr val="bg1"/>
            </a:solidFill>
            <a:ln w="9525">
              <a:solidFill>
                <a:schemeClr val="tx1"/>
              </a:solidFill>
              <a:round/>
              <a:headEnd/>
              <a:tailEnd/>
            </a:ln>
            <a:effectLst/>
            <a:extLst/>
          </p:spPr>
          <p:txBody>
            <a:bodyPr wrap="none" anchor="ctr"/>
            <a:lstStyle/>
            <a:p>
              <a:pPr algn="ctr">
                <a:defRPr/>
              </a:pPr>
              <a:r>
                <a:rPr lang="en-US" altLang="en-US" sz="2200" b="1">
                  <a:solidFill>
                    <a:srgbClr val="000000"/>
                  </a:solidFill>
                  <a:effectLst>
                    <a:outerShdw blurRad="38100" dist="38100" dir="2700000" algn="tl">
                      <a:srgbClr val="FFFFFF"/>
                    </a:outerShdw>
                  </a:effectLst>
                </a:rPr>
                <a:t>b</a:t>
              </a:r>
            </a:p>
          </p:txBody>
        </p:sp>
        <p:sp>
          <p:nvSpPr>
            <p:cNvPr id="6" name="Oval 7"/>
            <p:cNvSpPr>
              <a:spLocks noChangeArrowheads="1"/>
            </p:cNvSpPr>
            <p:nvPr/>
          </p:nvSpPr>
          <p:spPr bwMode="auto">
            <a:xfrm>
              <a:off x="1626095" y="2038376"/>
              <a:ext cx="321469" cy="321469"/>
            </a:xfrm>
            <a:prstGeom prst="ellipse">
              <a:avLst/>
            </a:prstGeom>
            <a:solidFill>
              <a:schemeClr val="bg1"/>
            </a:solidFill>
            <a:ln w="9525">
              <a:solidFill>
                <a:schemeClr val="tx1"/>
              </a:solidFill>
              <a:round/>
              <a:headEnd/>
              <a:tailEnd/>
            </a:ln>
            <a:effectLst/>
            <a:extLst/>
          </p:spPr>
          <p:txBody>
            <a:bodyPr wrap="none" anchor="ctr"/>
            <a:lstStyle/>
            <a:p>
              <a:pPr algn="ctr">
                <a:defRPr/>
              </a:pPr>
              <a:r>
                <a:rPr lang="en-US" altLang="en-US" sz="2200" b="1" dirty="0">
                  <a:solidFill>
                    <a:srgbClr val="000000"/>
                  </a:solidFill>
                  <a:effectLst>
                    <a:outerShdw blurRad="38100" dist="38100" dir="2700000" algn="tl">
                      <a:srgbClr val="FFFFFF"/>
                    </a:outerShdw>
                  </a:effectLst>
                </a:rPr>
                <a:t>b</a:t>
              </a:r>
            </a:p>
          </p:txBody>
        </p:sp>
        <p:sp>
          <p:nvSpPr>
            <p:cNvPr id="7" name="Oval 9"/>
            <p:cNvSpPr>
              <a:spLocks noChangeArrowheads="1"/>
            </p:cNvSpPr>
            <p:nvPr/>
          </p:nvSpPr>
          <p:spPr bwMode="auto">
            <a:xfrm>
              <a:off x="286642" y="2574157"/>
              <a:ext cx="321469" cy="321469"/>
            </a:xfrm>
            <a:prstGeom prst="ellipse">
              <a:avLst/>
            </a:prstGeom>
            <a:solidFill>
              <a:schemeClr val="bg1"/>
            </a:solidFill>
            <a:ln w="9525">
              <a:solidFill>
                <a:schemeClr val="tx1"/>
              </a:solidFill>
              <a:round/>
              <a:headEnd/>
              <a:tailEnd/>
            </a:ln>
            <a:effectLst/>
            <a:extLst/>
          </p:spPr>
          <p:txBody>
            <a:bodyPr wrap="none" anchor="ctr"/>
            <a:lstStyle/>
            <a:p>
              <a:pPr algn="ctr">
                <a:defRPr/>
              </a:pPr>
              <a:r>
                <a:rPr lang="en-US" altLang="en-US" sz="2200" b="1">
                  <a:solidFill>
                    <a:srgbClr val="000000"/>
                  </a:solidFill>
                  <a:effectLst>
                    <a:outerShdw blurRad="38100" dist="38100" dir="2700000" algn="tl">
                      <a:srgbClr val="FFFFFF"/>
                    </a:outerShdw>
                  </a:effectLst>
                </a:rPr>
                <a:t>c</a:t>
              </a:r>
            </a:p>
          </p:txBody>
        </p:sp>
        <p:sp>
          <p:nvSpPr>
            <p:cNvPr id="8" name="Oval 11"/>
            <p:cNvSpPr>
              <a:spLocks noChangeArrowheads="1"/>
            </p:cNvSpPr>
            <p:nvPr/>
          </p:nvSpPr>
          <p:spPr bwMode="auto">
            <a:xfrm>
              <a:off x="1143892" y="2574157"/>
              <a:ext cx="321469" cy="321469"/>
            </a:xfrm>
            <a:prstGeom prst="ellipse">
              <a:avLst/>
            </a:prstGeom>
            <a:solidFill>
              <a:schemeClr val="bg1"/>
            </a:solidFill>
            <a:ln w="9525">
              <a:solidFill>
                <a:schemeClr val="tx1"/>
              </a:solidFill>
              <a:round/>
              <a:headEnd/>
              <a:tailEnd/>
            </a:ln>
            <a:effectLst/>
            <a:extLst/>
          </p:spPr>
          <p:txBody>
            <a:bodyPr wrap="none" anchor="ctr"/>
            <a:lstStyle/>
            <a:p>
              <a:pPr algn="ctr">
                <a:defRPr/>
              </a:pPr>
              <a:r>
                <a:rPr lang="en-US" altLang="en-US" sz="2200" b="1">
                  <a:solidFill>
                    <a:srgbClr val="000000"/>
                  </a:solidFill>
                  <a:effectLst>
                    <a:outerShdw blurRad="38100" dist="38100" dir="2700000" algn="tl">
                      <a:srgbClr val="FFFFFF"/>
                    </a:outerShdw>
                  </a:effectLst>
                </a:rPr>
                <a:t>c</a:t>
              </a:r>
            </a:p>
          </p:txBody>
        </p:sp>
        <p:sp>
          <p:nvSpPr>
            <p:cNvPr id="9" name="Oval 12"/>
            <p:cNvSpPr>
              <a:spLocks noChangeArrowheads="1"/>
            </p:cNvSpPr>
            <p:nvPr/>
          </p:nvSpPr>
          <p:spPr bwMode="auto">
            <a:xfrm>
              <a:off x="554533" y="3324251"/>
              <a:ext cx="321469" cy="321469"/>
            </a:xfrm>
            <a:prstGeom prst="ellipse">
              <a:avLst/>
            </a:prstGeom>
            <a:solidFill>
              <a:schemeClr val="bg1"/>
            </a:solidFill>
            <a:ln w="9525">
              <a:solidFill>
                <a:schemeClr val="tx1"/>
              </a:solidFill>
              <a:round/>
              <a:headEnd/>
              <a:tailEnd/>
            </a:ln>
            <a:effectLst/>
            <a:extLst/>
          </p:spPr>
          <p:txBody>
            <a:bodyPr wrap="none" anchor="ctr"/>
            <a:lstStyle/>
            <a:p>
              <a:pPr algn="ctr">
                <a:defRPr/>
              </a:pPr>
              <a:r>
                <a:rPr lang="en-US" altLang="en-US" sz="2200" b="1">
                  <a:solidFill>
                    <a:srgbClr val="000000"/>
                  </a:solidFill>
                  <a:effectLst>
                    <a:outerShdw blurRad="38100" dist="38100" dir="2700000" algn="tl">
                      <a:srgbClr val="FFFFFF"/>
                    </a:outerShdw>
                  </a:effectLst>
                </a:rPr>
                <a:t>d</a:t>
              </a:r>
            </a:p>
          </p:txBody>
        </p:sp>
        <p:sp>
          <p:nvSpPr>
            <p:cNvPr id="10" name="Rectangle 17"/>
            <p:cNvSpPr>
              <a:spLocks noChangeArrowheads="1"/>
            </p:cNvSpPr>
            <p:nvPr/>
          </p:nvSpPr>
          <p:spPr bwMode="auto">
            <a:xfrm>
              <a:off x="581322" y="3967189"/>
              <a:ext cx="375047" cy="267891"/>
            </a:xfrm>
            <a:prstGeom prst="rect">
              <a:avLst/>
            </a:prstGeom>
            <a:noFill/>
            <a:ln w="9525">
              <a:solidFill>
                <a:schemeClr val="tx1"/>
              </a:solidFill>
              <a:miter lim="800000"/>
              <a:headEnd/>
              <a:tailEnd/>
            </a:ln>
            <a:effectLst/>
            <a:extLst/>
          </p:spPr>
          <p:txBody>
            <a:bodyPr wrap="none" anchor="ctr"/>
            <a:lstStyle/>
            <a:p>
              <a:pPr algn="ctr">
                <a:defRPr/>
              </a:pPr>
              <a:r>
                <a:rPr lang="en-US" altLang="en-US" sz="1687" b="1" dirty="0">
                  <a:solidFill>
                    <a:srgbClr val="000000"/>
                  </a:solidFill>
                  <a:effectLst>
                    <a:outerShdw blurRad="38100" dist="38100" dir="2700000" algn="tl">
                      <a:srgbClr val="FFFFFF"/>
                    </a:outerShdw>
                  </a:effectLst>
                </a:rPr>
                <a:t>0</a:t>
              </a:r>
              <a:endParaRPr lang="en-US" altLang="en-US" sz="1266" b="1" dirty="0">
                <a:effectLst>
                  <a:outerShdw blurRad="38100" dist="38100" dir="2700000" algn="tl">
                    <a:srgbClr val="000000"/>
                  </a:outerShdw>
                </a:effectLst>
              </a:endParaRPr>
            </a:p>
          </p:txBody>
        </p:sp>
        <p:sp>
          <p:nvSpPr>
            <p:cNvPr id="11" name="Rectangle 18"/>
            <p:cNvSpPr>
              <a:spLocks noChangeArrowheads="1"/>
            </p:cNvSpPr>
            <p:nvPr/>
          </p:nvSpPr>
          <p:spPr bwMode="auto">
            <a:xfrm>
              <a:off x="1786830" y="3976118"/>
              <a:ext cx="375047" cy="267891"/>
            </a:xfrm>
            <a:prstGeom prst="rect">
              <a:avLst/>
            </a:prstGeom>
            <a:noFill/>
            <a:ln w="9525">
              <a:solidFill>
                <a:schemeClr val="tx1"/>
              </a:solidFill>
              <a:miter lim="800000"/>
              <a:headEnd/>
              <a:tailEnd/>
            </a:ln>
            <a:effectLst/>
            <a:extLst/>
          </p:spPr>
          <p:txBody>
            <a:bodyPr wrap="none" anchor="ctr"/>
            <a:lstStyle/>
            <a:p>
              <a:pPr algn="ctr">
                <a:defRPr/>
              </a:pPr>
              <a:r>
                <a:rPr lang="en-US" altLang="en-US" sz="1687" b="1" dirty="0">
                  <a:solidFill>
                    <a:srgbClr val="000000"/>
                  </a:solidFill>
                  <a:effectLst>
                    <a:outerShdw blurRad="38100" dist="38100" dir="2700000" algn="tl">
                      <a:srgbClr val="FFFFFF"/>
                    </a:outerShdw>
                  </a:effectLst>
                </a:rPr>
                <a:t>1</a:t>
              </a:r>
              <a:endParaRPr lang="en-US" altLang="en-US" sz="1266" b="1" dirty="0">
                <a:effectLst>
                  <a:outerShdw blurRad="38100" dist="38100" dir="2700000" algn="tl">
                    <a:srgbClr val="000000"/>
                  </a:outerShdw>
                </a:effectLst>
              </a:endParaRPr>
            </a:p>
          </p:txBody>
        </p:sp>
        <p:cxnSp>
          <p:nvCxnSpPr>
            <p:cNvPr id="12" name="AutoShape 22"/>
            <p:cNvCxnSpPr>
              <a:cxnSpLocks noChangeShapeType="1"/>
              <a:stCxn id="4" idx="3"/>
              <a:endCxn id="5" idx="7"/>
            </p:cNvCxnSpPr>
            <p:nvPr/>
          </p:nvCxnSpPr>
          <p:spPr bwMode="auto">
            <a:xfrm flipH="1">
              <a:off x="1043433" y="1777183"/>
              <a:ext cx="254496" cy="308074"/>
            </a:xfrm>
            <a:prstGeom prst="straightConnector1">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3" name="AutoShape 23"/>
            <p:cNvCxnSpPr>
              <a:cxnSpLocks noChangeShapeType="1"/>
              <a:stCxn id="4" idx="5"/>
              <a:endCxn id="6" idx="1"/>
            </p:cNvCxnSpPr>
            <p:nvPr/>
          </p:nvCxnSpPr>
          <p:spPr bwMode="auto">
            <a:xfrm>
              <a:off x="1525636" y="1777183"/>
              <a:ext cx="147340" cy="308074"/>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4" name="AutoShape 24"/>
            <p:cNvCxnSpPr>
              <a:cxnSpLocks noChangeShapeType="1"/>
              <a:stCxn id="5" idx="3"/>
              <a:endCxn id="7" idx="7"/>
            </p:cNvCxnSpPr>
            <p:nvPr/>
          </p:nvCxnSpPr>
          <p:spPr bwMode="auto">
            <a:xfrm flipH="1">
              <a:off x="561230" y="2312964"/>
              <a:ext cx="254496" cy="308074"/>
            </a:xfrm>
            <a:prstGeom prst="straightConnector1">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5" name="AutoShape 25"/>
            <p:cNvCxnSpPr>
              <a:cxnSpLocks noChangeShapeType="1"/>
              <a:stCxn id="5" idx="5"/>
              <a:endCxn id="8" idx="0"/>
            </p:cNvCxnSpPr>
            <p:nvPr/>
          </p:nvCxnSpPr>
          <p:spPr bwMode="auto">
            <a:xfrm>
              <a:off x="1043434" y="2312965"/>
              <a:ext cx="261193" cy="26119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6" name="AutoShape 26"/>
            <p:cNvCxnSpPr>
              <a:cxnSpLocks noChangeShapeType="1"/>
              <a:stCxn id="8" idx="5"/>
              <a:endCxn id="11" idx="0"/>
            </p:cNvCxnSpPr>
            <p:nvPr/>
          </p:nvCxnSpPr>
          <p:spPr bwMode="auto">
            <a:xfrm>
              <a:off x="1418481" y="2848746"/>
              <a:ext cx="555873" cy="112737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7" name="AutoShape 27"/>
            <p:cNvCxnSpPr>
              <a:cxnSpLocks noChangeShapeType="1"/>
              <a:stCxn id="7" idx="5"/>
              <a:endCxn id="11" idx="0"/>
            </p:cNvCxnSpPr>
            <p:nvPr/>
          </p:nvCxnSpPr>
          <p:spPr bwMode="auto">
            <a:xfrm>
              <a:off x="561231" y="2848746"/>
              <a:ext cx="1413123" cy="112737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8" name="AutoShape 28"/>
            <p:cNvCxnSpPr>
              <a:cxnSpLocks noChangeShapeType="1"/>
              <a:stCxn id="9" idx="5"/>
              <a:endCxn id="11" idx="0"/>
            </p:cNvCxnSpPr>
            <p:nvPr/>
          </p:nvCxnSpPr>
          <p:spPr bwMode="auto">
            <a:xfrm>
              <a:off x="829121" y="3598840"/>
              <a:ext cx="1145232" cy="37727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9" name="AutoShape 29"/>
            <p:cNvCxnSpPr>
              <a:cxnSpLocks noChangeShapeType="1"/>
              <a:stCxn id="9" idx="4"/>
              <a:endCxn id="10" idx="0"/>
            </p:cNvCxnSpPr>
            <p:nvPr/>
          </p:nvCxnSpPr>
          <p:spPr bwMode="auto">
            <a:xfrm>
              <a:off x="715267" y="3645720"/>
              <a:ext cx="53578" cy="321469"/>
            </a:xfrm>
            <a:prstGeom prst="straightConnector1">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0" name="AutoShape 30"/>
            <p:cNvCxnSpPr>
              <a:cxnSpLocks noChangeShapeType="1"/>
              <a:stCxn id="7" idx="3"/>
              <a:endCxn id="10" idx="1"/>
            </p:cNvCxnSpPr>
            <p:nvPr/>
          </p:nvCxnSpPr>
          <p:spPr bwMode="auto">
            <a:xfrm rot="16200000" flipH="1">
              <a:off x="-168772" y="3351041"/>
              <a:ext cx="1252389" cy="247799"/>
            </a:xfrm>
            <a:prstGeom prst="curvedConnector2">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1" name="AutoShape 31"/>
            <p:cNvCxnSpPr>
              <a:cxnSpLocks noChangeShapeType="1"/>
              <a:stCxn id="6" idx="3"/>
              <a:endCxn id="10" idx="3"/>
            </p:cNvCxnSpPr>
            <p:nvPr/>
          </p:nvCxnSpPr>
          <p:spPr bwMode="auto">
            <a:xfrm rot="5400000">
              <a:off x="420588" y="2848746"/>
              <a:ext cx="1788170" cy="716607"/>
            </a:xfrm>
            <a:prstGeom prst="curvedConnector2">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2" name="AutoShape 32"/>
            <p:cNvCxnSpPr>
              <a:cxnSpLocks noChangeShapeType="1"/>
              <a:stCxn id="6" idx="4"/>
              <a:endCxn id="11" idx="0"/>
            </p:cNvCxnSpPr>
            <p:nvPr/>
          </p:nvCxnSpPr>
          <p:spPr bwMode="auto">
            <a:xfrm rot="16200000" flipH="1">
              <a:off x="1072455" y="3074220"/>
              <a:ext cx="1616273" cy="187523"/>
            </a:xfrm>
            <a:prstGeom prst="curvedConnector3">
              <a:avLst>
                <a:gd name="adj1" fmla="val 50000"/>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3" name="AutoShape 33"/>
            <p:cNvCxnSpPr>
              <a:cxnSpLocks noChangeShapeType="1"/>
              <a:stCxn id="8" idx="4"/>
              <a:endCxn id="9" idx="7"/>
            </p:cNvCxnSpPr>
            <p:nvPr/>
          </p:nvCxnSpPr>
          <p:spPr bwMode="auto">
            <a:xfrm flipH="1">
              <a:off x="829121" y="2895626"/>
              <a:ext cx="475506" cy="475506"/>
            </a:xfrm>
            <a:prstGeom prst="straightConnector1">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4" name="Text Box 34"/>
            <p:cNvSpPr txBox="1">
              <a:spLocks noChangeArrowheads="1"/>
            </p:cNvSpPr>
            <p:nvPr/>
          </p:nvSpPr>
          <p:spPr bwMode="auto">
            <a:xfrm>
              <a:off x="105864" y="1713608"/>
              <a:ext cx="729687" cy="430887"/>
            </a:xfrm>
            <a:prstGeom prst="rect">
              <a:avLst/>
            </a:prstGeom>
            <a:noFill/>
            <a:ln w="9525">
              <a:noFill/>
              <a:miter lim="800000"/>
              <a:headEnd/>
              <a:tailEn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lgn="ctr">
                <a:defRPr/>
              </a:pPr>
              <a:r>
                <a:rPr lang="en-US" altLang="en-US" sz="2200" b="1" dirty="0" err="1"/>
                <a:t>c+bd</a:t>
              </a:r>
              <a:endParaRPr lang="en-US" altLang="en-US" sz="2200" b="1" dirty="0"/>
            </a:p>
          </p:txBody>
        </p:sp>
        <p:sp>
          <p:nvSpPr>
            <p:cNvPr id="25" name="Text Box 35"/>
            <p:cNvSpPr txBox="1">
              <a:spLocks noChangeArrowheads="1"/>
            </p:cNvSpPr>
            <p:nvPr/>
          </p:nvSpPr>
          <p:spPr bwMode="auto">
            <a:xfrm>
              <a:off x="1875671" y="1921974"/>
              <a:ext cx="325730" cy="430887"/>
            </a:xfrm>
            <a:prstGeom prst="rect">
              <a:avLst/>
            </a:prstGeom>
            <a:noFill/>
            <a:ln w="9525">
              <a:noFill/>
              <a:miter lim="800000"/>
              <a:headEnd/>
              <a:tailEn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lgn="ctr">
                <a:defRPr/>
              </a:pPr>
              <a:r>
                <a:rPr lang="en-US" altLang="en-US" sz="2200" b="1"/>
                <a:t>b</a:t>
              </a:r>
            </a:p>
          </p:txBody>
        </p:sp>
        <p:sp>
          <p:nvSpPr>
            <p:cNvPr id="27" name="Text Box 37"/>
            <p:cNvSpPr txBox="1">
              <a:spLocks noChangeArrowheads="1"/>
            </p:cNvSpPr>
            <p:nvPr/>
          </p:nvSpPr>
          <p:spPr bwMode="auto">
            <a:xfrm>
              <a:off x="621421" y="2298510"/>
              <a:ext cx="588623" cy="430887"/>
            </a:xfrm>
            <a:prstGeom prst="rect">
              <a:avLst/>
            </a:prstGeom>
            <a:noFill/>
            <a:ln w="9525">
              <a:noFill/>
              <a:miter lim="800000"/>
              <a:headEnd/>
              <a:tailEn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lgn="ctr">
                <a:defRPr/>
              </a:pPr>
              <a:r>
                <a:rPr lang="en-US" altLang="en-US" sz="2200" b="1"/>
                <a:t>c+d</a:t>
              </a:r>
            </a:p>
          </p:txBody>
        </p:sp>
        <p:sp>
          <p:nvSpPr>
            <p:cNvPr id="28" name="Text Box 38"/>
            <p:cNvSpPr txBox="1">
              <a:spLocks noChangeArrowheads="1"/>
            </p:cNvSpPr>
            <p:nvPr/>
          </p:nvSpPr>
          <p:spPr bwMode="auto">
            <a:xfrm>
              <a:off x="-43099" y="2581954"/>
              <a:ext cx="300082" cy="430887"/>
            </a:xfrm>
            <a:prstGeom prst="rect">
              <a:avLst/>
            </a:prstGeom>
            <a:noFill/>
            <a:ln w="9525">
              <a:noFill/>
              <a:miter lim="800000"/>
              <a:headEnd/>
              <a:tailEn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lgn="ctr">
                <a:defRPr/>
              </a:pPr>
              <a:r>
                <a:rPr lang="en-US" altLang="en-US" sz="2200" b="1" dirty="0"/>
                <a:t>c</a:t>
              </a:r>
            </a:p>
          </p:txBody>
        </p:sp>
        <p:sp>
          <p:nvSpPr>
            <p:cNvPr id="29" name="Text Box 39"/>
            <p:cNvSpPr txBox="1">
              <a:spLocks noChangeArrowheads="1"/>
            </p:cNvSpPr>
            <p:nvPr/>
          </p:nvSpPr>
          <p:spPr bwMode="auto">
            <a:xfrm>
              <a:off x="382531" y="2983791"/>
              <a:ext cx="325730" cy="430887"/>
            </a:xfrm>
            <a:prstGeom prst="rect">
              <a:avLst/>
            </a:prstGeom>
            <a:noFill/>
            <a:ln w="9525">
              <a:noFill/>
              <a:miter lim="800000"/>
              <a:headEnd/>
              <a:tailEn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lgn="ctr">
                <a:defRPr/>
              </a:pPr>
              <a:r>
                <a:rPr lang="en-US" altLang="en-US" sz="2200" b="1" dirty="0"/>
                <a:t>d</a:t>
              </a:r>
            </a:p>
          </p:txBody>
        </p:sp>
        <p:sp>
          <p:nvSpPr>
            <p:cNvPr id="30" name="Rectangle 40"/>
            <p:cNvSpPr>
              <a:spLocks noChangeArrowheads="1"/>
            </p:cNvSpPr>
            <p:nvPr/>
          </p:nvSpPr>
          <p:spPr bwMode="auto">
            <a:xfrm>
              <a:off x="1541269" y="764723"/>
              <a:ext cx="2108269" cy="430887"/>
            </a:xfrm>
            <a:prstGeom prst="rect">
              <a:avLst/>
            </a:prstGeom>
            <a:noFill/>
            <a:ln w="9525">
              <a:no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lgn="ctr">
                <a:defRPr/>
              </a:pPr>
              <a:r>
                <a:rPr lang="en-US" altLang="en-US" sz="2200" dirty="0">
                  <a:latin typeface="Arial" panose="020B0604020202020204" pitchFamily="34" charset="0"/>
                  <a:cs typeface="Arial" panose="020B0604020202020204" pitchFamily="34" charset="0"/>
                </a:rPr>
                <a:t>f = </a:t>
              </a:r>
              <a:r>
                <a:rPr lang="en-US" altLang="en-US" sz="2200" dirty="0" err="1">
                  <a:latin typeface="Arial" panose="020B0604020202020204" pitchFamily="34" charset="0"/>
                  <a:cs typeface="Arial" panose="020B0604020202020204" pitchFamily="34" charset="0"/>
                </a:rPr>
                <a:t>ab+a’c+bc’d</a:t>
              </a:r>
              <a:endParaRPr lang="en-US" altLang="en-US" sz="2200" dirty="0">
                <a:latin typeface="Arial" panose="020B0604020202020204" pitchFamily="34" charset="0"/>
                <a:cs typeface="Arial" panose="020B0604020202020204" pitchFamily="34" charset="0"/>
              </a:endParaRPr>
            </a:p>
          </p:txBody>
        </p:sp>
        <p:sp>
          <p:nvSpPr>
            <p:cNvPr id="31" name="Oval 13"/>
            <p:cNvSpPr>
              <a:spLocks noChangeArrowheads="1"/>
            </p:cNvSpPr>
            <p:nvPr/>
          </p:nvSpPr>
          <p:spPr bwMode="auto">
            <a:xfrm>
              <a:off x="4057596" y="1556173"/>
              <a:ext cx="321469" cy="321469"/>
            </a:xfrm>
            <a:prstGeom prst="ellipse">
              <a:avLst/>
            </a:prstGeom>
            <a:solidFill>
              <a:schemeClr val="bg1"/>
            </a:solidFill>
            <a:ln w="9525">
              <a:solidFill>
                <a:schemeClr val="tx1"/>
              </a:solidFill>
              <a:round/>
              <a:headEnd/>
              <a:tailEnd/>
            </a:ln>
            <a:effectLst/>
            <a:extLst/>
          </p:spPr>
          <p:txBody>
            <a:bodyPr wrap="none" anchor="ctr"/>
            <a:lstStyle/>
            <a:p>
              <a:pPr algn="ctr">
                <a:defRPr/>
              </a:pPr>
              <a:r>
                <a:rPr lang="en-US" altLang="en-US" sz="2200" b="1">
                  <a:solidFill>
                    <a:srgbClr val="000000"/>
                  </a:solidFill>
                  <a:effectLst>
                    <a:outerShdw blurRad="38100" dist="38100" dir="2700000" algn="tl">
                      <a:srgbClr val="FFFFFF"/>
                    </a:outerShdw>
                  </a:effectLst>
                </a:rPr>
                <a:t>a</a:t>
              </a:r>
            </a:p>
          </p:txBody>
        </p:sp>
        <p:sp>
          <p:nvSpPr>
            <p:cNvPr id="32" name="Oval 14"/>
            <p:cNvSpPr>
              <a:spLocks noChangeArrowheads="1"/>
            </p:cNvSpPr>
            <p:nvPr/>
          </p:nvSpPr>
          <p:spPr bwMode="auto">
            <a:xfrm>
              <a:off x="3682549" y="2091954"/>
              <a:ext cx="321469" cy="321469"/>
            </a:xfrm>
            <a:prstGeom prst="ellipse">
              <a:avLst/>
            </a:prstGeom>
            <a:solidFill>
              <a:schemeClr val="bg1"/>
            </a:solidFill>
            <a:ln w="9525">
              <a:solidFill>
                <a:schemeClr val="tx1"/>
              </a:solidFill>
              <a:round/>
              <a:headEnd/>
              <a:tailEnd/>
            </a:ln>
            <a:effectLst/>
            <a:extLst/>
          </p:spPr>
          <p:txBody>
            <a:bodyPr wrap="none" anchor="ctr"/>
            <a:lstStyle/>
            <a:p>
              <a:pPr algn="ctr">
                <a:defRPr/>
              </a:pPr>
              <a:r>
                <a:rPr lang="en-US" altLang="en-US" sz="2200" b="1">
                  <a:solidFill>
                    <a:srgbClr val="000000"/>
                  </a:solidFill>
                  <a:effectLst>
                    <a:outerShdw blurRad="38100" dist="38100" dir="2700000" algn="tl">
                      <a:srgbClr val="FFFFFF"/>
                    </a:outerShdw>
                  </a:effectLst>
                </a:rPr>
                <a:t>c</a:t>
              </a:r>
            </a:p>
          </p:txBody>
        </p:sp>
        <p:sp>
          <p:nvSpPr>
            <p:cNvPr id="33" name="Oval 15"/>
            <p:cNvSpPr>
              <a:spLocks noChangeArrowheads="1"/>
            </p:cNvSpPr>
            <p:nvPr/>
          </p:nvSpPr>
          <p:spPr bwMode="auto">
            <a:xfrm>
              <a:off x="3307502" y="2681314"/>
              <a:ext cx="321469" cy="321469"/>
            </a:xfrm>
            <a:prstGeom prst="ellipse">
              <a:avLst/>
            </a:prstGeom>
            <a:solidFill>
              <a:schemeClr val="bg1"/>
            </a:solidFill>
            <a:ln w="9525">
              <a:solidFill>
                <a:schemeClr val="tx1"/>
              </a:solidFill>
              <a:round/>
              <a:headEnd/>
              <a:tailEnd/>
            </a:ln>
            <a:effectLst/>
            <a:extLst/>
          </p:spPr>
          <p:txBody>
            <a:bodyPr wrap="none" anchor="ctr"/>
            <a:lstStyle/>
            <a:p>
              <a:pPr algn="ctr">
                <a:defRPr/>
              </a:pPr>
              <a:r>
                <a:rPr lang="en-US" altLang="en-US" sz="2200" b="1" dirty="0">
                  <a:solidFill>
                    <a:srgbClr val="000000"/>
                  </a:solidFill>
                  <a:effectLst>
                    <a:outerShdw blurRad="38100" dist="38100" dir="2700000" algn="tl">
                      <a:srgbClr val="FFFFFF"/>
                    </a:outerShdw>
                  </a:effectLst>
                </a:rPr>
                <a:t>d</a:t>
              </a:r>
            </a:p>
          </p:txBody>
        </p:sp>
        <p:sp>
          <p:nvSpPr>
            <p:cNvPr id="34" name="Oval 16"/>
            <p:cNvSpPr>
              <a:spLocks noChangeArrowheads="1"/>
            </p:cNvSpPr>
            <p:nvPr/>
          </p:nvSpPr>
          <p:spPr bwMode="auto">
            <a:xfrm>
              <a:off x="2986033" y="3270673"/>
              <a:ext cx="321469" cy="321469"/>
            </a:xfrm>
            <a:prstGeom prst="ellipse">
              <a:avLst/>
            </a:prstGeom>
            <a:noFill/>
            <a:ln w="9525">
              <a:solidFill>
                <a:schemeClr val="tx1"/>
              </a:solidFill>
              <a:round/>
              <a:headEnd/>
              <a:tailEnd/>
            </a:ln>
            <a:effectLst/>
            <a:extLst/>
          </p:spPr>
          <p:txBody>
            <a:bodyPr wrap="none" anchor="ctr"/>
            <a:lstStyle/>
            <a:p>
              <a:pPr algn="ctr">
                <a:defRPr/>
              </a:pPr>
              <a:r>
                <a:rPr lang="en-US" altLang="en-US" sz="2200" b="1">
                  <a:solidFill>
                    <a:srgbClr val="000000"/>
                  </a:solidFill>
                  <a:effectLst>
                    <a:outerShdw blurRad="38100" dist="38100" dir="2700000" algn="tl">
                      <a:srgbClr val="FFFFFF"/>
                    </a:outerShdw>
                  </a:effectLst>
                </a:rPr>
                <a:t>b</a:t>
              </a:r>
            </a:p>
          </p:txBody>
        </p:sp>
        <p:sp>
          <p:nvSpPr>
            <p:cNvPr id="35" name="Rectangle 19"/>
            <p:cNvSpPr>
              <a:spLocks noChangeArrowheads="1"/>
            </p:cNvSpPr>
            <p:nvPr/>
          </p:nvSpPr>
          <p:spPr bwMode="auto">
            <a:xfrm>
              <a:off x="3146768" y="4101134"/>
              <a:ext cx="375047" cy="267891"/>
            </a:xfrm>
            <a:prstGeom prst="rect">
              <a:avLst/>
            </a:prstGeom>
            <a:noFill/>
            <a:ln w="9525">
              <a:solidFill>
                <a:schemeClr val="tx1"/>
              </a:solidFill>
              <a:miter lim="800000"/>
              <a:headEnd/>
              <a:tailEnd/>
            </a:ln>
            <a:effectLst/>
            <a:extLst/>
          </p:spPr>
          <p:txBody>
            <a:bodyPr wrap="none" anchor="ctr"/>
            <a:lstStyle/>
            <a:p>
              <a:pPr algn="ctr">
                <a:defRPr/>
              </a:pPr>
              <a:r>
                <a:rPr lang="en-US" altLang="en-US" sz="1687" b="1">
                  <a:solidFill>
                    <a:srgbClr val="000000"/>
                  </a:solidFill>
                  <a:effectLst>
                    <a:outerShdw blurRad="38100" dist="38100" dir="2700000" algn="tl">
                      <a:srgbClr val="FFFFFF"/>
                    </a:outerShdw>
                  </a:effectLst>
                </a:rPr>
                <a:t>0</a:t>
              </a:r>
              <a:endParaRPr lang="en-US" altLang="en-US" sz="1266" b="1">
                <a:effectLst>
                  <a:outerShdw blurRad="38100" dist="38100" dir="2700000" algn="tl">
                    <a:srgbClr val="000000"/>
                  </a:outerShdw>
                </a:effectLst>
              </a:endParaRPr>
            </a:p>
          </p:txBody>
        </p:sp>
        <p:sp>
          <p:nvSpPr>
            <p:cNvPr id="36" name="Rectangle 20"/>
            <p:cNvSpPr>
              <a:spLocks noChangeArrowheads="1"/>
            </p:cNvSpPr>
            <p:nvPr/>
          </p:nvSpPr>
          <p:spPr bwMode="auto">
            <a:xfrm>
              <a:off x="4111174" y="4101134"/>
              <a:ext cx="375047" cy="267891"/>
            </a:xfrm>
            <a:prstGeom prst="rect">
              <a:avLst/>
            </a:prstGeom>
            <a:noFill/>
            <a:ln w="9525">
              <a:solidFill>
                <a:schemeClr val="tx1"/>
              </a:solidFill>
              <a:miter lim="800000"/>
              <a:headEnd/>
              <a:tailEnd/>
            </a:ln>
            <a:effectLst/>
            <a:extLst/>
          </p:spPr>
          <p:txBody>
            <a:bodyPr wrap="none" anchor="ctr"/>
            <a:lstStyle/>
            <a:p>
              <a:pPr algn="ctr">
                <a:defRPr/>
              </a:pPr>
              <a:r>
                <a:rPr lang="en-US" altLang="en-US" sz="1687" b="1">
                  <a:solidFill>
                    <a:srgbClr val="000000"/>
                  </a:solidFill>
                  <a:effectLst>
                    <a:outerShdw blurRad="38100" dist="38100" dir="2700000" algn="tl">
                      <a:srgbClr val="FFFFFF"/>
                    </a:outerShdw>
                  </a:effectLst>
                </a:rPr>
                <a:t>1</a:t>
              </a:r>
              <a:endParaRPr lang="en-US" altLang="en-US" sz="1266" b="1">
                <a:effectLst>
                  <a:outerShdw blurRad="38100" dist="38100" dir="2700000" algn="tl">
                    <a:srgbClr val="000000"/>
                  </a:outerShdw>
                </a:effectLst>
              </a:endParaRPr>
            </a:p>
          </p:txBody>
        </p:sp>
        <p:cxnSp>
          <p:nvCxnSpPr>
            <p:cNvPr id="37" name="AutoShape 41"/>
            <p:cNvCxnSpPr>
              <a:cxnSpLocks noChangeShapeType="1"/>
              <a:stCxn id="31" idx="3"/>
              <a:endCxn id="32" idx="7"/>
            </p:cNvCxnSpPr>
            <p:nvPr/>
          </p:nvCxnSpPr>
          <p:spPr bwMode="auto">
            <a:xfrm flipH="1">
              <a:off x="3957137" y="1830761"/>
              <a:ext cx="147340" cy="308074"/>
            </a:xfrm>
            <a:prstGeom prst="straightConnector1">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8" name="AutoShape 42"/>
            <p:cNvCxnSpPr>
              <a:cxnSpLocks noChangeShapeType="1"/>
              <a:stCxn id="32" idx="4"/>
              <a:endCxn id="33" idx="7"/>
            </p:cNvCxnSpPr>
            <p:nvPr/>
          </p:nvCxnSpPr>
          <p:spPr bwMode="auto">
            <a:xfrm flipH="1">
              <a:off x="3582091" y="2413424"/>
              <a:ext cx="261193" cy="314771"/>
            </a:xfrm>
            <a:prstGeom prst="straightConnector1">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9" name="AutoShape 43"/>
            <p:cNvCxnSpPr>
              <a:cxnSpLocks noChangeShapeType="1"/>
              <a:stCxn id="33" idx="4"/>
              <a:endCxn id="34" idx="7"/>
            </p:cNvCxnSpPr>
            <p:nvPr/>
          </p:nvCxnSpPr>
          <p:spPr bwMode="auto">
            <a:xfrm flipH="1">
              <a:off x="3260622" y="3002783"/>
              <a:ext cx="207615" cy="314771"/>
            </a:xfrm>
            <a:prstGeom prst="straightConnector1">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0" name="AutoShape 44"/>
            <p:cNvCxnSpPr>
              <a:cxnSpLocks noChangeShapeType="1"/>
              <a:stCxn id="34" idx="4"/>
              <a:endCxn id="35" idx="0"/>
            </p:cNvCxnSpPr>
            <p:nvPr/>
          </p:nvCxnSpPr>
          <p:spPr bwMode="auto">
            <a:xfrm>
              <a:off x="3146768" y="3592142"/>
              <a:ext cx="187523" cy="508992"/>
            </a:xfrm>
            <a:prstGeom prst="straightConnector1">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1" name="AutoShape 45"/>
            <p:cNvCxnSpPr>
              <a:cxnSpLocks noChangeShapeType="1"/>
              <a:stCxn id="32" idx="5"/>
              <a:endCxn id="36" idx="0"/>
            </p:cNvCxnSpPr>
            <p:nvPr/>
          </p:nvCxnSpPr>
          <p:spPr bwMode="auto">
            <a:xfrm>
              <a:off x="3957137" y="2366542"/>
              <a:ext cx="341561" cy="173459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2" name="AutoShape 46"/>
            <p:cNvCxnSpPr>
              <a:cxnSpLocks noChangeShapeType="1"/>
              <a:stCxn id="33" idx="5"/>
              <a:endCxn id="36" idx="0"/>
            </p:cNvCxnSpPr>
            <p:nvPr/>
          </p:nvCxnSpPr>
          <p:spPr bwMode="auto">
            <a:xfrm>
              <a:off x="3582091" y="2955902"/>
              <a:ext cx="716607" cy="114523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3" name="AutoShape 47"/>
            <p:cNvCxnSpPr>
              <a:cxnSpLocks noChangeShapeType="1"/>
              <a:stCxn id="34" idx="5"/>
              <a:endCxn id="36" idx="0"/>
            </p:cNvCxnSpPr>
            <p:nvPr/>
          </p:nvCxnSpPr>
          <p:spPr bwMode="auto">
            <a:xfrm>
              <a:off x="3260622" y="3545261"/>
              <a:ext cx="1038076" cy="55587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4" name="AutoShape 48"/>
            <p:cNvCxnSpPr>
              <a:cxnSpLocks noChangeShapeType="1"/>
              <a:stCxn id="31" idx="4"/>
              <a:endCxn id="34" idx="6"/>
            </p:cNvCxnSpPr>
            <p:nvPr/>
          </p:nvCxnSpPr>
          <p:spPr bwMode="auto">
            <a:xfrm rot="5400000">
              <a:off x="2986033" y="2199111"/>
              <a:ext cx="1553766" cy="910828"/>
            </a:xfrm>
            <a:prstGeom prst="curvedConnector2">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5" name="Text Box 51"/>
            <p:cNvSpPr txBox="1">
              <a:spLocks noChangeArrowheads="1"/>
            </p:cNvSpPr>
            <p:nvPr/>
          </p:nvSpPr>
          <p:spPr bwMode="auto">
            <a:xfrm>
              <a:off x="3047027" y="1871016"/>
              <a:ext cx="729687" cy="430887"/>
            </a:xfrm>
            <a:prstGeom prst="rect">
              <a:avLst/>
            </a:prstGeom>
            <a:noFill/>
            <a:ln w="9525">
              <a:noFill/>
              <a:miter lim="800000"/>
              <a:headEnd/>
              <a:tailEn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lgn="ctr">
                <a:defRPr/>
              </a:pPr>
              <a:r>
                <a:rPr lang="en-US" altLang="en-US" sz="2200" b="1"/>
                <a:t>c+bd</a:t>
              </a:r>
            </a:p>
          </p:txBody>
        </p:sp>
        <p:sp>
          <p:nvSpPr>
            <p:cNvPr id="46" name="Text Box 52"/>
            <p:cNvSpPr txBox="1">
              <a:spLocks noChangeArrowheads="1"/>
            </p:cNvSpPr>
            <p:nvPr/>
          </p:nvSpPr>
          <p:spPr bwMode="auto">
            <a:xfrm>
              <a:off x="2706981" y="2513954"/>
              <a:ext cx="654100" cy="430887"/>
            </a:xfrm>
            <a:prstGeom prst="rect">
              <a:avLst/>
            </a:prstGeom>
            <a:noFill/>
            <a:ln w="9525">
              <a:noFill/>
              <a:miter lim="800000"/>
              <a:headEnd/>
              <a:tailEn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lgn="ctr">
                <a:defRPr/>
              </a:pPr>
              <a:r>
                <a:rPr lang="en-US" altLang="en-US" sz="2200" b="1"/>
                <a:t>d+b</a:t>
              </a:r>
            </a:p>
          </p:txBody>
        </p:sp>
        <p:sp>
          <p:nvSpPr>
            <p:cNvPr id="47" name="Text Box 53"/>
            <p:cNvSpPr txBox="1">
              <a:spLocks noChangeArrowheads="1"/>
            </p:cNvSpPr>
            <p:nvPr/>
          </p:nvSpPr>
          <p:spPr bwMode="auto">
            <a:xfrm>
              <a:off x="2537709" y="3149260"/>
              <a:ext cx="654100" cy="430887"/>
            </a:xfrm>
            <a:prstGeom prst="rect">
              <a:avLst/>
            </a:prstGeom>
            <a:noFill/>
            <a:ln w="9525">
              <a:noFill/>
              <a:miter lim="800000"/>
              <a:headEnd/>
              <a:tailEnd/>
            </a:ln>
            <a:effectLst/>
            <a:extLst/>
          </p:spPr>
          <p:txBody>
            <a:bodyPr wrap="square" anchor="ctr">
              <a:spAutoFit/>
            </a:bodyPr>
            <a:lstStyle/>
            <a:p>
              <a:pPr algn="ctr">
                <a:defRPr/>
              </a:pPr>
              <a:r>
                <a:rPr lang="en-US" altLang="en-US" sz="2200" b="1" dirty="0"/>
                <a:t>b</a:t>
              </a:r>
            </a:p>
          </p:txBody>
        </p:sp>
        <p:sp>
          <p:nvSpPr>
            <p:cNvPr id="48" name="Line 54"/>
            <p:cNvSpPr>
              <a:spLocks noChangeShapeType="1"/>
            </p:cNvSpPr>
            <p:nvPr/>
          </p:nvSpPr>
          <p:spPr bwMode="auto">
            <a:xfrm flipH="1">
              <a:off x="1626095" y="1297353"/>
              <a:ext cx="321469" cy="312399"/>
            </a:xfrm>
            <a:prstGeom prst="line">
              <a:avLst/>
            </a:prstGeom>
            <a:noFill/>
            <a:ln w="19050">
              <a:solidFill>
                <a:srgbClr val="191EA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defRPr/>
              </a:pPr>
              <a:endParaRPr lang="en-US" sz="1266">
                <a:effectLst>
                  <a:outerShdw blurRad="38100" dist="38100" dir="2700000" algn="tl">
                    <a:srgbClr val="000000">
                      <a:alpha val="43137"/>
                    </a:srgbClr>
                  </a:outerShdw>
                </a:effectLst>
              </a:endParaRPr>
            </a:p>
          </p:txBody>
        </p:sp>
        <p:sp>
          <p:nvSpPr>
            <p:cNvPr id="49" name="Line 55"/>
            <p:cNvSpPr>
              <a:spLocks noChangeShapeType="1"/>
            </p:cNvSpPr>
            <p:nvPr/>
          </p:nvSpPr>
          <p:spPr bwMode="auto">
            <a:xfrm>
              <a:off x="3582091" y="1305256"/>
              <a:ext cx="636239" cy="190380"/>
            </a:xfrm>
            <a:prstGeom prst="line">
              <a:avLst/>
            </a:prstGeom>
            <a:noFill/>
            <a:ln w="19050">
              <a:solidFill>
                <a:srgbClr val="191EA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defRPr/>
              </a:pPr>
              <a:endParaRPr lang="en-US" sz="1266">
                <a:effectLst>
                  <a:outerShdw blurRad="38100" dist="38100" dir="2700000" algn="tl">
                    <a:srgbClr val="000000">
                      <a:alpha val="43137"/>
                    </a:srgbClr>
                  </a:outerShdw>
                </a:effectLst>
              </a:endParaRPr>
            </a:p>
          </p:txBody>
        </p:sp>
      </p:grpSp>
      <p:sp>
        <p:nvSpPr>
          <p:cNvPr id="51" name="TextBox 50"/>
          <p:cNvSpPr txBox="1"/>
          <p:nvPr/>
        </p:nvSpPr>
        <p:spPr>
          <a:xfrm>
            <a:off x="529238" y="5785459"/>
            <a:ext cx="3817969" cy="44146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35719" tIns="35719" rIns="35719" bIns="35719" numCol="1" spcCol="38100" rtlCol="0" anchor="ctr">
            <a:spAutoFit/>
          </a:bodyPr>
          <a:lstStyle/>
          <a:p>
            <a:pPr defTabSz="321457" latinLnBrk="1" hangingPunct="0"/>
            <a:r>
              <a:rPr lang="en-US" sz="2400" dirty="0">
                <a:solidFill>
                  <a:srgbClr val="000000"/>
                </a:solidFill>
                <a:latin typeface="Arial" panose="020B0604020202020204" pitchFamily="34" charset="0"/>
                <a:ea typeface="Helvetica"/>
                <a:cs typeface="Arial" panose="020B0604020202020204" pitchFamily="34" charset="0"/>
                <a:sym typeface="Helvetica"/>
              </a:rPr>
              <a:t>Variable Ordering, Mapping</a:t>
            </a:r>
          </a:p>
        </p:txBody>
      </p:sp>
      <p:sp>
        <p:nvSpPr>
          <p:cNvPr id="50" name="Slide Number Placeholder 49">
            <a:extLst>
              <a:ext uri="{FF2B5EF4-FFF2-40B4-BE49-F238E27FC236}">
                <a16:creationId xmlns:a16="http://schemas.microsoft.com/office/drawing/2014/main" id="{34E5D506-0F7D-46E4-939D-E9EAB9576B1F}"/>
              </a:ext>
            </a:extLst>
          </p:cNvPr>
          <p:cNvSpPr>
            <a:spLocks noGrp="1"/>
          </p:cNvSpPr>
          <p:nvPr>
            <p:ph type="sldNum" sz="quarter" idx="2"/>
          </p:nvPr>
        </p:nvSpPr>
        <p:spPr/>
        <p:txBody>
          <a:bodyPr/>
          <a:lstStyle/>
          <a:p>
            <a:fld id="{6EA7A850-4BE4-457B-9249-6A73A0B2CF6C}" type="slidenum">
              <a:rPr lang="en-US" smtClean="0"/>
              <a:t>23</a:t>
            </a:fld>
            <a:endParaRPr lang="en-US"/>
          </a:p>
        </p:txBody>
      </p:sp>
      <p:sp>
        <p:nvSpPr>
          <p:cNvPr id="130" name="TextBox 129">
            <a:extLst>
              <a:ext uri="{FF2B5EF4-FFF2-40B4-BE49-F238E27FC236}">
                <a16:creationId xmlns:a16="http://schemas.microsoft.com/office/drawing/2014/main" id="{90B2BE37-096F-4FFD-897F-9B7E39327590}"/>
              </a:ext>
            </a:extLst>
          </p:cNvPr>
          <p:cNvSpPr txBox="1"/>
          <p:nvPr/>
        </p:nvSpPr>
        <p:spPr>
          <a:xfrm>
            <a:off x="5783097" y="5842909"/>
            <a:ext cx="2333973" cy="44146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35719" tIns="35719" rIns="35719" bIns="35719" numCol="1" spcCol="38100" rtlCol="0" anchor="ctr">
            <a:spAutoFit/>
          </a:bodyPr>
          <a:lstStyle/>
          <a:p>
            <a:pPr defTabSz="321457" latinLnBrk="1" hangingPunct="0"/>
            <a:r>
              <a:rPr lang="en-US" sz="2400" dirty="0">
                <a:solidFill>
                  <a:srgbClr val="000000"/>
                </a:solidFill>
                <a:latin typeface="Arial" panose="020B0604020202020204" pitchFamily="34" charset="0"/>
                <a:ea typeface="Helvetica"/>
                <a:cs typeface="Arial" panose="020B0604020202020204" pitchFamily="34" charset="0"/>
                <a:sym typeface="Helvetica"/>
              </a:rPr>
              <a:t>Reduction Rules</a:t>
            </a:r>
          </a:p>
        </p:txBody>
      </p:sp>
      <p:grpSp>
        <p:nvGrpSpPr>
          <p:cNvPr id="164" name="Group 163">
            <a:extLst>
              <a:ext uri="{FF2B5EF4-FFF2-40B4-BE49-F238E27FC236}">
                <a16:creationId xmlns:a16="http://schemas.microsoft.com/office/drawing/2014/main" id="{4131906B-A927-42E4-975D-F730F60D3C3C}"/>
              </a:ext>
            </a:extLst>
          </p:cNvPr>
          <p:cNvGrpSpPr/>
          <p:nvPr/>
        </p:nvGrpSpPr>
        <p:grpSpPr>
          <a:xfrm>
            <a:off x="865403" y="4465806"/>
            <a:ext cx="2960491" cy="1301450"/>
            <a:chOff x="687046" y="4935545"/>
            <a:chExt cx="2960491" cy="1301450"/>
          </a:xfrm>
        </p:grpSpPr>
        <p:sp>
          <p:nvSpPr>
            <p:cNvPr id="134" name="Oval 133">
              <a:extLst>
                <a:ext uri="{FF2B5EF4-FFF2-40B4-BE49-F238E27FC236}">
                  <a16:creationId xmlns:a16="http://schemas.microsoft.com/office/drawing/2014/main" id="{E96987AB-09BD-4EA8-84CA-BF83C7BDE12F}"/>
                </a:ext>
              </a:extLst>
            </p:cNvPr>
            <p:cNvSpPr/>
            <p:nvPr/>
          </p:nvSpPr>
          <p:spPr>
            <a:xfrm>
              <a:off x="1152915" y="5659573"/>
              <a:ext cx="245792" cy="265222"/>
            </a:xfrm>
            <a:prstGeom prst="ellipse">
              <a:avLst/>
            </a:prstGeom>
            <a:ln w="19050">
              <a:solidFill>
                <a:schemeClr val="tx1"/>
              </a:solidFill>
            </a:ln>
          </p:spPr>
          <p:txBody>
            <a:bodyPr wrap="square" rtlCol="0" anchor="ctr">
              <a:spAutoFit/>
            </a:bodyPr>
            <a:lstStyle/>
            <a:p>
              <a:pPr algn="ctr"/>
              <a:endParaRPr lang="en-US" sz="2000" b="1" dirty="0">
                <a:latin typeface="Arial" panose="020B0604020202020204" pitchFamily="34" charset="0"/>
                <a:cs typeface="Arial" panose="020B0604020202020204" pitchFamily="34" charset="0"/>
              </a:endParaRPr>
            </a:p>
          </p:txBody>
        </p:sp>
        <p:cxnSp>
          <p:nvCxnSpPr>
            <p:cNvPr id="135" name="Straight Connector 134">
              <a:extLst>
                <a:ext uri="{FF2B5EF4-FFF2-40B4-BE49-F238E27FC236}">
                  <a16:creationId xmlns:a16="http://schemas.microsoft.com/office/drawing/2014/main" id="{F3F04BD4-356D-4ACB-894B-7B2290EE7038}"/>
                </a:ext>
              </a:extLst>
            </p:cNvPr>
            <p:cNvCxnSpPr>
              <a:cxnSpLocks/>
              <a:stCxn id="134" idx="3"/>
            </p:cNvCxnSpPr>
            <p:nvPr/>
          </p:nvCxnSpPr>
          <p:spPr>
            <a:xfrm flipH="1">
              <a:off x="1117932" y="5885954"/>
              <a:ext cx="70978" cy="262521"/>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0BFBDBDE-C5FF-4406-806C-56CCF833A9DA}"/>
                </a:ext>
              </a:extLst>
            </p:cNvPr>
            <p:cNvCxnSpPr>
              <a:cxnSpLocks/>
              <a:stCxn id="134" idx="5"/>
            </p:cNvCxnSpPr>
            <p:nvPr/>
          </p:nvCxnSpPr>
          <p:spPr>
            <a:xfrm>
              <a:off x="1362712" y="5885954"/>
              <a:ext cx="105153" cy="2482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B152C41B-3822-44CF-A1E2-8399909E220A}"/>
                </a:ext>
              </a:extLst>
            </p:cNvPr>
            <p:cNvCxnSpPr>
              <a:cxnSpLocks/>
              <a:endCxn id="134" idx="0"/>
            </p:cNvCxnSpPr>
            <p:nvPr/>
          </p:nvCxnSpPr>
          <p:spPr>
            <a:xfrm>
              <a:off x="1275811" y="5384340"/>
              <a:ext cx="0" cy="2752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9" name="Trapezoid 138">
              <a:extLst>
                <a:ext uri="{FF2B5EF4-FFF2-40B4-BE49-F238E27FC236}">
                  <a16:creationId xmlns:a16="http://schemas.microsoft.com/office/drawing/2014/main" id="{0118AA55-0328-4D78-A920-EB272B1E70F7}"/>
                </a:ext>
              </a:extLst>
            </p:cNvPr>
            <p:cNvSpPr/>
            <p:nvPr/>
          </p:nvSpPr>
          <p:spPr>
            <a:xfrm>
              <a:off x="2679652" y="5574387"/>
              <a:ext cx="967885" cy="392079"/>
            </a:xfrm>
            <a:prstGeom prst="trapezoid">
              <a:avLst>
                <a:gd name="adj" fmla="val 52533"/>
              </a:avLst>
            </a:prstGeom>
            <a:noFill/>
            <a:ln w="19050"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endParaRPr>
            </a:p>
          </p:txBody>
        </p:sp>
        <p:sp>
          <p:nvSpPr>
            <p:cNvPr id="140" name="Text Box 38">
              <a:extLst>
                <a:ext uri="{FF2B5EF4-FFF2-40B4-BE49-F238E27FC236}">
                  <a16:creationId xmlns:a16="http://schemas.microsoft.com/office/drawing/2014/main" id="{EB240659-B27B-4186-967E-4D5765A5C6A3}"/>
                </a:ext>
              </a:extLst>
            </p:cNvPr>
            <p:cNvSpPr txBox="1">
              <a:spLocks noChangeArrowheads="1"/>
            </p:cNvSpPr>
            <p:nvPr/>
          </p:nvSpPr>
          <p:spPr bwMode="auto">
            <a:xfrm>
              <a:off x="687046" y="5563069"/>
              <a:ext cx="309700" cy="430887"/>
            </a:xfrm>
            <a:prstGeom prst="rect">
              <a:avLst/>
            </a:prstGeom>
            <a:noFill/>
            <a:ln w="9525">
              <a:noFill/>
              <a:miter lim="800000"/>
              <a:headEnd/>
              <a:tailEn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lgn="ctr">
                <a:defRPr/>
              </a:pPr>
              <a:r>
                <a:rPr lang="en-US" altLang="en-US" sz="2200" b="1" dirty="0"/>
                <a:t>S</a:t>
              </a:r>
            </a:p>
          </p:txBody>
        </p:sp>
        <p:sp>
          <p:nvSpPr>
            <p:cNvPr id="141" name="Text Box 38">
              <a:extLst>
                <a:ext uri="{FF2B5EF4-FFF2-40B4-BE49-F238E27FC236}">
                  <a16:creationId xmlns:a16="http://schemas.microsoft.com/office/drawing/2014/main" id="{156B5C7C-60AC-4F4F-9D27-FC43920D3F2A}"/>
                </a:ext>
              </a:extLst>
            </p:cNvPr>
            <p:cNvSpPr txBox="1">
              <a:spLocks noChangeArrowheads="1"/>
            </p:cNvSpPr>
            <p:nvPr/>
          </p:nvSpPr>
          <p:spPr bwMode="auto">
            <a:xfrm>
              <a:off x="2205397" y="5553986"/>
              <a:ext cx="309700" cy="430887"/>
            </a:xfrm>
            <a:prstGeom prst="rect">
              <a:avLst/>
            </a:prstGeom>
            <a:noFill/>
            <a:ln w="9525">
              <a:noFill/>
              <a:miter lim="800000"/>
              <a:headEnd/>
              <a:tailEn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lgn="ctr">
                <a:defRPr/>
              </a:pPr>
              <a:r>
                <a:rPr lang="en-US" altLang="en-US" sz="2200" b="1" dirty="0"/>
                <a:t>S</a:t>
              </a:r>
            </a:p>
          </p:txBody>
        </p:sp>
        <p:cxnSp>
          <p:nvCxnSpPr>
            <p:cNvPr id="142" name="Straight Connector 141">
              <a:extLst>
                <a:ext uri="{FF2B5EF4-FFF2-40B4-BE49-F238E27FC236}">
                  <a16:creationId xmlns:a16="http://schemas.microsoft.com/office/drawing/2014/main" id="{67E2104C-0A83-45B2-8C66-699A69D4F45D}"/>
                </a:ext>
              </a:extLst>
            </p:cNvPr>
            <p:cNvCxnSpPr>
              <a:cxnSpLocks/>
              <a:stCxn id="139" idx="1"/>
              <a:endCxn id="141" idx="3"/>
            </p:cNvCxnSpPr>
            <p:nvPr/>
          </p:nvCxnSpPr>
          <p:spPr>
            <a:xfrm flipH="1" flipV="1">
              <a:off x="2515097" y="5769430"/>
              <a:ext cx="267540" cy="9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910D8A86-F593-4035-BE92-F317AC8FDAE3}"/>
                </a:ext>
              </a:extLst>
            </p:cNvPr>
            <p:cNvCxnSpPr>
              <a:cxnSpLocks/>
            </p:cNvCxnSpPr>
            <p:nvPr/>
          </p:nvCxnSpPr>
          <p:spPr>
            <a:xfrm>
              <a:off x="2979203" y="5966466"/>
              <a:ext cx="0" cy="27052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81B4B599-8ED6-467E-B579-C31DB27F8AB3}"/>
                </a:ext>
              </a:extLst>
            </p:cNvPr>
            <p:cNvCxnSpPr>
              <a:cxnSpLocks/>
            </p:cNvCxnSpPr>
            <p:nvPr/>
          </p:nvCxnSpPr>
          <p:spPr>
            <a:xfrm>
              <a:off x="3381802" y="5978829"/>
              <a:ext cx="12410" cy="2581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00A8060E-60C5-4978-94BB-3C0FB16931E2}"/>
                </a:ext>
              </a:extLst>
            </p:cNvPr>
            <p:cNvCxnSpPr>
              <a:cxnSpLocks/>
            </p:cNvCxnSpPr>
            <p:nvPr/>
          </p:nvCxnSpPr>
          <p:spPr>
            <a:xfrm>
              <a:off x="3174811" y="5303858"/>
              <a:ext cx="0" cy="27052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1" name="Text Box 38">
              <a:extLst>
                <a:ext uri="{FF2B5EF4-FFF2-40B4-BE49-F238E27FC236}">
                  <a16:creationId xmlns:a16="http://schemas.microsoft.com/office/drawing/2014/main" id="{2F6234EC-CF10-4066-A946-93AEC2FEB9AC}"/>
                </a:ext>
              </a:extLst>
            </p:cNvPr>
            <p:cNvSpPr txBox="1">
              <a:spLocks noChangeArrowheads="1"/>
            </p:cNvSpPr>
            <p:nvPr/>
          </p:nvSpPr>
          <p:spPr bwMode="auto">
            <a:xfrm>
              <a:off x="3035193" y="4935545"/>
              <a:ext cx="256802" cy="430887"/>
            </a:xfrm>
            <a:prstGeom prst="rect">
              <a:avLst/>
            </a:prstGeom>
            <a:noFill/>
            <a:ln w="9525">
              <a:noFill/>
              <a:miter lim="800000"/>
              <a:headEnd/>
              <a:tailEn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lgn="ctr">
                <a:defRPr/>
              </a:pPr>
              <a:r>
                <a:rPr lang="en-US" altLang="en-US" sz="2200" b="1" dirty="0"/>
                <a:t>f</a:t>
              </a:r>
            </a:p>
          </p:txBody>
        </p:sp>
        <p:sp>
          <p:nvSpPr>
            <p:cNvPr id="152" name="TextBox 151">
              <a:extLst>
                <a:ext uri="{FF2B5EF4-FFF2-40B4-BE49-F238E27FC236}">
                  <a16:creationId xmlns:a16="http://schemas.microsoft.com/office/drawing/2014/main" id="{398B1590-DFD6-48DE-A430-213107DA8A8D}"/>
                </a:ext>
              </a:extLst>
            </p:cNvPr>
            <p:cNvSpPr txBox="1"/>
            <p:nvPr/>
          </p:nvSpPr>
          <p:spPr>
            <a:xfrm>
              <a:off x="2844436" y="5608332"/>
              <a:ext cx="632022" cy="37959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b="0" i="0" u="none" strike="noStrike" cap="none" spc="0" normalizeH="0" baseline="0" dirty="0">
                  <a:ln>
                    <a:noFill/>
                  </a:ln>
                  <a:solidFill>
                    <a:srgbClr val="000000"/>
                  </a:solidFill>
                  <a:effectLst/>
                  <a:uFillTx/>
                  <a:latin typeface="Helvetica"/>
                  <a:ea typeface="Helvetica"/>
                  <a:cs typeface="Helvetica"/>
                  <a:sym typeface="Helvetica"/>
                </a:rPr>
                <a:t>1    0</a:t>
              </a:r>
            </a:p>
          </p:txBody>
        </p:sp>
        <p:sp>
          <p:nvSpPr>
            <p:cNvPr id="153" name="Text Box 38">
              <a:extLst>
                <a:ext uri="{FF2B5EF4-FFF2-40B4-BE49-F238E27FC236}">
                  <a16:creationId xmlns:a16="http://schemas.microsoft.com/office/drawing/2014/main" id="{B0F7AD1C-CEC4-4698-B5F3-302234DCB386}"/>
                </a:ext>
              </a:extLst>
            </p:cNvPr>
            <p:cNvSpPr txBox="1">
              <a:spLocks noChangeArrowheads="1"/>
            </p:cNvSpPr>
            <p:nvPr/>
          </p:nvSpPr>
          <p:spPr bwMode="auto">
            <a:xfrm>
              <a:off x="1159426" y="5041633"/>
              <a:ext cx="256802" cy="430887"/>
            </a:xfrm>
            <a:prstGeom prst="rect">
              <a:avLst/>
            </a:prstGeom>
            <a:noFill/>
            <a:ln w="9525">
              <a:noFill/>
              <a:miter lim="800000"/>
              <a:headEnd/>
              <a:tailEn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lgn="ctr">
                <a:defRPr/>
              </a:pPr>
              <a:r>
                <a:rPr lang="en-US" altLang="en-US" sz="2200" b="1" dirty="0"/>
                <a:t>f</a:t>
              </a:r>
            </a:p>
          </p:txBody>
        </p:sp>
        <p:cxnSp>
          <p:nvCxnSpPr>
            <p:cNvPr id="155" name="Straight Arrow Connector 154">
              <a:extLst>
                <a:ext uri="{FF2B5EF4-FFF2-40B4-BE49-F238E27FC236}">
                  <a16:creationId xmlns:a16="http://schemas.microsoft.com/office/drawing/2014/main" id="{714C8E45-0420-4A82-976C-A2FA3F8FD666}"/>
                </a:ext>
              </a:extLst>
            </p:cNvPr>
            <p:cNvCxnSpPr>
              <a:cxnSpLocks/>
            </p:cNvCxnSpPr>
            <p:nvPr/>
          </p:nvCxnSpPr>
          <p:spPr>
            <a:xfrm>
              <a:off x="1697314" y="5778512"/>
              <a:ext cx="410310" cy="0"/>
            </a:xfrm>
            <a:prstGeom prst="straightConnector1">
              <a:avLst/>
            </a:prstGeom>
            <a:noFill/>
            <a:ln w="25400" cap="flat">
              <a:solidFill>
                <a:srgbClr val="191EA2"/>
              </a:solidFill>
              <a:prstDash val="solid"/>
              <a:miter lim="400000"/>
              <a:tailEnd type="triangle"/>
            </a:ln>
            <a:effectLst/>
          </p:spPr>
          <p:style>
            <a:lnRef idx="0">
              <a:scrgbClr r="0" g="0" b="0"/>
            </a:lnRef>
            <a:fillRef idx="0">
              <a:scrgbClr r="0" g="0" b="0"/>
            </a:fillRef>
            <a:effectRef idx="0">
              <a:scrgbClr r="0" g="0" b="0"/>
            </a:effectRef>
            <a:fontRef idx="none"/>
          </p:style>
        </p:cxnSp>
      </p:grpSp>
      <p:grpSp>
        <p:nvGrpSpPr>
          <p:cNvPr id="174" name="Group 173">
            <a:extLst>
              <a:ext uri="{FF2B5EF4-FFF2-40B4-BE49-F238E27FC236}">
                <a16:creationId xmlns:a16="http://schemas.microsoft.com/office/drawing/2014/main" id="{B602B9D8-A6A6-41E0-8A94-EE7A83A0DE9E}"/>
              </a:ext>
            </a:extLst>
          </p:cNvPr>
          <p:cNvGrpSpPr/>
          <p:nvPr/>
        </p:nvGrpSpPr>
        <p:grpSpPr>
          <a:xfrm>
            <a:off x="5135271" y="4444016"/>
            <a:ext cx="3756911" cy="1321263"/>
            <a:chOff x="5129976" y="4515551"/>
            <a:chExt cx="3756911" cy="1321263"/>
          </a:xfrm>
        </p:grpSpPr>
        <p:sp>
          <p:nvSpPr>
            <p:cNvPr id="80" name="Oval 79">
              <a:extLst>
                <a:ext uri="{FF2B5EF4-FFF2-40B4-BE49-F238E27FC236}">
                  <a16:creationId xmlns:a16="http://schemas.microsoft.com/office/drawing/2014/main" id="{172BED86-4B7D-4E88-9B89-CFF9A237C562}"/>
                </a:ext>
              </a:extLst>
            </p:cNvPr>
            <p:cNvSpPr/>
            <p:nvPr/>
          </p:nvSpPr>
          <p:spPr>
            <a:xfrm>
              <a:off x="6773509" y="4764951"/>
              <a:ext cx="226337" cy="265222"/>
            </a:xfrm>
            <a:prstGeom prst="ellipse">
              <a:avLst/>
            </a:prstGeom>
            <a:ln w="15875">
              <a:solidFill>
                <a:schemeClr val="tx1"/>
              </a:solidFill>
            </a:ln>
          </p:spPr>
          <p:txBody>
            <a:bodyPr wrap="square" rtlCol="0" anchor="ctr">
              <a:spAutoFit/>
            </a:bodyPr>
            <a:lstStyle/>
            <a:p>
              <a:pPr algn="ctr"/>
              <a:endParaRPr lang="en-US" sz="2000" b="1" dirty="0">
                <a:latin typeface="Arial" panose="020B0604020202020204" pitchFamily="34" charset="0"/>
                <a:cs typeface="Arial" panose="020B0604020202020204" pitchFamily="34" charset="0"/>
              </a:endParaRPr>
            </a:p>
          </p:txBody>
        </p:sp>
        <p:sp>
          <p:nvSpPr>
            <p:cNvPr id="81" name="Oval 80">
              <a:extLst>
                <a:ext uri="{FF2B5EF4-FFF2-40B4-BE49-F238E27FC236}">
                  <a16:creationId xmlns:a16="http://schemas.microsoft.com/office/drawing/2014/main" id="{CC010894-2DE8-4562-8239-E03D27191B53}"/>
                </a:ext>
              </a:extLst>
            </p:cNvPr>
            <p:cNvSpPr/>
            <p:nvPr/>
          </p:nvSpPr>
          <p:spPr>
            <a:xfrm>
              <a:off x="7365601" y="4750829"/>
              <a:ext cx="226337" cy="265222"/>
            </a:xfrm>
            <a:prstGeom prst="ellipse">
              <a:avLst/>
            </a:prstGeom>
            <a:ln w="15875">
              <a:solidFill>
                <a:schemeClr val="tx1"/>
              </a:solidFill>
            </a:ln>
          </p:spPr>
          <p:txBody>
            <a:bodyPr wrap="square" rtlCol="0" anchor="ctr">
              <a:spAutoFit/>
            </a:bodyPr>
            <a:lstStyle/>
            <a:p>
              <a:pPr algn="ctr"/>
              <a:endParaRPr lang="en-US" sz="2000" b="1" dirty="0">
                <a:latin typeface="Arial" panose="020B0604020202020204" pitchFamily="34" charset="0"/>
                <a:cs typeface="Arial" panose="020B0604020202020204" pitchFamily="34" charset="0"/>
              </a:endParaRPr>
            </a:p>
          </p:txBody>
        </p:sp>
        <p:sp>
          <p:nvSpPr>
            <p:cNvPr id="82" name="Oval 81">
              <a:extLst>
                <a:ext uri="{FF2B5EF4-FFF2-40B4-BE49-F238E27FC236}">
                  <a16:creationId xmlns:a16="http://schemas.microsoft.com/office/drawing/2014/main" id="{F51F88EA-6480-439F-A9F0-7ADE58872A10}"/>
                </a:ext>
              </a:extLst>
            </p:cNvPr>
            <p:cNvSpPr/>
            <p:nvPr/>
          </p:nvSpPr>
          <p:spPr>
            <a:xfrm>
              <a:off x="7365601" y="5294884"/>
              <a:ext cx="226337" cy="265222"/>
            </a:xfrm>
            <a:prstGeom prst="ellipse">
              <a:avLst/>
            </a:prstGeom>
            <a:ln w="15875">
              <a:solidFill>
                <a:schemeClr val="tx1"/>
              </a:solidFill>
            </a:ln>
          </p:spPr>
          <p:txBody>
            <a:bodyPr wrap="square" rtlCol="0" anchor="ctr">
              <a:spAutoFit/>
            </a:bodyPr>
            <a:lstStyle/>
            <a:p>
              <a:pPr algn="ctr"/>
              <a:endParaRPr lang="en-US" sz="2000" b="1" dirty="0">
                <a:latin typeface="Arial" panose="020B0604020202020204" pitchFamily="34" charset="0"/>
                <a:cs typeface="Arial" panose="020B0604020202020204" pitchFamily="34" charset="0"/>
              </a:endParaRPr>
            </a:p>
          </p:txBody>
        </p:sp>
        <p:sp>
          <p:nvSpPr>
            <p:cNvPr id="83" name="Oval 82">
              <a:extLst>
                <a:ext uri="{FF2B5EF4-FFF2-40B4-BE49-F238E27FC236}">
                  <a16:creationId xmlns:a16="http://schemas.microsoft.com/office/drawing/2014/main" id="{77853A3F-4F0E-4EE3-BB3E-237C1EAF65DD}"/>
                </a:ext>
              </a:extLst>
            </p:cNvPr>
            <p:cNvSpPr/>
            <p:nvPr/>
          </p:nvSpPr>
          <p:spPr>
            <a:xfrm>
              <a:off x="6772943" y="5294884"/>
              <a:ext cx="226337" cy="265222"/>
            </a:xfrm>
            <a:prstGeom prst="ellipse">
              <a:avLst/>
            </a:prstGeom>
            <a:ln w="15875">
              <a:solidFill>
                <a:schemeClr val="tx1"/>
              </a:solidFill>
            </a:ln>
          </p:spPr>
          <p:txBody>
            <a:bodyPr wrap="square" rtlCol="0" anchor="ctr">
              <a:spAutoFit/>
            </a:bodyPr>
            <a:lstStyle/>
            <a:p>
              <a:pPr algn="ctr"/>
              <a:endParaRPr lang="en-US" sz="2000" b="1" dirty="0">
                <a:latin typeface="Arial" panose="020B0604020202020204" pitchFamily="34" charset="0"/>
                <a:cs typeface="Arial" panose="020B0604020202020204" pitchFamily="34" charset="0"/>
              </a:endParaRPr>
            </a:p>
          </p:txBody>
        </p:sp>
        <p:cxnSp>
          <p:nvCxnSpPr>
            <p:cNvPr id="84" name="Straight Connector 83">
              <a:extLst>
                <a:ext uri="{FF2B5EF4-FFF2-40B4-BE49-F238E27FC236}">
                  <a16:creationId xmlns:a16="http://schemas.microsoft.com/office/drawing/2014/main" id="{83EDE8B6-979F-4758-A21B-855F369D49D0}"/>
                </a:ext>
              </a:extLst>
            </p:cNvPr>
            <p:cNvCxnSpPr>
              <a:stCxn id="80" idx="4"/>
              <a:endCxn id="83" idx="0"/>
            </p:cNvCxnSpPr>
            <p:nvPr/>
          </p:nvCxnSpPr>
          <p:spPr>
            <a:xfrm flipH="1">
              <a:off x="6886112" y="5030173"/>
              <a:ext cx="566" cy="264711"/>
            </a:xfrm>
            <a:prstGeom prst="line">
              <a:avLst/>
            </a:prstGeom>
            <a:ln w="158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57155F32-3C44-4C3B-B854-22C69A307BAA}"/>
                </a:ext>
              </a:extLst>
            </p:cNvPr>
            <p:cNvCxnSpPr>
              <a:stCxn id="80" idx="5"/>
              <a:endCxn id="82" idx="1"/>
            </p:cNvCxnSpPr>
            <p:nvPr/>
          </p:nvCxnSpPr>
          <p:spPr>
            <a:xfrm>
              <a:off x="6966700" y="4991332"/>
              <a:ext cx="432047" cy="34239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3C391A7F-CB82-4187-89B0-5D7CB683E2EB}"/>
                </a:ext>
              </a:extLst>
            </p:cNvPr>
            <p:cNvCxnSpPr>
              <a:stCxn id="81" idx="3"/>
              <a:endCxn id="83" idx="7"/>
            </p:cNvCxnSpPr>
            <p:nvPr/>
          </p:nvCxnSpPr>
          <p:spPr>
            <a:xfrm flipH="1">
              <a:off x="6966134" y="4977210"/>
              <a:ext cx="432613" cy="356515"/>
            </a:xfrm>
            <a:prstGeom prst="line">
              <a:avLst/>
            </a:prstGeom>
            <a:ln w="158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14653B28-7E47-4E3F-8163-E457291EACB3}"/>
                </a:ext>
              </a:extLst>
            </p:cNvPr>
            <p:cNvCxnSpPr>
              <a:stCxn id="81" idx="4"/>
              <a:endCxn id="82" idx="0"/>
            </p:cNvCxnSpPr>
            <p:nvPr/>
          </p:nvCxnSpPr>
          <p:spPr>
            <a:xfrm>
              <a:off x="7478770" y="5016051"/>
              <a:ext cx="0" cy="27883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D38E0667-2CE5-4E43-BC73-EDC605E41C1A}"/>
                </a:ext>
              </a:extLst>
            </p:cNvPr>
            <p:cNvCxnSpPr>
              <a:stCxn id="83" idx="3"/>
            </p:cNvCxnSpPr>
            <p:nvPr/>
          </p:nvCxnSpPr>
          <p:spPr>
            <a:xfrm flipH="1">
              <a:off x="6711145" y="5521265"/>
              <a:ext cx="94944" cy="250940"/>
            </a:xfrm>
            <a:prstGeom prst="line">
              <a:avLst/>
            </a:prstGeom>
            <a:ln w="158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40ADBBCC-DC04-4D52-8002-A417AF9A96E9}"/>
                </a:ext>
              </a:extLst>
            </p:cNvPr>
            <p:cNvCxnSpPr>
              <a:stCxn id="83" idx="5"/>
            </p:cNvCxnSpPr>
            <p:nvPr/>
          </p:nvCxnSpPr>
          <p:spPr>
            <a:xfrm>
              <a:off x="6966134" y="5521265"/>
              <a:ext cx="94944" cy="23665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7E1E6214-C4A2-4BF9-8C3B-E4C9376597AE}"/>
                </a:ext>
              </a:extLst>
            </p:cNvPr>
            <p:cNvCxnSpPr>
              <a:stCxn id="82" idx="3"/>
            </p:cNvCxnSpPr>
            <p:nvPr/>
          </p:nvCxnSpPr>
          <p:spPr>
            <a:xfrm flipH="1">
              <a:off x="7364469" y="5521265"/>
              <a:ext cx="34278" cy="225354"/>
            </a:xfrm>
            <a:prstGeom prst="line">
              <a:avLst/>
            </a:prstGeom>
            <a:ln w="158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0603E7E0-140C-44F4-B603-C140200D1921}"/>
                </a:ext>
              </a:extLst>
            </p:cNvPr>
            <p:cNvCxnSpPr>
              <a:stCxn id="82" idx="5"/>
            </p:cNvCxnSpPr>
            <p:nvPr/>
          </p:nvCxnSpPr>
          <p:spPr>
            <a:xfrm>
              <a:off x="7558792" y="5521265"/>
              <a:ext cx="143346" cy="25094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C1EB7044-2496-4E3D-ADC0-88124FDA1C53}"/>
                </a:ext>
              </a:extLst>
            </p:cNvPr>
            <p:cNvCxnSpPr>
              <a:endCxn id="80" idx="0"/>
            </p:cNvCxnSpPr>
            <p:nvPr/>
          </p:nvCxnSpPr>
          <p:spPr>
            <a:xfrm>
              <a:off x="6886111" y="4572201"/>
              <a:ext cx="567" cy="19275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4E04E9B5-3BE6-497F-B9D4-C3B0AC00EA03}"/>
                </a:ext>
              </a:extLst>
            </p:cNvPr>
            <p:cNvCxnSpPr>
              <a:stCxn id="81" idx="0"/>
            </p:cNvCxnSpPr>
            <p:nvPr/>
          </p:nvCxnSpPr>
          <p:spPr>
            <a:xfrm flipH="1" flipV="1">
              <a:off x="7454180" y="4572201"/>
              <a:ext cx="24590" cy="17862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Oval 93">
              <a:extLst>
                <a:ext uri="{FF2B5EF4-FFF2-40B4-BE49-F238E27FC236}">
                  <a16:creationId xmlns:a16="http://schemas.microsoft.com/office/drawing/2014/main" id="{CF4515DE-00EC-4CBD-AB31-2F7491FFA23B}"/>
                </a:ext>
              </a:extLst>
            </p:cNvPr>
            <p:cNvSpPr/>
            <p:nvPr/>
          </p:nvSpPr>
          <p:spPr>
            <a:xfrm>
              <a:off x="8210845" y="4736262"/>
              <a:ext cx="226337" cy="265222"/>
            </a:xfrm>
            <a:prstGeom prst="ellipse">
              <a:avLst/>
            </a:prstGeom>
            <a:ln w="15875">
              <a:solidFill>
                <a:schemeClr val="tx1"/>
              </a:solidFill>
            </a:ln>
          </p:spPr>
          <p:txBody>
            <a:bodyPr wrap="square" rtlCol="0" anchor="ctr">
              <a:spAutoFit/>
            </a:bodyPr>
            <a:lstStyle/>
            <a:p>
              <a:pPr algn="ctr"/>
              <a:endParaRPr lang="en-US" sz="2000" b="1" dirty="0">
                <a:latin typeface="Arial" panose="020B0604020202020204" pitchFamily="34" charset="0"/>
                <a:cs typeface="Arial" panose="020B0604020202020204" pitchFamily="34" charset="0"/>
              </a:endParaRPr>
            </a:p>
          </p:txBody>
        </p:sp>
        <p:sp>
          <p:nvSpPr>
            <p:cNvPr id="95" name="Oval 94">
              <a:extLst>
                <a:ext uri="{FF2B5EF4-FFF2-40B4-BE49-F238E27FC236}">
                  <a16:creationId xmlns:a16="http://schemas.microsoft.com/office/drawing/2014/main" id="{9A2A3ECE-3B1A-4EA8-929B-7CC3C87BD983}"/>
                </a:ext>
              </a:extLst>
            </p:cNvPr>
            <p:cNvSpPr/>
            <p:nvPr/>
          </p:nvSpPr>
          <p:spPr>
            <a:xfrm>
              <a:off x="8550350" y="5309071"/>
              <a:ext cx="226337" cy="265222"/>
            </a:xfrm>
            <a:prstGeom prst="ellipse">
              <a:avLst/>
            </a:prstGeom>
            <a:ln w="15875">
              <a:solidFill>
                <a:schemeClr val="tx1"/>
              </a:solidFill>
            </a:ln>
          </p:spPr>
          <p:txBody>
            <a:bodyPr wrap="square" rtlCol="0" anchor="ctr">
              <a:spAutoFit/>
            </a:bodyPr>
            <a:lstStyle/>
            <a:p>
              <a:pPr algn="ctr"/>
              <a:endParaRPr lang="en-US" sz="2000" b="1" dirty="0">
                <a:latin typeface="Arial" panose="020B0604020202020204" pitchFamily="34" charset="0"/>
                <a:cs typeface="Arial" panose="020B0604020202020204" pitchFamily="34" charset="0"/>
              </a:endParaRPr>
            </a:p>
          </p:txBody>
        </p:sp>
        <p:sp>
          <p:nvSpPr>
            <p:cNvPr id="96" name="Oval 95">
              <a:extLst>
                <a:ext uri="{FF2B5EF4-FFF2-40B4-BE49-F238E27FC236}">
                  <a16:creationId xmlns:a16="http://schemas.microsoft.com/office/drawing/2014/main" id="{6713D182-360B-4275-AF8F-B48CFCD59738}"/>
                </a:ext>
              </a:extLst>
            </p:cNvPr>
            <p:cNvSpPr/>
            <p:nvPr/>
          </p:nvSpPr>
          <p:spPr>
            <a:xfrm>
              <a:off x="7957692" y="5309071"/>
              <a:ext cx="226337" cy="265222"/>
            </a:xfrm>
            <a:prstGeom prst="ellipse">
              <a:avLst/>
            </a:prstGeom>
            <a:ln w="15875">
              <a:solidFill>
                <a:schemeClr val="tx1"/>
              </a:solidFill>
            </a:ln>
          </p:spPr>
          <p:txBody>
            <a:bodyPr wrap="square" rtlCol="0" anchor="ctr">
              <a:spAutoFit/>
            </a:bodyPr>
            <a:lstStyle/>
            <a:p>
              <a:pPr algn="ctr"/>
              <a:endParaRPr lang="en-US" sz="2000" b="1" dirty="0">
                <a:latin typeface="Arial" panose="020B0604020202020204" pitchFamily="34" charset="0"/>
                <a:cs typeface="Arial" panose="020B0604020202020204" pitchFamily="34" charset="0"/>
              </a:endParaRPr>
            </a:p>
          </p:txBody>
        </p:sp>
        <p:cxnSp>
          <p:nvCxnSpPr>
            <p:cNvPr id="97" name="Straight Connector 96">
              <a:extLst>
                <a:ext uri="{FF2B5EF4-FFF2-40B4-BE49-F238E27FC236}">
                  <a16:creationId xmlns:a16="http://schemas.microsoft.com/office/drawing/2014/main" id="{0BA93A05-600C-46E0-867E-FEFA9AFA9983}"/>
                </a:ext>
              </a:extLst>
            </p:cNvPr>
            <p:cNvCxnSpPr>
              <a:stCxn id="94" idx="3"/>
              <a:endCxn id="96" idx="0"/>
            </p:cNvCxnSpPr>
            <p:nvPr/>
          </p:nvCxnSpPr>
          <p:spPr>
            <a:xfrm flipH="1">
              <a:off x="8070861" y="4962643"/>
              <a:ext cx="173130" cy="346428"/>
            </a:xfrm>
            <a:prstGeom prst="line">
              <a:avLst/>
            </a:prstGeom>
            <a:ln w="158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168DFA65-1406-42CE-8CE3-8A3965748F67}"/>
                </a:ext>
              </a:extLst>
            </p:cNvPr>
            <p:cNvCxnSpPr>
              <a:stCxn id="94" idx="5"/>
              <a:endCxn id="95" idx="1"/>
            </p:cNvCxnSpPr>
            <p:nvPr/>
          </p:nvCxnSpPr>
          <p:spPr>
            <a:xfrm>
              <a:off x="8404036" y="4962643"/>
              <a:ext cx="179460" cy="38526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20E3AC01-2AC6-4765-B66B-51751D0EDFF5}"/>
                </a:ext>
              </a:extLst>
            </p:cNvPr>
            <p:cNvCxnSpPr>
              <a:stCxn id="96" idx="3"/>
            </p:cNvCxnSpPr>
            <p:nvPr/>
          </p:nvCxnSpPr>
          <p:spPr>
            <a:xfrm flipH="1">
              <a:off x="7895894" y="5535452"/>
              <a:ext cx="94944" cy="250940"/>
            </a:xfrm>
            <a:prstGeom prst="line">
              <a:avLst/>
            </a:prstGeom>
            <a:ln w="158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682A270A-F9AF-4384-8F31-25197835DF32}"/>
                </a:ext>
              </a:extLst>
            </p:cNvPr>
            <p:cNvCxnSpPr>
              <a:stCxn id="96" idx="5"/>
            </p:cNvCxnSpPr>
            <p:nvPr/>
          </p:nvCxnSpPr>
          <p:spPr>
            <a:xfrm>
              <a:off x="8150883" y="5535452"/>
              <a:ext cx="94944" cy="23665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E3B6EC4A-8F8F-4D2A-B466-FB9A937F163D}"/>
                </a:ext>
              </a:extLst>
            </p:cNvPr>
            <p:cNvCxnSpPr>
              <a:stCxn id="95" idx="3"/>
            </p:cNvCxnSpPr>
            <p:nvPr/>
          </p:nvCxnSpPr>
          <p:spPr>
            <a:xfrm flipH="1">
              <a:off x="8549218" y="5535452"/>
              <a:ext cx="34278" cy="225354"/>
            </a:xfrm>
            <a:prstGeom prst="line">
              <a:avLst/>
            </a:prstGeom>
            <a:ln w="158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FAF61908-BC45-4933-A12B-59680ADD829F}"/>
                </a:ext>
              </a:extLst>
            </p:cNvPr>
            <p:cNvCxnSpPr>
              <a:stCxn id="95" idx="5"/>
            </p:cNvCxnSpPr>
            <p:nvPr/>
          </p:nvCxnSpPr>
          <p:spPr>
            <a:xfrm>
              <a:off x="8743541" y="5535452"/>
              <a:ext cx="143346" cy="25094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82E8B175-F792-4AF9-9E11-F428DEEF32F6}"/>
                </a:ext>
              </a:extLst>
            </p:cNvPr>
            <p:cNvCxnSpPr>
              <a:endCxn id="94" idx="7"/>
            </p:cNvCxnSpPr>
            <p:nvPr/>
          </p:nvCxnSpPr>
          <p:spPr>
            <a:xfrm flipH="1">
              <a:off x="8404036" y="4515551"/>
              <a:ext cx="89730" cy="25955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2738D06C-3FA1-48AE-A982-E5DA046DCDB5}"/>
                </a:ext>
              </a:extLst>
            </p:cNvPr>
            <p:cNvCxnSpPr>
              <a:endCxn id="94" idx="1"/>
            </p:cNvCxnSpPr>
            <p:nvPr/>
          </p:nvCxnSpPr>
          <p:spPr>
            <a:xfrm>
              <a:off x="8124280" y="4515551"/>
              <a:ext cx="119711" cy="25955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06" name="Oval 105">
              <a:extLst>
                <a:ext uri="{FF2B5EF4-FFF2-40B4-BE49-F238E27FC236}">
                  <a16:creationId xmlns:a16="http://schemas.microsoft.com/office/drawing/2014/main" id="{90E67D44-C78E-451B-A168-71F6CB5BA48C}"/>
                </a:ext>
              </a:extLst>
            </p:cNvPr>
            <p:cNvSpPr/>
            <p:nvPr/>
          </p:nvSpPr>
          <p:spPr>
            <a:xfrm>
              <a:off x="5227989" y="4750829"/>
              <a:ext cx="226337" cy="265222"/>
            </a:xfrm>
            <a:prstGeom prst="ellipse">
              <a:avLst/>
            </a:prstGeom>
            <a:ln w="15875">
              <a:solidFill>
                <a:schemeClr val="tx1"/>
              </a:solidFill>
            </a:ln>
          </p:spPr>
          <p:txBody>
            <a:bodyPr wrap="square" rtlCol="0" anchor="ctr">
              <a:spAutoFit/>
            </a:bodyPr>
            <a:lstStyle/>
            <a:p>
              <a:pPr algn="ctr"/>
              <a:endParaRPr lang="en-US" sz="2000" b="1" dirty="0">
                <a:latin typeface="Arial" panose="020B0604020202020204" pitchFamily="34" charset="0"/>
                <a:cs typeface="Arial" panose="020B0604020202020204" pitchFamily="34" charset="0"/>
              </a:endParaRPr>
            </a:p>
          </p:txBody>
        </p:sp>
        <p:sp>
          <p:nvSpPr>
            <p:cNvPr id="107" name="Oval 106">
              <a:extLst>
                <a:ext uri="{FF2B5EF4-FFF2-40B4-BE49-F238E27FC236}">
                  <a16:creationId xmlns:a16="http://schemas.microsoft.com/office/drawing/2014/main" id="{4AB26ADC-2AF9-49A9-997D-095EA0155147}"/>
                </a:ext>
              </a:extLst>
            </p:cNvPr>
            <p:cNvSpPr/>
            <p:nvPr/>
          </p:nvSpPr>
          <p:spPr>
            <a:xfrm>
              <a:off x="5214336" y="5347912"/>
              <a:ext cx="245792" cy="265222"/>
            </a:xfrm>
            <a:prstGeom prst="ellipse">
              <a:avLst/>
            </a:prstGeom>
            <a:ln w="15875">
              <a:solidFill>
                <a:schemeClr val="tx1"/>
              </a:solidFill>
            </a:ln>
          </p:spPr>
          <p:txBody>
            <a:bodyPr wrap="square" rtlCol="0" anchor="ctr">
              <a:spAutoFit/>
            </a:bodyPr>
            <a:lstStyle/>
            <a:p>
              <a:pPr algn="ctr"/>
              <a:endParaRPr lang="en-US" sz="2000" b="1" dirty="0">
                <a:latin typeface="Arial" panose="020B0604020202020204" pitchFamily="34" charset="0"/>
                <a:cs typeface="Arial" panose="020B0604020202020204" pitchFamily="34" charset="0"/>
              </a:endParaRPr>
            </a:p>
          </p:txBody>
        </p:sp>
        <p:cxnSp>
          <p:nvCxnSpPr>
            <p:cNvPr id="108" name="Straight Connector 107">
              <a:extLst>
                <a:ext uri="{FF2B5EF4-FFF2-40B4-BE49-F238E27FC236}">
                  <a16:creationId xmlns:a16="http://schemas.microsoft.com/office/drawing/2014/main" id="{8D1A05F6-43B7-47CA-803A-C53248E06240}"/>
                </a:ext>
              </a:extLst>
            </p:cNvPr>
            <p:cNvCxnSpPr>
              <a:cxnSpLocks/>
              <a:stCxn id="107" idx="3"/>
            </p:cNvCxnSpPr>
            <p:nvPr/>
          </p:nvCxnSpPr>
          <p:spPr>
            <a:xfrm flipH="1">
              <a:off x="5179353" y="5574293"/>
              <a:ext cx="70978" cy="262521"/>
            </a:xfrm>
            <a:prstGeom prst="line">
              <a:avLst/>
            </a:prstGeom>
            <a:ln w="158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75780F3A-9B51-4DBB-85BF-00E26398C6EF}"/>
                </a:ext>
              </a:extLst>
            </p:cNvPr>
            <p:cNvCxnSpPr>
              <a:cxnSpLocks/>
              <a:stCxn id="107" idx="5"/>
            </p:cNvCxnSpPr>
            <p:nvPr/>
          </p:nvCxnSpPr>
          <p:spPr>
            <a:xfrm>
              <a:off x="5424133" y="5574293"/>
              <a:ext cx="105153" cy="24824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Freeform: Shape 114">
              <a:extLst>
                <a:ext uri="{FF2B5EF4-FFF2-40B4-BE49-F238E27FC236}">
                  <a16:creationId xmlns:a16="http://schemas.microsoft.com/office/drawing/2014/main" id="{70A7E362-8C16-4999-8157-8C4B1EFD6B2C}"/>
                </a:ext>
              </a:extLst>
            </p:cNvPr>
            <p:cNvSpPr/>
            <p:nvPr/>
          </p:nvSpPr>
          <p:spPr>
            <a:xfrm>
              <a:off x="5444762" y="4904245"/>
              <a:ext cx="110002" cy="512618"/>
            </a:xfrm>
            <a:custGeom>
              <a:avLst/>
              <a:gdLst>
                <a:gd name="connsiteX0" fmla="*/ 7917 w 106903"/>
                <a:gd name="connsiteY0" fmla="*/ 0 h 500743"/>
                <a:gd name="connsiteX1" fmla="*/ 106878 w 106903"/>
                <a:gd name="connsiteY1" fmla="*/ 259278 h 500743"/>
                <a:gd name="connsiteX2" fmla="*/ 0 w 106903"/>
                <a:gd name="connsiteY2" fmla="*/ 500743 h 500743"/>
              </a:gdLst>
              <a:ahLst/>
              <a:cxnLst>
                <a:cxn ang="0">
                  <a:pos x="connsiteX0" y="connsiteY0"/>
                </a:cxn>
                <a:cxn ang="0">
                  <a:pos x="connsiteX1" y="connsiteY1"/>
                </a:cxn>
                <a:cxn ang="0">
                  <a:pos x="connsiteX2" y="connsiteY2"/>
                </a:cxn>
              </a:cxnLst>
              <a:rect l="l" t="t" r="r" b="b"/>
              <a:pathLst>
                <a:path w="106903" h="500743">
                  <a:moveTo>
                    <a:pt x="7917" y="0"/>
                  </a:moveTo>
                  <a:cubicBezTo>
                    <a:pt x="58057" y="87910"/>
                    <a:pt x="108197" y="175821"/>
                    <a:pt x="106878" y="259278"/>
                  </a:cubicBezTo>
                  <a:cubicBezTo>
                    <a:pt x="105559" y="342735"/>
                    <a:pt x="52779" y="421739"/>
                    <a:pt x="0" y="500743"/>
                  </a:cubicBezTo>
                </a:path>
              </a:pathLst>
            </a:custGeom>
            <a:noFill/>
            <a:ln w="15875"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16" name="Freeform: Shape 115">
              <a:extLst>
                <a:ext uri="{FF2B5EF4-FFF2-40B4-BE49-F238E27FC236}">
                  <a16:creationId xmlns:a16="http://schemas.microsoft.com/office/drawing/2014/main" id="{EC9D7938-EC8A-459E-B892-E007BD176AED}"/>
                </a:ext>
              </a:extLst>
            </p:cNvPr>
            <p:cNvSpPr/>
            <p:nvPr/>
          </p:nvSpPr>
          <p:spPr>
            <a:xfrm rot="10800000">
              <a:off x="5129976" y="4919200"/>
              <a:ext cx="106903" cy="500743"/>
            </a:xfrm>
            <a:custGeom>
              <a:avLst/>
              <a:gdLst>
                <a:gd name="connsiteX0" fmla="*/ 7917 w 106903"/>
                <a:gd name="connsiteY0" fmla="*/ 0 h 500743"/>
                <a:gd name="connsiteX1" fmla="*/ 106878 w 106903"/>
                <a:gd name="connsiteY1" fmla="*/ 259278 h 500743"/>
                <a:gd name="connsiteX2" fmla="*/ 0 w 106903"/>
                <a:gd name="connsiteY2" fmla="*/ 500743 h 500743"/>
              </a:gdLst>
              <a:ahLst/>
              <a:cxnLst>
                <a:cxn ang="0">
                  <a:pos x="connsiteX0" y="connsiteY0"/>
                </a:cxn>
                <a:cxn ang="0">
                  <a:pos x="connsiteX1" y="connsiteY1"/>
                </a:cxn>
                <a:cxn ang="0">
                  <a:pos x="connsiteX2" y="connsiteY2"/>
                </a:cxn>
              </a:cxnLst>
              <a:rect l="l" t="t" r="r" b="b"/>
              <a:pathLst>
                <a:path w="106903" h="500743">
                  <a:moveTo>
                    <a:pt x="7917" y="0"/>
                  </a:moveTo>
                  <a:cubicBezTo>
                    <a:pt x="58057" y="87910"/>
                    <a:pt x="108197" y="175821"/>
                    <a:pt x="106878" y="259278"/>
                  </a:cubicBezTo>
                  <a:cubicBezTo>
                    <a:pt x="105559" y="342735"/>
                    <a:pt x="52779" y="421739"/>
                    <a:pt x="0" y="500743"/>
                  </a:cubicBezTo>
                </a:path>
              </a:pathLst>
            </a:custGeom>
            <a:noFill/>
            <a:ln w="15875"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cxnSp>
          <p:nvCxnSpPr>
            <p:cNvPr id="119" name="Straight Connector 118">
              <a:extLst>
                <a:ext uri="{FF2B5EF4-FFF2-40B4-BE49-F238E27FC236}">
                  <a16:creationId xmlns:a16="http://schemas.microsoft.com/office/drawing/2014/main" id="{EE466582-A5B3-4AC5-8B15-4FB604E50C66}"/>
                </a:ext>
              </a:extLst>
            </p:cNvPr>
            <p:cNvCxnSpPr>
              <a:cxnSpLocks/>
              <a:endCxn id="106" idx="0"/>
            </p:cNvCxnSpPr>
            <p:nvPr/>
          </p:nvCxnSpPr>
          <p:spPr>
            <a:xfrm>
              <a:off x="5341158" y="4526780"/>
              <a:ext cx="0" cy="22404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22" name="Oval 121">
              <a:extLst>
                <a:ext uri="{FF2B5EF4-FFF2-40B4-BE49-F238E27FC236}">
                  <a16:creationId xmlns:a16="http://schemas.microsoft.com/office/drawing/2014/main" id="{ECAADEEE-B783-4FF8-BAB5-C98901CAD4B0}"/>
                </a:ext>
              </a:extLst>
            </p:cNvPr>
            <p:cNvSpPr/>
            <p:nvPr/>
          </p:nvSpPr>
          <p:spPr>
            <a:xfrm>
              <a:off x="5932089" y="5347912"/>
              <a:ext cx="245792" cy="265222"/>
            </a:xfrm>
            <a:prstGeom prst="ellipse">
              <a:avLst/>
            </a:prstGeom>
            <a:ln w="15875">
              <a:solidFill>
                <a:schemeClr val="tx1"/>
              </a:solidFill>
            </a:ln>
          </p:spPr>
          <p:txBody>
            <a:bodyPr wrap="square" rtlCol="0" anchor="ctr">
              <a:spAutoFit/>
            </a:bodyPr>
            <a:lstStyle/>
            <a:p>
              <a:pPr algn="ctr"/>
              <a:endParaRPr lang="en-US" sz="2000" b="1" dirty="0">
                <a:latin typeface="Arial" panose="020B0604020202020204" pitchFamily="34" charset="0"/>
                <a:cs typeface="Arial" panose="020B0604020202020204" pitchFamily="34" charset="0"/>
              </a:endParaRPr>
            </a:p>
          </p:txBody>
        </p:sp>
        <p:cxnSp>
          <p:nvCxnSpPr>
            <p:cNvPr id="123" name="Straight Connector 122">
              <a:extLst>
                <a:ext uri="{FF2B5EF4-FFF2-40B4-BE49-F238E27FC236}">
                  <a16:creationId xmlns:a16="http://schemas.microsoft.com/office/drawing/2014/main" id="{27CF7497-A40D-485A-859C-58FE4D5BDAEE}"/>
                </a:ext>
              </a:extLst>
            </p:cNvPr>
            <p:cNvCxnSpPr>
              <a:cxnSpLocks/>
              <a:stCxn id="122" idx="3"/>
            </p:cNvCxnSpPr>
            <p:nvPr/>
          </p:nvCxnSpPr>
          <p:spPr>
            <a:xfrm flipH="1">
              <a:off x="5897106" y="5574293"/>
              <a:ext cx="70978" cy="262521"/>
            </a:xfrm>
            <a:prstGeom prst="line">
              <a:avLst/>
            </a:prstGeom>
            <a:ln w="158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8979153-5D7B-4B2F-A8D4-6EB1978EEC98}"/>
                </a:ext>
              </a:extLst>
            </p:cNvPr>
            <p:cNvCxnSpPr>
              <a:cxnSpLocks/>
              <a:stCxn id="122" idx="5"/>
            </p:cNvCxnSpPr>
            <p:nvPr/>
          </p:nvCxnSpPr>
          <p:spPr>
            <a:xfrm>
              <a:off x="6141886" y="5574293"/>
              <a:ext cx="105153" cy="24824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98037FA6-DE49-4F84-B99A-ABB0A48D03C0}"/>
                </a:ext>
              </a:extLst>
            </p:cNvPr>
            <p:cNvCxnSpPr>
              <a:cxnSpLocks/>
              <a:endCxn id="122" idx="0"/>
            </p:cNvCxnSpPr>
            <p:nvPr/>
          </p:nvCxnSpPr>
          <p:spPr>
            <a:xfrm>
              <a:off x="6054985" y="4526780"/>
              <a:ext cx="0" cy="82113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Arrow Connector 155">
              <a:extLst>
                <a:ext uri="{FF2B5EF4-FFF2-40B4-BE49-F238E27FC236}">
                  <a16:creationId xmlns:a16="http://schemas.microsoft.com/office/drawing/2014/main" id="{9B85CB27-AD4D-446E-AC06-DE6CBCB056A5}"/>
                </a:ext>
              </a:extLst>
            </p:cNvPr>
            <p:cNvCxnSpPr>
              <a:cxnSpLocks/>
            </p:cNvCxnSpPr>
            <p:nvPr/>
          </p:nvCxnSpPr>
          <p:spPr>
            <a:xfrm>
              <a:off x="5644675" y="5146595"/>
              <a:ext cx="252431" cy="0"/>
            </a:xfrm>
            <a:prstGeom prst="straightConnector1">
              <a:avLst/>
            </a:prstGeom>
            <a:noFill/>
            <a:ln w="15875" cap="flat">
              <a:solidFill>
                <a:srgbClr val="191EA2"/>
              </a:solidFill>
              <a:prstDash val="solid"/>
              <a:miter lim="400000"/>
              <a:tailEnd type="triangle"/>
            </a:ln>
            <a:effectLst/>
          </p:spPr>
          <p:style>
            <a:lnRef idx="0">
              <a:scrgbClr r="0" g="0" b="0"/>
            </a:lnRef>
            <a:fillRef idx="0">
              <a:scrgbClr r="0" g="0" b="0"/>
            </a:fillRef>
            <a:effectRef idx="0">
              <a:scrgbClr r="0" g="0" b="0"/>
            </a:effectRef>
            <a:fontRef idx="none"/>
          </p:style>
        </p:cxnSp>
        <p:cxnSp>
          <p:nvCxnSpPr>
            <p:cNvPr id="158" name="Straight Arrow Connector 157">
              <a:extLst>
                <a:ext uri="{FF2B5EF4-FFF2-40B4-BE49-F238E27FC236}">
                  <a16:creationId xmlns:a16="http://schemas.microsoft.com/office/drawing/2014/main" id="{682C0E22-FA85-4704-B020-986403B9F6F9}"/>
                </a:ext>
              </a:extLst>
            </p:cNvPr>
            <p:cNvCxnSpPr>
              <a:cxnSpLocks/>
            </p:cNvCxnSpPr>
            <p:nvPr/>
          </p:nvCxnSpPr>
          <p:spPr>
            <a:xfrm>
              <a:off x="7702138" y="5146595"/>
              <a:ext cx="252431" cy="0"/>
            </a:xfrm>
            <a:prstGeom prst="straightConnector1">
              <a:avLst/>
            </a:prstGeom>
            <a:noFill/>
            <a:ln w="15875" cap="flat">
              <a:solidFill>
                <a:srgbClr val="191EA2"/>
              </a:solidFill>
              <a:prstDash val="solid"/>
              <a:miter lim="400000"/>
              <a:tailEnd type="triangle"/>
            </a:ln>
            <a:effectLst/>
          </p:spPr>
          <p:style>
            <a:lnRef idx="0">
              <a:scrgbClr r="0" g="0" b="0"/>
            </a:lnRef>
            <a:fillRef idx="0">
              <a:scrgbClr r="0" g="0" b="0"/>
            </a:fillRef>
            <a:effectRef idx="0">
              <a:scrgbClr r="0" g="0" b="0"/>
            </a:effectRef>
            <a:fontRef idx="none"/>
          </p:style>
        </p:cxnSp>
      </p:grpSp>
    </p:spTree>
    <p:extLst>
      <p:ext uri="{BB962C8B-B14F-4D97-AF65-F5344CB8AC3E}">
        <p14:creationId xmlns:p14="http://schemas.microsoft.com/office/powerpoint/2010/main" val="30606904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Arial" panose="020B0604020202020204" pitchFamily="34" charset="0"/>
                <a:cs typeface="Arial" panose="020B0604020202020204" pitchFamily="34" charset="0"/>
              </a:rPr>
              <a:t>Logic Obfuscation on BDDs</a:t>
            </a:r>
          </a:p>
        </p:txBody>
      </p:sp>
      <p:sp>
        <p:nvSpPr>
          <p:cNvPr id="5" name="Oval 4"/>
          <p:cNvSpPr/>
          <p:nvPr/>
        </p:nvSpPr>
        <p:spPr>
          <a:xfrm>
            <a:off x="2565784" y="1553910"/>
            <a:ext cx="640080" cy="64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p>
        </p:txBody>
      </p:sp>
      <p:sp>
        <p:nvSpPr>
          <p:cNvPr id="6" name="Oval 5"/>
          <p:cNvSpPr/>
          <p:nvPr/>
        </p:nvSpPr>
        <p:spPr>
          <a:xfrm>
            <a:off x="1748889" y="2510214"/>
            <a:ext cx="640080" cy="64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p>
        </p:txBody>
      </p:sp>
      <p:sp>
        <p:nvSpPr>
          <p:cNvPr id="7" name="Oval 6"/>
          <p:cNvSpPr/>
          <p:nvPr/>
        </p:nvSpPr>
        <p:spPr>
          <a:xfrm>
            <a:off x="3430886" y="2510214"/>
            <a:ext cx="640080" cy="64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p>
        </p:txBody>
      </p:sp>
      <p:cxnSp>
        <p:nvCxnSpPr>
          <p:cNvPr id="12" name="Straight Connector 11"/>
          <p:cNvCxnSpPr>
            <a:cxnSpLocks/>
            <a:stCxn id="6" idx="3"/>
            <a:endCxn id="18" idx="0"/>
          </p:cNvCxnSpPr>
          <p:nvPr/>
        </p:nvCxnSpPr>
        <p:spPr>
          <a:xfrm flipH="1">
            <a:off x="1473781" y="3056556"/>
            <a:ext cx="368846" cy="644023"/>
          </a:xfrm>
          <a:prstGeom prst="line">
            <a:avLst/>
          </a:prstGeom>
          <a:ln w="22225">
            <a:solidFill>
              <a:srgbClr val="0365C0"/>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cxnSpLocks/>
            <a:stCxn id="6" idx="5"/>
            <a:endCxn id="19" idx="0"/>
          </p:cNvCxnSpPr>
          <p:nvPr/>
        </p:nvCxnSpPr>
        <p:spPr>
          <a:xfrm>
            <a:off x="2295231" y="3056556"/>
            <a:ext cx="108075" cy="64402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 name="Straight Connector 13"/>
          <p:cNvCxnSpPr>
            <a:cxnSpLocks/>
            <a:stCxn id="7" idx="3"/>
            <a:endCxn id="20" idx="0"/>
          </p:cNvCxnSpPr>
          <p:nvPr/>
        </p:nvCxnSpPr>
        <p:spPr>
          <a:xfrm flipH="1">
            <a:off x="3373145" y="3056556"/>
            <a:ext cx="151479" cy="644027"/>
          </a:xfrm>
          <a:prstGeom prst="line">
            <a:avLst/>
          </a:prstGeom>
          <a:ln w="22225">
            <a:solidFill>
              <a:srgbClr val="0365C0"/>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cxnSpLocks/>
            <a:stCxn id="7" idx="5"/>
            <a:endCxn id="21" idx="0"/>
          </p:cNvCxnSpPr>
          <p:nvPr/>
        </p:nvCxnSpPr>
        <p:spPr>
          <a:xfrm>
            <a:off x="3977228" y="3056556"/>
            <a:ext cx="374885" cy="644024"/>
          </a:xfrm>
          <a:prstGeom prst="line">
            <a:avLst/>
          </a:prstGeom>
          <a:ln w="19050">
            <a:solidFill>
              <a:srgbClr val="0365C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cxnSpLocks/>
            <a:stCxn id="5" idx="3"/>
            <a:endCxn id="6" idx="7"/>
          </p:cNvCxnSpPr>
          <p:nvPr/>
        </p:nvCxnSpPr>
        <p:spPr>
          <a:xfrm flipH="1">
            <a:off x="2295231" y="2100252"/>
            <a:ext cx="364291" cy="503700"/>
          </a:xfrm>
          <a:prstGeom prst="line">
            <a:avLst/>
          </a:prstGeom>
          <a:ln w="22225">
            <a:solidFill>
              <a:srgbClr val="0365C0"/>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cxnSpLocks/>
            <a:stCxn id="5" idx="5"/>
            <a:endCxn id="7" idx="1"/>
          </p:cNvCxnSpPr>
          <p:nvPr/>
        </p:nvCxnSpPr>
        <p:spPr>
          <a:xfrm>
            <a:off x="3112126" y="2100252"/>
            <a:ext cx="412498" cy="503700"/>
          </a:xfrm>
          <a:prstGeom prst="line">
            <a:avLst/>
          </a:prstGeom>
          <a:ln w="19050">
            <a:solidFill>
              <a:srgbClr val="0365C0"/>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1841174" y="5064490"/>
            <a:ext cx="576917" cy="3943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12" dirty="0">
                <a:latin typeface="Helvetica" panose="020B0604020202020204" pitchFamily="34" charset="0"/>
                <a:cs typeface="Helvetica" panose="020B0604020202020204" pitchFamily="34" charset="0"/>
              </a:rPr>
              <a:t>0</a:t>
            </a:r>
          </a:p>
        </p:txBody>
      </p:sp>
      <p:sp>
        <p:nvSpPr>
          <p:cNvPr id="27" name="Rectangle 26"/>
          <p:cNvSpPr/>
          <p:nvPr/>
        </p:nvSpPr>
        <p:spPr>
          <a:xfrm>
            <a:off x="3217491" y="5064490"/>
            <a:ext cx="576917" cy="3943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12" dirty="0">
                <a:latin typeface="Helvetica" panose="020B0604020202020204" pitchFamily="34" charset="0"/>
                <a:cs typeface="Helvetica" panose="020B0604020202020204" pitchFamily="34" charset="0"/>
              </a:rPr>
              <a:t>1</a:t>
            </a:r>
          </a:p>
        </p:txBody>
      </p:sp>
      <p:cxnSp>
        <p:nvCxnSpPr>
          <p:cNvPr id="28" name="Straight Connector 27"/>
          <p:cNvCxnSpPr>
            <a:cxnSpLocks/>
            <a:stCxn id="18" idx="2"/>
            <a:endCxn id="26" idx="0"/>
          </p:cNvCxnSpPr>
          <p:nvPr/>
        </p:nvCxnSpPr>
        <p:spPr>
          <a:xfrm>
            <a:off x="1075011" y="4531423"/>
            <a:ext cx="1054622" cy="53306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9" name="Straight Connector 28"/>
          <p:cNvCxnSpPr>
            <a:cxnSpLocks/>
            <a:stCxn id="21" idx="4"/>
            <a:endCxn id="27" idx="0"/>
          </p:cNvCxnSpPr>
          <p:nvPr/>
        </p:nvCxnSpPr>
        <p:spPr>
          <a:xfrm flipH="1">
            <a:off x="3505950" y="4536050"/>
            <a:ext cx="1231610" cy="5284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352896" y="2634139"/>
            <a:ext cx="791986" cy="400110"/>
          </a:xfrm>
          <a:prstGeom prst="rect">
            <a:avLst/>
          </a:prstGeom>
          <a:noFill/>
        </p:spPr>
        <p:txBody>
          <a:bodyPr wrap="square" rtlCol="0">
            <a:spAutoFit/>
          </a:bodyPr>
          <a:lstStyle/>
          <a:p>
            <a:r>
              <a:rPr lang="en-US" sz="2000" dirty="0"/>
              <a:t>K1</a:t>
            </a:r>
            <a:endParaRPr lang="en-US" sz="1600" dirty="0"/>
          </a:p>
        </p:txBody>
      </p:sp>
      <p:sp>
        <p:nvSpPr>
          <p:cNvPr id="32" name="TextBox 31"/>
          <p:cNvSpPr txBox="1"/>
          <p:nvPr/>
        </p:nvSpPr>
        <p:spPr>
          <a:xfrm>
            <a:off x="2165844" y="1647648"/>
            <a:ext cx="791986" cy="400110"/>
          </a:xfrm>
          <a:prstGeom prst="rect">
            <a:avLst/>
          </a:prstGeom>
          <a:noFill/>
        </p:spPr>
        <p:txBody>
          <a:bodyPr wrap="square" rtlCol="0">
            <a:spAutoFit/>
          </a:bodyPr>
          <a:lstStyle/>
          <a:p>
            <a:r>
              <a:rPr lang="en-US" sz="2000" dirty="0"/>
              <a:t>K2</a:t>
            </a:r>
            <a:endParaRPr lang="en-US" sz="1600" dirty="0"/>
          </a:p>
        </p:txBody>
      </p:sp>
      <p:grpSp>
        <p:nvGrpSpPr>
          <p:cNvPr id="59" name="Group 58"/>
          <p:cNvGrpSpPr/>
          <p:nvPr/>
        </p:nvGrpSpPr>
        <p:grpSpPr>
          <a:xfrm>
            <a:off x="1075011" y="3700579"/>
            <a:ext cx="797539" cy="943362"/>
            <a:chOff x="3944881" y="5410577"/>
            <a:chExt cx="941204" cy="1368522"/>
          </a:xfrm>
        </p:grpSpPr>
        <p:sp>
          <p:nvSpPr>
            <p:cNvPr id="18" name="Isosceles Triangle 17"/>
            <p:cNvSpPr/>
            <p:nvPr/>
          </p:nvSpPr>
          <p:spPr>
            <a:xfrm>
              <a:off x="3944881" y="5410577"/>
              <a:ext cx="941204" cy="120529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chemeClr val="bg1"/>
                </a:solidFill>
              </a:endParaRPr>
            </a:p>
          </p:txBody>
        </p:sp>
        <p:sp>
          <p:nvSpPr>
            <p:cNvPr id="33" name="TextBox 32"/>
            <p:cNvSpPr txBox="1"/>
            <p:nvPr/>
          </p:nvSpPr>
          <p:spPr>
            <a:xfrm>
              <a:off x="4256162" y="5771370"/>
              <a:ext cx="458052" cy="1007729"/>
            </a:xfrm>
            <a:prstGeom prst="rect">
              <a:avLst/>
            </a:prstGeom>
            <a:noFill/>
          </p:spPr>
          <p:txBody>
            <a:bodyPr wrap="none" rtlCol="0">
              <a:spAutoFit/>
            </a:bodyPr>
            <a:lstStyle/>
            <a:p>
              <a:r>
                <a:rPr lang="en-US" sz="2812" dirty="0">
                  <a:solidFill>
                    <a:schemeClr val="bg1"/>
                  </a:solidFill>
                </a:rPr>
                <a:t>f</a:t>
              </a:r>
            </a:p>
          </p:txBody>
        </p:sp>
      </p:grpSp>
      <p:grpSp>
        <p:nvGrpSpPr>
          <p:cNvPr id="60" name="Group 59"/>
          <p:cNvGrpSpPr/>
          <p:nvPr/>
        </p:nvGrpSpPr>
        <p:grpSpPr>
          <a:xfrm>
            <a:off x="2048256" y="3700577"/>
            <a:ext cx="710099" cy="954643"/>
            <a:chOff x="5204702" y="5410577"/>
            <a:chExt cx="941204" cy="1384886"/>
          </a:xfrm>
        </p:grpSpPr>
        <p:sp>
          <p:nvSpPr>
            <p:cNvPr id="19" name="Isosceles Triangle 18"/>
            <p:cNvSpPr/>
            <p:nvPr/>
          </p:nvSpPr>
          <p:spPr>
            <a:xfrm>
              <a:off x="5204702" y="5410577"/>
              <a:ext cx="941204" cy="120529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chemeClr val="bg1"/>
                </a:solidFill>
              </a:endParaRPr>
            </a:p>
          </p:txBody>
        </p:sp>
        <p:sp>
          <p:nvSpPr>
            <p:cNvPr id="34" name="TextBox 33"/>
            <p:cNvSpPr txBox="1"/>
            <p:nvPr/>
          </p:nvSpPr>
          <p:spPr>
            <a:xfrm>
              <a:off x="5472500" y="5787733"/>
              <a:ext cx="597062" cy="1007730"/>
            </a:xfrm>
            <a:prstGeom prst="rect">
              <a:avLst/>
            </a:prstGeom>
            <a:noFill/>
          </p:spPr>
          <p:txBody>
            <a:bodyPr wrap="none" rtlCol="0">
              <a:spAutoFit/>
            </a:bodyPr>
            <a:lstStyle/>
            <a:p>
              <a:r>
                <a:rPr lang="en-US" sz="2812" dirty="0">
                  <a:solidFill>
                    <a:schemeClr val="bg1"/>
                  </a:solidFill>
                </a:rPr>
                <a:t>f’</a:t>
              </a:r>
            </a:p>
          </p:txBody>
        </p:sp>
      </p:grpSp>
      <p:grpSp>
        <p:nvGrpSpPr>
          <p:cNvPr id="61" name="Group 60"/>
          <p:cNvGrpSpPr/>
          <p:nvPr/>
        </p:nvGrpSpPr>
        <p:grpSpPr>
          <a:xfrm>
            <a:off x="2978568" y="3700584"/>
            <a:ext cx="1065735" cy="865433"/>
            <a:chOff x="6395190" y="5410577"/>
            <a:chExt cx="1271079" cy="1284761"/>
          </a:xfrm>
        </p:grpSpPr>
        <p:sp>
          <p:nvSpPr>
            <p:cNvPr id="20" name="Isosceles Triangle 19"/>
            <p:cNvSpPr/>
            <p:nvPr/>
          </p:nvSpPr>
          <p:spPr>
            <a:xfrm>
              <a:off x="6395190" y="5410577"/>
              <a:ext cx="941204" cy="120529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chemeClr val="bg1"/>
                </a:solidFill>
              </a:endParaRPr>
            </a:p>
          </p:txBody>
        </p:sp>
        <p:sp>
          <p:nvSpPr>
            <p:cNvPr id="35" name="TextBox 34"/>
            <p:cNvSpPr txBox="1"/>
            <p:nvPr/>
          </p:nvSpPr>
          <p:spPr>
            <a:xfrm>
              <a:off x="6666280" y="5791745"/>
              <a:ext cx="999989" cy="903593"/>
            </a:xfrm>
            <a:prstGeom prst="rect">
              <a:avLst/>
            </a:prstGeom>
            <a:noFill/>
          </p:spPr>
          <p:txBody>
            <a:bodyPr wrap="square" rtlCol="0">
              <a:spAutoFit/>
            </a:bodyPr>
            <a:lstStyle/>
            <a:p>
              <a:r>
                <a:rPr lang="en-US" sz="2812" dirty="0">
                  <a:solidFill>
                    <a:schemeClr val="bg1"/>
                  </a:solidFill>
                </a:rPr>
                <a:t>f’’</a:t>
              </a:r>
            </a:p>
          </p:txBody>
        </p:sp>
      </p:grpSp>
      <p:grpSp>
        <p:nvGrpSpPr>
          <p:cNvPr id="62" name="Group 61"/>
          <p:cNvGrpSpPr/>
          <p:nvPr/>
        </p:nvGrpSpPr>
        <p:grpSpPr>
          <a:xfrm>
            <a:off x="3966670" y="3700579"/>
            <a:ext cx="818901" cy="974440"/>
            <a:chOff x="7800481" y="5410577"/>
            <a:chExt cx="999816" cy="1405779"/>
          </a:xfrm>
        </p:grpSpPr>
        <p:sp>
          <p:nvSpPr>
            <p:cNvPr id="21" name="Isosceles Triangle 20"/>
            <p:cNvSpPr/>
            <p:nvPr/>
          </p:nvSpPr>
          <p:spPr>
            <a:xfrm>
              <a:off x="7800481" y="5410577"/>
              <a:ext cx="941204" cy="120529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chemeClr val="bg1"/>
                </a:solidFill>
              </a:endParaRPr>
            </a:p>
          </p:txBody>
        </p:sp>
        <p:sp>
          <p:nvSpPr>
            <p:cNvPr id="36" name="TextBox 35"/>
            <p:cNvSpPr txBox="1"/>
            <p:nvPr/>
          </p:nvSpPr>
          <p:spPr>
            <a:xfrm>
              <a:off x="7967168" y="5808628"/>
              <a:ext cx="833129" cy="1007728"/>
            </a:xfrm>
            <a:prstGeom prst="rect">
              <a:avLst/>
            </a:prstGeom>
            <a:noFill/>
          </p:spPr>
          <p:txBody>
            <a:bodyPr wrap="none" rtlCol="0">
              <a:spAutoFit/>
            </a:bodyPr>
            <a:lstStyle/>
            <a:p>
              <a:r>
                <a:rPr lang="en-US" sz="2812" dirty="0">
                  <a:solidFill>
                    <a:schemeClr val="bg1"/>
                  </a:solidFill>
                </a:rPr>
                <a:t>f’’’</a:t>
              </a:r>
            </a:p>
          </p:txBody>
        </p:sp>
      </p:grpSp>
      <p:grpSp>
        <p:nvGrpSpPr>
          <p:cNvPr id="145" name="Group 144"/>
          <p:cNvGrpSpPr/>
          <p:nvPr/>
        </p:nvGrpSpPr>
        <p:grpSpPr>
          <a:xfrm>
            <a:off x="1085641" y="1755723"/>
            <a:ext cx="964667" cy="539914"/>
            <a:chOff x="1733633" y="3577656"/>
            <a:chExt cx="1371972" cy="767877"/>
          </a:xfrm>
        </p:grpSpPr>
        <p:sp>
          <p:nvSpPr>
            <p:cNvPr id="135" name="TextBox 134"/>
            <p:cNvSpPr txBox="1"/>
            <p:nvPr/>
          </p:nvSpPr>
          <p:spPr>
            <a:xfrm>
              <a:off x="1733633" y="3577656"/>
              <a:ext cx="1164993" cy="54031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35719" tIns="35719" rIns="35719" bIns="35719" numCol="1" spcCol="38100" rtlCol="0" anchor="ctr">
              <a:spAutoFit/>
            </a:bodyPr>
            <a:lstStyle/>
            <a:p>
              <a:pPr defTabSz="321457" latinLnBrk="1" hangingPunct="0"/>
              <a:r>
                <a:rPr lang="en-US" sz="2000" dirty="0">
                  <a:solidFill>
                    <a:srgbClr val="00B050"/>
                  </a:solidFill>
                  <a:latin typeface="Helvetica" panose="020B0604020202020204" pitchFamily="34" charset="0"/>
                  <a:cs typeface="Helvetica" panose="020B0604020202020204" pitchFamily="34" charset="0"/>
                </a:rPr>
                <a:t>K</a:t>
              </a:r>
              <a:r>
                <a:rPr lang="en-US" sz="2000" dirty="0">
                  <a:solidFill>
                    <a:srgbClr val="00B050"/>
                  </a:solidFill>
                  <a:latin typeface="Helvetica" panose="020B0604020202020204" pitchFamily="34" charset="0"/>
                  <a:ea typeface="Helvetica"/>
                  <a:cs typeface="Helvetica" panose="020B0604020202020204" pitchFamily="34" charset="0"/>
                  <a:sym typeface="Helvetica"/>
                </a:rPr>
                <a:t>2</a:t>
              </a:r>
              <a:r>
                <a:rPr lang="en-US" sz="2000" dirty="0">
                  <a:solidFill>
                    <a:srgbClr val="00B050"/>
                  </a:solidFill>
                  <a:latin typeface="Helvetica"/>
                  <a:ea typeface="Helvetica"/>
                  <a:cs typeface="Helvetica"/>
                  <a:sym typeface="Helvetica"/>
                </a:rPr>
                <a:t> = 0</a:t>
              </a:r>
            </a:p>
          </p:txBody>
        </p:sp>
        <p:cxnSp>
          <p:nvCxnSpPr>
            <p:cNvPr id="140" name="Straight Arrow Connector 139"/>
            <p:cNvCxnSpPr/>
            <p:nvPr/>
          </p:nvCxnSpPr>
          <p:spPr>
            <a:xfrm flipH="1">
              <a:off x="2646639" y="3832663"/>
              <a:ext cx="458966" cy="512870"/>
            </a:xfrm>
            <a:prstGeom prst="straightConnector1">
              <a:avLst/>
            </a:prstGeom>
            <a:noFill/>
            <a:ln w="38100" cap="flat">
              <a:solidFill>
                <a:srgbClr val="00B050"/>
              </a:solidFill>
              <a:prstDash val="solid"/>
              <a:miter lim="400000"/>
              <a:tailEnd type="triangle" w="lg" len="med"/>
            </a:ln>
            <a:effectLst/>
          </p:spPr>
          <p:style>
            <a:lnRef idx="0">
              <a:scrgbClr r="0" g="0" b="0"/>
            </a:lnRef>
            <a:fillRef idx="0">
              <a:scrgbClr r="0" g="0" b="0"/>
            </a:fillRef>
            <a:effectRef idx="0">
              <a:scrgbClr r="0" g="0" b="0"/>
            </a:effectRef>
            <a:fontRef idx="none"/>
          </p:style>
        </p:cxnSp>
      </p:grpSp>
      <p:grpSp>
        <p:nvGrpSpPr>
          <p:cNvPr id="149" name="Group 148"/>
          <p:cNvGrpSpPr/>
          <p:nvPr/>
        </p:nvGrpSpPr>
        <p:grpSpPr>
          <a:xfrm>
            <a:off x="331020" y="2892889"/>
            <a:ext cx="954561" cy="540242"/>
            <a:chOff x="748466" y="4854708"/>
            <a:chExt cx="1357600" cy="768345"/>
          </a:xfrm>
        </p:grpSpPr>
        <p:sp>
          <p:nvSpPr>
            <p:cNvPr id="136" name="TextBox 135"/>
            <p:cNvSpPr txBox="1"/>
            <p:nvPr/>
          </p:nvSpPr>
          <p:spPr>
            <a:xfrm>
              <a:off x="748466" y="4854708"/>
              <a:ext cx="1164993" cy="54032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35719" tIns="35719" rIns="35719" bIns="35719" numCol="1" spcCol="38100" rtlCol="0" anchor="ctr">
              <a:spAutoFit/>
            </a:bodyPr>
            <a:lstStyle/>
            <a:p>
              <a:pPr defTabSz="321457" latinLnBrk="1" hangingPunct="0"/>
              <a:r>
                <a:rPr lang="en-US" sz="2000" dirty="0">
                  <a:solidFill>
                    <a:srgbClr val="00B050"/>
                  </a:solidFill>
                  <a:latin typeface="Helvetica"/>
                  <a:ea typeface="Helvetica"/>
                  <a:cs typeface="Helvetica"/>
                  <a:sym typeface="Helvetica"/>
                </a:rPr>
                <a:t>K1 = 0</a:t>
              </a:r>
            </a:p>
          </p:txBody>
        </p:sp>
        <p:cxnSp>
          <p:nvCxnSpPr>
            <p:cNvPr id="141" name="Straight Arrow Connector 140"/>
            <p:cNvCxnSpPr>
              <a:cxnSpLocks/>
            </p:cNvCxnSpPr>
            <p:nvPr/>
          </p:nvCxnSpPr>
          <p:spPr>
            <a:xfrm flipH="1">
              <a:off x="1687447" y="4969392"/>
              <a:ext cx="418619" cy="653661"/>
            </a:xfrm>
            <a:prstGeom prst="straightConnector1">
              <a:avLst/>
            </a:prstGeom>
            <a:noFill/>
            <a:ln w="38100" cap="flat">
              <a:solidFill>
                <a:srgbClr val="00B050"/>
              </a:solidFill>
              <a:prstDash val="solid"/>
              <a:miter lim="400000"/>
              <a:tailEnd type="triangle" w="lg" len="med"/>
            </a:ln>
            <a:effectLst/>
          </p:spPr>
          <p:style>
            <a:lnRef idx="0">
              <a:scrgbClr r="0" g="0" b="0"/>
            </a:lnRef>
            <a:fillRef idx="0">
              <a:scrgbClr r="0" g="0" b="0"/>
            </a:fillRef>
            <a:effectRef idx="0">
              <a:scrgbClr r="0" g="0" b="0"/>
            </a:effectRef>
            <a:fontRef idx="none"/>
          </p:style>
        </p:cxnSp>
      </p:grpSp>
      <p:sp>
        <p:nvSpPr>
          <p:cNvPr id="3" name="TextBox 2"/>
          <p:cNvSpPr txBox="1"/>
          <p:nvPr/>
        </p:nvSpPr>
        <p:spPr>
          <a:xfrm>
            <a:off x="8599289" y="3983694"/>
            <a:ext cx="72200" cy="20204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35719" tIns="35719" rIns="35719" bIns="35719" numCol="1" spcCol="38100" rtlCol="0" anchor="ctr">
            <a:spAutoFit/>
          </a:bodyPr>
          <a:lstStyle/>
          <a:p>
            <a:pPr defTabSz="321457" latinLnBrk="1" hangingPunct="0"/>
            <a:endParaRPr lang="en-US" sz="844" dirty="0">
              <a:solidFill>
                <a:srgbClr val="000000"/>
              </a:solidFill>
              <a:latin typeface="Helvetica"/>
              <a:ea typeface="Helvetica"/>
              <a:cs typeface="Helvetica"/>
              <a:sym typeface="Helvetica"/>
            </a:endParaRPr>
          </a:p>
        </p:txBody>
      </p:sp>
      <mc:AlternateContent xmlns:mc="http://schemas.openxmlformats.org/markup-compatibility/2006" xmlns:a14="http://schemas.microsoft.com/office/drawing/2010/main">
        <mc:Choice Requires="a14">
          <p:sp>
            <p:nvSpPr>
              <p:cNvPr id="10" name="Rectangle 9"/>
              <p:cNvSpPr/>
              <p:nvPr/>
            </p:nvSpPr>
            <p:spPr>
              <a:xfrm>
                <a:off x="4593808" y="3032263"/>
                <a:ext cx="4580723" cy="2616101"/>
              </a:xfrm>
              <a:prstGeom prst="rect">
                <a:avLst/>
              </a:prstGeom>
            </p:spPr>
            <p:txBody>
              <a:bodyPr wrap="square">
                <a:spAutoFit/>
              </a:bodyPr>
              <a:lstStyle/>
              <a:p>
                <a:pPr marL="698293" lvl="1" indent="-241093">
                  <a:buFont typeface="Arial" panose="020B0604020202020204" pitchFamily="34" charset="0"/>
                  <a:buChar char="•"/>
                </a:pPr>
                <a:r>
                  <a:rPr lang="en-US" sz="2800" dirty="0">
                    <a:latin typeface="Arial" panose="020B0604020202020204" pitchFamily="34" charset="0"/>
                    <a:cs typeface="Arial" panose="020B0604020202020204" pitchFamily="34" charset="0"/>
                  </a:rPr>
                  <a:t>Construction</a:t>
                </a:r>
              </a:p>
              <a:p>
                <a:pPr marL="1155493" lvl="5" indent="367221">
                  <a:buFont typeface="Arial" panose="020B0604020202020204" pitchFamily="34" charset="0"/>
                  <a:buChar char="•"/>
                </a:pPr>
                <a14:m>
                  <m:oMath xmlns:m="http://schemas.openxmlformats.org/officeDocument/2006/math">
                    <m:r>
                      <m:rPr>
                        <m:sty m:val="p"/>
                      </m:rPr>
                      <a:rPr lang="en-US" sz="2400" dirty="0">
                        <a:latin typeface="Cambria Math" panose="02040503050406030204" pitchFamily="18" charset="0"/>
                      </a:rPr>
                      <m:t>f</m:t>
                    </m:r>
                    <m:r>
                      <a:rPr lang="en-US" sz="2400" dirty="0">
                        <a:latin typeface="Cambria Math" panose="02040503050406030204" pitchFamily="18" charset="0"/>
                      </a:rPr>
                      <m:t> = </m:t>
                    </m:r>
                    <m:r>
                      <m:rPr>
                        <m:sty m:val="p"/>
                      </m:rPr>
                      <a:rPr lang="en-US" sz="2400" dirty="0">
                        <a:latin typeface="Cambria Math" panose="02040503050406030204" pitchFamily="18" charset="0"/>
                      </a:rPr>
                      <m:t>ab</m:t>
                    </m:r>
                    <m:r>
                      <a:rPr lang="en-US" sz="2400" dirty="0">
                        <a:latin typeface="Cambria Math" panose="02040503050406030204" pitchFamily="18" charset="0"/>
                      </a:rPr>
                      <m:t>’ + </m:t>
                    </m:r>
                    <m:r>
                      <m:rPr>
                        <m:sty m:val="p"/>
                      </m:rPr>
                      <a:rPr lang="en-US" sz="2400" dirty="0" err="1">
                        <a:latin typeface="Cambria Math" panose="02040503050406030204" pitchFamily="18" charset="0"/>
                      </a:rPr>
                      <m:t>a</m:t>
                    </m:r>
                    <m:r>
                      <a:rPr lang="en-US" sz="2400" dirty="0" err="1">
                        <a:latin typeface="Cambria Math" panose="02040503050406030204" pitchFamily="18" charset="0"/>
                      </a:rPr>
                      <m:t>’</m:t>
                    </m:r>
                    <m:r>
                      <m:rPr>
                        <m:sty m:val="p"/>
                      </m:rPr>
                      <a:rPr lang="en-US" sz="2400" dirty="0" err="1">
                        <a:latin typeface="Cambria Math" panose="02040503050406030204" pitchFamily="18" charset="0"/>
                      </a:rPr>
                      <m:t>b</m:t>
                    </m:r>
                  </m:oMath>
                </a14:m>
                <a:endParaRPr lang="en-US" sz="2400" dirty="0">
                  <a:latin typeface="Arial" panose="020B0604020202020204" pitchFamily="34" charset="0"/>
                  <a:cs typeface="Arial" panose="020B0604020202020204" pitchFamily="34" charset="0"/>
                </a:endParaRPr>
              </a:p>
              <a:p>
                <a:pPr marL="1155493" lvl="5" indent="367221">
                  <a:buFont typeface="Arial" panose="020B0604020202020204" pitchFamily="34" charset="0"/>
                  <a:buChar char="•"/>
                </a:pPr>
                <a14:m>
                  <m:oMath xmlns:m="http://schemas.openxmlformats.org/officeDocument/2006/math">
                    <m:r>
                      <m:rPr>
                        <m:sty m:val="p"/>
                      </m:rPr>
                      <a:rPr lang="en-US" sz="2400" dirty="0">
                        <a:latin typeface="Cambria Math" panose="02040503050406030204" pitchFamily="18" charset="0"/>
                      </a:rPr>
                      <m:t>f</m:t>
                    </m:r>
                    <m:r>
                      <a:rPr lang="en-US" sz="2400" dirty="0">
                        <a:latin typeface="Cambria Math" panose="02040503050406030204" pitchFamily="18" charset="0"/>
                      </a:rPr>
                      <m:t>’ = </m:t>
                    </m:r>
                    <m:r>
                      <m:rPr>
                        <m:sty m:val="p"/>
                      </m:rPr>
                      <a:rPr lang="en-US" sz="2400" dirty="0">
                        <a:latin typeface="Cambria Math" panose="02040503050406030204" pitchFamily="18" charset="0"/>
                      </a:rPr>
                      <m:t>f</m:t>
                    </m:r>
                    <m:r>
                      <a:rPr lang="en-US" sz="2400" dirty="0">
                        <a:latin typeface="Cambria Math" panose="02040503050406030204" pitchFamily="18" charset="0"/>
                      </a:rPr>
                      <m:t> + </m:t>
                    </m:r>
                    <m:r>
                      <m:rPr>
                        <m:sty m:val="p"/>
                      </m:rPr>
                      <a:rPr lang="en-US" sz="2400" dirty="0" err="1">
                        <a:latin typeface="Cambria Math" panose="02040503050406030204" pitchFamily="18" charset="0"/>
                      </a:rPr>
                      <m:t>a</m:t>
                    </m:r>
                    <m:r>
                      <a:rPr lang="en-US" sz="2400" dirty="0" err="1">
                        <a:latin typeface="Cambria Math" panose="02040503050406030204" pitchFamily="18" charset="0"/>
                      </a:rPr>
                      <m:t>’</m:t>
                    </m:r>
                    <m:r>
                      <m:rPr>
                        <m:sty m:val="p"/>
                      </m:rPr>
                      <a:rPr lang="en-US" sz="2400" dirty="0" err="1">
                        <a:latin typeface="Cambria Math" panose="02040503050406030204" pitchFamily="18" charset="0"/>
                      </a:rPr>
                      <m:t>b</m:t>
                    </m:r>
                    <m:r>
                      <a:rPr lang="en-US" sz="2400" dirty="0">
                        <a:latin typeface="Cambria Math" panose="02040503050406030204" pitchFamily="18" charset="0"/>
                      </a:rPr>
                      <m:t>’</m:t>
                    </m:r>
                  </m:oMath>
                </a14:m>
                <a:endParaRPr lang="en-US" sz="2400" dirty="0">
                  <a:latin typeface="Arial" panose="020B0604020202020204" pitchFamily="34" charset="0"/>
                  <a:cs typeface="Arial" panose="020B0604020202020204" pitchFamily="34" charset="0"/>
                </a:endParaRPr>
              </a:p>
              <a:p>
                <a:pPr marL="1155493" lvl="5" indent="367221">
                  <a:buFont typeface="Arial" panose="020B0604020202020204" pitchFamily="34" charset="0"/>
                  <a:buChar char="•"/>
                </a:pPr>
                <a14:m>
                  <m:oMath xmlns:m="http://schemas.openxmlformats.org/officeDocument/2006/math">
                    <m:r>
                      <m:rPr>
                        <m:sty m:val="p"/>
                      </m:rPr>
                      <a:rPr lang="en-US" sz="2400" dirty="0">
                        <a:latin typeface="Cambria Math" panose="02040503050406030204" pitchFamily="18" charset="0"/>
                      </a:rPr>
                      <m:t>f</m:t>
                    </m:r>
                    <m:r>
                      <a:rPr lang="en-US" sz="2400" dirty="0">
                        <a:latin typeface="Cambria Math" panose="02040503050406030204" pitchFamily="18" charset="0"/>
                      </a:rPr>
                      <m:t>’’ = </m:t>
                    </m:r>
                    <m:r>
                      <m:rPr>
                        <m:sty m:val="p"/>
                      </m:rPr>
                      <a:rPr lang="en-US" sz="2400" dirty="0">
                        <a:latin typeface="Cambria Math" panose="02040503050406030204" pitchFamily="18" charset="0"/>
                      </a:rPr>
                      <m:t>f</m:t>
                    </m:r>
                    <m:r>
                      <a:rPr lang="en-US" sz="2400" dirty="0">
                        <a:latin typeface="Cambria Math" panose="02040503050406030204" pitchFamily="18" charset="0"/>
                      </a:rPr>
                      <m:t> + </m:t>
                    </m:r>
                    <m:r>
                      <m:rPr>
                        <m:sty m:val="p"/>
                      </m:rPr>
                      <a:rPr lang="en-US" sz="2400" dirty="0">
                        <a:latin typeface="Cambria Math" panose="02040503050406030204" pitchFamily="18" charset="0"/>
                      </a:rPr>
                      <m:t>ab</m:t>
                    </m:r>
                  </m:oMath>
                </a14:m>
                <a:endParaRPr lang="en-US" sz="2400" dirty="0">
                  <a:latin typeface="Arial" panose="020B0604020202020204" pitchFamily="34" charset="0"/>
                  <a:cs typeface="Arial" panose="020B0604020202020204" pitchFamily="34" charset="0"/>
                </a:endParaRPr>
              </a:p>
              <a:p>
                <a:pPr marL="1155493" lvl="5" indent="367221">
                  <a:buFont typeface="Arial" panose="020B0604020202020204" pitchFamily="34" charset="0"/>
                  <a:buChar char="•"/>
                </a:pPr>
                <a14:m>
                  <m:oMath xmlns:m="http://schemas.openxmlformats.org/officeDocument/2006/math">
                    <m:r>
                      <m:rPr>
                        <m:sty m:val="p"/>
                      </m:rPr>
                      <a:rPr lang="en-US" sz="2400" dirty="0">
                        <a:latin typeface="Cambria Math" panose="02040503050406030204" pitchFamily="18" charset="0"/>
                      </a:rPr>
                      <m:t>f</m:t>
                    </m:r>
                    <m:r>
                      <a:rPr lang="en-US" sz="2400" dirty="0">
                        <a:latin typeface="Cambria Math" panose="02040503050406030204" pitchFamily="18" charset="0"/>
                      </a:rPr>
                      <m:t>’’’ = </m:t>
                    </m:r>
                    <m:r>
                      <m:rPr>
                        <m:sty m:val="p"/>
                      </m:rPr>
                      <a:rPr lang="en-US" sz="2400" dirty="0">
                        <a:latin typeface="Cambria Math" panose="02040503050406030204" pitchFamily="18" charset="0"/>
                      </a:rPr>
                      <m:t>f</m:t>
                    </m:r>
                    <m:r>
                      <a:rPr lang="en-US" sz="2400" dirty="0">
                        <a:latin typeface="Cambria Math" panose="02040503050406030204" pitchFamily="18" charset="0"/>
                      </a:rPr>
                      <m:t> ∗ (</m:t>
                    </m:r>
                    <m:r>
                      <m:rPr>
                        <m:sty m:val="p"/>
                      </m:rPr>
                      <a:rPr lang="en-US" sz="2400" dirty="0">
                        <a:latin typeface="Cambria Math" panose="02040503050406030204" pitchFamily="18" charset="0"/>
                      </a:rPr>
                      <m:t>a</m:t>
                    </m:r>
                    <m:r>
                      <a:rPr lang="en-US" sz="2400" dirty="0">
                        <a:latin typeface="Cambria Math" panose="02040503050406030204" pitchFamily="18" charset="0"/>
                      </a:rPr>
                      <m:t> + </m:t>
                    </m:r>
                    <m:r>
                      <m:rPr>
                        <m:sty m:val="p"/>
                      </m:rPr>
                      <a:rPr lang="en-US" sz="2400" dirty="0">
                        <a:latin typeface="Cambria Math" panose="02040503050406030204" pitchFamily="18" charset="0"/>
                      </a:rPr>
                      <m:t>b</m:t>
                    </m:r>
                    <m:r>
                      <a:rPr lang="en-US" sz="2400" dirty="0">
                        <a:latin typeface="Cambria Math" panose="02040503050406030204" pitchFamily="18" charset="0"/>
                      </a:rPr>
                      <m:t>’)</m:t>
                    </m:r>
                  </m:oMath>
                </a14:m>
                <a:endParaRPr lang="en-US" sz="2400" dirty="0">
                  <a:latin typeface="Arial" panose="020B0604020202020204" pitchFamily="34" charset="0"/>
                  <a:cs typeface="Arial" panose="020B0604020202020204" pitchFamily="34" charset="0"/>
                </a:endParaRPr>
              </a:p>
              <a:p>
                <a:pPr marL="698293" lvl="1" indent="-241093">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41093" indent="-241093">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4593808" y="3032263"/>
                <a:ext cx="4580723" cy="2616101"/>
              </a:xfrm>
              <a:prstGeom prst="rect">
                <a:avLst/>
              </a:prstGeom>
              <a:blipFill>
                <a:blip r:embed="rId3"/>
                <a:stretch>
                  <a:fillRect t="-23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Rectangle 63"/>
              <p:cNvSpPr/>
              <p:nvPr/>
            </p:nvSpPr>
            <p:spPr>
              <a:xfrm>
                <a:off x="5020909" y="1120027"/>
                <a:ext cx="4281607" cy="1892826"/>
              </a:xfrm>
              <a:prstGeom prst="rect">
                <a:avLst/>
              </a:prstGeom>
            </p:spPr>
            <p:txBody>
              <a:bodyPr wrap="square">
                <a:spAutoFit/>
              </a:bodyPr>
              <a:lstStyle/>
              <a:p>
                <a:pPr marL="241093" indent="-241093">
                  <a:spcBef>
                    <a:spcPts val="600"/>
                  </a:spcBef>
                  <a:buFont typeface="Arial" panose="020B0604020202020204" pitchFamily="34" charset="0"/>
                  <a:buChar char="•"/>
                </a:pPr>
                <a:r>
                  <a:rPr lang="en-US" sz="2800" dirty="0">
                    <a:latin typeface="Arial" panose="020B0604020202020204" pitchFamily="34" charset="0"/>
                    <a:cs typeface="Arial" panose="020B0604020202020204" pitchFamily="34" charset="0"/>
                  </a:rPr>
                  <a:t>Only one ‘path’ results in original function </a:t>
                </a:r>
                <a14:m>
                  <m:oMath xmlns:m="http://schemas.openxmlformats.org/officeDocument/2006/math">
                    <m:r>
                      <a:rPr lang="en-US" sz="2800" i="1" dirty="0" smtClean="0">
                        <a:latin typeface="Cambria Math" panose="02040503050406030204" pitchFamily="18" charset="0"/>
                        <a:cs typeface="Arial" panose="020B0604020202020204" pitchFamily="34" charset="0"/>
                      </a:rPr>
                      <m:t>𝑓</m:t>
                    </m:r>
                  </m:oMath>
                </a14:m>
                <a:r>
                  <a:rPr lang="en-US" sz="2800" dirty="0">
                    <a:latin typeface="Arial" panose="020B0604020202020204" pitchFamily="34" charset="0"/>
                    <a:cs typeface="Arial" panose="020B0604020202020204" pitchFamily="34" charset="0"/>
                  </a:rPr>
                  <a:t>.</a:t>
                </a:r>
              </a:p>
              <a:p>
                <a:pPr marL="241093" indent="-241093">
                  <a:spcBef>
                    <a:spcPts val="600"/>
                  </a:spcBef>
                  <a:buFont typeface="Arial" panose="020B0604020202020204" pitchFamily="34" charset="0"/>
                  <a:buChar char="•"/>
                </a:pPr>
                <a:r>
                  <a:rPr lang="en-US" sz="2800" dirty="0">
                    <a:latin typeface="Arial" panose="020B0604020202020204" pitchFamily="34" charset="0"/>
                    <a:cs typeface="Arial" panose="020B0604020202020204" pitchFamily="34" charset="0"/>
                  </a:rPr>
                  <a:t>Iterative If-Then-Else (ITE)</a:t>
                </a:r>
              </a:p>
            </p:txBody>
          </p:sp>
        </mc:Choice>
        <mc:Fallback xmlns="">
          <p:sp>
            <p:nvSpPr>
              <p:cNvPr id="64" name="Rectangle 63"/>
              <p:cNvSpPr>
                <a:spLocks noRot="1" noChangeAspect="1" noMove="1" noResize="1" noEditPoints="1" noAdjustHandles="1" noChangeArrowheads="1" noChangeShapeType="1" noTextEdit="1"/>
              </p:cNvSpPr>
              <p:nvPr/>
            </p:nvSpPr>
            <p:spPr>
              <a:xfrm>
                <a:off x="5020909" y="1120027"/>
                <a:ext cx="4281607" cy="1892826"/>
              </a:xfrm>
              <a:prstGeom prst="rect">
                <a:avLst/>
              </a:prstGeom>
              <a:blipFill>
                <a:blip r:embed="rId4"/>
                <a:stretch>
                  <a:fillRect l="-2564" t="-3548" b="-8065"/>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AE53B364-ABFF-4331-A9B9-230DFF0971E8}"/>
              </a:ext>
            </a:extLst>
          </p:cNvPr>
          <p:cNvSpPr>
            <a:spLocks noGrp="1"/>
          </p:cNvSpPr>
          <p:nvPr>
            <p:ph type="sldNum" sz="quarter" idx="2"/>
          </p:nvPr>
        </p:nvSpPr>
        <p:spPr/>
        <p:txBody>
          <a:bodyPr/>
          <a:lstStyle/>
          <a:p>
            <a:fld id="{6EA7A850-4BE4-457B-9249-6A73A0B2CF6C}" type="slidenum">
              <a:rPr lang="en-US" smtClean="0"/>
              <a:t>24</a:t>
            </a:fld>
            <a:endParaRPr lang="en-US"/>
          </a:p>
        </p:txBody>
      </p:sp>
      <p:grpSp>
        <p:nvGrpSpPr>
          <p:cNvPr id="76" name="Group 75">
            <a:extLst>
              <a:ext uri="{FF2B5EF4-FFF2-40B4-BE49-F238E27FC236}">
                <a16:creationId xmlns:a16="http://schemas.microsoft.com/office/drawing/2014/main" id="{74E3E6FB-1A15-4AC8-80CE-2AD419E708B9}"/>
              </a:ext>
            </a:extLst>
          </p:cNvPr>
          <p:cNvGrpSpPr/>
          <p:nvPr/>
        </p:nvGrpSpPr>
        <p:grpSpPr>
          <a:xfrm>
            <a:off x="556240" y="2749890"/>
            <a:ext cx="1874505" cy="2843259"/>
            <a:chOff x="1080048" y="4613314"/>
            <a:chExt cx="1202120" cy="1879495"/>
          </a:xfrm>
        </p:grpSpPr>
        <p:sp>
          <p:nvSpPr>
            <p:cNvPr id="48" name="Oval 14">
              <a:extLst>
                <a:ext uri="{FF2B5EF4-FFF2-40B4-BE49-F238E27FC236}">
                  <a16:creationId xmlns:a16="http://schemas.microsoft.com/office/drawing/2014/main" id="{B83EA121-671A-4F73-8D0E-EFE977806407}"/>
                </a:ext>
              </a:extLst>
            </p:cNvPr>
            <p:cNvSpPr>
              <a:spLocks noChangeArrowheads="1"/>
            </p:cNvSpPr>
            <p:nvPr/>
          </p:nvSpPr>
          <p:spPr bwMode="auto">
            <a:xfrm>
              <a:off x="1508832" y="4613314"/>
              <a:ext cx="321469" cy="321469"/>
            </a:xfrm>
            <a:prstGeom prst="ellipse">
              <a:avLst/>
            </a:prstGeom>
            <a:solidFill>
              <a:schemeClr val="bg1"/>
            </a:solidFill>
            <a:ln w="9525">
              <a:solidFill>
                <a:schemeClr val="tx1"/>
              </a:solidFill>
              <a:round/>
              <a:headEnd/>
              <a:tailEnd/>
            </a:ln>
            <a:effectLst/>
            <a:extLst/>
          </p:spPr>
          <p:txBody>
            <a:bodyPr wrap="none" anchor="ctr"/>
            <a:lstStyle/>
            <a:p>
              <a:pPr algn="ctr">
                <a:defRPr/>
              </a:pPr>
              <a:r>
                <a:rPr lang="en-US" altLang="en-US" sz="2200" b="1" dirty="0">
                  <a:solidFill>
                    <a:srgbClr val="000000"/>
                  </a:solidFill>
                  <a:effectLst>
                    <a:outerShdw blurRad="38100" dist="38100" dir="2700000" algn="tl">
                      <a:srgbClr val="FFFFFF"/>
                    </a:outerShdw>
                  </a:effectLst>
                </a:rPr>
                <a:t>a</a:t>
              </a:r>
            </a:p>
          </p:txBody>
        </p:sp>
        <p:sp>
          <p:nvSpPr>
            <p:cNvPr id="49" name="Oval 15">
              <a:extLst>
                <a:ext uri="{FF2B5EF4-FFF2-40B4-BE49-F238E27FC236}">
                  <a16:creationId xmlns:a16="http://schemas.microsoft.com/office/drawing/2014/main" id="{DCFDC73A-578A-49E1-BBC3-90C35A78BC73}"/>
                </a:ext>
              </a:extLst>
            </p:cNvPr>
            <p:cNvSpPr>
              <a:spLocks noChangeArrowheads="1"/>
            </p:cNvSpPr>
            <p:nvPr/>
          </p:nvSpPr>
          <p:spPr bwMode="auto">
            <a:xfrm>
              <a:off x="1143213" y="5186866"/>
              <a:ext cx="321469" cy="321469"/>
            </a:xfrm>
            <a:prstGeom prst="ellipse">
              <a:avLst/>
            </a:prstGeom>
            <a:solidFill>
              <a:schemeClr val="bg1"/>
            </a:solidFill>
            <a:ln w="9525">
              <a:solidFill>
                <a:schemeClr val="tx1"/>
              </a:solidFill>
              <a:round/>
              <a:headEnd/>
              <a:tailEnd/>
            </a:ln>
            <a:effectLst/>
            <a:extLst/>
          </p:spPr>
          <p:txBody>
            <a:bodyPr wrap="none" anchor="ctr"/>
            <a:lstStyle/>
            <a:p>
              <a:pPr algn="ctr">
                <a:defRPr/>
              </a:pPr>
              <a:r>
                <a:rPr lang="en-US" altLang="en-US" sz="2200" b="1" dirty="0">
                  <a:solidFill>
                    <a:srgbClr val="000000"/>
                  </a:solidFill>
                  <a:effectLst>
                    <a:outerShdw blurRad="38100" dist="38100" dir="2700000" algn="tl">
                      <a:srgbClr val="FFFFFF"/>
                    </a:outerShdw>
                  </a:effectLst>
                </a:rPr>
                <a:t>b</a:t>
              </a:r>
            </a:p>
          </p:txBody>
        </p:sp>
        <p:sp>
          <p:nvSpPr>
            <p:cNvPr id="50" name="Oval 16">
              <a:extLst>
                <a:ext uri="{FF2B5EF4-FFF2-40B4-BE49-F238E27FC236}">
                  <a16:creationId xmlns:a16="http://schemas.microsoft.com/office/drawing/2014/main" id="{9D529F15-E567-4143-8EF1-B65F539DF5D6}"/>
                </a:ext>
              </a:extLst>
            </p:cNvPr>
            <p:cNvSpPr>
              <a:spLocks noChangeArrowheads="1"/>
            </p:cNvSpPr>
            <p:nvPr/>
          </p:nvSpPr>
          <p:spPr bwMode="auto">
            <a:xfrm>
              <a:off x="1878251" y="5186866"/>
              <a:ext cx="321469" cy="321469"/>
            </a:xfrm>
            <a:prstGeom prst="ellipse">
              <a:avLst/>
            </a:prstGeom>
            <a:noFill/>
            <a:ln w="9525">
              <a:solidFill>
                <a:schemeClr val="tx1"/>
              </a:solidFill>
              <a:round/>
              <a:headEnd/>
              <a:tailEnd/>
            </a:ln>
            <a:effectLst/>
            <a:extLst/>
          </p:spPr>
          <p:txBody>
            <a:bodyPr wrap="none" anchor="ctr"/>
            <a:lstStyle/>
            <a:p>
              <a:pPr algn="ctr">
                <a:defRPr/>
              </a:pPr>
              <a:r>
                <a:rPr lang="en-US" altLang="en-US" sz="2200" b="1" dirty="0">
                  <a:solidFill>
                    <a:srgbClr val="000000"/>
                  </a:solidFill>
                  <a:effectLst>
                    <a:outerShdw blurRad="38100" dist="38100" dir="2700000" algn="tl">
                      <a:srgbClr val="FFFFFF"/>
                    </a:outerShdw>
                  </a:effectLst>
                </a:rPr>
                <a:t>b</a:t>
              </a:r>
            </a:p>
          </p:txBody>
        </p:sp>
        <p:cxnSp>
          <p:nvCxnSpPr>
            <p:cNvPr id="51" name="AutoShape 22">
              <a:extLst>
                <a:ext uri="{FF2B5EF4-FFF2-40B4-BE49-F238E27FC236}">
                  <a16:creationId xmlns:a16="http://schemas.microsoft.com/office/drawing/2014/main" id="{68297D54-0487-44CC-99C1-6823A62938DC}"/>
                </a:ext>
              </a:extLst>
            </p:cNvPr>
            <p:cNvCxnSpPr>
              <a:cxnSpLocks noChangeShapeType="1"/>
              <a:stCxn id="48" idx="3"/>
              <a:endCxn id="49" idx="0"/>
            </p:cNvCxnSpPr>
            <p:nvPr/>
          </p:nvCxnSpPr>
          <p:spPr bwMode="auto">
            <a:xfrm flipH="1">
              <a:off x="1303948" y="4887705"/>
              <a:ext cx="251962" cy="299161"/>
            </a:xfrm>
            <a:prstGeom prst="straightConnector1">
              <a:avLst/>
            </a:prstGeom>
            <a:noFill/>
            <a:ln w="9525">
              <a:solidFill>
                <a:schemeClr val="tx1"/>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2" name="AutoShape 22">
              <a:extLst>
                <a:ext uri="{FF2B5EF4-FFF2-40B4-BE49-F238E27FC236}">
                  <a16:creationId xmlns:a16="http://schemas.microsoft.com/office/drawing/2014/main" id="{562BF70F-3D53-4492-B718-FDF3B90A34AD}"/>
                </a:ext>
              </a:extLst>
            </p:cNvPr>
            <p:cNvCxnSpPr>
              <a:cxnSpLocks noChangeShapeType="1"/>
              <a:stCxn id="48" idx="5"/>
              <a:endCxn id="50" idx="0"/>
            </p:cNvCxnSpPr>
            <p:nvPr/>
          </p:nvCxnSpPr>
          <p:spPr bwMode="auto">
            <a:xfrm>
              <a:off x="1783223" y="4887705"/>
              <a:ext cx="255763" cy="299161"/>
            </a:xfrm>
            <a:prstGeom prst="straightConnector1">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7" name="Rectangle 17">
              <a:extLst>
                <a:ext uri="{FF2B5EF4-FFF2-40B4-BE49-F238E27FC236}">
                  <a16:creationId xmlns:a16="http://schemas.microsoft.com/office/drawing/2014/main" id="{21952734-8117-44BF-B6C5-DA7ADAE71338}"/>
                </a:ext>
              </a:extLst>
            </p:cNvPr>
            <p:cNvSpPr>
              <a:spLocks noChangeArrowheads="1"/>
            </p:cNvSpPr>
            <p:nvPr/>
          </p:nvSpPr>
          <p:spPr bwMode="auto">
            <a:xfrm>
              <a:off x="1080048" y="5845611"/>
              <a:ext cx="375047" cy="267891"/>
            </a:xfrm>
            <a:prstGeom prst="rect">
              <a:avLst/>
            </a:prstGeom>
            <a:noFill/>
            <a:ln w="9525">
              <a:solidFill>
                <a:schemeClr val="tx1"/>
              </a:solidFill>
              <a:miter lim="800000"/>
              <a:headEnd/>
              <a:tailEnd/>
            </a:ln>
            <a:effectLst/>
            <a:extLst/>
          </p:spPr>
          <p:txBody>
            <a:bodyPr wrap="none" anchor="ctr"/>
            <a:lstStyle/>
            <a:p>
              <a:pPr algn="ctr">
                <a:defRPr/>
              </a:pPr>
              <a:r>
                <a:rPr lang="en-US" altLang="en-US" sz="2000" b="1" dirty="0">
                  <a:solidFill>
                    <a:srgbClr val="000000"/>
                  </a:solidFill>
                  <a:effectLst>
                    <a:outerShdw blurRad="38100" dist="38100" dir="2700000" algn="tl">
                      <a:srgbClr val="FFFFFF"/>
                    </a:outerShdw>
                  </a:effectLst>
                </a:rPr>
                <a:t>0</a:t>
              </a:r>
              <a:endParaRPr lang="en-US" altLang="en-US" sz="1600" b="1" dirty="0">
                <a:effectLst>
                  <a:outerShdw blurRad="38100" dist="38100" dir="2700000" algn="tl">
                    <a:srgbClr val="000000"/>
                  </a:outerShdw>
                </a:effectLst>
              </a:endParaRPr>
            </a:p>
          </p:txBody>
        </p:sp>
        <p:sp>
          <p:nvSpPr>
            <p:cNvPr id="63" name="Rectangle 18">
              <a:extLst>
                <a:ext uri="{FF2B5EF4-FFF2-40B4-BE49-F238E27FC236}">
                  <a16:creationId xmlns:a16="http://schemas.microsoft.com/office/drawing/2014/main" id="{DE2738E3-A4C1-4EAF-B924-4B27298FFCA4}"/>
                </a:ext>
              </a:extLst>
            </p:cNvPr>
            <p:cNvSpPr>
              <a:spLocks noChangeArrowheads="1"/>
            </p:cNvSpPr>
            <p:nvPr/>
          </p:nvSpPr>
          <p:spPr bwMode="auto">
            <a:xfrm>
              <a:off x="1907121" y="5845611"/>
              <a:ext cx="375047" cy="267891"/>
            </a:xfrm>
            <a:prstGeom prst="rect">
              <a:avLst/>
            </a:prstGeom>
            <a:noFill/>
            <a:ln w="9525">
              <a:solidFill>
                <a:schemeClr val="tx1"/>
              </a:solidFill>
              <a:miter lim="800000"/>
              <a:headEnd/>
              <a:tailEnd/>
            </a:ln>
            <a:effectLst/>
            <a:extLst/>
          </p:spPr>
          <p:txBody>
            <a:bodyPr wrap="none" anchor="ctr"/>
            <a:lstStyle/>
            <a:p>
              <a:pPr algn="ctr">
                <a:defRPr/>
              </a:pPr>
              <a:r>
                <a:rPr lang="en-US" altLang="en-US" sz="2000" b="1" dirty="0">
                  <a:solidFill>
                    <a:srgbClr val="000000"/>
                  </a:solidFill>
                  <a:effectLst>
                    <a:outerShdw blurRad="38100" dist="38100" dir="2700000" algn="tl">
                      <a:srgbClr val="FFFFFF"/>
                    </a:outerShdw>
                  </a:effectLst>
                </a:rPr>
                <a:t>1</a:t>
              </a:r>
              <a:endParaRPr lang="en-US" altLang="en-US" sz="1600" b="1" dirty="0">
                <a:effectLst>
                  <a:outerShdw blurRad="38100" dist="38100" dir="2700000" algn="tl">
                    <a:srgbClr val="000000"/>
                  </a:outerShdw>
                </a:effectLst>
              </a:endParaRPr>
            </a:p>
          </p:txBody>
        </p:sp>
        <p:cxnSp>
          <p:nvCxnSpPr>
            <p:cNvPr id="65" name="AutoShape 22">
              <a:extLst>
                <a:ext uri="{FF2B5EF4-FFF2-40B4-BE49-F238E27FC236}">
                  <a16:creationId xmlns:a16="http://schemas.microsoft.com/office/drawing/2014/main" id="{2D3ADF5F-95E2-43ED-9B75-CCF0BCA00837}"/>
                </a:ext>
              </a:extLst>
            </p:cNvPr>
            <p:cNvCxnSpPr>
              <a:cxnSpLocks noChangeShapeType="1"/>
              <a:stCxn id="49" idx="4"/>
              <a:endCxn id="57" idx="0"/>
            </p:cNvCxnSpPr>
            <p:nvPr/>
          </p:nvCxnSpPr>
          <p:spPr bwMode="auto">
            <a:xfrm flipH="1">
              <a:off x="1267572" y="5508335"/>
              <a:ext cx="36376" cy="337276"/>
            </a:xfrm>
            <a:prstGeom prst="straightConnector1">
              <a:avLst/>
            </a:prstGeom>
            <a:noFill/>
            <a:ln w="9525">
              <a:solidFill>
                <a:schemeClr val="tx1"/>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6" name="AutoShape 22">
              <a:extLst>
                <a:ext uri="{FF2B5EF4-FFF2-40B4-BE49-F238E27FC236}">
                  <a16:creationId xmlns:a16="http://schemas.microsoft.com/office/drawing/2014/main" id="{74358424-394E-43BA-A37E-998A34CB8B12}"/>
                </a:ext>
              </a:extLst>
            </p:cNvPr>
            <p:cNvCxnSpPr>
              <a:cxnSpLocks noChangeShapeType="1"/>
              <a:stCxn id="50" idx="4"/>
              <a:endCxn id="63" idx="0"/>
            </p:cNvCxnSpPr>
            <p:nvPr/>
          </p:nvCxnSpPr>
          <p:spPr bwMode="auto">
            <a:xfrm>
              <a:off x="2038986" y="5508335"/>
              <a:ext cx="55659" cy="337276"/>
            </a:xfrm>
            <a:prstGeom prst="straightConnector1">
              <a:avLst/>
            </a:prstGeom>
            <a:noFill/>
            <a:ln w="9525">
              <a:solidFill>
                <a:schemeClr val="tx1"/>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8" name="AutoShape 22">
              <a:extLst>
                <a:ext uri="{FF2B5EF4-FFF2-40B4-BE49-F238E27FC236}">
                  <a16:creationId xmlns:a16="http://schemas.microsoft.com/office/drawing/2014/main" id="{B9258461-D386-4EFC-83B2-05C1C24ED132}"/>
                </a:ext>
              </a:extLst>
            </p:cNvPr>
            <p:cNvCxnSpPr>
              <a:cxnSpLocks noChangeShapeType="1"/>
              <a:stCxn id="49" idx="5"/>
              <a:endCxn id="63" idx="0"/>
            </p:cNvCxnSpPr>
            <p:nvPr/>
          </p:nvCxnSpPr>
          <p:spPr bwMode="auto">
            <a:xfrm>
              <a:off x="1417604" y="5461257"/>
              <a:ext cx="677041" cy="384354"/>
            </a:xfrm>
            <a:prstGeom prst="straightConnector1">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 name="AutoShape 22">
              <a:extLst>
                <a:ext uri="{FF2B5EF4-FFF2-40B4-BE49-F238E27FC236}">
                  <a16:creationId xmlns:a16="http://schemas.microsoft.com/office/drawing/2014/main" id="{590AE82A-D4EE-4532-9B6D-5DDF014FD0FC}"/>
                </a:ext>
              </a:extLst>
            </p:cNvPr>
            <p:cNvCxnSpPr>
              <a:cxnSpLocks noChangeShapeType="1"/>
              <a:stCxn id="50" idx="3"/>
              <a:endCxn id="57" idx="0"/>
            </p:cNvCxnSpPr>
            <p:nvPr/>
          </p:nvCxnSpPr>
          <p:spPr bwMode="auto">
            <a:xfrm flipH="1">
              <a:off x="1267572" y="5461257"/>
              <a:ext cx="657757" cy="384354"/>
            </a:xfrm>
            <a:prstGeom prst="straightConnector1">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mc:AlternateContent xmlns:mc="http://schemas.openxmlformats.org/markup-compatibility/2006" xmlns:a14="http://schemas.microsoft.com/office/drawing/2010/main">
          <mc:Choice Requires="a14">
            <p:sp>
              <p:nvSpPr>
                <p:cNvPr id="82" name="TextBox 81">
                  <a:extLst>
                    <a:ext uri="{FF2B5EF4-FFF2-40B4-BE49-F238E27FC236}">
                      <a16:creationId xmlns:a16="http://schemas.microsoft.com/office/drawing/2014/main" id="{19BB120F-AEAD-426E-9F65-379A1BD49108}"/>
                    </a:ext>
                  </a:extLst>
                </p:cNvPr>
                <p:cNvSpPr txBox="1"/>
                <p:nvPr/>
              </p:nvSpPr>
              <p:spPr>
                <a:xfrm>
                  <a:off x="1150837" y="6200983"/>
                  <a:ext cx="948849" cy="29182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35719" tIns="35719" rIns="35719" bIns="35719" numCol="1" spcCol="38100" rtlCol="0" anchor="ctr">
                  <a:spAutoFit/>
                </a:bodyPr>
                <a:lstStyle/>
                <a:p>
                  <a:pPr defTabSz="321457" latinLnBrk="1" hangingPunct="0"/>
                  <a14:m>
                    <m:oMathPara xmlns:m="http://schemas.openxmlformats.org/officeDocument/2006/math">
                      <m:oMathParaPr>
                        <m:jc m:val="centerGroup"/>
                      </m:oMathParaPr>
                      <m:oMath xmlns:m="http://schemas.openxmlformats.org/officeDocument/2006/math">
                        <m:r>
                          <m:rPr>
                            <m:sty m:val="p"/>
                          </m:rPr>
                          <a:rPr lang="en-US" sz="2400">
                            <a:solidFill>
                              <a:srgbClr val="000000"/>
                            </a:solidFill>
                            <a:latin typeface="Cambria Math" panose="02040503050406030204" pitchFamily="18" charset="0"/>
                            <a:ea typeface="Helvetica"/>
                            <a:cs typeface="Helvetica"/>
                            <a:sym typeface="Helvetica"/>
                          </a:rPr>
                          <m:t>f</m:t>
                        </m:r>
                        <m:r>
                          <a:rPr lang="en-US" sz="2400">
                            <a:solidFill>
                              <a:srgbClr val="000000"/>
                            </a:solidFill>
                            <a:latin typeface="Cambria Math" panose="02040503050406030204" pitchFamily="18" charset="0"/>
                            <a:ea typeface="Helvetica"/>
                            <a:cs typeface="Helvetica"/>
                            <a:sym typeface="Helvetica"/>
                          </a:rPr>
                          <m:t>=</m:t>
                        </m:r>
                        <m:r>
                          <m:rPr>
                            <m:sty m:val="p"/>
                          </m:rPr>
                          <a:rPr lang="en-US" sz="2400">
                            <a:solidFill>
                              <a:srgbClr val="000000"/>
                            </a:solidFill>
                            <a:latin typeface="Cambria Math" panose="02040503050406030204" pitchFamily="18" charset="0"/>
                            <a:ea typeface="Helvetica"/>
                            <a:cs typeface="Helvetica"/>
                            <a:sym typeface="Helvetica"/>
                          </a:rPr>
                          <m:t>a</m:t>
                        </m:r>
                        <m:r>
                          <a:rPr lang="en-US" sz="2400">
                            <a:solidFill>
                              <a:srgbClr val="000000"/>
                            </a:solidFill>
                            <a:latin typeface="Cambria Math" panose="02040503050406030204" pitchFamily="18" charset="0"/>
                            <a:ea typeface="Helvetica"/>
                            <a:cs typeface="Helvetica"/>
                            <a:sym typeface="Helvetica"/>
                          </a:rPr>
                          <m:t> ⊕</m:t>
                        </m:r>
                        <m:r>
                          <m:rPr>
                            <m:sty m:val="p"/>
                          </m:rPr>
                          <a:rPr lang="en-US" sz="2400">
                            <a:solidFill>
                              <a:srgbClr val="000000"/>
                            </a:solidFill>
                            <a:latin typeface="Cambria Math" panose="02040503050406030204" pitchFamily="18" charset="0"/>
                            <a:ea typeface="Helvetica"/>
                            <a:cs typeface="Helvetica"/>
                            <a:sym typeface="Helvetica"/>
                          </a:rPr>
                          <m:t>b</m:t>
                        </m:r>
                      </m:oMath>
                    </m:oMathPara>
                  </a14:m>
                  <a:endParaRPr lang="en-US" sz="2400" dirty="0">
                    <a:solidFill>
                      <a:srgbClr val="000000"/>
                    </a:solidFill>
                    <a:ea typeface="Helvetica"/>
                    <a:cs typeface="Helvetica"/>
                    <a:sym typeface="Helvetica"/>
                  </a:endParaRPr>
                </a:p>
              </p:txBody>
            </p:sp>
          </mc:Choice>
          <mc:Fallback xmlns="">
            <p:sp>
              <p:nvSpPr>
                <p:cNvPr id="82" name="TextBox 81">
                  <a:extLst>
                    <a:ext uri="{FF2B5EF4-FFF2-40B4-BE49-F238E27FC236}">
                      <a16:creationId xmlns:a16="http://schemas.microsoft.com/office/drawing/2014/main" id="{19BB120F-AEAD-426E-9F65-379A1BD49108}"/>
                    </a:ext>
                  </a:extLst>
                </p:cNvPr>
                <p:cNvSpPr txBox="1">
                  <a:spLocks noRot="1" noChangeAspect="1" noMove="1" noResize="1" noEditPoints="1" noAdjustHandles="1" noChangeArrowheads="1" noChangeShapeType="1" noTextEdit="1"/>
                </p:cNvSpPr>
                <p:nvPr/>
              </p:nvSpPr>
              <p:spPr>
                <a:xfrm>
                  <a:off x="1150837" y="6200983"/>
                  <a:ext cx="948849" cy="291826"/>
                </a:xfrm>
                <a:prstGeom prst="rect">
                  <a:avLst/>
                </a:prstGeom>
                <a:blipFill>
                  <a:blip r:embed="rId5"/>
                  <a:stretch>
                    <a:fillRect l="-1646" r="-1646" b="-12329"/>
                  </a:stretch>
                </a:blipFill>
                <a:ln w="12700" cap="flat">
                  <a:noFill/>
                  <a:miter lim="400000"/>
                </a:ln>
                <a:effectLst/>
              </p:spPr>
              <p:txBody>
                <a:bodyPr/>
                <a:lstStyle/>
                <a:p>
                  <a:r>
                    <a:rPr lang="en-US">
                      <a:noFill/>
                    </a:rPr>
                    <a:t> </a:t>
                  </a:r>
                </a:p>
              </p:txBody>
            </p:sp>
          </mc:Fallback>
        </mc:AlternateContent>
      </p:grpSp>
      <p:cxnSp>
        <p:nvCxnSpPr>
          <p:cNvPr id="54" name="Straight Connector 53">
            <a:extLst>
              <a:ext uri="{FF2B5EF4-FFF2-40B4-BE49-F238E27FC236}">
                <a16:creationId xmlns:a16="http://schemas.microsoft.com/office/drawing/2014/main" id="{6DE6EDC5-2529-479D-9486-15909E781C06}"/>
              </a:ext>
            </a:extLst>
          </p:cNvPr>
          <p:cNvCxnSpPr>
            <a:cxnSpLocks/>
          </p:cNvCxnSpPr>
          <p:nvPr/>
        </p:nvCxnSpPr>
        <p:spPr>
          <a:xfrm>
            <a:off x="2094938" y="4797956"/>
            <a:ext cx="1495450" cy="0"/>
          </a:xfrm>
          <a:prstGeom prst="line">
            <a:avLst/>
          </a:prstGeom>
          <a:noFill/>
          <a:ln w="38100" cap="flat">
            <a:solidFill>
              <a:srgbClr val="0365C0"/>
            </a:solidFill>
            <a:prstDash val="sysDot"/>
            <a:miter lim="400000"/>
          </a:ln>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0393407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par>
                                <p:cTn id="7" presetID="10" presetClass="exit" presetSubtype="0" fill="hold" nodeType="withEffect">
                                  <p:stCondLst>
                                    <p:cond delay="0"/>
                                  </p:stCondLst>
                                  <p:childTnLst>
                                    <p:animEffect transition="out" filter="fade">
                                      <p:cBhvr>
                                        <p:cTn id="8" dur="500"/>
                                        <p:tgtEl>
                                          <p:spTgt spid="76"/>
                                        </p:tgtEl>
                                      </p:cBhvr>
                                    </p:animEffect>
                                    <p:set>
                                      <p:cBhvr>
                                        <p:cTn id="9" dur="1" fill="hold">
                                          <p:stCondLst>
                                            <p:cond delay="499"/>
                                          </p:stCondLst>
                                        </p:cTn>
                                        <p:tgtEl>
                                          <p:spTgt spid="76"/>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par>
                                <p:cTn id="18" presetID="10"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0"/>
                                        </p:tgtEl>
                                        <p:attrNameLst>
                                          <p:attrName>style.visibility</p:attrName>
                                        </p:attrNameLst>
                                      </p:cBhvr>
                                      <p:to>
                                        <p:strVal val="visible"/>
                                      </p:to>
                                    </p:set>
                                    <p:animEffect transition="in" filter="fade">
                                      <p:cBhvr>
                                        <p:cTn id="27" dur="500"/>
                                        <p:tgtEl>
                                          <p:spTgt spid="6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500"/>
                                        <p:tgtEl>
                                          <p:spTgt spid="32"/>
                                        </p:tgtEl>
                                      </p:cBhvr>
                                    </p:animEffect>
                                  </p:childTnLst>
                                </p:cTn>
                              </p:par>
                              <p:par>
                                <p:cTn id="33" presetID="10" presetClass="entr" presetSubtype="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par>
                                <p:cTn id="36" presetID="10" presetClass="entr" presetSubtype="0" fill="hold"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par>
                                <p:cTn id="50" presetID="10" presetClass="entr" presetSubtype="0" fill="hold" nodeType="withEffect">
                                  <p:stCondLst>
                                    <p:cond delay="0"/>
                                  </p:stCondLst>
                                  <p:childTnLst>
                                    <p:set>
                                      <p:cBhvr>
                                        <p:cTn id="51" dur="1" fill="hold">
                                          <p:stCondLst>
                                            <p:cond delay="0"/>
                                          </p:stCondLst>
                                        </p:cTn>
                                        <p:tgtEl>
                                          <p:spTgt spid="61"/>
                                        </p:tgtEl>
                                        <p:attrNameLst>
                                          <p:attrName>style.visibility</p:attrName>
                                        </p:attrNameLst>
                                      </p:cBhvr>
                                      <p:to>
                                        <p:strVal val="visible"/>
                                      </p:to>
                                    </p:set>
                                    <p:animEffect transition="in" filter="fade">
                                      <p:cBhvr>
                                        <p:cTn id="52" dur="500"/>
                                        <p:tgtEl>
                                          <p:spTgt spid="61"/>
                                        </p:tgtEl>
                                      </p:cBhvr>
                                    </p:animEffect>
                                  </p:childTnLst>
                                </p:cTn>
                              </p:par>
                              <p:par>
                                <p:cTn id="53" presetID="10" presetClass="entr" presetSubtype="0" fill="hold"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par>
                                <p:cTn id="56" presetID="10" presetClass="entr" presetSubtype="0" fill="hold" nodeType="with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fade">
                                      <p:cBhvr>
                                        <p:cTn id="58" dur="500"/>
                                        <p:tgtEl>
                                          <p:spTgt spid="62"/>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500"/>
                                        <p:tgtEl>
                                          <p:spTgt spid="2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500"/>
                                        <p:tgtEl>
                                          <p:spTgt spid="27"/>
                                        </p:tgtEl>
                                      </p:cBhvr>
                                    </p:animEffect>
                                  </p:childTnLst>
                                </p:cTn>
                              </p:par>
                              <p:par>
                                <p:cTn id="65" presetID="10" presetClass="entr" presetSubtype="0" fill="hold" nodeType="with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500"/>
                                        <p:tgtEl>
                                          <p:spTgt spid="28"/>
                                        </p:tgtEl>
                                      </p:cBhvr>
                                    </p:animEffect>
                                  </p:childTnLst>
                                </p:cTn>
                              </p:par>
                              <p:par>
                                <p:cTn id="68" presetID="10" presetClass="entr" presetSubtype="0" fill="hold" nodeType="with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500"/>
                                        <p:tgtEl>
                                          <p:spTgt spid="29"/>
                                        </p:tgtEl>
                                      </p:cBhvr>
                                    </p:animEffect>
                                  </p:childTnLst>
                                </p:cTn>
                              </p:par>
                              <p:par>
                                <p:cTn id="71" presetID="10" presetClass="entr" presetSubtype="0" fill="hold" nodeType="withEffect">
                                  <p:stCondLst>
                                    <p:cond delay="0"/>
                                  </p:stCondLst>
                                  <p:childTnLst>
                                    <p:set>
                                      <p:cBhvr>
                                        <p:cTn id="72" dur="1" fill="hold">
                                          <p:stCondLst>
                                            <p:cond delay="0"/>
                                          </p:stCondLst>
                                        </p:cTn>
                                        <p:tgtEl>
                                          <p:spTgt spid="145"/>
                                        </p:tgtEl>
                                        <p:attrNameLst>
                                          <p:attrName>style.visibility</p:attrName>
                                        </p:attrNameLst>
                                      </p:cBhvr>
                                      <p:to>
                                        <p:strVal val="visible"/>
                                      </p:to>
                                    </p:set>
                                    <p:animEffect transition="in" filter="fade">
                                      <p:cBhvr>
                                        <p:cTn id="73" dur="500"/>
                                        <p:tgtEl>
                                          <p:spTgt spid="145"/>
                                        </p:tgtEl>
                                      </p:cBhvr>
                                    </p:animEffect>
                                  </p:childTnLst>
                                </p:cTn>
                              </p:par>
                              <p:par>
                                <p:cTn id="74" presetID="10" presetClass="entr" presetSubtype="0" fill="hold" nodeType="withEffect">
                                  <p:stCondLst>
                                    <p:cond delay="0"/>
                                  </p:stCondLst>
                                  <p:childTnLst>
                                    <p:set>
                                      <p:cBhvr>
                                        <p:cTn id="75" dur="1" fill="hold">
                                          <p:stCondLst>
                                            <p:cond delay="0"/>
                                          </p:stCondLst>
                                        </p:cTn>
                                        <p:tgtEl>
                                          <p:spTgt spid="149"/>
                                        </p:tgtEl>
                                        <p:attrNameLst>
                                          <p:attrName>style.visibility</p:attrName>
                                        </p:attrNameLst>
                                      </p:cBhvr>
                                      <p:to>
                                        <p:strVal val="visible"/>
                                      </p:to>
                                    </p:set>
                                    <p:animEffect transition="in" filter="fade">
                                      <p:cBhvr>
                                        <p:cTn id="76" dur="500"/>
                                        <p:tgtEl>
                                          <p:spTgt spid="149"/>
                                        </p:tgtEl>
                                      </p:cBhvr>
                                    </p:animEffect>
                                  </p:childTnLst>
                                </p:cTn>
                              </p:par>
                              <p:par>
                                <p:cTn id="77" presetID="1" presetClass="entr" presetSubtype="0" fill="hold" nodeType="withEffect">
                                  <p:stCondLst>
                                    <p:cond delay="0"/>
                                  </p:stCondLst>
                                  <p:childTnLst>
                                    <p:set>
                                      <p:cBhvr>
                                        <p:cTn id="78" dur="1" fill="hold">
                                          <p:stCondLst>
                                            <p:cond delay="0"/>
                                          </p:stCondLst>
                                        </p:cTn>
                                        <p:tgtEl>
                                          <p:spTgt spid="5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6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6" grpId="0" animBg="1"/>
      <p:bldP spid="27" grpId="0" animBg="1"/>
      <p:bldP spid="31" grpId="0"/>
      <p:bldP spid="32" grpId="0"/>
      <p:bldP spid="10" grpId="0"/>
      <p:bldP spid="6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Arial" panose="020B0604020202020204" pitchFamily="34" charset="0"/>
                <a:cs typeface="Arial" panose="020B0604020202020204" pitchFamily="34" charset="0"/>
              </a:rPr>
              <a:t>Experimenting with BDDs</a:t>
            </a:r>
          </a:p>
        </p:txBody>
      </p:sp>
      <mc:AlternateContent xmlns:mc="http://schemas.openxmlformats.org/markup-compatibility/2006" xmlns:a14="http://schemas.microsoft.com/office/drawing/2010/main">
        <mc:Choice Requires="a14">
          <p:sp>
            <p:nvSpPr>
              <p:cNvPr id="65" name="Content Placeholder 7"/>
              <p:cNvSpPr>
                <a:spLocks noGrp="1"/>
              </p:cNvSpPr>
              <p:nvPr>
                <p:ph idx="1"/>
              </p:nvPr>
            </p:nvSpPr>
            <p:spPr>
              <a:xfrm>
                <a:off x="4488153" y="1461624"/>
                <a:ext cx="4655847" cy="4265338"/>
              </a:xfrm>
            </p:spPr>
            <p:txBody>
              <a:bodyPr/>
              <a:lstStyle/>
              <a:p>
                <a:pPr>
                  <a:spcBef>
                    <a:spcPts val="600"/>
                  </a:spcBef>
                </a:pPr>
                <a:r>
                  <a:rPr lang="en-US" b="0" dirty="0">
                    <a:latin typeface="Arial" panose="020B0604020202020204" pitchFamily="34" charset="0"/>
                    <a:cs typeface="Arial" panose="020B0604020202020204" pitchFamily="34" charset="0"/>
                  </a:rPr>
                  <a:t>Constructed 10-bit SAT-Resistant BDD in CUDD</a:t>
                </a:r>
              </a:p>
              <a:p>
                <a:pPr>
                  <a:spcBef>
                    <a:spcPts val="600"/>
                  </a:spcBef>
                </a:pPr>
                <a:r>
                  <a:rPr lang="en-US" b="0" dirty="0">
                    <a:latin typeface="Arial" panose="020B0604020202020204" pitchFamily="34" charset="0"/>
                    <a:cs typeface="Arial" panose="020B0604020202020204" pitchFamily="34" charset="0"/>
                  </a:rPr>
                  <a:t>Combined with 32 bit RLL (Hybrid)</a:t>
                </a:r>
              </a:p>
              <a:p>
                <a:pPr marL="223234" indent="0">
                  <a:spcBef>
                    <a:spcPts val="600"/>
                  </a:spcBef>
                  <a:buNone/>
                </a:pPr>
                <a:endParaRPr lang="en-US" b="0" dirty="0">
                  <a:latin typeface="Arial" panose="020B0604020202020204" pitchFamily="34" charset="0"/>
                  <a:cs typeface="Arial" panose="020B0604020202020204" pitchFamily="34" charset="0"/>
                </a:endParaRPr>
              </a:p>
              <a:p>
                <a:pPr marL="223234" indent="0">
                  <a:spcBef>
                    <a:spcPts val="600"/>
                  </a:spcBef>
                  <a:buNone/>
                </a:pPr>
                <a:r>
                  <a:rPr lang="en-US" dirty="0">
                    <a:latin typeface="Arial" panose="020B0604020202020204" pitchFamily="34" charset="0"/>
                    <a:cs typeface="Arial" panose="020B0604020202020204" pitchFamily="34" charset="0"/>
                  </a:rPr>
                  <a:t>Observations</a:t>
                </a:r>
              </a:p>
              <a:p>
                <a:pPr lvl="1">
                  <a:spcBef>
                    <a:spcPts val="600"/>
                  </a:spcBef>
                </a:pPr>
                <a:r>
                  <a:rPr lang="en-US" sz="2400" b="0" dirty="0">
                    <a:latin typeface="Arial" panose="020B0604020202020204" pitchFamily="34" charset="0"/>
                    <a:cs typeface="Arial" panose="020B0604020202020204" pitchFamily="34" charset="0"/>
                  </a:rPr>
                  <a:t># DIPs </a:t>
                </a:r>
                <a14:m>
                  <m:oMath xmlns:m="http://schemas.openxmlformats.org/officeDocument/2006/math">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2</m:t>
                        </m:r>
                      </m:e>
                      <m:sup>
                        <m:d>
                          <m:dPr>
                            <m:begChr m:val="|"/>
                            <m:endChr m:val="|"/>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𝐾</m:t>
                                </m:r>
                              </m:e>
                              <m:sub>
                                <m:r>
                                  <a:rPr lang="en-US" sz="2400" b="0" i="1" smtClean="0">
                                    <a:latin typeface="Cambria Math" panose="02040503050406030204" pitchFamily="18" charset="0"/>
                                  </a:rPr>
                                  <m:t>𝑆𝐴𝑇</m:t>
                                </m:r>
                              </m:sub>
                            </m:sSub>
                          </m:e>
                        </m:d>
                      </m:sup>
                    </m:sSup>
                  </m:oMath>
                </a14:m>
                <a:r>
                  <a:rPr lang="en-US" sz="2400" b="0" dirty="0">
                    <a:latin typeface="Arial" panose="020B0604020202020204" pitchFamily="34" charset="0"/>
                    <a:cs typeface="Arial" panose="020B0604020202020204" pitchFamily="34" charset="0"/>
                  </a:rPr>
                  <a:t> - 1 </a:t>
                </a:r>
              </a:p>
              <a:p>
                <a:pPr lvl="1">
                  <a:spcBef>
                    <a:spcPts val="600"/>
                  </a:spcBef>
                </a:pPr>
                <a:r>
                  <a:rPr lang="en-US" sz="2400" b="0" dirty="0">
                    <a:latin typeface="Arial" panose="020B0604020202020204" pitchFamily="34" charset="0"/>
                    <a:cs typeface="Arial" panose="020B0604020202020204" pitchFamily="34" charset="0"/>
                  </a:rPr>
                  <a:t>Area overhead very high</a:t>
                </a:r>
              </a:p>
              <a:p>
                <a:pPr lvl="1">
                  <a:spcBef>
                    <a:spcPts val="600"/>
                  </a:spcBef>
                </a:pPr>
                <a:r>
                  <a:rPr lang="en-US" sz="2400" b="0" dirty="0">
                    <a:latin typeface="Arial" panose="020B0604020202020204" pitchFamily="34" charset="0"/>
                    <a:cs typeface="Arial" panose="020B0604020202020204" pitchFamily="34" charset="0"/>
                  </a:rPr>
                  <a:t>BDD size (# nodes) increases exponentially with key-length</a:t>
                </a:r>
              </a:p>
              <a:p>
                <a:pPr lvl="1">
                  <a:spcBef>
                    <a:spcPts val="600"/>
                  </a:spcBef>
                </a:pPr>
                <a:endParaRPr lang="en-US" sz="2400" b="0" dirty="0">
                  <a:latin typeface="Arial" panose="020B0604020202020204" pitchFamily="34" charset="0"/>
                  <a:cs typeface="Arial" panose="020B0604020202020204" pitchFamily="34" charset="0"/>
                </a:endParaRPr>
              </a:p>
              <a:p>
                <a:pPr lvl="1">
                  <a:spcBef>
                    <a:spcPts val="600"/>
                  </a:spcBef>
                </a:pPr>
                <a:endParaRPr lang="en-US" sz="2400" b="0" dirty="0">
                  <a:latin typeface="Arial" panose="020B0604020202020204" pitchFamily="34" charset="0"/>
                  <a:cs typeface="Arial" panose="020B0604020202020204" pitchFamily="34" charset="0"/>
                </a:endParaRPr>
              </a:p>
              <a:p>
                <a:pPr marL="223234" indent="0">
                  <a:spcBef>
                    <a:spcPts val="600"/>
                  </a:spcBef>
                  <a:buNone/>
                </a:pPr>
                <a:endParaRPr lang="en-US" b="0" dirty="0">
                  <a:latin typeface="Arial" panose="020B0604020202020204" pitchFamily="34" charset="0"/>
                  <a:cs typeface="Arial" panose="020B0604020202020204" pitchFamily="34" charset="0"/>
                </a:endParaRPr>
              </a:p>
            </p:txBody>
          </p:sp>
        </mc:Choice>
        <mc:Fallback xmlns="">
          <p:sp>
            <p:nvSpPr>
              <p:cNvPr id="65" name="Content Placeholder 7"/>
              <p:cNvSpPr>
                <a:spLocks noGrp="1" noRot="1" noChangeAspect="1" noMove="1" noResize="1" noEditPoints="1" noAdjustHandles="1" noChangeArrowheads="1" noChangeShapeType="1" noTextEdit="1"/>
              </p:cNvSpPr>
              <p:nvPr>
                <p:ph idx="1"/>
              </p:nvPr>
            </p:nvSpPr>
            <p:spPr>
              <a:xfrm>
                <a:off x="4488153" y="1461624"/>
                <a:ext cx="4655847" cy="4265338"/>
              </a:xfrm>
              <a:blipFill>
                <a:blip r:embed="rId3"/>
                <a:stretch>
                  <a:fillRect t="-2146" b="-10014"/>
                </a:stretch>
              </a:blipFill>
            </p:spPr>
            <p:txBody>
              <a:bodyPr/>
              <a:lstStyle/>
              <a:p>
                <a:r>
                  <a:rPr lang="en-US">
                    <a:noFill/>
                  </a:rPr>
                  <a:t> </a:t>
                </a:r>
              </a:p>
            </p:txBody>
          </p:sp>
        </mc:Fallback>
      </mc:AlternateContent>
      <p:pic>
        <p:nvPicPr>
          <p:cNvPr id="8" name="Picture 7"/>
          <p:cNvPicPr>
            <a:picLocks noChangeAspect="1"/>
          </p:cNvPicPr>
          <p:nvPr/>
        </p:nvPicPr>
        <p:blipFill>
          <a:blip r:embed="rId4"/>
          <a:stretch>
            <a:fillRect/>
          </a:stretch>
        </p:blipFill>
        <p:spPr>
          <a:xfrm>
            <a:off x="195549" y="1102548"/>
            <a:ext cx="3978544" cy="2100636"/>
          </a:xfrm>
          <a:prstGeom prst="rect">
            <a:avLst/>
          </a:prstGeom>
        </p:spPr>
      </p:pic>
      <p:pic>
        <p:nvPicPr>
          <p:cNvPr id="11" name="Picture 10"/>
          <p:cNvPicPr>
            <a:picLocks noChangeAspect="1"/>
          </p:cNvPicPr>
          <p:nvPr/>
        </p:nvPicPr>
        <p:blipFill>
          <a:blip r:embed="rId5"/>
          <a:stretch>
            <a:fillRect/>
          </a:stretch>
        </p:blipFill>
        <p:spPr>
          <a:xfrm>
            <a:off x="624568" y="3369703"/>
            <a:ext cx="3067062" cy="2815197"/>
          </a:xfrm>
          <a:prstGeom prst="rect">
            <a:avLst/>
          </a:prstGeom>
        </p:spPr>
      </p:pic>
      <p:sp>
        <p:nvSpPr>
          <p:cNvPr id="3" name="Slide Number Placeholder 2">
            <a:extLst>
              <a:ext uri="{FF2B5EF4-FFF2-40B4-BE49-F238E27FC236}">
                <a16:creationId xmlns:a16="http://schemas.microsoft.com/office/drawing/2014/main" id="{35238BF9-51FF-457C-8F37-87DC45E7F201}"/>
              </a:ext>
            </a:extLst>
          </p:cNvPr>
          <p:cNvSpPr>
            <a:spLocks noGrp="1"/>
          </p:cNvSpPr>
          <p:nvPr>
            <p:ph type="sldNum" sz="quarter" idx="2"/>
          </p:nvPr>
        </p:nvSpPr>
        <p:spPr/>
        <p:txBody>
          <a:bodyPr/>
          <a:lstStyle/>
          <a:p>
            <a:fld id="{6EA7A850-4BE4-457B-9249-6A73A0B2CF6C}" type="slidenum">
              <a:rPr lang="en-US" smtClean="0"/>
              <a:t>25</a:t>
            </a:fld>
            <a:endParaRPr lang="en-US"/>
          </a:p>
        </p:txBody>
      </p:sp>
    </p:spTree>
    <p:extLst>
      <p:ext uri="{BB962C8B-B14F-4D97-AF65-F5344CB8AC3E}">
        <p14:creationId xmlns:p14="http://schemas.microsoft.com/office/powerpoint/2010/main" val="428616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Arial" panose="020B0604020202020204" pitchFamily="34" charset="0"/>
                <a:cs typeface="Arial" panose="020B0604020202020204" pitchFamily="34" charset="0"/>
              </a:rPr>
              <a:t>Logic Encryption on BDDs</a:t>
            </a:r>
          </a:p>
        </p:txBody>
      </p:sp>
      <p:grpSp>
        <p:nvGrpSpPr>
          <p:cNvPr id="3" name="Group 2"/>
          <p:cNvGrpSpPr/>
          <p:nvPr/>
        </p:nvGrpSpPr>
        <p:grpSpPr>
          <a:xfrm>
            <a:off x="205740" y="927133"/>
            <a:ext cx="9109710" cy="5541153"/>
            <a:chOff x="562571" y="995714"/>
            <a:chExt cx="8463302" cy="5541153"/>
          </a:xfrm>
        </p:grpSpPr>
        <p:sp>
          <p:nvSpPr>
            <p:cNvPr id="5" name="Freeform 4"/>
            <p:cNvSpPr/>
            <p:nvPr/>
          </p:nvSpPr>
          <p:spPr>
            <a:xfrm>
              <a:off x="562571" y="995714"/>
              <a:ext cx="8174491" cy="478867"/>
            </a:xfrm>
            <a:custGeom>
              <a:avLst/>
              <a:gdLst>
                <a:gd name="connsiteX0" fmla="*/ 0 w 8174491"/>
                <a:gd name="connsiteY0" fmla="*/ 101402 h 608400"/>
                <a:gd name="connsiteX1" fmla="*/ 101402 w 8174491"/>
                <a:gd name="connsiteY1" fmla="*/ 0 h 608400"/>
                <a:gd name="connsiteX2" fmla="*/ 8073089 w 8174491"/>
                <a:gd name="connsiteY2" fmla="*/ 0 h 608400"/>
                <a:gd name="connsiteX3" fmla="*/ 8174491 w 8174491"/>
                <a:gd name="connsiteY3" fmla="*/ 101402 h 608400"/>
                <a:gd name="connsiteX4" fmla="*/ 8174491 w 8174491"/>
                <a:gd name="connsiteY4" fmla="*/ 506998 h 608400"/>
                <a:gd name="connsiteX5" fmla="*/ 8073089 w 8174491"/>
                <a:gd name="connsiteY5" fmla="*/ 608400 h 608400"/>
                <a:gd name="connsiteX6" fmla="*/ 101402 w 8174491"/>
                <a:gd name="connsiteY6" fmla="*/ 608400 h 608400"/>
                <a:gd name="connsiteX7" fmla="*/ 0 w 8174491"/>
                <a:gd name="connsiteY7" fmla="*/ 506998 h 608400"/>
                <a:gd name="connsiteX8" fmla="*/ 0 w 8174491"/>
                <a:gd name="connsiteY8" fmla="*/ 101402 h 60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74491" h="608400">
                  <a:moveTo>
                    <a:pt x="0" y="101402"/>
                  </a:moveTo>
                  <a:cubicBezTo>
                    <a:pt x="0" y="45399"/>
                    <a:pt x="45399" y="0"/>
                    <a:pt x="101402" y="0"/>
                  </a:cubicBezTo>
                  <a:lnTo>
                    <a:pt x="8073089" y="0"/>
                  </a:lnTo>
                  <a:cubicBezTo>
                    <a:pt x="8129092" y="0"/>
                    <a:pt x="8174491" y="45399"/>
                    <a:pt x="8174491" y="101402"/>
                  </a:cubicBezTo>
                  <a:lnTo>
                    <a:pt x="8174491" y="506998"/>
                  </a:lnTo>
                  <a:cubicBezTo>
                    <a:pt x="8174491" y="563001"/>
                    <a:pt x="8129092" y="608400"/>
                    <a:pt x="8073089" y="608400"/>
                  </a:cubicBezTo>
                  <a:lnTo>
                    <a:pt x="101402" y="608400"/>
                  </a:lnTo>
                  <a:cubicBezTo>
                    <a:pt x="45399" y="608400"/>
                    <a:pt x="0" y="563001"/>
                    <a:pt x="0" y="506998"/>
                  </a:cubicBezTo>
                  <a:lnTo>
                    <a:pt x="0" y="101402"/>
                  </a:ln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760" tIns="128760" rIns="128760" bIns="128760" numCol="1" spcCol="1270" anchor="ctr" anchorCtr="0">
              <a:noAutofit/>
            </a:bodyPr>
            <a:lstStyle/>
            <a:p>
              <a:pPr lvl="0" algn="l" defTabSz="1155700">
                <a:lnSpc>
                  <a:spcPct val="90000"/>
                </a:lnSpc>
                <a:spcBef>
                  <a:spcPct val="0"/>
                </a:spcBef>
                <a:spcAft>
                  <a:spcPct val="35000"/>
                </a:spcAft>
              </a:pPr>
              <a:r>
                <a:rPr lang="en-US" sz="2400" b="1" kern="1200" dirty="0">
                  <a:latin typeface="Arial" panose="020B0604020202020204" pitchFamily="34" charset="0"/>
                  <a:cs typeface="Arial" panose="020B0604020202020204" pitchFamily="34" charset="0"/>
                </a:rPr>
                <a:t>Strengths</a:t>
              </a:r>
            </a:p>
          </p:txBody>
        </p:sp>
        <p:sp>
          <p:nvSpPr>
            <p:cNvPr id="6" name="Freeform 5"/>
            <p:cNvSpPr/>
            <p:nvPr/>
          </p:nvSpPr>
          <p:spPr>
            <a:xfrm>
              <a:off x="562571" y="1536453"/>
              <a:ext cx="8463302" cy="2734622"/>
            </a:xfrm>
            <a:custGeom>
              <a:avLst/>
              <a:gdLst>
                <a:gd name="connsiteX0" fmla="*/ 0 w 8174491"/>
                <a:gd name="connsiteY0" fmla="*/ 0 h 1937520"/>
                <a:gd name="connsiteX1" fmla="*/ 8174491 w 8174491"/>
                <a:gd name="connsiteY1" fmla="*/ 0 h 1937520"/>
                <a:gd name="connsiteX2" fmla="*/ 8174491 w 8174491"/>
                <a:gd name="connsiteY2" fmla="*/ 1937520 h 1937520"/>
                <a:gd name="connsiteX3" fmla="*/ 0 w 8174491"/>
                <a:gd name="connsiteY3" fmla="*/ 1937520 h 1937520"/>
                <a:gd name="connsiteX4" fmla="*/ 0 w 8174491"/>
                <a:gd name="connsiteY4" fmla="*/ 0 h 1937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74491" h="1937520">
                  <a:moveTo>
                    <a:pt x="0" y="0"/>
                  </a:moveTo>
                  <a:lnTo>
                    <a:pt x="8174491" y="0"/>
                  </a:lnTo>
                  <a:lnTo>
                    <a:pt x="8174491" y="1937520"/>
                  </a:lnTo>
                  <a:lnTo>
                    <a:pt x="0" y="193752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9540" tIns="33020" rIns="184912" bIns="33020" numCol="1" spcCol="1270" anchor="t" anchorCtr="0">
              <a:noAutofit/>
            </a:bodyPr>
            <a:lstStyle/>
            <a:p>
              <a:pPr marL="285750" lvl="1" indent="-285750" algn="l" defTabSz="889000">
                <a:lnSpc>
                  <a:spcPct val="90000"/>
                </a:lnSpc>
                <a:spcBef>
                  <a:spcPct val="0"/>
                </a:spcBef>
                <a:spcAft>
                  <a:spcPct val="20000"/>
                </a:spcAft>
                <a:buFont typeface="Wingdings" panose="05000000000000000000" pitchFamily="2" charset="2"/>
                <a:buChar char="ü"/>
              </a:pPr>
              <a:r>
                <a:rPr lang="en-US" sz="2300" kern="1200" dirty="0">
                  <a:latin typeface="Arial" panose="020B0604020202020204" pitchFamily="34" charset="0"/>
                  <a:cs typeface="Arial" panose="020B0604020202020204" pitchFamily="34" charset="0"/>
                </a:rPr>
                <a:t>Allows for precise </a:t>
              </a:r>
              <a:r>
                <a:rPr lang="en-US" sz="2300" b="1" kern="1200" dirty="0">
                  <a:latin typeface="Arial" panose="020B0604020202020204" pitchFamily="34" charset="0"/>
                  <a:cs typeface="Arial" panose="020B0604020202020204" pitchFamily="34" charset="0"/>
                </a:rPr>
                <a:t>Boolean function manipulation </a:t>
              </a:r>
            </a:p>
            <a:p>
              <a:pPr marL="685800" lvl="2" indent="-228600" defTabSz="889000">
                <a:lnSpc>
                  <a:spcPct val="90000"/>
                </a:lnSpc>
                <a:spcBef>
                  <a:spcPct val="0"/>
                </a:spcBef>
                <a:spcAft>
                  <a:spcPct val="20000"/>
                </a:spcAft>
                <a:buChar char="••"/>
              </a:pPr>
              <a:r>
                <a:rPr lang="en-US" sz="2300" kern="1200" dirty="0">
                  <a:latin typeface="Arial" panose="020B0604020202020204" pitchFamily="34" charset="0"/>
                  <a:cs typeface="Arial" panose="020B0604020202020204" pitchFamily="34" charset="0"/>
                </a:rPr>
                <a:t>Control SAT resistance and bypass resistance</a:t>
              </a:r>
            </a:p>
            <a:p>
              <a:pPr marL="685800" lvl="2" indent="-228600" defTabSz="889000">
                <a:lnSpc>
                  <a:spcPct val="90000"/>
                </a:lnSpc>
                <a:spcBef>
                  <a:spcPct val="0"/>
                </a:spcBef>
                <a:spcAft>
                  <a:spcPct val="20000"/>
                </a:spcAft>
                <a:buChar char="••"/>
              </a:pPr>
              <a:r>
                <a:rPr lang="en-US" sz="2300" dirty="0">
                  <a:latin typeface="Arial" panose="020B0604020202020204" pitchFamily="34" charset="0"/>
                  <a:cs typeface="Arial" panose="020B0604020202020204" pitchFamily="34" charset="0"/>
                </a:rPr>
                <a:t>Trade-offs</a:t>
              </a:r>
            </a:p>
            <a:p>
              <a:pPr marL="1143000" lvl="3" indent="-228600" defTabSz="889000">
                <a:lnSpc>
                  <a:spcPct val="90000"/>
                </a:lnSpc>
                <a:spcBef>
                  <a:spcPct val="0"/>
                </a:spcBef>
                <a:spcAft>
                  <a:spcPct val="20000"/>
                </a:spcAft>
                <a:buChar char="••"/>
              </a:pPr>
              <a:r>
                <a:rPr lang="en-US" sz="2300" u="sng" kern="1200" dirty="0">
                  <a:latin typeface="Arial" panose="020B0604020202020204" pitchFamily="34" charset="0"/>
                  <a:cs typeface="Arial" panose="020B0604020202020204" pitchFamily="34" charset="0"/>
                </a:rPr>
                <a:t>Sharing DIPs</a:t>
              </a:r>
              <a:r>
                <a:rPr lang="en-US" sz="2300" kern="1200" dirty="0">
                  <a:latin typeface="Arial" panose="020B0604020202020204" pitchFamily="34" charset="0"/>
                  <a:cs typeface="Arial" panose="020B0604020202020204" pitchFamily="34" charset="0"/>
                </a:rPr>
                <a:t> vs SAT resistance</a:t>
              </a:r>
            </a:p>
            <a:p>
              <a:pPr marL="1143000" lvl="3" indent="-228600" defTabSz="889000">
                <a:lnSpc>
                  <a:spcPct val="90000"/>
                </a:lnSpc>
                <a:spcBef>
                  <a:spcPct val="0"/>
                </a:spcBef>
                <a:spcAft>
                  <a:spcPct val="20000"/>
                </a:spcAft>
                <a:buChar char="••"/>
              </a:pPr>
              <a:r>
                <a:rPr lang="en-US" sz="2300" u="sng" dirty="0">
                  <a:latin typeface="Arial" panose="020B0604020202020204" pitchFamily="34" charset="0"/>
                  <a:cs typeface="Arial" panose="020B0604020202020204" pitchFamily="34" charset="0"/>
                </a:rPr>
                <a:t>Enforcing unique set of DIPs</a:t>
              </a:r>
              <a:r>
                <a:rPr lang="en-US" sz="2300" dirty="0">
                  <a:latin typeface="Arial" panose="020B0604020202020204" pitchFamily="34" charset="0"/>
                  <a:cs typeface="Arial" panose="020B0604020202020204" pitchFamily="34" charset="0"/>
                </a:rPr>
                <a:t>  vs overhead</a:t>
              </a:r>
              <a:endParaRPr lang="en-US" sz="2300" kern="1200" dirty="0">
                <a:latin typeface="Arial" panose="020B0604020202020204" pitchFamily="34" charset="0"/>
                <a:cs typeface="Arial" panose="020B0604020202020204" pitchFamily="34" charset="0"/>
              </a:endParaRPr>
            </a:p>
            <a:p>
              <a:pPr marL="285750" lvl="1" indent="-285750" algn="l" defTabSz="889000">
                <a:lnSpc>
                  <a:spcPct val="90000"/>
                </a:lnSpc>
                <a:spcBef>
                  <a:spcPct val="0"/>
                </a:spcBef>
                <a:spcAft>
                  <a:spcPct val="20000"/>
                </a:spcAft>
                <a:buFont typeface="Wingdings" panose="05000000000000000000" pitchFamily="2" charset="2"/>
                <a:buChar char="ü"/>
              </a:pPr>
              <a:r>
                <a:rPr lang="en-US" sz="2300" kern="1200" dirty="0">
                  <a:latin typeface="Arial" panose="020B0604020202020204" pitchFamily="34" charset="0"/>
                  <a:cs typeface="Arial" panose="020B0604020202020204" pitchFamily="34" charset="0"/>
                </a:rPr>
                <a:t>Inherently resistant to </a:t>
              </a:r>
              <a:r>
                <a:rPr lang="en-US" sz="2300" b="1" kern="1200" dirty="0">
                  <a:latin typeface="Arial" panose="020B0604020202020204" pitchFamily="34" charset="0"/>
                  <a:cs typeface="Arial" panose="020B0604020202020204" pitchFamily="34" charset="0"/>
                </a:rPr>
                <a:t>key propagation attacks </a:t>
              </a:r>
            </a:p>
            <a:p>
              <a:pPr marL="285750" lvl="1" indent="-285750" algn="l" defTabSz="889000">
                <a:lnSpc>
                  <a:spcPct val="90000"/>
                </a:lnSpc>
                <a:spcBef>
                  <a:spcPct val="0"/>
                </a:spcBef>
                <a:spcAft>
                  <a:spcPct val="20000"/>
                </a:spcAft>
                <a:buFont typeface="Wingdings" panose="05000000000000000000" pitchFamily="2" charset="2"/>
                <a:buChar char="ü"/>
              </a:pPr>
              <a:r>
                <a:rPr lang="en-US" sz="2300" kern="1200" dirty="0">
                  <a:latin typeface="Arial" panose="020B0604020202020204" pitchFamily="34" charset="0"/>
                  <a:cs typeface="Arial" panose="020B0604020202020204" pitchFamily="34" charset="0"/>
                </a:rPr>
                <a:t>Inherently resistant to </a:t>
              </a:r>
              <a:r>
                <a:rPr lang="en-US" sz="2300" b="1" kern="1200" dirty="0">
                  <a:latin typeface="Arial" panose="020B0604020202020204" pitchFamily="34" charset="0"/>
                  <a:cs typeface="Arial" panose="020B0604020202020204" pitchFamily="34" charset="0"/>
                </a:rPr>
                <a:t>removal attacks</a:t>
              </a:r>
              <a:endParaRPr lang="en-US" sz="2300" kern="1200" dirty="0">
                <a:latin typeface="Arial" panose="020B0604020202020204" pitchFamily="34" charset="0"/>
                <a:cs typeface="Arial" panose="020B0604020202020204" pitchFamily="34" charset="0"/>
              </a:endParaRPr>
            </a:p>
          </p:txBody>
        </p:sp>
        <p:sp>
          <p:nvSpPr>
            <p:cNvPr id="7" name="Freeform 6"/>
            <p:cNvSpPr/>
            <p:nvPr/>
          </p:nvSpPr>
          <p:spPr>
            <a:xfrm>
              <a:off x="562571" y="4468025"/>
              <a:ext cx="8174491" cy="508062"/>
            </a:xfrm>
            <a:custGeom>
              <a:avLst/>
              <a:gdLst>
                <a:gd name="connsiteX0" fmla="*/ 0 w 8174491"/>
                <a:gd name="connsiteY0" fmla="*/ 101402 h 608400"/>
                <a:gd name="connsiteX1" fmla="*/ 101402 w 8174491"/>
                <a:gd name="connsiteY1" fmla="*/ 0 h 608400"/>
                <a:gd name="connsiteX2" fmla="*/ 8073089 w 8174491"/>
                <a:gd name="connsiteY2" fmla="*/ 0 h 608400"/>
                <a:gd name="connsiteX3" fmla="*/ 8174491 w 8174491"/>
                <a:gd name="connsiteY3" fmla="*/ 101402 h 608400"/>
                <a:gd name="connsiteX4" fmla="*/ 8174491 w 8174491"/>
                <a:gd name="connsiteY4" fmla="*/ 506998 h 608400"/>
                <a:gd name="connsiteX5" fmla="*/ 8073089 w 8174491"/>
                <a:gd name="connsiteY5" fmla="*/ 608400 h 608400"/>
                <a:gd name="connsiteX6" fmla="*/ 101402 w 8174491"/>
                <a:gd name="connsiteY6" fmla="*/ 608400 h 608400"/>
                <a:gd name="connsiteX7" fmla="*/ 0 w 8174491"/>
                <a:gd name="connsiteY7" fmla="*/ 506998 h 608400"/>
                <a:gd name="connsiteX8" fmla="*/ 0 w 8174491"/>
                <a:gd name="connsiteY8" fmla="*/ 101402 h 60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74491" h="608400">
                  <a:moveTo>
                    <a:pt x="0" y="101402"/>
                  </a:moveTo>
                  <a:cubicBezTo>
                    <a:pt x="0" y="45399"/>
                    <a:pt x="45399" y="0"/>
                    <a:pt x="101402" y="0"/>
                  </a:cubicBezTo>
                  <a:lnTo>
                    <a:pt x="8073089" y="0"/>
                  </a:lnTo>
                  <a:cubicBezTo>
                    <a:pt x="8129092" y="0"/>
                    <a:pt x="8174491" y="45399"/>
                    <a:pt x="8174491" y="101402"/>
                  </a:cubicBezTo>
                  <a:lnTo>
                    <a:pt x="8174491" y="506998"/>
                  </a:lnTo>
                  <a:cubicBezTo>
                    <a:pt x="8174491" y="563001"/>
                    <a:pt x="8129092" y="608400"/>
                    <a:pt x="8073089" y="608400"/>
                  </a:cubicBezTo>
                  <a:lnTo>
                    <a:pt x="101402" y="608400"/>
                  </a:lnTo>
                  <a:cubicBezTo>
                    <a:pt x="45399" y="608400"/>
                    <a:pt x="0" y="563001"/>
                    <a:pt x="0" y="506998"/>
                  </a:cubicBezTo>
                  <a:lnTo>
                    <a:pt x="0" y="101402"/>
                  </a:lnTo>
                  <a:close/>
                </a:path>
              </a:pathLst>
            </a:custGeom>
            <a:solidFill>
              <a:srgbClr val="FF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760" tIns="128760" rIns="128760" bIns="128760" numCol="1" spcCol="1270" anchor="ctr" anchorCtr="0">
              <a:noAutofit/>
            </a:bodyPr>
            <a:lstStyle/>
            <a:p>
              <a:pPr lvl="0" algn="l" defTabSz="1155700">
                <a:lnSpc>
                  <a:spcPct val="90000"/>
                </a:lnSpc>
                <a:spcBef>
                  <a:spcPct val="0"/>
                </a:spcBef>
                <a:spcAft>
                  <a:spcPct val="35000"/>
                </a:spcAft>
              </a:pPr>
              <a:r>
                <a:rPr lang="en-US" sz="2400" b="1" kern="1200" dirty="0">
                  <a:latin typeface="Arial" panose="020B0604020202020204" pitchFamily="34" charset="0"/>
                  <a:cs typeface="Arial" panose="020B0604020202020204" pitchFamily="34" charset="0"/>
                </a:rPr>
                <a:t>Challenges</a:t>
              </a:r>
            </a:p>
          </p:txBody>
        </p:sp>
        <mc:AlternateContent xmlns:mc="http://schemas.openxmlformats.org/markup-compatibility/2006" xmlns:a14="http://schemas.microsoft.com/office/drawing/2010/main">
          <mc:Choice Requires="a14">
            <p:sp>
              <p:nvSpPr>
                <p:cNvPr id="8" name="Freeform 7"/>
                <p:cNvSpPr/>
                <p:nvPr/>
              </p:nvSpPr>
              <p:spPr>
                <a:xfrm>
                  <a:off x="562571" y="4976087"/>
                  <a:ext cx="8174491" cy="1560780"/>
                </a:xfrm>
                <a:custGeom>
                  <a:avLst/>
                  <a:gdLst>
                    <a:gd name="connsiteX0" fmla="*/ 0 w 8174491"/>
                    <a:gd name="connsiteY0" fmla="*/ 0 h 1560780"/>
                    <a:gd name="connsiteX1" fmla="*/ 8174491 w 8174491"/>
                    <a:gd name="connsiteY1" fmla="*/ 0 h 1560780"/>
                    <a:gd name="connsiteX2" fmla="*/ 8174491 w 8174491"/>
                    <a:gd name="connsiteY2" fmla="*/ 1560780 h 1560780"/>
                    <a:gd name="connsiteX3" fmla="*/ 0 w 8174491"/>
                    <a:gd name="connsiteY3" fmla="*/ 1560780 h 1560780"/>
                    <a:gd name="connsiteX4" fmla="*/ 0 w 8174491"/>
                    <a:gd name="connsiteY4" fmla="*/ 0 h 156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74491" h="1560780">
                      <a:moveTo>
                        <a:pt x="0" y="0"/>
                      </a:moveTo>
                      <a:lnTo>
                        <a:pt x="8174491" y="0"/>
                      </a:lnTo>
                      <a:lnTo>
                        <a:pt x="8174491" y="1560780"/>
                      </a:lnTo>
                      <a:lnTo>
                        <a:pt x="0" y="156078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9540" tIns="33020" rIns="184912" bIns="33020" numCol="1" spcCol="1270" anchor="t" anchorCtr="0">
                  <a:noAutofit/>
                </a:bodyPr>
                <a:lstStyle/>
                <a:p>
                  <a:pPr marL="342900" lvl="1" indent="-342900" defTabSz="889000">
                    <a:lnSpc>
                      <a:spcPct val="90000"/>
                    </a:lnSpc>
                    <a:spcBef>
                      <a:spcPct val="0"/>
                    </a:spcBef>
                    <a:spcAft>
                      <a:spcPct val="20000"/>
                    </a:spcAft>
                    <a:buFont typeface="Wingdings" panose="05000000000000000000" pitchFamily="2" charset="2"/>
                    <a:buChar char="û"/>
                  </a:pPr>
                  <a:r>
                    <a:rPr lang="en-US" sz="2300" b="1" dirty="0">
                      <a:latin typeface="Arial" panose="020B0604020202020204" pitchFamily="34" charset="0"/>
                      <a:cs typeface="Arial" panose="020B0604020202020204" pitchFamily="34" charset="0"/>
                    </a:rPr>
                    <a:t>Area Overhead </a:t>
                  </a:r>
                </a:p>
                <a:p>
                  <a:pPr marL="800100" lvl="2" indent="-342900" defTabSz="889000">
                    <a:lnSpc>
                      <a:spcPct val="90000"/>
                    </a:lnSpc>
                    <a:spcBef>
                      <a:spcPct val="0"/>
                    </a:spcBef>
                    <a:spcAft>
                      <a:spcPct val="20000"/>
                    </a:spcAft>
                    <a:buFont typeface="Arial" panose="020B0604020202020204" pitchFamily="34" charset="0"/>
                    <a:buChar char="•"/>
                  </a:pPr>
                  <a:r>
                    <a:rPr lang="en-US" sz="2300" dirty="0">
                      <a:latin typeface="Arial" panose="020B0604020202020204" pitchFamily="34" charset="0"/>
                      <a:cs typeface="Arial" panose="020B0604020202020204" pitchFamily="34" charset="0"/>
                    </a:rPr>
                    <a:t>Apply to N outputs and reduce key length</a:t>
                  </a:r>
                </a:p>
                <a:p>
                  <a:pPr marL="1257300" lvl="3" indent="-342900" defTabSz="889000">
                    <a:lnSpc>
                      <a:spcPct val="90000"/>
                    </a:lnSpc>
                    <a:spcBef>
                      <a:spcPct val="0"/>
                    </a:spcBef>
                    <a:spcAft>
                      <a:spcPct val="20000"/>
                    </a:spcAft>
                    <a:buFont typeface="Arial" panose="020B0604020202020204" pitchFamily="34" charset="0"/>
                    <a:buChar char="•"/>
                  </a:pPr>
                  <a14:m>
                    <m:oMath xmlns:m="http://schemas.openxmlformats.org/officeDocument/2006/math">
                      <m:r>
                        <a:rPr lang="en-US" sz="2300" i="0" dirty="0" smtClean="0">
                          <a:latin typeface="Cambria Math" panose="02040503050406030204" pitchFamily="18" charset="0"/>
                        </a:rPr>
                        <m:t># </m:t>
                      </m:r>
                      <m:r>
                        <m:rPr>
                          <m:sty m:val="p"/>
                        </m:rPr>
                        <a:rPr lang="en-US" sz="2300" i="0" dirty="0" smtClean="0">
                          <a:latin typeface="Cambria Math" panose="02040503050406030204" pitchFamily="18" charset="0"/>
                        </a:rPr>
                        <m:t>DIPs</m:t>
                      </m:r>
                      <m:r>
                        <a:rPr lang="en-US" sz="2300" i="0" dirty="0" smtClean="0">
                          <a:latin typeface="Cambria Math" panose="02040503050406030204" pitchFamily="18" charset="0"/>
                        </a:rPr>
                        <m:t> = </m:t>
                      </m:r>
                      <m:r>
                        <m:rPr>
                          <m:sty m:val="p"/>
                        </m:rPr>
                        <a:rPr lang="en-US" sz="2300" i="0" dirty="0" smtClean="0">
                          <a:latin typeface="Cambria Math" panose="02040503050406030204" pitchFamily="18" charset="0"/>
                        </a:rPr>
                        <m:t>N</m:t>
                      </m:r>
                      <m:r>
                        <a:rPr lang="en-US" sz="2300" i="0" dirty="0" smtClean="0">
                          <a:latin typeface="Cambria Math" panose="02040503050406030204" pitchFamily="18" charset="0"/>
                        </a:rPr>
                        <m:t> ∙(</m:t>
                      </m:r>
                      <m:sSup>
                        <m:sSupPr>
                          <m:ctrlPr>
                            <a:rPr lang="en-US" sz="2300" b="0" i="1" dirty="0" smtClean="0">
                              <a:latin typeface="Cambria Math" panose="02040503050406030204" pitchFamily="18" charset="0"/>
                              <a:ea typeface="Cambria Math" panose="02040503050406030204" pitchFamily="18" charset="0"/>
                            </a:rPr>
                          </m:ctrlPr>
                        </m:sSupPr>
                        <m:e>
                          <m:r>
                            <a:rPr lang="en-US" sz="2300" b="0" i="0" dirty="0" smtClean="0">
                              <a:latin typeface="Cambria Math" panose="02040503050406030204" pitchFamily="18" charset="0"/>
                              <a:ea typeface="Cambria Math" panose="02040503050406030204" pitchFamily="18" charset="0"/>
                            </a:rPr>
                            <m:t>2</m:t>
                          </m:r>
                        </m:e>
                        <m:sup>
                          <m:d>
                            <m:dPr>
                              <m:begChr m:val="|"/>
                              <m:endChr m:val="|"/>
                              <m:ctrlPr>
                                <a:rPr lang="en-US" sz="2300" b="0" i="1" dirty="0" smtClean="0">
                                  <a:latin typeface="Cambria Math" panose="02040503050406030204" pitchFamily="18" charset="0"/>
                                  <a:ea typeface="Cambria Math" panose="02040503050406030204" pitchFamily="18" charset="0"/>
                                </a:rPr>
                              </m:ctrlPr>
                            </m:dPr>
                            <m:e>
                              <m:r>
                                <m:rPr>
                                  <m:sty m:val="p"/>
                                </m:rPr>
                                <a:rPr lang="en-US" sz="2300" b="0" i="0" dirty="0" smtClean="0">
                                  <a:latin typeface="Cambria Math" panose="02040503050406030204" pitchFamily="18" charset="0"/>
                                  <a:ea typeface="Cambria Math" panose="02040503050406030204" pitchFamily="18" charset="0"/>
                                </a:rPr>
                                <m:t>K</m:t>
                              </m:r>
                            </m:e>
                          </m:d>
                        </m:sup>
                      </m:sSup>
                      <m:r>
                        <a:rPr lang="en-US" sz="2300" b="0" i="0" dirty="0" smtClean="0">
                          <a:latin typeface="Cambria Math" panose="02040503050406030204" pitchFamily="18" charset="0"/>
                          <a:ea typeface="Cambria Math" panose="02040503050406030204" pitchFamily="18" charset="0"/>
                        </a:rPr>
                        <m:t>+1)</m:t>
                      </m:r>
                    </m:oMath>
                  </a14:m>
                  <a:r>
                    <a:rPr lang="en-US" sz="2300" dirty="0">
                      <a:latin typeface="Arial" panose="020B0604020202020204" pitchFamily="34" charset="0"/>
                      <a:cs typeface="Arial" panose="020B0604020202020204" pitchFamily="34" charset="0"/>
                    </a:rPr>
                    <a:t> </a:t>
                  </a:r>
                </a:p>
                <a:p>
                  <a:pPr marL="1257300" lvl="3" indent="-342900" defTabSz="889000">
                    <a:lnSpc>
                      <a:spcPct val="90000"/>
                    </a:lnSpc>
                    <a:spcBef>
                      <a:spcPct val="0"/>
                    </a:spcBef>
                    <a:spcAft>
                      <a:spcPct val="20000"/>
                    </a:spcAft>
                    <a:buFont typeface="Wingdings" panose="05000000000000000000" pitchFamily="2" charset="2"/>
                    <a:buChar char="û"/>
                  </a:pPr>
                  <a:r>
                    <a:rPr lang="en-US" sz="2300" dirty="0">
                      <a:latin typeface="Arial" panose="020B0604020202020204" pitchFamily="34" charset="0"/>
                      <a:cs typeface="Arial" panose="020B0604020202020204" pitchFamily="34" charset="0"/>
                    </a:rPr>
                    <a:t>Reduced SAT strength</a:t>
                  </a:r>
                </a:p>
                <a:p>
                  <a:pPr marL="342900" lvl="1" indent="-342900" defTabSz="889000">
                    <a:lnSpc>
                      <a:spcPct val="90000"/>
                    </a:lnSpc>
                    <a:spcBef>
                      <a:spcPct val="0"/>
                    </a:spcBef>
                    <a:spcAft>
                      <a:spcPct val="20000"/>
                    </a:spcAft>
                    <a:buFont typeface="Arial" panose="020B0604020202020204" pitchFamily="34" charset="0"/>
                    <a:buChar char="•"/>
                  </a:pPr>
                  <a:endParaRPr lang="en-US" sz="2300" dirty="0">
                    <a:latin typeface="Arial" panose="020B0604020202020204" pitchFamily="34" charset="0"/>
                    <a:cs typeface="Arial" panose="020B0604020202020204" pitchFamily="34" charset="0"/>
                  </a:endParaRPr>
                </a:p>
                <a:p>
                  <a:pPr marL="0" lvl="1" defTabSz="889000">
                    <a:lnSpc>
                      <a:spcPct val="90000"/>
                    </a:lnSpc>
                    <a:spcBef>
                      <a:spcPct val="0"/>
                    </a:spcBef>
                    <a:spcAft>
                      <a:spcPct val="20000"/>
                    </a:spcAft>
                  </a:pPr>
                  <a:endParaRPr lang="en-US" sz="2300" dirty="0">
                    <a:latin typeface="Arial" panose="020B0604020202020204" pitchFamily="34" charset="0"/>
                    <a:cs typeface="Arial" panose="020B0604020202020204" pitchFamily="34" charset="0"/>
                  </a:endParaRPr>
                </a:p>
              </p:txBody>
            </p:sp>
          </mc:Choice>
          <mc:Fallback xmlns="">
            <p:sp>
              <p:nvSpPr>
                <p:cNvPr id="8" name="Freeform 7"/>
                <p:cNvSpPr>
                  <a:spLocks noRot="1" noChangeAspect="1" noMove="1" noResize="1" noEditPoints="1" noAdjustHandles="1" noChangeArrowheads="1" noChangeShapeType="1" noTextEdit="1"/>
                </p:cNvSpPr>
                <p:nvPr/>
              </p:nvSpPr>
              <p:spPr>
                <a:xfrm>
                  <a:off x="562571" y="4976087"/>
                  <a:ext cx="8174491" cy="1560780"/>
                </a:xfrm>
                <a:custGeom>
                  <a:avLst/>
                  <a:gdLst>
                    <a:gd name="connsiteX0" fmla="*/ 0 w 8174491"/>
                    <a:gd name="connsiteY0" fmla="*/ 0 h 1560780"/>
                    <a:gd name="connsiteX1" fmla="*/ 8174491 w 8174491"/>
                    <a:gd name="connsiteY1" fmla="*/ 0 h 1560780"/>
                    <a:gd name="connsiteX2" fmla="*/ 8174491 w 8174491"/>
                    <a:gd name="connsiteY2" fmla="*/ 1560780 h 1560780"/>
                    <a:gd name="connsiteX3" fmla="*/ 0 w 8174491"/>
                    <a:gd name="connsiteY3" fmla="*/ 1560780 h 1560780"/>
                    <a:gd name="connsiteX4" fmla="*/ 0 w 8174491"/>
                    <a:gd name="connsiteY4" fmla="*/ 0 h 156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74491" h="1560780">
                      <a:moveTo>
                        <a:pt x="0" y="0"/>
                      </a:moveTo>
                      <a:lnTo>
                        <a:pt x="8174491" y="0"/>
                      </a:lnTo>
                      <a:lnTo>
                        <a:pt x="8174491" y="1560780"/>
                      </a:lnTo>
                      <a:lnTo>
                        <a:pt x="0" y="1560780"/>
                      </a:lnTo>
                      <a:lnTo>
                        <a:pt x="0" y="0"/>
                      </a:lnTo>
                      <a:close/>
                    </a:path>
                  </a:pathLst>
                </a:custGeom>
                <a:blipFill>
                  <a:blip r:embed="rId3"/>
                  <a:stretch>
                    <a:fillRect t="-6250" b="-9766"/>
                  </a:stretch>
                </a:blipFill>
              </p:spPr>
              <p:txBody>
                <a:bodyPr/>
                <a:lstStyle/>
                <a:p>
                  <a:r>
                    <a:rPr lang="en-US">
                      <a:noFill/>
                    </a:rPr>
                    <a:t> </a:t>
                  </a:r>
                </a:p>
              </p:txBody>
            </p:sp>
          </mc:Fallback>
        </mc:AlternateContent>
      </p:grpSp>
      <p:sp>
        <p:nvSpPr>
          <p:cNvPr id="4" name="Slide Number Placeholder 3">
            <a:extLst>
              <a:ext uri="{FF2B5EF4-FFF2-40B4-BE49-F238E27FC236}">
                <a16:creationId xmlns:a16="http://schemas.microsoft.com/office/drawing/2014/main" id="{AD5F721F-C1EB-4E42-9EB7-55110924D412}"/>
              </a:ext>
            </a:extLst>
          </p:cNvPr>
          <p:cNvSpPr>
            <a:spLocks noGrp="1"/>
          </p:cNvSpPr>
          <p:nvPr>
            <p:ph type="sldNum" sz="quarter" idx="2"/>
          </p:nvPr>
        </p:nvSpPr>
        <p:spPr/>
        <p:txBody>
          <a:bodyPr/>
          <a:lstStyle/>
          <a:p>
            <a:fld id="{6EA7A850-4BE4-457B-9249-6A73A0B2CF6C}" type="slidenum">
              <a:rPr lang="en-US" smtClean="0"/>
              <a:t>26</a:t>
            </a:fld>
            <a:endParaRPr lang="en-US"/>
          </a:p>
        </p:txBody>
      </p:sp>
    </p:spTree>
    <p:extLst>
      <p:ext uri="{BB962C8B-B14F-4D97-AF65-F5344CB8AC3E}">
        <p14:creationId xmlns:p14="http://schemas.microsoft.com/office/powerpoint/2010/main" val="21787777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Arial" panose="020B0604020202020204" pitchFamily="34" charset="0"/>
                <a:cs typeface="Arial" panose="020B0604020202020204" pitchFamily="34" charset="0"/>
              </a:rPr>
              <a:t>Conclusion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5952" y="992643"/>
                <a:ext cx="8897112" cy="4848820"/>
              </a:xfrm>
            </p:spPr>
            <p:txBody>
              <a:bodyPr>
                <a:noAutofit/>
              </a:bodyPr>
              <a:lstStyle/>
              <a:p>
                <a:r>
                  <a:rPr lang="en-US" b="0" dirty="0">
                    <a:latin typeface="Arial" panose="020B0604020202020204" pitchFamily="34" charset="0"/>
                    <a:cs typeface="Arial" panose="020B0604020202020204" pitchFamily="34" charset="0"/>
                  </a:rPr>
                  <a:t>‘Bypass’ is an attack on best-case SAT resistant logic obfuscation</a:t>
                </a:r>
              </a:p>
              <a:p>
                <a:pPr lvl="1">
                  <a:buFont typeface="Courier New" panose="02070309020205020404" pitchFamily="49" charset="0"/>
                  <a:buChar char="o"/>
                </a:pPr>
                <a:r>
                  <a:rPr lang="en-US" sz="2400" b="0" dirty="0">
                    <a:latin typeface="Arial" panose="020B0604020202020204" pitchFamily="34" charset="0"/>
                    <a:cs typeface="Arial" panose="020B0604020202020204" pitchFamily="34" charset="0"/>
                  </a:rPr>
                  <a:t>Limited to SAT-resistant (SR) techniques, does not apply on &lt; SR variants (e.g., random integration)</a:t>
                </a:r>
              </a:p>
              <a:p>
                <a:r>
                  <a:rPr lang="en-US" b="0" dirty="0">
                    <a:latin typeface="Arial" panose="020B0604020202020204" pitchFamily="34" charset="0"/>
                    <a:cs typeface="Arial" panose="020B0604020202020204" pitchFamily="34" charset="0"/>
                  </a:rPr>
                  <a:t>BDDs: Account for all attacks at once, Assess trade-offs</a:t>
                </a:r>
              </a:p>
              <a:p>
                <a:pPr marL="223234" indent="0">
                  <a:buNone/>
                </a:pPr>
                <a:endParaRPr lang="en-US" b="0" dirty="0">
                  <a:latin typeface="Arial" panose="020B0604020202020204" pitchFamily="34" charset="0"/>
                  <a:cs typeface="Arial" panose="020B0604020202020204" pitchFamily="34" charset="0"/>
                </a:endParaRPr>
              </a:p>
              <a:p>
                <a:pPr marL="223234" indent="0">
                  <a:buNone/>
                </a:pPr>
                <a:r>
                  <a:rPr lang="en-US" dirty="0">
                    <a:latin typeface="Arial" panose="020B0604020202020204" pitchFamily="34" charset="0"/>
                    <a:cs typeface="Arial" panose="020B0604020202020204" pitchFamily="34" charset="0"/>
                  </a:rPr>
                  <a:t>Future Plan</a:t>
                </a:r>
              </a:p>
              <a:p>
                <a:r>
                  <a:rPr lang="en-US" b="0" i="1" dirty="0">
                    <a:latin typeface="Arial" panose="020B0604020202020204" pitchFamily="34" charset="0"/>
                    <a:cs typeface="Arial" panose="020B0604020202020204" pitchFamily="34" charset="0"/>
                  </a:rPr>
                  <a:t>Can we find a (quantitative) balance between resiliency to all known attacks while keeping overheads acceptable?</a:t>
                </a:r>
              </a:p>
              <a:p>
                <a:pPr lvl="1">
                  <a:buFont typeface="Courier New" panose="02070309020205020404" pitchFamily="49" charset="0"/>
                  <a:buChar char="o"/>
                </a:pPr>
                <a:r>
                  <a:rPr lang="en-US" sz="2400" b="0" dirty="0">
                    <a:latin typeface="Arial" panose="020B0604020202020204" pitchFamily="34" charset="0"/>
                    <a:cs typeface="Arial" panose="020B0604020202020204" pitchFamily="34" charset="0"/>
                  </a:rPr>
                  <a:t>Yes </a:t>
                </a:r>
                <a14:m>
                  <m:oMath xmlns:m="http://schemas.openxmlformats.org/officeDocument/2006/math">
                    <m:r>
                      <a:rPr lang="en-US" sz="2400" b="0" i="1" smtClean="0">
                        <a:latin typeface="Cambria Math" panose="02040503050406030204" pitchFamily="18" charset="0"/>
                      </a:rPr>
                      <m:t>→ </m:t>
                    </m:r>
                  </m:oMath>
                </a14:m>
                <a:r>
                  <a:rPr lang="en-US" sz="2400" b="0" dirty="0">
                    <a:latin typeface="Arial" panose="020B0604020202020204" pitchFamily="34" charset="0"/>
                    <a:cs typeface="Arial" panose="020B0604020202020204" pitchFamily="34" charset="0"/>
                  </a:rPr>
                  <a:t>Great!</a:t>
                </a:r>
              </a:p>
              <a:p>
                <a:pPr lvl="1">
                  <a:buFont typeface="Courier New" panose="02070309020205020404" pitchFamily="49" charset="0"/>
                  <a:buChar char="o"/>
                </a:pPr>
                <a:r>
                  <a:rPr lang="en-US" sz="2400" b="0" dirty="0">
                    <a:latin typeface="Arial" panose="020B0604020202020204" pitchFamily="34" charset="0"/>
                    <a:cs typeface="Arial" panose="020B0604020202020204" pitchFamily="34" charset="0"/>
                  </a:rPr>
                  <a:t>No </a:t>
                </a:r>
                <a14:m>
                  <m:oMath xmlns:m="http://schemas.openxmlformats.org/officeDocument/2006/math">
                    <m:r>
                      <a:rPr lang="en-US" sz="2400" b="0" i="1" smtClean="0">
                        <a:latin typeface="Cambria Math" panose="02040503050406030204" pitchFamily="18" charset="0"/>
                      </a:rPr>
                      <m:t>→ </m:t>
                    </m:r>
                  </m:oMath>
                </a14:m>
                <a:r>
                  <a:rPr lang="en-US" sz="2400" b="0" dirty="0">
                    <a:latin typeface="Arial" panose="020B0604020202020204" pitchFamily="34" charset="0"/>
                    <a:cs typeface="Arial" panose="020B0604020202020204" pitchFamily="34" charset="0"/>
                  </a:rPr>
                  <a:t>Utility of logic encryption is reduced.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5952" y="992643"/>
                <a:ext cx="8897112" cy="4848820"/>
              </a:xfrm>
              <a:blipFill>
                <a:blip r:embed="rId3"/>
                <a:stretch>
                  <a:fillRect t="-1887" r="-2192" b="-176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1DC730BD-6BBB-4819-81C5-55E28ECBFC88}"/>
              </a:ext>
            </a:extLst>
          </p:cNvPr>
          <p:cNvSpPr>
            <a:spLocks noGrp="1"/>
          </p:cNvSpPr>
          <p:nvPr>
            <p:ph type="sldNum" sz="quarter" idx="2"/>
          </p:nvPr>
        </p:nvSpPr>
        <p:spPr/>
        <p:txBody>
          <a:bodyPr/>
          <a:lstStyle/>
          <a:p>
            <a:fld id="{6EA7A850-4BE4-457B-9249-6A73A0B2CF6C}" type="slidenum">
              <a:rPr lang="en-US" smtClean="0"/>
              <a:t>27</a:t>
            </a:fld>
            <a:endParaRPr lang="en-US"/>
          </a:p>
        </p:txBody>
      </p:sp>
    </p:spTree>
    <p:extLst>
      <p:ext uri="{BB962C8B-B14F-4D97-AF65-F5344CB8AC3E}">
        <p14:creationId xmlns:p14="http://schemas.microsoft.com/office/powerpoint/2010/main" val="39207042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Arial" panose="020B0604020202020204" pitchFamily="34" charset="0"/>
                <a:cs typeface="Arial" panose="020B0604020202020204" pitchFamily="34" charset="0"/>
              </a:rPr>
              <a:t>Questions</a:t>
            </a:r>
          </a:p>
        </p:txBody>
      </p:sp>
      <p:pic>
        <p:nvPicPr>
          <p:cNvPr id="2050" name="Picture 2" descr="Questions question clipart clipart ki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42813" y="1116013"/>
            <a:ext cx="3223449" cy="484822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3A5B8A3A-68DF-41AA-B74A-F1873E35E615}"/>
              </a:ext>
            </a:extLst>
          </p:cNvPr>
          <p:cNvSpPr>
            <a:spLocks noGrp="1"/>
          </p:cNvSpPr>
          <p:nvPr>
            <p:ph type="sldNum" sz="quarter" idx="2"/>
          </p:nvPr>
        </p:nvSpPr>
        <p:spPr/>
        <p:txBody>
          <a:bodyPr/>
          <a:lstStyle/>
          <a:p>
            <a:fld id="{6EA7A850-4BE4-457B-9249-6A73A0B2CF6C}" type="slidenum">
              <a:rPr lang="en-US" smtClean="0"/>
              <a:t>28</a:t>
            </a:fld>
            <a:endParaRPr lang="en-US"/>
          </a:p>
        </p:txBody>
      </p:sp>
    </p:spTree>
    <p:extLst>
      <p:ext uri="{BB962C8B-B14F-4D97-AF65-F5344CB8AC3E}">
        <p14:creationId xmlns:p14="http://schemas.microsoft.com/office/powerpoint/2010/main" val="2032531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Arial" panose="020B0604020202020204" pitchFamily="34" charset="0"/>
                <a:cs typeface="Arial" panose="020B0604020202020204" pitchFamily="34" charset="0"/>
              </a:rPr>
              <a:t>Vertical Business Model</a:t>
            </a:r>
          </a:p>
        </p:txBody>
      </p:sp>
      <p:sp>
        <p:nvSpPr>
          <p:cNvPr id="4" name="Freeform: Shape 3"/>
          <p:cNvSpPr/>
          <p:nvPr/>
        </p:nvSpPr>
        <p:spPr>
          <a:xfrm>
            <a:off x="886143" y="1010310"/>
            <a:ext cx="3453575" cy="437873"/>
          </a:xfrm>
          <a:custGeom>
            <a:avLst/>
            <a:gdLst>
              <a:gd name="connsiteX0" fmla="*/ 0 w 2772626"/>
              <a:gd name="connsiteY0" fmla="*/ 42044 h 420444"/>
              <a:gd name="connsiteX1" fmla="*/ 42044 w 2772626"/>
              <a:gd name="connsiteY1" fmla="*/ 0 h 420444"/>
              <a:gd name="connsiteX2" fmla="*/ 2730582 w 2772626"/>
              <a:gd name="connsiteY2" fmla="*/ 0 h 420444"/>
              <a:gd name="connsiteX3" fmla="*/ 2772626 w 2772626"/>
              <a:gd name="connsiteY3" fmla="*/ 42044 h 420444"/>
              <a:gd name="connsiteX4" fmla="*/ 2772626 w 2772626"/>
              <a:gd name="connsiteY4" fmla="*/ 378400 h 420444"/>
              <a:gd name="connsiteX5" fmla="*/ 2730582 w 2772626"/>
              <a:gd name="connsiteY5" fmla="*/ 420444 h 420444"/>
              <a:gd name="connsiteX6" fmla="*/ 42044 w 2772626"/>
              <a:gd name="connsiteY6" fmla="*/ 420444 h 420444"/>
              <a:gd name="connsiteX7" fmla="*/ 0 w 2772626"/>
              <a:gd name="connsiteY7" fmla="*/ 378400 h 420444"/>
              <a:gd name="connsiteX8" fmla="*/ 0 w 2772626"/>
              <a:gd name="connsiteY8" fmla="*/ 42044 h 420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626" h="420444">
                <a:moveTo>
                  <a:pt x="0" y="42044"/>
                </a:moveTo>
                <a:cubicBezTo>
                  <a:pt x="0" y="18824"/>
                  <a:pt x="18824" y="0"/>
                  <a:pt x="42044" y="0"/>
                </a:cubicBezTo>
                <a:lnTo>
                  <a:pt x="2730582" y="0"/>
                </a:lnTo>
                <a:cubicBezTo>
                  <a:pt x="2753802" y="0"/>
                  <a:pt x="2772626" y="18824"/>
                  <a:pt x="2772626" y="42044"/>
                </a:cubicBezTo>
                <a:lnTo>
                  <a:pt x="2772626" y="378400"/>
                </a:lnTo>
                <a:cubicBezTo>
                  <a:pt x="2772626" y="401620"/>
                  <a:pt x="2753802" y="420444"/>
                  <a:pt x="2730582" y="420444"/>
                </a:cubicBezTo>
                <a:lnTo>
                  <a:pt x="42044" y="420444"/>
                </a:lnTo>
                <a:cubicBezTo>
                  <a:pt x="18824" y="420444"/>
                  <a:pt x="0" y="401620"/>
                  <a:pt x="0" y="378400"/>
                </a:cubicBezTo>
                <a:lnTo>
                  <a:pt x="0" y="4204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1374" tIns="111374" rIns="111374" bIns="111374" numCol="1" spcCol="1270" anchor="ctr" anchorCtr="0">
            <a:noAutofit/>
          </a:bodyPr>
          <a:lstStyle/>
          <a:p>
            <a:pPr marL="0" lvl="0" indent="0" algn="ctr" defTabSz="1155700">
              <a:lnSpc>
                <a:spcPct val="90000"/>
              </a:lnSpc>
              <a:spcBef>
                <a:spcPct val="0"/>
              </a:spcBef>
              <a:spcAft>
                <a:spcPct val="35000"/>
              </a:spcAft>
              <a:buNone/>
            </a:pPr>
            <a:r>
              <a:rPr lang="en-US" sz="2500" kern="1200" dirty="0">
                <a:latin typeface="Arial" panose="020B0604020202020204" pitchFamily="34" charset="0"/>
                <a:cs typeface="Arial" panose="020B0604020202020204" pitchFamily="34" charset="0"/>
              </a:rPr>
              <a:t>Specification</a:t>
            </a:r>
          </a:p>
        </p:txBody>
      </p:sp>
      <p:sp>
        <p:nvSpPr>
          <p:cNvPr id="5" name="Freeform: Shape 4"/>
          <p:cNvSpPr/>
          <p:nvPr/>
        </p:nvSpPr>
        <p:spPr>
          <a:xfrm>
            <a:off x="2522171" y="1474439"/>
            <a:ext cx="284638" cy="224199"/>
          </a:xfrm>
          <a:custGeom>
            <a:avLst/>
            <a:gdLst>
              <a:gd name="connsiteX0" fmla="*/ 0 w 151266"/>
              <a:gd name="connsiteY0" fmla="*/ 36304 h 181520"/>
              <a:gd name="connsiteX1" fmla="*/ 75633 w 151266"/>
              <a:gd name="connsiteY1" fmla="*/ 36304 h 181520"/>
              <a:gd name="connsiteX2" fmla="*/ 75633 w 151266"/>
              <a:gd name="connsiteY2" fmla="*/ 0 h 181520"/>
              <a:gd name="connsiteX3" fmla="*/ 151266 w 151266"/>
              <a:gd name="connsiteY3" fmla="*/ 90760 h 181520"/>
              <a:gd name="connsiteX4" fmla="*/ 75633 w 151266"/>
              <a:gd name="connsiteY4" fmla="*/ 181520 h 181520"/>
              <a:gd name="connsiteX5" fmla="*/ 75633 w 151266"/>
              <a:gd name="connsiteY5" fmla="*/ 145216 h 181520"/>
              <a:gd name="connsiteX6" fmla="*/ 0 w 151266"/>
              <a:gd name="connsiteY6" fmla="*/ 145216 h 181520"/>
              <a:gd name="connsiteX7" fmla="*/ 0 w 151266"/>
              <a:gd name="connsiteY7" fmla="*/ 36304 h 18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266" h="181520">
                <a:moveTo>
                  <a:pt x="121013" y="0"/>
                </a:moveTo>
                <a:lnTo>
                  <a:pt x="121013" y="90760"/>
                </a:lnTo>
                <a:lnTo>
                  <a:pt x="151266" y="90760"/>
                </a:lnTo>
                <a:lnTo>
                  <a:pt x="75633" y="181520"/>
                </a:lnTo>
                <a:lnTo>
                  <a:pt x="0" y="90760"/>
                </a:lnTo>
                <a:lnTo>
                  <a:pt x="30253" y="90760"/>
                </a:lnTo>
                <a:lnTo>
                  <a:pt x="30253" y="0"/>
                </a:lnTo>
                <a:lnTo>
                  <a:pt x="121013" y="0"/>
                </a:lnTo>
                <a:close/>
              </a:path>
            </a:pathLst>
          </a:custGeom>
          <a:solidFill>
            <a:schemeClr val="accent1">
              <a:lumMod val="60000"/>
              <a:lumOff val="4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36304" tIns="0" rIns="36304" bIns="45380" numCol="1" spcCol="1270" anchor="ctr" anchorCtr="0">
            <a:noAutofit/>
          </a:bodyPr>
          <a:lstStyle/>
          <a:p>
            <a:pPr marL="0" lvl="0" indent="0" algn="ctr" defTabSz="1155700">
              <a:lnSpc>
                <a:spcPct val="90000"/>
              </a:lnSpc>
              <a:spcBef>
                <a:spcPct val="0"/>
              </a:spcBef>
              <a:spcAft>
                <a:spcPct val="35000"/>
              </a:spcAft>
              <a:buNone/>
            </a:pPr>
            <a:endParaRPr lang="en-US" sz="2500" kern="1200">
              <a:latin typeface="Arial" panose="020B0604020202020204" pitchFamily="34" charset="0"/>
              <a:cs typeface="Arial" panose="020B0604020202020204" pitchFamily="34" charset="0"/>
            </a:endParaRPr>
          </a:p>
        </p:txBody>
      </p:sp>
      <p:sp>
        <p:nvSpPr>
          <p:cNvPr id="6" name="Freeform: Shape 5"/>
          <p:cNvSpPr/>
          <p:nvPr/>
        </p:nvSpPr>
        <p:spPr>
          <a:xfrm>
            <a:off x="886143" y="1698638"/>
            <a:ext cx="3453575" cy="420098"/>
          </a:xfrm>
          <a:custGeom>
            <a:avLst/>
            <a:gdLst>
              <a:gd name="connsiteX0" fmla="*/ 0 w 2820628"/>
              <a:gd name="connsiteY0" fmla="*/ 40338 h 403377"/>
              <a:gd name="connsiteX1" fmla="*/ 40338 w 2820628"/>
              <a:gd name="connsiteY1" fmla="*/ 0 h 403377"/>
              <a:gd name="connsiteX2" fmla="*/ 2780290 w 2820628"/>
              <a:gd name="connsiteY2" fmla="*/ 0 h 403377"/>
              <a:gd name="connsiteX3" fmla="*/ 2820628 w 2820628"/>
              <a:gd name="connsiteY3" fmla="*/ 40338 h 403377"/>
              <a:gd name="connsiteX4" fmla="*/ 2820628 w 2820628"/>
              <a:gd name="connsiteY4" fmla="*/ 363039 h 403377"/>
              <a:gd name="connsiteX5" fmla="*/ 2780290 w 2820628"/>
              <a:gd name="connsiteY5" fmla="*/ 403377 h 403377"/>
              <a:gd name="connsiteX6" fmla="*/ 40338 w 2820628"/>
              <a:gd name="connsiteY6" fmla="*/ 403377 h 403377"/>
              <a:gd name="connsiteX7" fmla="*/ 0 w 2820628"/>
              <a:gd name="connsiteY7" fmla="*/ 363039 h 403377"/>
              <a:gd name="connsiteX8" fmla="*/ 0 w 2820628"/>
              <a:gd name="connsiteY8" fmla="*/ 40338 h 4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0628" h="403377">
                <a:moveTo>
                  <a:pt x="0" y="40338"/>
                </a:moveTo>
                <a:cubicBezTo>
                  <a:pt x="0" y="18060"/>
                  <a:pt x="18060" y="0"/>
                  <a:pt x="40338" y="0"/>
                </a:cubicBezTo>
                <a:lnTo>
                  <a:pt x="2780290" y="0"/>
                </a:lnTo>
                <a:cubicBezTo>
                  <a:pt x="2802568" y="0"/>
                  <a:pt x="2820628" y="18060"/>
                  <a:pt x="2820628" y="40338"/>
                </a:cubicBezTo>
                <a:lnTo>
                  <a:pt x="2820628" y="363039"/>
                </a:lnTo>
                <a:cubicBezTo>
                  <a:pt x="2820628" y="385317"/>
                  <a:pt x="2802568" y="403377"/>
                  <a:pt x="2780290" y="403377"/>
                </a:cubicBezTo>
                <a:lnTo>
                  <a:pt x="40338" y="403377"/>
                </a:lnTo>
                <a:cubicBezTo>
                  <a:pt x="18060" y="403377"/>
                  <a:pt x="0" y="385317"/>
                  <a:pt x="0" y="363039"/>
                </a:cubicBezTo>
                <a:lnTo>
                  <a:pt x="0" y="4033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0875" tIns="110875" rIns="110875" bIns="110875" numCol="1" spcCol="1270" anchor="ctr" anchorCtr="0">
            <a:noAutofit/>
          </a:bodyPr>
          <a:lstStyle/>
          <a:p>
            <a:pPr marL="0" lvl="0" indent="0" algn="ctr" defTabSz="1155700">
              <a:lnSpc>
                <a:spcPct val="90000"/>
              </a:lnSpc>
              <a:spcBef>
                <a:spcPct val="0"/>
              </a:spcBef>
              <a:spcAft>
                <a:spcPct val="35000"/>
              </a:spcAft>
              <a:buNone/>
            </a:pPr>
            <a:r>
              <a:rPr lang="en-US" sz="2500" kern="1200" dirty="0">
                <a:latin typeface="Arial" panose="020B0604020202020204" pitchFamily="34" charset="0"/>
                <a:cs typeface="Arial" panose="020B0604020202020204" pitchFamily="34" charset="0"/>
              </a:rPr>
              <a:t>RTL Design, DFT</a:t>
            </a:r>
          </a:p>
        </p:txBody>
      </p:sp>
      <p:sp>
        <p:nvSpPr>
          <p:cNvPr id="7" name="Freeform: Shape 6"/>
          <p:cNvSpPr/>
          <p:nvPr/>
        </p:nvSpPr>
        <p:spPr>
          <a:xfrm>
            <a:off x="2522172" y="2144993"/>
            <a:ext cx="284638" cy="224199"/>
          </a:xfrm>
          <a:custGeom>
            <a:avLst/>
            <a:gdLst>
              <a:gd name="connsiteX0" fmla="*/ 0 w 151266"/>
              <a:gd name="connsiteY0" fmla="*/ 36304 h 181520"/>
              <a:gd name="connsiteX1" fmla="*/ 75633 w 151266"/>
              <a:gd name="connsiteY1" fmla="*/ 36304 h 181520"/>
              <a:gd name="connsiteX2" fmla="*/ 75633 w 151266"/>
              <a:gd name="connsiteY2" fmla="*/ 0 h 181520"/>
              <a:gd name="connsiteX3" fmla="*/ 151266 w 151266"/>
              <a:gd name="connsiteY3" fmla="*/ 90760 h 181520"/>
              <a:gd name="connsiteX4" fmla="*/ 75633 w 151266"/>
              <a:gd name="connsiteY4" fmla="*/ 181520 h 181520"/>
              <a:gd name="connsiteX5" fmla="*/ 75633 w 151266"/>
              <a:gd name="connsiteY5" fmla="*/ 145216 h 181520"/>
              <a:gd name="connsiteX6" fmla="*/ 0 w 151266"/>
              <a:gd name="connsiteY6" fmla="*/ 145216 h 181520"/>
              <a:gd name="connsiteX7" fmla="*/ 0 w 151266"/>
              <a:gd name="connsiteY7" fmla="*/ 36304 h 18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266" h="181520">
                <a:moveTo>
                  <a:pt x="121013" y="0"/>
                </a:moveTo>
                <a:lnTo>
                  <a:pt x="121013" y="90760"/>
                </a:lnTo>
                <a:lnTo>
                  <a:pt x="151266" y="90760"/>
                </a:lnTo>
                <a:lnTo>
                  <a:pt x="75633" y="181520"/>
                </a:lnTo>
                <a:lnTo>
                  <a:pt x="0" y="90760"/>
                </a:lnTo>
                <a:lnTo>
                  <a:pt x="30253" y="90760"/>
                </a:lnTo>
                <a:lnTo>
                  <a:pt x="30253" y="0"/>
                </a:lnTo>
                <a:lnTo>
                  <a:pt x="121013" y="0"/>
                </a:lnTo>
                <a:close/>
              </a:path>
            </a:pathLst>
          </a:custGeom>
          <a:solidFill>
            <a:schemeClr val="accent1">
              <a:lumMod val="60000"/>
              <a:lumOff val="4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36304" tIns="0" rIns="36304" bIns="45380" numCol="1" spcCol="1270" anchor="ctr" anchorCtr="0">
            <a:noAutofit/>
          </a:bodyPr>
          <a:lstStyle/>
          <a:p>
            <a:pPr marL="0" lvl="0" indent="0" algn="ctr" defTabSz="1155700">
              <a:lnSpc>
                <a:spcPct val="90000"/>
              </a:lnSpc>
              <a:spcBef>
                <a:spcPct val="0"/>
              </a:spcBef>
              <a:spcAft>
                <a:spcPct val="35000"/>
              </a:spcAft>
              <a:buNone/>
            </a:pPr>
            <a:endParaRPr lang="en-US" sz="2500" kern="1200">
              <a:latin typeface="Arial" panose="020B0604020202020204" pitchFamily="34" charset="0"/>
              <a:cs typeface="Arial" panose="020B0604020202020204" pitchFamily="34" charset="0"/>
            </a:endParaRPr>
          </a:p>
        </p:txBody>
      </p:sp>
      <p:sp>
        <p:nvSpPr>
          <p:cNvPr id="8" name="Freeform: Shape 7"/>
          <p:cNvSpPr/>
          <p:nvPr/>
        </p:nvSpPr>
        <p:spPr>
          <a:xfrm>
            <a:off x="886144" y="2395449"/>
            <a:ext cx="3453576" cy="420098"/>
          </a:xfrm>
          <a:custGeom>
            <a:avLst/>
            <a:gdLst>
              <a:gd name="connsiteX0" fmla="*/ 0 w 3453576"/>
              <a:gd name="connsiteY0" fmla="*/ 40338 h 403377"/>
              <a:gd name="connsiteX1" fmla="*/ 40338 w 3453576"/>
              <a:gd name="connsiteY1" fmla="*/ 0 h 403377"/>
              <a:gd name="connsiteX2" fmla="*/ 3413238 w 3453576"/>
              <a:gd name="connsiteY2" fmla="*/ 0 h 403377"/>
              <a:gd name="connsiteX3" fmla="*/ 3453576 w 3453576"/>
              <a:gd name="connsiteY3" fmla="*/ 40338 h 403377"/>
              <a:gd name="connsiteX4" fmla="*/ 3453576 w 3453576"/>
              <a:gd name="connsiteY4" fmla="*/ 363039 h 403377"/>
              <a:gd name="connsiteX5" fmla="*/ 3413238 w 3453576"/>
              <a:gd name="connsiteY5" fmla="*/ 403377 h 403377"/>
              <a:gd name="connsiteX6" fmla="*/ 40338 w 3453576"/>
              <a:gd name="connsiteY6" fmla="*/ 403377 h 403377"/>
              <a:gd name="connsiteX7" fmla="*/ 0 w 3453576"/>
              <a:gd name="connsiteY7" fmla="*/ 363039 h 403377"/>
              <a:gd name="connsiteX8" fmla="*/ 0 w 3453576"/>
              <a:gd name="connsiteY8" fmla="*/ 40338 h 4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53576" h="403377">
                <a:moveTo>
                  <a:pt x="0" y="40338"/>
                </a:moveTo>
                <a:cubicBezTo>
                  <a:pt x="0" y="18060"/>
                  <a:pt x="18060" y="0"/>
                  <a:pt x="40338" y="0"/>
                </a:cubicBezTo>
                <a:lnTo>
                  <a:pt x="3413238" y="0"/>
                </a:lnTo>
                <a:cubicBezTo>
                  <a:pt x="3435516" y="0"/>
                  <a:pt x="3453576" y="18060"/>
                  <a:pt x="3453576" y="40338"/>
                </a:cubicBezTo>
                <a:lnTo>
                  <a:pt x="3453576" y="363039"/>
                </a:lnTo>
                <a:cubicBezTo>
                  <a:pt x="3453576" y="385317"/>
                  <a:pt x="3435516" y="403377"/>
                  <a:pt x="3413238" y="403377"/>
                </a:cubicBezTo>
                <a:lnTo>
                  <a:pt x="40338" y="403377"/>
                </a:lnTo>
                <a:cubicBezTo>
                  <a:pt x="18060" y="403377"/>
                  <a:pt x="0" y="385317"/>
                  <a:pt x="0" y="363039"/>
                </a:cubicBezTo>
                <a:lnTo>
                  <a:pt x="0" y="4033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0875" tIns="110875" rIns="110875" bIns="110875" numCol="1" spcCol="1270" anchor="ctr" anchorCtr="0">
            <a:noAutofit/>
          </a:bodyPr>
          <a:lstStyle/>
          <a:p>
            <a:pPr marL="0" lvl="0" indent="0" algn="ctr" defTabSz="1155700">
              <a:lnSpc>
                <a:spcPct val="90000"/>
              </a:lnSpc>
              <a:spcBef>
                <a:spcPct val="0"/>
              </a:spcBef>
              <a:spcAft>
                <a:spcPct val="35000"/>
              </a:spcAft>
              <a:buNone/>
            </a:pPr>
            <a:r>
              <a:rPr lang="en-US" sz="2500" kern="1200" dirty="0">
                <a:latin typeface="Arial" panose="020B0604020202020204" pitchFamily="34" charset="0"/>
                <a:cs typeface="Arial" panose="020B0604020202020204" pitchFamily="34" charset="0"/>
              </a:rPr>
              <a:t>Synthesis, Verification</a:t>
            </a:r>
          </a:p>
        </p:txBody>
      </p:sp>
      <p:sp>
        <p:nvSpPr>
          <p:cNvPr id="9" name="Freeform: Shape 8"/>
          <p:cNvSpPr/>
          <p:nvPr/>
        </p:nvSpPr>
        <p:spPr>
          <a:xfrm>
            <a:off x="2522172" y="2841803"/>
            <a:ext cx="284640" cy="224199"/>
          </a:xfrm>
          <a:custGeom>
            <a:avLst/>
            <a:gdLst>
              <a:gd name="connsiteX0" fmla="*/ 0 w 151266"/>
              <a:gd name="connsiteY0" fmla="*/ 36304 h 181520"/>
              <a:gd name="connsiteX1" fmla="*/ 75633 w 151266"/>
              <a:gd name="connsiteY1" fmla="*/ 36304 h 181520"/>
              <a:gd name="connsiteX2" fmla="*/ 75633 w 151266"/>
              <a:gd name="connsiteY2" fmla="*/ 0 h 181520"/>
              <a:gd name="connsiteX3" fmla="*/ 151266 w 151266"/>
              <a:gd name="connsiteY3" fmla="*/ 90760 h 181520"/>
              <a:gd name="connsiteX4" fmla="*/ 75633 w 151266"/>
              <a:gd name="connsiteY4" fmla="*/ 181520 h 181520"/>
              <a:gd name="connsiteX5" fmla="*/ 75633 w 151266"/>
              <a:gd name="connsiteY5" fmla="*/ 145216 h 181520"/>
              <a:gd name="connsiteX6" fmla="*/ 0 w 151266"/>
              <a:gd name="connsiteY6" fmla="*/ 145216 h 181520"/>
              <a:gd name="connsiteX7" fmla="*/ 0 w 151266"/>
              <a:gd name="connsiteY7" fmla="*/ 36304 h 18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266" h="181520">
                <a:moveTo>
                  <a:pt x="121013" y="0"/>
                </a:moveTo>
                <a:lnTo>
                  <a:pt x="121013" y="90760"/>
                </a:lnTo>
                <a:lnTo>
                  <a:pt x="151266" y="90760"/>
                </a:lnTo>
                <a:lnTo>
                  <a:pt x="75633" y="181520"/>
                </a:lnTo>
                <a:lnTo>
                  <a:pt x="0" y="90760"/>
                </a:lnTo>
                <a:lnTo>
                  <a:pt x="30253" y="90760"/>
                </a:lnTo>
                <a:lnTo>
                  <a:pt x="30253" y="0"/>
                </a:lnTo>
                <a:lnTo>
                  <a:pt x="121013" y="0"/>
                </a:lnTo>
                <a:close/>
              </a:path>
            </a:pathLst>
          </a:custGeom>
          <a:solidFill>
            <a:schemeClr val="accent1">
              <a:lumMod val="60000"/>
              <a:lumOff val="4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36304" tIns="0" rIns="36305" bIns="45380" numCol="1" spcCol="1270" anchor="ctr" anchorCtr="0">
            <a:noAutofit/>
          </a:bodyPr>
          <a:lstStyle/>
          <a:p>
            <a:pPr marL="0" lvl="0" indent="0" algn="ctr" defTabSz="1155700">
              <a:lnSpc>
                <a:spcPct val="90000"/>
              </a:lnSpc>
              <a:spcBef>
                <a:spcPct val="0"/>
              </a:spcBef>
              <a:spcAft>
                <a:spcPct val="35000"/>
              </a:spcAft>
              <a:buNone/>
            </a:pPr>
            <a:endParaRPr lang="en-US" sz="2500" kern="1200">
              <a:latin typeface="Arial" panose="020B0604020202020204" pitchFamily="34" charset="0"/>
              <a:cs typeface="Arial" panose="020B0604020202020204" pitchFamily="34" charset="0"/>
            </a:endParaRPr>
          </a:p>
        </p:txBody>
      </p:sp>
      <p:sp>
        <p:nvSpPr>
          <p:cNvPr id="10" name="Freeform: Shape 9"/>
          <p:cNvSpPr/>
          <p:nvPr/>
        </p:nvSpPr>
        <p:spPr>
          <a:xfrm>
            <a:off x="886143" y="3066002"/>
            <a:ext cx="3453575" cy="420098"/>
          </a:xfrm>
          <a:custGeom>
            <a:avLst/>
            <a:gdLst>
              <a:gd name="connsiteX0" fmla="*/ 0 w 2820628"/>
              <a:gd name="connsiteY0" fmla="*/ 40338 h 403377"/>
              <a:gd name="connsiteX1" fmla="*/ 40338 w 2820628"/>
              <a:gd name="connsiteY1" fmla="*/ 0 h 403377"/>
              <a:gd name="connsiteX2" fmla="*/ 2780290 w 2820628"/>
              <a:gd name="connsiteY2" fmla="*/ 0 h 403377"/>
              <a:gd name="connsiteX3" fmla="*/ 2820628 w 2820628"/>
              <a:gd name="connsiteY3" fmla="*/ 40338 h 403377"/>
              <a:gd name="connsiteX4" fmla="*/ 2820628 w 2820628"/>
              <a:gd name="connsiteY4" fmla="*/ 363039 h 403377"/>
              <a:gd name="connsiteX5" fmla="*/ 2780290 w 2820628"/>
              <a:gd name="connsiteY5" fmla="*/ 403377 h 403377"/>
              <a:gd name="connsiteX6" fmla="*/ 40338 w 2820628"/>
              <a:gd name="connsiteY6" fmla="*/ 403377 h 403377"/>
              <a:gd name="connsiteX7" fmla="*/ 0 w 2820628"/>
              <a:gd name="connsiteY7" fmla="*/ 363039 h 403377"/>
              <a:gd name="connsiteX8" fmla="*/ 0 w 2820628"/>
              <a:gd name="connsiteY8" fmla="*/ 40338 h 4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0628" h="403377">
                <a:moveTo>
                  <a:pt x="0" y="40338"/>
                </a:moveTo>
                <a:cubicBezTo>
                  <a:pt x="0" y="18060"/>
                  <a:pt x="18060" y="0"/>
                  <a:pt x="40338" y="0"/>
                </a:cubicBezTo>
                <a:lnTo>
                  <a:pt x="2780290" y="0"/>
                </a:lnTo>
                <a:cubicBezTo>
                  <a:pt x="2802568" y="0"/>
                  <a:pt x="2820628" y="18060"/>
                  <a:pt x="2820628" y="40338"/>
                </a:cubicBezTo>
                <a:lnTo>
                  <a:pt x="2820628" y="363039"/>
                </a:lnTo>
                <a:cubicBezTo>
                  <a:pt x="2820628" y="385317"/>
                  <a:pt x="2802568" y="403377"/>
                  <a:pt x="2780290" y="403377"/>
                </a:cubicBezTo>
                <a:lnTo>
                  <a:pt x="40338" y="403377"/>
                </a:lnTo>
                <a:cubicBezTo>
                  <a:pt x="18060" y="403377"/>
                  <a:pt x="0" y="385317"/>
                  <a:pt x="0" y="363039"/>
                </a:cubicBezTo>
                <a:lnTo>
                  <a:pt x="0" y="4033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0875" tIns="110875" rIns="110875" bIns="110875" numCol="1" spcCol="1270" anchor="ctr" anchorCtr="0">
            <a:noAutofit/>
          </a:bodyPr>
          <a:lstStyle/>
          <a:p>
            <a:pPr marL="0" lvl="0" indent="0" algn="ctr" defTabSz="1155700">
              <a:lnSpc>
                <a:spcPct val="90000"/>
              </a:lnSpc>
              <a:spcBef>
                <a:spcPct val="0"/>
              </a:spcBef>
              <a:spcAft>
                <a:spcPct val="35000"/>
              </a:spcAft>
              <a:buNone/>
            </a:pPr>
            <a:r>
              <a:rPr lang="en-US" sz="2500" kern="1200" dirty="0">
                <a:latin typeface="Arial" panose="020B0604020202020204" pitchFamily="34" charset="0"/>
                <a:cs typeface="Arial" panose="020B0604020202020204" pitchFamily="34" charset="0"/>
              </a:rPr>
              <a:t>Physical Design</a:t>
            </a:r>
          </a:p>
        </p:txBody>
      </p:sp>
      <p:sp>
        <p:nvSpPr>
          <p:cNvPr id="11" name="Freeform: Shape 10"/>
          <p:cNvSpPr/>
          <p:nvPr/>
        </p:nvSpPr>
        <p:spPr>
          <a:xfrm>
            <a:off x="2522172" y="3512356"/>
            <a:ext cx="284638" cy="224199"/>
          </a:xfrm>
          <a:custGeom>
            <a:avLst/>
            <a:gdLst>
              <a:gd name="connsiteX0" fmla="*/ 0 w 151266"/>
              <a:gd name="connsiteY0" fmla="*/ 36304 h 181520"/>
              <a:gd name="connsiteX1" fmla="*/ 75633 w 151266"/>
              <a:gd name="connsiteY1" fmla="*/ 36304 h 181520"/>
              <a:gd name="connsiteX2" fmla="*/ 75633 w 151266"/>
              <a:gd name="connsiteY2" fmla="*/ 0 h 181520"/>
              <a:gd name="connsiteX3" fmla="*/ 151266 w 151266"/>
              <a:gd name="connsiteY3" fmla="*/ 90760 h 181520"/>
              <a:gd name="connsiteX4" fmla="*/ 75633 w 151266"/>
              <a:gd name="connsiteY4" fmla="*/ 181520 h 181520"/>
              <a:gd name="connsiteX5" fmla="*/ 75633 w 151266"/>
              <a:gd name="connsiteY5" fmla="*/ 145216 h 181520"/>
              <a:gd name="connsiteX6" fmla="*/ 0 w 151266"/>
              <a:gd name="connsiteY6" fmla="*/ 145216 h 181520"/>
              <a:gd name="connsiteX7" fmla="*/ 0 w 151266"/>
              <a:gd name="connsiteY7" fmla="*/ 36304 h 18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266" h="181520">
                <a:moveTo>
                  <a:pt x="121013" y="0"/>
                </a:moveTo>
                <a:lnTo>
                  <a:pt x="121013" y="90760"/>
                </a:lnTo>
                <a:lnTo>
                  <a:pt x="151266" y="90760"/>
                </a:lnTo>
                <a:lnTo>
                  <a:pt x="75633" y="181520"/>
                </a:lnTo>
                <a:lnTo>
                  <a:pt x="0" y="90760"/>
                </a:lnTo>
                <a:lnTo>
                  <a:pt x="30253" y="90760"/>
                </a:lnTo>
                <a:lnTo>
                  <a:pt x="30253" y="0"/>
                </a:lnTo>
                <a:lnTo>
                  <a:pt x="121013" y="0"/>
                </a:lnTo>
                <a:close/>
              </a:path>
            </a:pathLst>
          </a:custGeom>
          <a:solidFill>
            <a:schemeClr val="accent1">
              <a:lumMod val="60000"/>
              <a:lumOff val="4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36304" tIns="0" rIns="36304" bIns="45380" numCol="1" spcCol="1270" anchor="ctr" anchorCtr="0">
            <a:noAutofit/>
          </a:bodyPr>
          <a:lstStyle/>
          <a:p>
            <a:pPr marL="0" lvl="0" indent="0" algn="ctr" defTabSz="1155700">
              <a:lnSpc>
                <a:spcPct val="90000"/>
              </a:lnSpc>
              <a:spcBef>
                <a:spcPct val="0"/>
              </a:spcBef>
              <a:spcAft>
                <a:spcPct val="35000"/>
              </a:spcAft>
              <a:buNone/>
            </a:pPr>
            <a:endParaRPr lang="en-US" sz="2500" kern="1200">
              <a:latin typeface="Arial" panose="020B0604020202020204" pitchFamily="34" charset="0"/>
              <a:cs typeface="Arial" panose="020B0604020202020204" pitchFamily="34" charset="0"/>
            </a:endParaRPr>
          </a:p>
        </p:txBody>
      </p:sp>
      <p:sp>
        <p:nvSpPr>
          <p:cNvPr id="12" name="Freeform: Shape 11"/>
          <p:cNvSpPr/>
          <p:nvPr/>
        </p:nvSpPr>
        <p:spPr>
          <a:xfrm>
            <a:off x="886144" y="3736555"/>
            <a:ext cx="3453574" cy="420098"/>
          </a:xfrm>
          <a:custGeom>
            <a:avLst/>
            <a:gdLst>
              <a:gd name="connsiteX0" fmla="*/ 0 w 2797086"/>
              <a:gd name="connsiteY0" fmla="*/ 40338 h 403377"/>
              <a:gd name="connsiteX1" fmla="*/ 40338 w 2797086"/>
              <a:gd name="connsiteY1" fmla="*/ 0 h 403377"/>
              <a:gd name="connsiteX2" fmla="*/ 2756748 w 2797086"/>
              <a:gd name="connsiteY2" fmla="*/ 0 h 403377"/>
              <a:gd name="connsiteX3" fmla="*/ 2797086 w 2797086"/>
              <a:gd name="connsiteY3" fmla="*/ 40338 h 403377"/>
              <a:gd name="connsiteX4" fmla="*/ 2797086 w 2797086"/>
              <a:gd name="connsiteY4" fmla="*/ 363039 h 403377"/>
              <a:gd name="connsiteX5" fmla="*/ 2756748 w 2797086"/>
              <a:gd name="connsiteY5" fmla="*/ 403377 h 403377"/>
              <a:gd name="connsiteX6" fmla="*/ 40338 w 2797086"/>
              <a:gd name="connsiteY6" fmla="*/ 403377 h 403377"/>
              <a:gd name="connsiteX7" fmla="*/ 0 w 2797086"/>
              <a:gd name="connsiteY7" fmla="*/ 363039 h 403377"/>
              <a:gd name="connsiteX8" fmla="*/ 0 w 2797086"/>
              <a:gd name="connsiteY8" fmla="*/ 40338 h 4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97086" h="403377">
                <a:moveTo>
                  <a:pt x="0" y="40338"/>
                </a:moveTo>
                <a:cubicBezTo>
                  <a:pt x="0" y="18060"/>
                  <a:pt x="18060" y="0"/>
                  <a:pt x="40338" y="0"/>
                </a:cubicBezTo>
                <a:lnTo>
                  <a:pt x="2756748" y="0"/>
                </a:lnTo>
                <a:cubicBezTo>
                  <a:pt x="2779026" y="0"/>
                  <a:pt x="2797086" y="18060"/>
                  <a:pt x="2797086" y="40338"/>
                </a:cubicBezTo>
                <a:lnTo>
                  <a:pt x="2797086" y="363039"/>
                </a:lnTo>
                <a:cubicBezTo>
                  <a:pt x="2797086" y="385317"/>
                  <a:pt x="2779026" y="403377"/>
                  <a:pt x="2756748" y="403377"/>
                </a:cubicBezTo>
                <a:lnTo>
                  <a:pt x="40338" y="403377"/>
                </a:lnTo>
                <a:cubicBezTo>
                  <a:pt x="18060" y="403377"/>
                  <a:pt x="0" y="385317"/>
                  <a:pt x="0" y="363039"/>
                </a:cubicBezTo>
                <a:lnTo>
                  <a:pt x="0" y="4033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0875" tIns="110875" rIns="110875" bIns="110875" numCol="1" spcCol="1270" anchor="ctr" anchorCtr="0">
            <a:noAutofit/>
          </a:bodyPr>
          <a:lstStyle/>
          <a:p>
            <a:pPr marL="0" lvl="0" indent="0" algn="ctr" defTabSz="1155700">
              <a:lnSpc>
                <a:spcPct val="90000"/>
              </a:lnSpc>
              <a:spcBef>
                <a:spcPct val="0"/>
              </a:spcBef>
              <a:spcAft>
                <a:spcPct val="35000"/>
              </a:spcAft>
              <a:buNone/>
            </a:pPr>
            <a:r>
              <a:rPr lang="en-US" sz="2500" kern="1200" dirty="0">
                <a:latin typeface="Arial" panose="020B0604020202020204" pitchFamily="34" charset="0"/>
                <a:cs typeface="Arial" panose="020B0604020202020204" pitchFamily="34" charset="0"/>
              </a:rPr>
              <a:t>Signoff</a:t>
            </a:r>
          </a:p>
        </p:txBody>
      </p:sp>
      <p:sp>
        <p:nvSpPr>
          <p:cNvPr id="13" name="Freeform: Shape 12"/>
          <p:cNvSpPr/>
          <p:nvPr/>
        </p:nvSpPr>
        <p:spPr>
          <a:xfrm>
            <a:off x="2522172" y="4182910"/>
            <a:ext cx="284638" cy="224199"/>
          </a:xfrm>
          <a:custGeom>
            <a:avLst/>
            <a:gdLst>
              <a:gd name="connsiteX0" fmla="*/ 0 w 151266"/>
              <a:gd name="connsiteY0" fmla="*/ 36304 h 181520"/>
              <a:gd name="connsiteX1" fmla="*/ 75633 w 151266"/>
              <a:gd name="connsiteY1" fmla="*/ 36304 h 181520"/>
              <a:gd name="connsiteX2" fmla="*/ 75633 w 151266"/>
              <a:gd name="connsiteY2" fmla="*/ 0 h 181520"/>
              <a:gd name="connsiteX3" fmla="*/ 151266 w 151266"/>
              <a:gd name="connsiteY3" fmla="*/ 90760 h 181520"/>
              <a:gd name="connsiteX4" fmla="*/ 75633 w 151266"/>
              <a:gd name="connsiteY4" fmla="*/ 181520 h 181520"/>
              <a:gd name="connsiteX5" fmla="*/ 75633 w 151266"/>
              <a:gd name="connsiteY5" fmla="*/ 145216 h 181520"/>
              <a:gd name="connsiteX6" fmla="*/ 0 w 151266"/>
              <a:gd name="connsiteY6" fmla="*/ 145216 h 181520"/>
              <a:gd name="connsiteX7" fmla="*/ 0 w 151266"/>
              <a:gd name="connsiteY7" fmla="*/ 36304 h 18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266" h="181520">
                <a:moveTo>
                  <a:pt x="121013" y="0"/>
                </a:moveTo>
                <a:lnTo>
                  <a:pt x="121013" y="90760"/>
                </a:lnTo>
                <a:lnTo>
                  <a:pt x="151266" y="90760"/>
                </a:lnTo>
                <a:lnTo>
                  <a:pt x="75633" y="181520"/>
                </a:lnTo>
                <a:lnTo>
                  <a:pt x="0" y="90760"/>
                </a:lnTo>
                <a:lnTo>
                  <a:pt x="30253" y="90760"/>
                </a:lnTo>
                <a:lnTo>
                  <a:pt x="30253" y="0"/>
                </a:lnTo>
                <a:lnTo>
                  <a:pt x="121013" y="0"/>
                </a:lnTo>
                <a:close/>
              </a:path>
            </a:pathLst>
          </a:custGeom>
          <a:solidFill>
            <a:schemeClr val="accent1">
              <a:lumMod val="60000"/>
              <a:lumOff val="4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36304" tIns="0" rIns="36304" bIns="45380" numCol="1" spcCol="1270" anchor="ctr" anchorCtr="0">
            <a:noAutofit/>
          </a:bodyPr>
          <a:lstStyle/>
          <a:p>
            <a:pPr marL="0" lvl="0" indent="0" algn="ctr" defTabSz="311150">
              <a:lnSpc>
                <a:spcPct val="90000"/>
              </a:lnSpc>
              <a:spcBef>
                <a:spcPct val="0"/>
              </a:spcBef>
              <a:spcAft>
                <a:spcPct val="35000"/>
              </a:spcAft>
              <a:buNone/>
            </a:pPr>
            <a:endParaRPr lang="en-US" sz="2500" kern="1200">
              <a:latin typeface="Arial" panose="020B0604020202020204" pitchFamily="34" charset="0"/>
              <a:cs typeface="Arial" panose="020B0604020202020204" pitchFamily="34" charset="0"/>
            </a:endParaRPr>
          </a:p>
        </p:txBody>
      </p:sp>
      <p:sp>
        <p:nvSpPr>
          <p:cNvPr id="16" name="Freeform: Shape 15"/>
          <p:cNvSpPr/>
          <p:nvPr/>
        </p:nvSpPr>
        <p:spPr>
          <a:xfrm>
            <a:off x="886143" y="4407108"/>
            <a:ext cx="3453575" cy="420098"/>
          </a:xfrm>
          <a:custGeom>
            <a:avLst/>
            <a:gdLst>
              <a:gd name="connsiteX0" fmla="*/ 0 w 2820628"/>
              <a:gd name="connsiteY0" fmla="*/ 40338 h 403377"/>
              <a:gd name="connsiteX1" fmla="*/ 40338 w 2820628"/>
              <a:gd name="connsiteY1" fmla="*/ 0 h 403377"/>
              <a:gd name="connsiteX2" fmla="*/ 2780290 w 2820628"/>
              <a:gd name="connsiteY2" fmla="*/ 0 h 403377"/>
              <a:gd name="connsiteX3" fmla="*/ 2820628 w 2820628"/>
              <a:gd name="connsiteY3" fmla="*/ 40338 h 403377"/>
              <a:gd name="connsiteX4" fmla="*/ 2820628 w 2820628"/>
              <a:gd name="connsiteY4" fmla="*/ 363039 h 403377"/>
              <a:gd name="connsiteX5" fmla="*/ 2780290 w 2820628"/>
              <a:gd name="connsiteY5" fmla="*/ 403377 h 403377"/>
              <a:gd name="connsiteX6" fmla="*/ 40338 w 2820628"/>
              <a:gd name="connsiteY6" fmla="*/ 403377 h 403377"/>
              <a:gd name="connsiteX7" fmla="*/ 0 w 2820628"/>
              <a:gd name="connsiteY7" fmla="*/ 363039 h 403377"/>
              <a:gd name="connsiteX8" fmla="*/ 0 w 2820628"/>
              <a:gd name="connsiteY8" fmla="*/ 40338 h 4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0628" h="403377">
                <a:moveTo>
                  <a:pt x="0" y="40338"/>
                </a:moveTo>
                <a:cubicBezTo>
                  <a:pt x="0" y="18060"/>
                  <a:pt x="18060" y="0"/>
                  <a:pt x="40338" y="0"/>
                </a:cubicBezTo>
                <a:lnTo>
                  <a:pt x="2780290" y="0"/>
                </a:lnTo>
                <a:cubicBezTo>
                  <a:pt x="2802568" y="0"/>
                  <a:pt x="2820628" y="18060"/>
                  <a:pt x="2820628" y="40338"/>
                </a:cubicBezTo>
                <a:lnTo>
                  <a:pt x="2820628" y="363039"/>
                </a:lnTo>
                <a:cubicBezTo>
                  <a:pt x="2820628" y="385317"/>
                  <a:pt x="2802568" y="403377"/>
                  <a:pt x="2780290" y="403377"/>
                </a:cubicBezTo>
                <a:lnTo>
                  <a:pt x="40338" y="403377"/>
                </a:lnTo>
                <a:cubicBezTo>
                  <a:pt x="18060" y="403377"/>
                  <a:pt x="0" y="385317"/>
                  <a:pt x="0" y="363039"/>
                </a:cubicBezTo>
                <a:lnTo>
                  <a:pt x="0" y="4033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0875" tIns="110875" rIns="110875" bIns="110875" numCol="1" spcCol="1270" anchor="ctr" anchorCtr="0">
            <a:noAutofit/>
          </a:bodyPr>
          <a:lstStyle/>
          <a:p>
            <a:pPr marL="0" lvl="0" indent="0" algn="ctr" defTabSz="1155700">
              <a:lnSpc>
                <a:spcPct val="90000"/>
              </a:lnSpc>
              <a:spcBef>
                <a:spcPct val="0"/>
              </a:spcBef>
              <a:spcAft>
                <a:spcPct val="35000"/>
              </a:spcAft>
              <a:buNone/>
            </a:pPr>
            <a:r>
              <a:rPr lang="en-US" sz="2500" kern="1200" dirty="0">
                <a:latin typeface="Arial" panose="020B0604020202020204" pitchFamily="34" charset="0"/>
                <a:cs typeface="Arial" panose="020B0604020202020204" pitchFamily="34" charset="0"/>
              </a:rPr>
              <a:t>Fabrication</a:t>
            </a:r>
          </a:p>
        </p:txBody>
      </p:sp>
      <p:sp>
        <p:nvSpPr>
          <p:cNvPr id="17" name="Freeform: Shape 16"/>
          <p:cNvSpPr/>
          <p:nvPr/>
        </p:nvSpPr>
        <p:spPr>
          <a:xfrm>
            <a:off x="2522172" y="4853464"/>
            <a:ext cx="284638" cy="224199"/>
          </a:xfrm>
          <a:custGeom>
            <a:avLst/>
            <a:gdLst>
              <a:gd name="connsiteX0" fmla="*/ 0 w 151266"/>
              <a:gd name="connsiteY0" fmla="*/ 36304 h 181520"/>
              <a:gd name="connsiteX1" fmla="*/ 75633 w 151266"/>
              <a:gd name="connsiteY1" fmla="*/ 36304 h 181520"/>
              <a:gd name="connsiteX2" fmla="*/ 75633 w 151266"/>
              <a:gd name="connsiteY2" fmla="*/ 0 h 181520"/>
              <a:gd name="connsiteX3" fmla="*/ 151266 w 151266"/>
              <a:gd name="connsiteY3" fmla="*/ 90760 h 181520"/>
              <a:gd name="connsiteX4" fmla="*/ 75633 w 151266"/>
              <a:gd name="connsiteY4" fmla="*/ 181520 h 181520"/>
              <a:gd name="connsiteX5" fmla="*/ 75633 w 151266"/>
              <a:gd name="connsiteY5" fmla="*/ 145216 h 181520"/>
              <a:gd name="connsiteX6" fmla="*/ 0 w 151266"/>
              <a:gd name="connsiteY6" fmla="*/ 145216 h 181520"/>
              <a:gd name="connsiteX7" fmla="*/ 0 w 151266"/>
              <a:gd name="connsiteY7" fmla="*/ 36304 h 18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266" h="181520">
                <a:moveTo>
                  <a:pt x="121013" y="0"/>
                </a:moveTo>
                <a:lnTo>
                  <a:pt x="121013" y="90760"/>
                </a:lnTo>
                <a:lnTo>
                  <a:pt x="151266" y="90760"/>
                </a:lnTo>
                <a:lnTo>
                  <a:pt x="75633" y="181520"/>
                </a:lnTo>
                <a:lnTo>
                  <a:pt x="0" y="90760"/>
                </a:lnTo>
                <a:lnTo>
                  <a:pt x="30253" y="90760"/>
                </a:lnTo>
                <a:lnTo>
                  <a:pt x="30253" y="0"/>
                </a:lnTo>
                <a:lnTo>
                  <a:pt x="121013" y="0"/>
                </a:lnTo>
                <a:close/>
              </a:path>
            </a:pathLst>
          </a:custGeom>
          <a:solidFill>
            <a:schemeClr val="accent1">
              <a:lumMod val="60000"/>
              <a:lumOff val="4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36304" tIns="0" rIns="36304" bIns="45380" numCol="1" spcCol="1270" anchor="ctr" anchorCtr="0">
            <a:noAutofit/>
          </a:bodyPr>
          <a:lstStyle/>
          <a:p>
            <a:pPr marL="0" lvl="0" indent="0" algn="ctr" defTabSz="1155700">
              <a:lnSpc>
                <a:spcPct val="90000"/>
              </a:lnSpc>
              <a:spcBef>
                <a:spcPct val="0"/>
              </a:spcBef>
              <a:spcAft>
                <a:spcPct val="35000"/>
              </a:spcAft>
              <a:buNone/>
            </a:pPr>
            <a:endParaRPr lang="en-US" sz="2500" kern="1200">
              <a:latin typeface="Arial" panose="020B0604020202020204" pitchFamily="34" charset="0"/>
              <a:cs typeface="Arial" panose="020B0604020202020204" pitchFamily="34" charset="0"/>
            </a:endParaRPr>
          </a:p>
        </p:txBody>
      </p:sp>
      <p:sp>
        <p:nvSpPr>
          <p:cNvPr id="18" name="Freeform: Shape 17"/>
          <p:cNvSpPr/>
          <p:nvPr/>
        </p:nvSpPr>
        <p:spPr>
          <a:xfrm>
            <a:off x="886143" y="5103921"/>
            <a:ext cx="3453575" cy="420098"/>
          </a:xfrm>
          <a:custGeom>
            <a:avLst/>
            <a:gdLst>
              <a:gd name="connsiteX0" fmla="*/ 0 w 2820628"/>
              <a:gd name="connsiteY0" fmla="*/ 40338 h 403377"/>
              <a:gd name="connsiteX1" fmla="*/ 40338 w 2820628"/>
              <a:gd name="connsiteY1" fmla="*/ 0 h 403377"/>
              <a:gd name="connsiteX2" fmla="*/ 2780290 w 2820628"/>
              <a:gd name="connsiteY2" fmla="*/ 0 h 403377"/>
              <a:gd name="connsiteX3" fmla="*/ 2820628 w 2820628"/>
              <a:gd name="connsiteY3" fmla="*/ 40338 h 403377"/>
              <a:gd name="connsiteX4" fmla="*/ 2820628 w 2820628"/>
              <a:gd name="connsiteY4" fmla="*/ 363039 h 403377"/>
              <a:gd name="connsiteX5" fmla="*/ 2780290 w 2820628"/>
              <a:gd name="connsiteY5" fmla="*/ 403377 h 403377"/>
              <a:gd name="connsiteX6" fmla="*/ 40338 w 2820628"/>
              <a:gd name="connsiteY6" fmla="*/ 403377 h 403377"/>
              <a:gd name="connsiteX7" fmla="*/ 0 w 2820628"/>
              <a:gd name="connsiteY7" fmla="*/ 363039 h 403377"/>
              <a:gd name="connsiteX8" fmla="*/ 0 w 2820628"/>
              <a:gd name="connsiteY8" fmla="*/ 40338 h 4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0628" h="403377">
                <a:moveTo>
                  <a:pt x="0" y="40338"/>
                </a:moveTo>
                <a:cubicBezTo>
                  <a:pt x="0" y="18060"/>
                  <a:pt x="18060" y="0"/>
                  <a:pt x="40338" y="0"/>
                </a:cubicBezTo>
                <a:lnTo>
                  <a:pt x="2780290" y="0"/>
                </a:lnTo>
                <a:cubicBezTo>
                  <a:pt x="2802568" y="0"/>
                  <a:pt x="2820628" y="18060"/>
                  <a:pt x="2820628" y="40338"/>
                </a:cubicBezTo>
                <a:lnTo>
                  <a:pt x="2820628" y="363039"/>
                </a:lnTo>
                <a:cubicBezTo>
                  <a:pt x="2820628" y="385317"/>
                  <a:pt x="2802568" y="403377"/>
                  <a:pt x="2780290" y="403377"/>
                </a:cubicBezTo>
                <a:lnTo>
                  <a:pt x="40338" y="403377"/>
                </a:lnTo>
                <a:cubicBezTo>
                  <a:pt x="18060" y="403377"/>
                  <a:pt x="0" y="385317"/>
                  <a:pt x="0" y="363039"/>
                </a:cubicBezTo>
                <a:lnTo>
                  <a:pt x="0" y="4033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0875" tIns="110875" rIns="110875" bIns="110875" numCol="1" spcCol="1270" anchor="ctr" anchorCtr="0">
            <a:noAutofit/>
          </a:bodyPr>
          <a:lstStyle/>
          <a:p>
            <a:pPr marL="0" lvl="0" indent="0" algn="ctr" defTabSz="1155700">
              <a:lnSpc>
                <a:spcPct val="90000"/>
              </a:lnSpc>
              <a:spcBef>
                <a:spcPct val="0"/>
              </a:spcBef>
              <a:spcAft>
                <a:spcPct val="35000"/>
              </a:spcAft>
              <a:buNone/>
            </a:pPr>
            <a:r>
              <a:rPr lang="en-US" sz="2500" kern="1200" dirty="0">
                <a:latin typeface="Arial" panose="020B0604020202020204" pitchFamily="34" charset="0"/>
                <a:cs typeface="Arial" panose="020B0604020202020204" pitchFamily="34" charset="0"/>
              </a:rPr>
              <a:t>Packaging</a:t>
            </a:r>
          </a:p>
        </p:txBody>
      </p:sp>
      <p:sp>
        <p:nvSpPr>
          <p:cNvPr id="19" name="Freeform: Shape 18"/>
          <p:cNvSpPr/>
          <p:nvPr/>
        </p:nvSpPr>
        <p:spPr>
          <a:xfrm>
            <a:off x="2522172" y="5550275"/>
            <a:ext cx="284638" cy="224199"/>
          </a:xfrm>
          <a:custGeom>
            <a:avLst/>
            <a:gdLst>
              <a:gd name="connsiteX0" fmla="*/ 0 w 151266"/>
              <a:gd name="connsiteY0" fmla="*/ 36304 h 181520"/>
              <a:gd name="connsiteX1" fmla="*/ 75633 w 151266"/>
              <a:gd name="connsiteY1" fmla="*/ 36304 h 181520"/>
              <a:gd name="connsiteX2" fmla="*/ 75633 w 151266"/>
              <a:gd name="connsiteY2" fmla="*/ 0 h 181520"/>
              <a:gd name="connsiteX3" fmla="*/ 151266 w 151266"/>
              <a:gd name="connsiteY3" fmla="*/ 90760 h 181520"/>
              <a:gd name="connsiteX4" fmla="*/ 75633 w 151266"/>
              <a:gd name="connsiteY4" fmla="*/ 181520 h 181520"/>
              <a:gd name="connsiteX5" fmla="*/ 75633 w 151266"/>
              <a:gd name="connsiteY5" fmla="*/ 145216 h 181520"/>
              <a:gd name="connsiteX6" fmla="*/ 0 w 151266"/>
              <a:gd name="connsiteY6" fmla="*/ 145216 h 181520"/>
              <a:gd name="connsiteX7" fmla="*/ 0 w 151266"/>
              <a:gd name="connsiteY7" fmla="*/ 36304 h 18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266" h="181520">
                <a:moveTo>
                  <a:pt x="121013" y="0"/>
                </a:moveTo>
                <a:lnTo>
                  <a:pt x="121013" y="90760"/>
                </a:lnTo>
                <a:lnTo>
                  <a:pt x="151266" y="90760"/>
                </a:lnTo>
                <a:lnTo>
                  <a:pt x="75633" y="181520"/>
                </a:lnTo>
                <a:lnTo>
                  <a:pt x="0" y="90760"/>
                </a:lnTo>
                <a:lnTo>
                  <a:pt x="30253" y="90760"/>
                </a:lnTo>
                <a:lnTo>
                  <a:pt x="30253" y="0"/>
                </a:lnTo>
                <a:lnTo>
                  <a:pt x="121013" y="0"/>
                </a:lnTo>
                <a:close/>
              </a:path>
            </a:pathLst>
          </a:custGeom>
          <a:solidFill>
            <a:schemeClr val="accent1">
              <a:lumMod val="60000"/>
              <a:lumOff val="4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36304" tIns="0" rIns="36304" bIns="45380" numCol="1" spcCol="1270" anchor="ctr" anchorCtr="0">
            <a:noAutofit/>
          </a:bodyPr>
          <a:lstStyle/>
          <a:p>
            <a:pPr marL="0" lvl="0" indent="0" algn="ctr" defTabSz="1155700">
              <a:lnSpc>
                <a:spcPct val="90000"/>
              </a:lnSpc>
              <a:spcBef>
                <a:spcPct val="0"/>
              </a:spcBef>
              <a:spcAft>
                <a:spcPct val="35000"/>
              </a:spcAft>
              <a:buNone/>
            </a:pPr>
            <a:endParaRPr lang="en-US" sz="2500" kern="1200">
              <a:latin typeface="Arial" panose="020B0604020202020204" pitchFamily="34" charset="0"/>
              <a:cs typeface="Arial" panose="020B0604020202020204" pitchFamily="34" charset="0"/>
            </a:endParaRPr>
          </a:p>
        </p:txBody>
      </p:sp>
      <p:sp>
        <p:nvSpPr>
          <p:cNvPr id="20" name="Freeform: Shape 19"/>
          <p:cNvSpPr/>
          <p:nvPr/>
        </p:nvSpPr>
        <p:spPr>
          <a:xfrm>
            <a:off x="886143" y="5774474"/>
            <a:ext cx="3453575" cy="420098"/>
          </a:xfrm>
          <a:custGeom>
            <a:avLst/>
            <a:gdLst>
              <a:gd name="connsiteX0" fmla="*/ 0 w 2820628"/>
              <a:gd name="connsiteY0" fmla="*/ 40338 h 403377"/>
              <a:gd name="connsiteX1" fmla="*/ 40338 w 2820628"/>
              <a:gd name="connsiteY1" fmla="*/ 0 h 403377"/>
              <a:gd name="connsiteX2" fmla="*/ 2780290 w 2820628"/>
              <a:gd name="connsiteY2" fmla="*/ 0 h 403377"/>
              <a:gd name="connsiteX3" fmla="*/ 2820628 w 2820628"/>
              <a:gd name="connsiteY3" fmla="*/ 40338 h 403377"/>
              <a:gd name="connsiteX4" fmla="*/ 2820628 w 2820628"/>
              <a:gd name="connsiteY4" fmla="*/ 363039 h 403377"/>
              <a:gd name="connsiteX5" fmla="*/ 2780290 w 2820628"/>
              <a:gd name="connsiteY5" fmla="*/ 403377 h 403377"/>
              <a:gd name="connsiteX6" fmla="*/ 40338 w 2820628"/>
              <a:gd name="connsiteY6" fmla="*/ 403377 h 403377"/>
              <a:gd name="connsiteX7" fmla="*/ 0 w 2820628"/>
              <a:gd name="connsiteY7" fmla="*/ 363039 h 403377"/>
              <a:gd name="connsiteX8" fmla="*/ 0 w 2820628"/>
              <a:gd name="connsiteY8" fmla="*/ 40338 h 4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0628" h="403377">
                <a:moveTo>
                  <a:pt x="0" y="40338"/>
                </a:moveTo>
                <a:cubicBezTo>
                  <a:pt x="0" y="18060"/>
                  <a:pt x="18060" y="0"/>
                  <a:pt x="40338" y="0"/>
                </a:cubicBezTo>
                <a:lnTo>
                  <a:pt x="2780290" y="0"/>
                </a:lnTo>
                <a:cubicBezTo>
                  <a:pt x="2802568" y="0"/>
                  <a:pt x="2820628" y="18060"/>
                  <a:pt x="2820628" y="40338"/>
                </a:cubicBezTo>
                <a:lnTo>
                  <a:pt x="2820628" y="363039"/>
                </a:lnTo>
                <a:cubicBezTo>
                  <a:pt x="2820628" y="385317"/>
                  <a:pt x="2802568" y="403377"/>
                  <a:pt x="2780290" y="403377"/>
                </a:cubicBezTo>
                <a:lnTo>
                  <a:pt x="40338" y="403377"/>
                </a:lnTo>
                <a:cubicBezTo>
                  <a:pt x="18060" y="403377"/>
                  <a:pt x="0" y="385317"/>
                  <a:pt x="0" y="363039"/>
                </a:cubicBezTo>
                <a:lnTo>
                  <a:pt x="0" y="4033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0875" tIns="110875" rIns="110875" bIns="110875" numCol="1" spcCol="1270" anchor="ctr" anchorCtr="0">
            <a:noAutofit/>
          </a:bodyPr>
          <a:lstStyle/>
          <a:p>
            <a:pPr marL="0" lvl="0" indent="0" algn="ctr" defTabSz="1155700">
              <a:lnSpc>
                <a:spcPct val="90000"/>
              </a:lnSpc>
              <a:spcBef>
                <a:spcPct val="0"/>
              </a:spcBef>
              <a:spcAft>
                <a:spcPct val="35000"/>
              </a:spcAft>
              <a:buNone/>
            </a:pPr>
            <a:r>
              <a:rPr lang="en-US" sz="2500" kern="1200" dirty="0">
                <a:latin typeface="Arial" panose="020B0604020202020204" pitchFamily="34" charset="0"/>
                <a:cs typeface="Arial" panose="020B0604020202020204" pitchFamily="34" charset="0"/>
              </a:rPr>
              <a:t>Assembly</a:t>
            </a:r>
          </a:p>
        </p:txBody>
      </p:sp>
      <p:sp>
        <p:nvSpPr>
          <p:cNvPr id="15" name="TextBox 14"/>
          <p:cNvSpPr txBox="1"/>
          <p:nvPr/>
        </p:nvSpPr>
        <p:spPr>
          <a:xfrm rot="16200000">
            <a:off x="-1166341" y="3184719"/>
            <a:ext cx="3018562" cy="53347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457200" latinLnBrk="1" hangingPunct="0"/>
            <a:r>
              <a:rPr lang="en-US" sz="2800" b="1" dirty="0">
                <a:solidFill>
                  <a:srgbClr val="000000"/>
                </a:solidFill>
                <a:latin typeface="Arial" panose="020B0604020202020204" pitchFamily="34" charset="0"/>
                <a:ea typeface="Helvetica"/>
                <a:cs typeface="Arial" panose="020B0604020202020204" pitchFamily="34" charset="0"/>
                <a:sym typeface="Helvetica"/>
              </a:rPr>
              <a:t>Design House</a:t>
            </a:r>
          </a:p>
        </p:txBody>
      </p:sp>
      <p:sp>
        <p:nvSpPr>
          <p:cNvPr id="22" name="Content Placeholder 2"/>
          <p:cNvSpPr>
            <a:spLocks noGrp="1"/>
          </p:cNvSpPr>
          <p:nvPr>
            <p:ph idx="1"/>
          </p:nvPr>
        </p:nvSpPr>
        <p:spPr>
          <a:xfrm>
            <a:off x="4695228" y="1116636"/>
            <a:ext cx="4128732" cy="4848913"/>
          </a:xfrm>
          <a:ln>
            <a:solidFill>
              <a:schemeClr val="tx1"/>
            </a:solidFill>
          </a:ln>
        </p:spPr>
        <p:txBody>
          <a:bodyPr anchor="ctr">
            <a:noAutofit/>
          </a:bodyPr>
          <a:lstStyle/>
          <a:p>
            <a:pPr marL="514350" lvl="1" indent="-401638">
              <a:spcBef>
                <a:spcPts val="600"/>
              </a:spcBef>
              <a:spcAft>
                <a:spcPts val="600"/>
              </a:spcAft>
            </a:pPr>
            <a:r>
              <a:rPr lang="en-US" sz="2800" dirty="0">
                <a:solidFill>
                  <a:srgbClr val="000000"/>
                </a:solidFill>
                <a:latin typeface="Arial" panose="020B0604020202020204" pitchFamily="34" charset="0"/>
                <a:cs typeface="Arial" panose="020B0604020202020204" pitchFamily="34" charset="0"/>
              </a:rPr>
              <a:t>All steps in IC production performed in-house or on-shore</a:t>
            </a:r>
            <a:endParaRPr lang="en-US" sz="2400" dirty="0">
              <a:solidFill>
                <a:srgbClr val="000000"/>
              </a:solidFill>
              <a:latin typeface="Arial" panose="020B0604020202020204" pitchFamily="34" charset="0"/>
              <a:cs typeface="Arial" panose="020B0604020202020204" pitchFamily="34" charset="0"/>
            </a:endParaRPr>
          </a:p>
          <a:p>
            <a:pPr marL="514350" lvl="1" indent="-401638">
              <a:spcBef>
                <a:spcPts val="600"/>
              </a:spcBef>
            </a:pPr>
            <a:r>
              <a:rPr lang="en-US" sz="2800" dirty="0">
                <a:solidFill>
                  <a:srgbClr val="000000"/>
                </a:solidFill>
                <a:latin typeface="Arial" panose="020B0604020202020204" pitchFamily="34" charset="0"/>
                <a:cs typeface="Arial" panose="020B0604020202020204" pitchFamily="34" charset="0"/>
              </a:rPr>
              <a:t>No longer prevalent</a:t>
            </a:r>
          </a:p>
          <a:p>
            <a:pPr marL="800100" lvl="2" indent="-401638">
              <a:spcBef>
                <a:spcPts val="600"/>
              </a:spcBef>
              <a:buFont typeface="Courier New" panose="02070309020205020404" pitchFamily="49" charset="0"/>
              <a:buChar char="o"/>
            </a:pPr>
            <a:r>
              <a:rPr lang="en-US" sz="2400" b="0" dirty="0">
                <a:solidFill>
                  <a:srgbClr val="000000"/>
                </a:solidFill>
                <a:latin typeface="Arial" panose="020B0604020202020204" pitchFamily="34" charset="0"/>
                <a:cs typeface="Arial" panose="020B0604020202020204" pitchFamily="34" charset="0"/>
              </a:rPr>
              <a:t>Complex designs</a:t>
            </a:r>
          </a:p>
          <a:p>
            <a:pPr marL="800100" lvl="2" indent="-401638">
              <a:spcBef>
                <a:spcPts val="600"/>
              </a:spcBef>
              <a:buFont typeface="Courier New" panose="02070309020205020404" pitchFamily="49" charset="0"/>
              <a:buChar char="o"/>
            </a:pPr>
            <a:r>
              <a:rPr lang="en-US" sz="2400" b="0" dirty="0">
                <a:solidFill>
                  <a:srgbClr val="000000"/>
                </a:solidFill>
                <a:latin typeface="Arial" panose="020B0604020202020204" pitchFamily="34" charset="0"/>
                <a:cs typeface="Arial" panose="020B0604020202020204" pitchFamily="34" charset="0"/>
              </a:rPr>
              <a:t>Market time pressure</a:t>
            </a:r>
          </a:p>
          <a:p>
            <a:pPr marL="800100" lvl="2" indent="-401638">
              <a:spcBef>
                <a:spcPts val="600"/>
              </a:spcBef>
              <a:buFont typeface="Courier New" panose="02070309020205020404" pitchFamily="49" charset="0"/>
              <a:buChar char="o"/>
            </a:pPr>
            <a:r>
              <a:rPr lang="en-US" sz="2400" b="0" dirty="0">
                <a:solidFill>
                  <a:srgbClr val="000000"/>
                </a:solidFill>
                <a:latin typeface="Arial" panose="020B0604020202020204" pitchFamily="34" charset="0"/>
                <a:cs typeface="Arial" panose="020B0604020202020204" pitchFamily="34" charset="0"/>
              </a:rPr>
              <a:t>Exploding costs of top-end fabs</a:t>
            </a:r>
          </a:p>
        </p:txBody>
      </p:sp>
      <p:cxnSp>
        <p:nvCxnSpPr>
          <p:cNvPr id="25" name="Straight Arrow Connector 24"/>
          <p:cNvCxnSpPr>
            <a:cxnSpLocks/>
          </p:cNvCxnSpPr>
          <p:nvPr/>
        </p:nvCxnSpPr>
        <p:spPr>
          <a:xfrm>
            <a:off x="688724" y="1116636"/>
            <a:ext cx="0" cy="4848913"/>
          </a:xfrm>
          <a:prstGeom prst="straightConnector1">
            <a:avLst/>
          </a:prstGeom>
          <a:noFill/>
          <a:ln w="38100" cap="flat">
            <a:solidFill>
              <a:srgbClr val="000000"/>
            </a:solidFill>
            <a:prstDash val="solid"/>
            <a:miter lim="400000"/>
            <a:headEnd type="none"/>
            <a:tailEnd type="triangle" w="lg" len="lg"/>
          </a:ln>
          <a:effectLst/>
        </p:spPr>
        <p:style>
          <a:lnRef idx="0">
            <a:scrgbClr r="0" g="0" b="0"/>
          </a:lnRef>
          <a:fillRef idx="0">
            <a:scrgbClr r="0" g="0" b="0"/>
          </a:fillRef>
          <a:effectRef idx="0">
            <a:scrgbClr r="0" g="0" b="0"/>
          </a:effectRef>
          <a:fontRef idx="none"/>
        </p:style>
      </p:cxnSp>
      <p:sp>
        <p:nvSpPr>
          <p:cNvPr id="23" name="Slide Number Placeholder 22">
            <a:extLst>
              <a:ext uri="{FF2B5EF4-FFF2-40B4-BE49-F238E27FC236}">
                <a16:creationId xmlns:a16="http://schemas.microsoft.com/office/drawing/2014/main" id="{8BC8FB42-800B-4936-941E-9420E5105FEC}"/>
              </a:ext>
            </a:extLst>
          </p:cNvPr>
          <p:cNvSpPr>
            <a:spLocks noGrp="1"/>
          </p:cNvSpPr>
          <p:nvPr>
            <p:ph type="sldNum" sz="quarter" idx="2"/>
          </p:nvPr>
        </p:nvSpPr>
        <p:spPr/>
        <p:txBody>
          <a:bodyPr/>
          <a:lstStyle/>
          <a:p>
            <a:fld id="{6EA7A850-4BE4-457B-9249-6A73A0B2CF6C}" type="slidenum">
              <a:rPr lang="en-US" smtClean="0"/>
              <a:t>3</a:t>
            </a:fld>
            <a:endParaRPr lang="en-US"/>
          </a:p>
        </p:txBody>
      </p:sp>
    </p:spTree>
    <p:extLst>
      <p:ext uri="{BB962C8B-B14F-4D97-AF65-F5344CB8AC3E}">
        <p14:creationId xmlns:p14="http://schemas.microsoft.com/office/powerpoint/2010/main" val="41462029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Arial" panose="020B0604020202020204" pitchFamily="34" charset="0"/>
                <a:cs typeface="Arial" panose="020B0604020202020204" pitchFamily="34" charset="0"/>
              </a:rPr>
              <a:t>Horizontal Business Model</a:t>
            </a:r>
          </a:p>
        </p:txBody>
      </p:sp>
      <p:sp>
        <p:nvSpPr>
          <p:cNvPr id="9" name="TextBox 8"/>
          <p:cNvSpPr txBox="1"/>
          <p:nvPr/>
        </p:nvSpPr>
        <p:spPr>
          <a:xfrm>
            <a:off x="3768419" y="1042062"/>
            <a:ext cx="4848336" cy="84125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US" sz="2400" b="0" i="1" u="none" strike="noStrike" cap="none" spc="0" normalizeH="0" baseline="0" dirty="0">
                <a:ln>
                  <a:noFill/>
                </a:ln>
                <a:solidFill>
                  <a:srgbClr val="000000"/>
                </a:solidFill>
                <a:effectLst/>
                <a:uFillTx/>
                <a:latin typeface="Arial" panose="020B0604020202020204" pitchFamily="34" charset="0"/>
                <a:ea typeface="Helvetica"/>
                <a:cs typeface="Arial" panose="020B0604020202020204" pitchFamily="34" charset="0"/>
                <a:sym typeface="Helvetica"/>
              </a:rPr>
              <a:t>Off-shore fabrication</a:t>
            </a:r>
            <a:r>
              <a:rPr lang="en-US" sz="2400" i="1" dirty="0">
                <a:solidFill>
                  <a:srgbClr val="000000"/>
                </a:solidFill>
                <a:latin typeface="Arial" panose="020B0604020202020204" pitchFamily="34" charset="0"/>
                <a:ea typeface="Helvetica"/>
                <a:cs typeface="Arial" panose="020B0604020202020204" pitchFamily="34" charset="0"/>
                <a:sym typeface="Helvetica"/>
              </a:rPr>
              <a:t>, test , </a:t>
            </a:r>
          </a:p>
          <a:p>
            <a:pPr marL="0" marR="0" indent="0" algn="ctr" defTabSz="457200" rtl="0" fontAlgn="auto" latinLnBrk="1" hangingPunct="0">
              <a:lnSpc>
                <a:spcPct val="100000"/>
              </a:lnSpc>
              <a:spcBef>
                <a:spcPts val="0"/>
              </a:spcBef>
              <a:spcAft>
                <a:spcPts val="0"/>
              </a:spcAft>
              <a:buClrTx/>
              <a:buSzTx/>
              <a:buFontTx/>
              <a:buNone/>
              <a:tabLst/>
            </a:pPr>
            <a:r>
              <a:rPr lang="en-US" sz="2400" i="1" dirty="0">
                <a:solidFill>
                  <a:srgbClr val="000000"/>
                </a:solidFill>
                <a:latin typeface="Arial" panose="020B0604020202020204" pitchFamily="34" charset="0"/>
                <a:ea typeface="Helvetica"/>
                <a:cs typeface="Arial" panose="020B0604020202020204" pitchFamily="34" charset="0"/>
                <a:sym typeface="Helvetica"/>
              </a:rPr>
              <a:t>packaging and assembly</a:t>
            </a:r>
            <a:endParaRPr kumimoji="0" lang="en-US" sz="2400" b="0" i="1" u="none" strike="noStrike" cap="none" spc="0" normalizeH="0" baseline="0" dirty="0">
              <a:ln>
                <a:noFill/>
              </a:ln>
              <a:solidFill>
                <a:srgbClr val="000000"/>
              </a:solidFill>
              <a:effectLst/>
              <a:uFillTx/>
              <a:latin typeface="Arial" panose="020B0604020202020204" pitchFamily="34" charset="0"/>
              <a:ea typeface="Helvetica"/>
              <a:cs typeface="Arial" panose="020B0604020202020204" pitchFamily="34" charset="0"/>
              <a:sym typeface="Helvetica"/>
            </a:endParaRPr>
          </a:p>
        </p:txBody>
      </p:sp>
      <p:sp>
        <p:nvSpPr>
          <p:cNvPr id="24" name="TextBox 23"/>
          <p:cNvSpPr txBox="1"/>
          <p:nvPr/>
        </p:nvSpPr>
        <p:spPr>
          <a:xfrm>
            <a:off x="434006" y="1019228"/>
            <a:ext cx="3474543" cy="84125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r>
              <a:rPr lang="en-US" sz="2400" i="1" dirty="0">
                <a:solidFill>
                  <a:srgbClr val="000000"/>
                </a:solidFill>
                <a:latin typeface="Arial" panose="020B0604020202020204" pitchFamily="34" charset="0"/>
                <a:ea typeface="Helvetica"/>
                <a:cs typeface="Arial" panose="020B0604020202020204" pitchFamily="34" charset="0"/>
                <a:sym typeface="Helvetica"/>
              </a:rPr>
              <a:t>On-shore design house</a:t>
            </a:r>
          </a:p>
          <a:p>
            <a:pPr marL="0" marR="0" indent="0" algn="ctr" defTabSz="457200" rtl="0" fontAlgn="auto" latinLnBrk="1" hangingPunct="0">
              <a:lnSpc>
                <a:spcPct val="100000"/>
              </a:lnSpc>
              <a:spcBef>
                <a:spcPts val="0"/>
              </a:spcBef>
              <a:spcAft>
                <a:spcPts val="0"/>
              </a:spcAft>
              <a:buClrTx/>
              <a:buSzTx/>
              <a:buFontTx/>
              <a:buNone/>
              <a:tabLst/>
            </a:pPr>
            <a:r>
              <a:rPr kumimoji="0" lang="en-US" sz="2400" b="0" i="1" u="none" strike="noStrike" cap="none" spc="0" normalizeH="0" baseline="0" dirty="0">
                <a:ln>
                  <a:noFill/>
                </a:ln>
                <a:solidFill>
                  <a:srgbClr val="000000"/>
                </a:solidFill>
                <a:effectLst/>
                <a:uFillTx/>
                <a:latin typeface="Arial" panose="020B0604020202020204" pitchFamily="34" charset="0"/>
                <a:ea typeface="Helvetica"/>
                <a:cs typeface="Arial" panose="020B0604020202020204" pitchFamily="34" charset="0"/>
                <a:sym typeface="Helvetica"/>
              </a:rPr>
              <a:t>(Fabless SoC</a:t>
            </a:r>
            <a:r>
              <a:rPr kumimoji="0" lang="en-US" sz="2400" b="0" i="1" u="none" strike="noStrike" cap="none" spc="0" normalizeH="0" dirty="0">
                <a:ln>
                  <a:noFill/>
                </a:ln>
                <a:solidFill>
                  <a:srgbClr val="000000"/>
                </a:solidFill>
                <a:effectLst/>
                <a:uFillTx/>
                <a:latin typeface="Arial" panose="020B0604020202020204" pitchFamily="34" charset="0"/>
                <a:ea typeface="Helvetica"/>
                <a:cs typeface="Arial" panose="020B0604020202020204" pitchFamily="34" charset="0"/>
                <a:sym typeface="Helvetica"/>
              </a:rPr>
              <a:t> integrator)</a:t>
            </a:r>
            <a:endParaRPr kumimoji="0" lang="en-US" sz="2400" b="0" i="1" u="none" strike="noStrike" cap="none" spc="0" normalizeH="0" baseline="0" dirty="0">
              <a:ln>
                <a:noFill/>
              </a:ln>
              <a:solidFill>
                <a:srgbClr val="000000"/>
              </a:solidFill>
              <a:effectLst/>
              <a:uFillTx/>
              <a:latin typeface="Arial" panose="020B0604020202020204" pitchFamily="34" charset="0"/>
              <a:ea typeface="Helvetica"/>
              <a:cs typeface="Arial" panose="020B0604020202020204" pitchFamily="34" charset="0"/>
              <a:sym typeface="Helvetica"/>
            </a:endParaRPr>
          </a:p>
        </p:txBody>
      </p:sp>
      <p:grpSp>
        <p:nvGrpSpPr>
          <p:cNvPr id="17" name="Group 16"/>
          <p:cNvGrpSpPr/>
          <p:nvPr/>
        </p:nvGrpSpPr>
        <p:grpSpPr>
          <a:xfrm>
            <a:off x="122933" y="2067434"/>
            <a:ext cx="1053961" cy="1169641"/>
            <a:chOff x="1171493" y="0"/>
            <a:chExt cx="832356" cy="799983"/>
          </a:xfrm>
        </p:grpSpPr>
        <p:sp>
          <p:nvSpPr>
            <p:cNvPr id="54" name="Rectangle: Rounded Corners 53"/>
            <p:cNvSpPr/>
            <p:nvPr/>
          </p:nvSpPr>
          <p:spPr>
            <a:xfrm>
              <a:off x="1171493" y="0"/>
              <a:ext cx="832356" cy="79998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5" name="Rectangle: Rounded Corners 8"/>
            <p:cNvSpPr txBox="1"/>
            <p:nvPr/>
          </p:nvSpPr>
          <p:spPr>
            <a:xfrm>
              <a:off x="1194924" y="23432"/>
              <a:ext cx="785494" cy="7531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kern="1200" dirty="0">
                  <a:latin typeface="Arial" panose="020B0604020202020204" pitchFamily="34" charset="0"/>
                  <a:cs typeface="Arial" panose="020B0604020202020204" pitchFamily="34" charset="0"/>
                </a:rPr>
                <a:t>Specs, RTL Design</a:t>
              </a:r>
            </a:p>
          </p:txBody>
        </p:sp>
      </p:grpSp>
      <p:grpSp>
        <p:nvGrpSpPr>
          <p:cNvPr id="20" name="Group 19"/>
          <p:cNvGrpSpPr/>
          <p:nvPr/>
        </p:nvGrpSpPr>
        <p:grpSpPr>
          <a:xfrm>
            <a:off x="1450691" y="2059200"/>
            <a:ext cx="1397533" cy="1177875"/>
            <a:chOff x="2336791" y="0"/>
            <a:chExt cx="1212080" cy="799983"/>
          </a:xfrm>
        </p:grpSpPr>
        <p:sp>
          <p:nvSpPr>
            <p:cNvPr id="50" name="Rectangle: Rounded Corners 49"/>
            <p:cNvSpPr/>
            <p:nvPr/>
          </p:nvSpPr>
          <p:spPr>
            <a:xfrm>
              <a:off x="2336791" y="0"/>
              <a:ext cx="1205076" cy="79998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Rectangle: Rounded Corners 12"/>
            <p:cNvSpPr txBox="1"/>
            <p:nvPr/>
          </p:nvSpPr>
          <p:spPr>
            <a:xfrm>
              <a:off x="2360222" y="14405"/>
              <a:ext cx="1188649" cy="762148"/>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kern="1200" dirty="0">
                  <a:latin typeface="Arial" panose="020B0604020202020204" pitchFamily="34" charset="0"/>
                  <a:cs typeface="Arial" panose="020B0604020202020204" pitchFamily="34" charset="0"/>
                </a:rPr>
                <a:t>Synthesis,  </a:t>
              </a:r>
              <a:r>
                <a:rPr lang="en-US" dirty="0">
                  <a:latin typeface="Arial" panose="020B0604020202020204" pitchFamily="34" charset="0"/>
                  <a:cs typeface="Arial" panose="020B0604020202020204" pitchFamily="34" charset="0"/>
                </a:rPr>
                <a:t>Verification, </a:t>
              </a:r>
              <a:r>
                <a:rPr lang="en-US" kern="1200" dirty="0">
                  <a:latin typeface="Arial" panose="020B0604020202020204" pitchFamily="34" charset="0"/>
                  <a:cs typeface="Arial" panose="020B0604020202020204" pitchFamily="34" charset="0"/>
                </a:rPr>
                <a:t>DFT</a:t>
              </a:r>
            </a:p>
          </p:txBody>
        </p:sp>
      </p:grpSp>
      <p:grpSp>
        <p:nvGrpSpPr>
          <p:cNvPr id="25" name="Group 24"/>
          <p:cNvGrpSpPr/>
          <p:nvPr/>
        </p:nvGrpSpPr>
        <p:grpSpPr>
          <a:xfrm>
            <a:off x="3108561" y="2060668"/>
            <a:ext cx="1187963" cy="1182498"/>
            <a:chOff x="4022395" y="-382514"/>
            <a:chExt cx="1097136" cy="1182498"/>
          </a:xfrm>
        </p:grpSpPr>
        <p:sp>
          <p:nvSpPr>
            <p:cNvPr id="46" name="Rectangle: Rounded Corners 45"/>
            <p:cNvSpPr/>
            <p:nvPr/>
          </p:nvSpPr>
          <p:spPr>
            <a:xfrm>
              <a:off x="4022395" y="-382514"/>
              <a:ext cx="1097136" cy="1182498"/>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Rectangle: Rounded Corners 16"/>
            <p:cNvSpPr txBox="1"/>
            <p:nvPr/>
          </p:nvSpPr>
          <p:spPr>
            <a:xfrm>
              <a:off x="4046604" y="-281667"/>
              <a:ext cx="1050274" cy="1010575"/>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kern="1200" dirty="0">
                  <a:latin typeface="Arial" panose="020B0604020202020204" pitchFamily="34" charset="0"/>
                  <a:cs typeface="Arial" panose="020B0604020202020204" pitchFamily="34" charset="0"/>
                </a:rPr>
                <a:t>Physical Design, </a:t>
              </a:r>
              <a:r>
                <a:rPr lang="en-US" dirty="0">
                  <a:latin typeface="Arial" panose="020B0604020202020204" pitchFamily="34" charset="0"/>
                  <a:cs typeface="Arial" panose="020B0604020202020204" pitchFamily="34" charset="0"/>
                </a:rPr>
                <a:t>Signoff</a:t>
              </a:r>
              <a:endParaRPr lang="en-US" kern="1200" dirty="0">
                <a:latin typeface="Arial" panose="020B0604020202020204" pitchFamily="34" charset="0"/>
                <a:cs typeface="Arial" panose="020B0604020202020204" pitchFamily="34" charset="0"/>
              </a:endParaRPr>
            </a:p>
          </p:txBody>
        </p:sp>
      </p:grpSp>
      <p:grpSp>
        <p:nvGrpSpPr>
          <p:cNvPr id="4" name="Group 3">
            <a:extLst>
              <a:ext uri="{FF2B5EF4-FFF2-40B4-BE49-F238E27FC236}">
                <a16:creationId xmlns:a16="http://schemas.microsoft.com/office/drawing/2014/main" id="{C1E9FC30-7DC2-4F93-8FF5-CBAC70BC1C98}"/>
              </a:ext>
            </a:extLst>
          </p:cNvPr>
          <p:cNvGrpSpPr/>
          <p:nvPr/>
        </p:nvGrpSpPr>
        <p:grpSpPr>
          <a:xfrm>
            <a:off x="4566480" y="2062965"/>
            <a:ext cx="724480" cy="1174110"/>
            <a:chOff x="4542659" y="2030961"/>
            <a:chExt cx="724480" cy="1186783"/>
          </a:xfrm>
        </p:grpSpPr>
        <p:sp>
          <p:nvSpPr>
            <p:cNvPr id="42" name="Rectangle: Rounded Corners 41"/>
            <p:cNvSpPr/>
            <p:nvPr/>
          </p:nvSpPr>
          <p:spPr>
            <a:xfrm>
              <a:off x="4542659" y="2030961"/>
              <a:ext cx="724480" cy="1186783"/>
            </a:xfrm>
            <a:prstGeom prst="roundRect">
              <a:avLst>
                <a:gd name="adj" fmla="val 10000"/>
              </a:avLst>
            </a:prstGeom>
            <a:solidFill>
              <a:schemeClr val="accent4">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3" name="Rectangle: Rounded Corners 20"/>
            <p:cNvSpPr txBox="1"/>
            <p:nvPr/>
          </p:nvSpPr>
          <p:spPr>
            <a:xfrm>
              <a:off x="4572643" y="2073264"/>
              <a:ext cx="671420" cy="114002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kern="1200" dirty="0">
                  <a:latin typeface="Arial" panose="020B0604020202020204" pitchFamily="34" charset="0"/>
                  <a:cs typeface="Arial" panose="020B0604020202020204" pitchFamily="34" charset="0"/>
                </a:rPr>
                <a:t>Fab</a:t>
              </a:r>
            </a:p>
          </p:txBody>
        </p:sp>
      </p:grpSp>
      <p:grpSp>
        <p:nvGrpSpPr>
          <p:cNvPr id="30" name="Group 29"/>
          <p:cNvGrpSpPr/>
          <p:nvPr/>
        </p:nvGrpSpPr>
        <p:grpSpPr>
          <a:xfrm>
            <a:off x="6252076" y="2513288"/>
            <a:ext cx="274320" cy="274320"/>
            <a:chOff x="6368066" y="296779"/>
            <a:chExt cx="176459" cy="206424"/>
          </a:xfrm>
          <a:solidFill>
            <a:schemeClr val="accent1">
              <a:lumMod val="60000"/>
              <a:lumOff val="40000"/>
            </a:schemeClr>
          </a:solidFill>
        </p:grpSpPr>
        <p:sp>
          <p:nvSpPr>
            <p:cNvPr id="40" name="Arrow: Right 39"/>
            <p:cNvSpPr/>
            <p:nvPr/>
          </p:nvSpPr>
          <p:spPr>
            <a:xfrm>
              <a:off x="6368066" y="296779"/>
              <a:ext cx="176459" cy="206424"/>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41" name="Arrow: Right 22"/>
            <p:cNvSpPr txBox="1"/>
            <p:nvPr/>
          </p:nvSpPr>
          <p:spPr>
            <a:xfrm>
              <a:off x="6368066" y="338064"/>
              <a:ext cx="123521" cy="12385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000" kern="1200">
                <a:latin typeface="Arial" panose="020B0604020202020204" pitchFamily="34" charset="0"/>
                <a:cs typeface="Arial" panose="020B0604020202020204" pitchFamily="34" charset="0"/>
              </a:endParaRPr>
            </a:p>
          </p:txBody>
        </p:sp>
      </p:grpSp>
      <p:grpSp>
        <p:nvGrpSpPr>
          <p:cNvPr id="31" name="Group 30"/>
          <p:cNvGrpSpPr/>
          <p:nvPr/>
        </p:nvGrpSpPr>
        <p:grpSpPr>
          <a:xfrm>
            <a:off x="6534970" y="2059200"/>
            <a:ext cx="1265521" cy="1182496"/>
            <a:chOff x="6617776" y="0"/>
            <a:chExt cx="840483" cy="799983"/>
          </a:xfrm>
          <a:solidFill>
            <a:schemeClr val="accent4">
              <a:lumMod val="60000"/>
              <a:lumOff val="40000"/>
            </a:schemeClr>
          </a:solidFill>
        </p:grpSpPr>
        <p:sp>
          <p:nvSpPr>
            <p:cNvPr id="38" name="Rectangle: Rounded Corners 37"/>
            <p:cNvSpPr/>
            <p:nvPr/>
          </p:nvSpPr>
          <p:spPr>
            <a:xfrm>
              <a:off x="6617776" y="0"/>
              <a:ext cx="840483" cy="799983"/>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9" name="Rectangle: Rounded Corners 24"/>
            <p:cNvSpPr txBox="1"/>
            <p:nvPr/>
          </p:nvSpPr>
          <p:spPr>
            <a:xfrm>
              <a:off x="6644057" y="24581"/>
              <a:ext cx="787920" cy="753121"/>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kern="1200" dirty="0">
                  <a:latin typeface="Arial" panose="020B0604020202020204" pitchFamily="34" charset="0"/>
                  <a:cs typeface="Arial" panose="020B0604020202020204" pitchFamily="34" charset="0"/>
                </a:rPr>
                <a:t>Package,</a:t>
              </a:r>
            </a:p>
            <a:p>
              <a:pPr marL="0" lvl="0" indent="0" algn="ctr" defTabSz="977900">
                <a:lnSpc>
                  <a:spcPct val="90000"/>
                </a:lnSpc>
                <a:spcBef>
                  <a:spcPct val="0"/>
                </a:spcBef>
                <a:spcAft>
                  <a:spcPct val="35000"/>
                </a:spcAft>
                <a:buNone/>
              </a:pPr>
              <a:r>
                <a:rPr lang="en-US" dirty="0">
                  <a:latin typeface="Arial" panose="020B0604020202020204" pitchFamily="34" charset="0"/>
                  <a:cs typeface="Arial" panose="020B0604020202020204" pitchFamily="34" charset="0"/>
                </a:rPr>
                <a:t>Assembly</a:t>
              </a:r>
              <a:endParaRPr lang="en-US" kern="1200" dirty="0">
                <a:latin typeface="Arial" panose="020B0604020202020204" pitchFamily="34" charset="0"/>
                <a:cs typeface="Arial" panose="020B0604020202020204" pitchFamily="34" charset="0"/>
              </a:endParaRPr>
            </a:p>
          </p:txBody>
        </p:sp>
      </p:grpSp>
      <p:grpSp>
        <p:nvGrpSpPr>
          <p:cNvPr id="78" name="Group 77"/>
          <p:cNvGrpSpPr/>
          <p:nvPr/>
        </p:nvGrpSpPr>
        <p:grpSpPr>
          <a:xfrm>
            <a:off x="1183709" y="2518848"/>
            <a:ext cx="274320" cy="274320"/>
            <a:chOff x="921786" y="296779"/>
            <a:chExt cx="176459" cy="206424"/>
          </a:xfrm>
          <a:solidFill>
            <a:schemeClr val="accent1">
              <a:lumMod val="60000"/>
              <a:lumOff val="40000"/>
            </a:schemeClr>
          </a:solidFill>
        </p:grpSpPr>
        <p:sp>
          <p:nvSpPr>
            <p:cNvPr id="79" name="Arrow: Right 78"/>
            <p:cNvSpPr/>
            <p:nvPr/>
          </p:nvSpPr>
          <p:spPr>
            <a:xfrm>
              <a:off x="921786" y="296779"/>
              <a:ext cx="176459" cy="206424"/>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80" name="Arrow: Right 6"/>
            <p:cNvSpPr txBox="1"/>
            <p:nvPr/>
          </p:nvSpPr>
          <p:spPr>
            <a:xfrm>
              <a:off x="921786" y="338064"/>
              <a:ext cx="123521" cy="12385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000" kern="1200" dirty="0">
                <a:latin typeface="Arial" panose="020B0604020202020204" pitchFamily="34" charset="0"/>
                <a:cs typeface="Arial" panose="020B0604020202020204" pitchFamily="34" charset="0"/>
              </a:endParaRPr>
            </a:p>
          </p:txBody>
        </p:sp>
      </p:grpSp>
      <p:sp>
        <p:nvSpPr>
          <p:cNvPr id="82" name="Rectangle: Rounded Corners 81"/>
          <p:cNvSpPr/>
          <p:nvPr/>
        </p:nvSpPr>
        <p:spPr>
          <a:xfrm>
            <a:off x="5562237" y="2067433"/>
            <a:ext cx="714648" cy="1169641"/>
          </a:xfrm>
          <a:prstGeom prst="roundRect">
            <a:avLst>
              <a:gd name="adj" fmla="val 10000"/>
            </a:avLst>
          </a:prstGeom>
          <a:solidFill>
            <a:schemeClr val="accent4">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3" name="Rectangle: Rounded Corners 20"/>
          <p:cNvSpPr txBox="1"/>
          <p:nvPr/>
        </p:nvSpPr>
        <p:spPr>
          <a:xfrm>
            <a:off x="5578603" y="2097574"/>
            <a:ext cx="647817" cy="1101125"/>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kern="1200" dirty="0">
                <a:latin typeface="Arial" panose="020B0604020202020204" pitchFamily="34" charset="0"/>
                <a:cs typeface="Arial" panose="020B0604020202020204" pitchFamily="34" charset="0"/>
              </a:rPr>
              <a:t>Test</a:t>
            </a:r>
          </a:p>
        </p:txBody>
      </p:sp>
      <p:grpSp>
        <p:nvGrpSpPr>
          <p:cNvPr id="84" name="Group 83"/>
          <p:cNvGrpSpPr/>
          <p:nvPr/>
        </p:nvGrpSpPr>
        <p:grpSpPr>
          <a:xfrm>
            <a:off x="5295991" y="2521522"/>
            <a:ext cx="274320" cy="274320"/>
            <a:chOff x="3772689" y="296779"/>
            <a:chExt cx="176459" cy="206424"/>
          </a:xfrm>
          <a:solidFill>
            <a:schemeClr val="accent1">
              <a:lumMod val="60000"/>
              <a:lumOff val="40000"/>
            </a:schemeClr>
          </a:solidFill>
        </p:grpSpPr>
        <p:sp>
          <p:nvSpPr>
            <p:cNvPr id="85" name="Arrow: Right 84"/>
            <p:cNvSpPr/>
            <p:nvPr/>
          </p:nvSpPr>
          <p:spPr>
            <a:xfrm>
              <a:off x="3772689" y="296779"/>
              <a:ext cx="176459" cy="206424"/>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86" name="Arrow: Right 14"/>
            <p:cNvSpPr txBox="1"/>
            <p:nvPr/>
          </p:nvSpPr>
          <p:spPr>
            <a:xfrm>
              <a:off x="3772689" y="338064"/>
              <a:ext cx="123521" cy="12385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000" kern="1200">
                <a:latin typeface="Arial" panose="020B0604020202020204" pitchFamily="34" charset="0"/>
                <a:cs typeface="Arial" panose="020B0604020202020204" pitchFamily="34" charset="0"/>
              </a:endParaRPr>
            </a:p>
          </p:txBody>
        </p:sp>
      </p:grpSp>
      <p:grpSp>
        <p:nvGrpSpPr>
          <p:cNvPr id="90" name="Group 89"/>
          <p:cNvGrpSpPr/>
          <p:nvPr/>
        </p:nvGrpSpPr>
        <p:grpSpPr>
          <a:xfrm>
            <a:off x="4299069" y="2505379"/>
            <a:ext cx="274320" cy="274320"/>
            <a:chOff x="3772689" y="296779"/>
            <a:chExt cx="176459" cy="206424"/>
          </a:xfrm>
          <a:solidFill>
            <a:schemeClr val="accent1">
              <a:lumMod val="60000"/>
              <a:lumOff val="40000"/>
            </a:schemeClr>
          </a:solidFill>
        </p:grpSpPr>
        <p:sp>
          <p:nvSpPr>
            <p:cNvPr id="91" name="Arrow: Right 90"/>
            <p:cNvSpPr/>
            <p:nvPr/>
          </p:nvSpPr>
          <p:spPr>
            <a:xfrm>
              <a:off x="3772689" y="296779"/>
              <a:ext cx="176459" cy="206424"/>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92" name="Arrow: Right 14"/>
            <p:cNvSpPr txBox="1"/>
            <p:nvPr/>
          </p:nvSpPr>
          <p:spPr>
            <a:xfrm>
              <a:off x="3772689" y="338064"/>
              <a:ext cx="123521" cy="12385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000" kern="1200">
                <a:latin typeface="Arial" panose="020B0604020202020204" pitchFamily="34" charset="0"/>
                <a:cs typeface="Arial" panose="020B0604020202020204" pitchFamily="34" charset="0"/>
              </a:endParaRPr>
            </a:p>
          </p:txBody>
        </p:sp>
      </p:grpSp>
      <p:grpSp>
        <p:nvGrpSpPr>
          <p:cNvPr id="93" name="Group 92"/>
          <p:cNvGrpSpPr/>
          <p:nvPr/>
        </p:nvGrpSpPr>
        <p:grpSpPr>
          <a:xfrm>
            <a:off x="2845008" y="2513289"/>
            <a:ext cx="274320" cy="274320"/>
            <a:chOff x="3772689" y="296779"/>
            <a:chExt cx="176459" cy="206424"/>
          </a:xfrm>
          <a:solidFill>
            <a:schemeClr val="accent1">
              <a:lumMod val="60000"/>
              <a:lumOff val="40000"/>
            </a:schemeClr>
          </a:solidFill>
        </p:grpSpPr>
        <p:sp>
          <p:nvSpPr>
            <p:cNvPr id="94" name="Arrow: Right 93"/>
            <p:cNvSpPr/>
            <p:nvPr/>
          </p:nvSpPr>
          <p:spPr>
            <a:xfrm>
              <a:off x="3772689" y="296779"/>
              <a:ext cx="176459" cy="206424"/>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95" name="Arrow: Right 14"/>
            <p:cNvSpPr txBox="1"/>
            <p:nvPr/>
          </p:nvSpPr>
          <p:spPr>
            <a:xfrm>
              <a:off x="3772689" y="338064"/>
              <a:ext cx="123521" cy="12385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000" kern="1200">
                <a:latin typeface="Arial" panose="020B0604020202020204" pitchFamily="34" charset="0"/>
                <a:cs typeface="Arial" panose="020B0604020202020204" pitchFamily="34" charset="0"/>
              </a:endParaRPr>
            </a:p>
          </p:txBody>
        </p:sp>
      </p:grpSp>
      <p:pic>
        <p:nvPicPr>
          <p:cNvPr id="100" name="Picture 99"/>
          <p:cNvPicPr>
            <a:picLocks noChangeAspect="1"/>
          </p:cNvPicPr>
          <p:nvPr/>
        </p:nvPicPr>
        <p:blipFill>
          <a:blip r:embed="rId2"/>
          <a:stretch>
            <a:fillRect/>
          </a:stretch>
        </p:blipFill>
        <p:spPr>
          <a:xfrm>
            <a:off x="4290096" y="3689226"/>
            <a:ext cx="4737526" cy="2520286"/>
          </a:xfrm>
          <a:prstGeom prst="rect">
            <a:avLst/>
          </a:prstGeom>
        </p:spPr>
      </p:pic>
      <p:sp>
        <p:nvSpPr>
          <p:cNvPr id="101" name="Content Placeholder 2"/>
          <p:cNvSpPr>
            <a:spLocks noGrp="1"/>
          </p:cNvSpPr>
          <p:nvPr>
            <p:ph idx="1"/>
          </p:nvPr>
        </p:nvSpPr>
        <p:spPr>
          <a:xfrm>
            <a:off x="-153108" y="3689226"/>
            <a:ext cx="4203130" cy="2313758"/>
          </a:xfrm>
        </p:spPr>
        <p:txBody>
          <a:bodyPr>
            <a:noAutofit/>
          </a:bodyPr>
          <a:lstStyle/>
          <a:p>
            <a:pPr lvl="1">
              <a:spcBef>
                <a:spcPts val="600"/>
              </a:spcBef>
            </a:pPr>
            <a:r>
              <a:rPr lang="en-US" sz="2400" b="0" dirty="0">
                <a:solidFill>
                  <a:srgbClr val="000000"/>
                </a:solidFill>
                <a:latin typeface="Arial" panose="020B0604020202020204" pitchFamily="34" charset="0"/>
                <a:cs typeface="Arial" panose="020B0604020202020204" pitchFamily="34" charset="0"/>
              </a:rPr>
              <a:t>Top-end fabs moving off-shore</a:t>
            </a:r>
          </a:p>
          <a:p>
            <a:pPr lvl="1">
              <a:spcBef>
                <a:spcPts val="600"/>
              </a:spcBef>
            </a:pPr>
            <a:r>
              <a:rPr lang="en-US" sz="2400" b="0" dirty="0">
                <a:solidFill>
                  <a:srgbClr val="000000"/>
                </a:solidFill>
                <a:latin typeface="Arial" panose="020B0604020202020204" pitchFamily="34" charset="0"/>
                <a:cs typeface="Arial" panose="020B0604020202020204" pitchFamily="34" charset="0"/>
              </a:rPr>
              <a:t>Reduced cost, quicker turn-around times</a:t>
            </a:r>
          </a:p>
          <a:p>
            <a:pPr lvl="1">
              <a:spcBef>
                <a:spcPts val="600"/>
              </a:spcBef>
            </a:pPr>
            <a:r>
              <a:rPr lang="en-US" sz="2400" b="0" dirty="0">
                <a:solidFill>
                  <a:srgbClr val="000000"/>
                </a:solidFill>
                <a:latin typeface="Arial" panose="020B0604020202020204" pitchFamily="34" charset="0"/>
                <a:cs typeface="Arial" panose="020B0604020202020204" pitchFamily="34" charset="0"/>
              </a:rPr>
              <a:t>Focus more on product development</a:t>
            </a:r>
          </a:p>
          <a:p>
            <a:pPr lvl="1">
              <a:spcBef>
                <a:spcPts val="600"/>
              </a:spcBef>
            </a:pPr>
            <a:endParaRPr lang="en-US" sz="2400" b="0" dirty="0">
              <a:solidFill>
                <a:srgbClr val="000000"/>
              </a:solidFill>
              <a:latin typeface="Arial" panose="020B0604020202020204" pitchFamily="34" charset="0"/>
              <a:cs typeface="Arial" panose="020B0604020202020204" pitchFamily="34" charset="0"/>
            </a:endParaRPr>
          </a:p>
          <a:p>
            <a:pPr lvl="1">
              <a:spcBef>
                <a:spcPts val="600"/>
              </a:spcBef>
            </a:pPr>
            <a:endParaRPr lang="en-US" sz="2400" b="0" dirty="0">
              <a:solidFill>
                <a:srgbClr val="000000"/>
              </a:solidFill>
              <a:latin typeface="Arial" panose="020B0604020202020204" pitchFamily="34" charset="0"/>
              <a:cs typeface="Arial" panose="020B0604020202020204" pitchFamily="34" charset="0"/>
            </a:endParaRPr>
          </a:p>
          <a:p>
            <a:pPr lvl="1">
              <a:spcBef>
                <a:spcPts val="600"/>
              </a:spcBef>
            </a:pPr>
            <a:endParaRPr lang="en-US" sz="2400" b="0" dirty="0">
              <a:latin typeface="Arial" panose="020B0604020202020204" pitchFamily="34" charset="0"/>
              <a:cs typeface="Arial" panose="020B0604020202020204" pitchFamily="34" charset="0"/>
            </a:endParaRPr>
          </a:p>
        </p:txBody>
      </p:sp>
      <p:cxnSp>
        <p:nvCxnSpPr>
          <p:cNvPr id="112" name="Straight Arrow Connector 111"/>
          <p:cNvCxnSpPr/>
          <p:nvPr/>
        </p:nvCxnSpPr>
        <p:spPr>
          <a:xfrm>
            <a:off x="163235" y="3386404"/>
            <a:ext cx="8945701" cy="0"/>
          </a:xfrm>
          <a:prstGeom prst="straightConnector1">
            <a:avLst/>
          </a:prstGeom>
          <a:noFill/>
          <a:ln w="38100" cap="flat">
            <a:solidFill>
              <a:srgbClr val="000000"/>
            </a:solidFill>
            <a:prstDash val="solid"/>
            <a:miter lim="400000"/>
            <a:headEnd type="none"/>
            <a:tailEnd type="triangle" w="lg" len="lg"/>
          </a:ln>
          <a:effectLst/>
        </p:spPr>
        <p:style>
          <a:lnRef idx="0">
            <a:scrgbClr r="0" g="0" b="0"/>
          </a:lnRef>
          <a:fillRef idx="0">
            <a:scrgbClr r="0" g="0" b="0"/>
          </a:fillRef>
          <a:effectRef idx="0">
            <a:scrgbClr r="0" g="0" b="0"/>
          </a:effectRef>
          <a:fontRef idx="none"/>
        </p:style>
      </p:cxnSp>
      <p:sp>
        <p:nvSpPr>
          <p:cNvPr id="3" name="Slide Number Placeholder 2">
            <a:extLst>
              <a:ext uri="{FF2B5EF4-FFF2-40B4-BE49-F238E27FC236}">
                <a16:creationId xmlns:a16="http://schemas.microsoft.com/office/drawing/2014/main" id="{D15B8AE3-E191-4120-9758-289AACD70C7A}"/>
              </a:ext>
            </a:extLst>
          </p:cNvPr>
          <p:cNvSpPr>
            <a:spLocks noGrp="1"/>
          </p:cNvSpPr>
          <p:nvPr>
            <p:ph type="sldNum" sz="quarter" idx="2"/>
          </p:nvPr>
        </p:nvSpPr>
        <p:spPr/>
        <p:txBody>
          <a:bodyPr/>
          <a:lstStyle/>
          <a:p>
            <a:fld id="{6EA7A850-4BE4-457B-9249-6A73A0B2CF6C}" type="slidenum">
              <a:rPr lang="en-US" smtClean="0"/>
              <a:t>4</a:t>
            </a:fld>
            <a:endParaRPr lang="en-US"/>
          </a:p>
        </p:txBody>
      </p:sp>
      <p:sp>
        <p:nvSpPr>
          <p:cNvPr id="45" name="Rectangle: Rounded Corners 44">
            <a:extLst>
              <a:ext uri="{FF2B5EF4-FFF2-40B4-BE49-F238E27FC236}">
                <a16:creationId xmlns:a16="http://schemas.microsoft.com/office/drawing/2014/main" id="{096C7E49-BDE0-4DA0-83FE-CFD763284920}"/>
              </a:ext>
            </a:extLst>
          </p:cNvPr>
          <p:cNvSpPr/>
          <p:nvPr/>
        </p:nvSpPr>
        <p:spPr>
          <a:xfrm>
            <a:off x="8076803" y="2060668"/>
            <a:ext cx="929553" cy="1182496"/>
          </a:xfrm>
          <a:prstGeom prst="roundRect">
            <a:avLst>
              <a:gd name="adj" fmla="val 10000"/>
            </a:avLst>
          </a:prstGeom>
          <a:solidFill>
            <a:schemeClr val="accent4">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8" name="Rectangle: Rounded Corners 20">
            <a:extLst>
              <a:ext uri="{FF2B5EF4-FFF2-40B4-BE49-F238E27FC236}">
                <a16:creationId xmlns:a16="http://schemas.microsoft.com/office/drawing/2014/main" id="{B752F47B-880C-44B2-AF53-AE2B53BC318D}"/>
              </a:ext>
            </a:extLst>
          </p:cNvPr>
          <p:cNvSpPr txBox="1"/>
          <p:nvPr/>
        </p:nvSpPr>
        <p:spPr>
          <a:xfrm>
            <a:off x="8107311" y="2112938"/>
            <a:ext cx="883126" cy="1113227"/>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kern="1200" dirty="0">
                <a:latin typeface="Arial" panose="020B0604020202020204" pitchFamily="34" charset="0"/>
                <a:cs typeface="Arial" panose="020B0604020202020204" pitchFamily="34" charset="0"/>
              </a:rPr>
              <a:t>Supply Chain</a:t>
            </a:r>
          </a:p>
        </p:txBody>
      </p:sp>
      <p:grpSp>
        <p:nvGrpSpPr>
          <p:cNvPr id="49" name="Group 48">
            <a:extLst>
              <a:ext uri="{FF2B5EF4-FFF2-40B4-BE49-F238E27FC236}">
                <a16:creationId xmlns:a16="http://schemas.microsoft.com/office/drawing/2014/main" id="{2FE93740-AC51-428B-992E-17A34912D41E}"/>
              </a:ext>
            </a:extLst>
          </p:cNvPr>
          <p:cNvGrpSpPr/>
          <p:nvPr/>
        </p:nvGrpSpPr>
        <p:grpSpPr>
          <a:xfrm>
            <a:off x="7804326" y="2521522"/>
            <a:ext cx="274320" cy="274320"/>
            <a:chOff x="6368066" y="296779"/>
            <a:chExt cx="176459" cy="206424"/>
          </a:xfrm>
          <a:solidFill>
            <a:schemeClr val="accent1">
              <a:lumMod val="60000"/>
              <a:lumOff val="40000"/>
            </a:schemeClr>
          </a:solidFill>
        </p:grpSpPr>
        <p:sp>
          <p:nvSpPr>
            <p:cNvPr id="52" name="Arrow: Right 51">
              <a:extLst>
                <a:ext uri="{FF2B5EF4-FFF2-40B4-BE49-F238E27FC236}">
                  <a16:creationId xmlns:a16="http://schemas.microsoft.com/office/drawing/2014/main" id="{F037DE04-25D3-48E3-BF91-935D3FF11D09}"/>
                </a:ext>
              </a:extLst>
            </p:cNvPr>
            <p:cNvSpPr/>
            <p:nvPr/>
          </p:nvSpPr>
          <p:spPr>
            <a:xfrm>
              <a:off x="6368066" y="296779"/>
              <a:ext cx="176459" cy="206424"/>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53" name="Arrow: Right 22">
              <a:extLst>
                <a:ext uri="{FF2B5EF4-FFF2-40B4-BE49-F238E27FC236}">
                  <a16:creationId xmlns:a16="http://schemas.microsoft.com/office/drawing/2014/main" id="{12DFCB2F-7070-4252-B89C-782DB07CE3CE}"/>
                </a:ext>
              </a:extLst>
            </p:cNvPr>
            <p:cNvSpPr txBox="1"/>
            <p:nvPr/>
          </p:nvSpPr>
          <p:spPr>
            <a:xfrm>
              <a:off x="6368066" y="338064"/>
              <a:ext cx="123521" cy="12385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000" kern="120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721154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nodeType="withEffect">
                                  <p:stCondLst>
                                    <p:cond delay="0"/>
                                  </p:stCondLst>
                                  <p:childTnLst>
                                    <p:set>
                                      <p:cBhvr>
                                        <p:cTn id="12" dur="1" fill="hold">
                                          <p:stCondLst>
                                            <p:cond delay="0"/>
                                          </p:stCondLst>
                                        </p:cTn>
                                        <p:tgtEl>
                                          <p:spTgt spid="100"/>
                                        </p:tgtEl>
                                        <p:attrNameLst>
                                          <p:attrName>style.visibility</p:attrName>
                                        </p:attrNameLst>
                                      </p:cBhvr>
                                      <p:to>
                                        <p:strVal val="visible"/>
                                      </p:to>
                                    </p:set>
                                    <p:animEffect transition="in" filter="fade">
                                      <p:cBhvr>
                                        <p:cTn id="13" dur="1000"/>
                                        <p:tgtEl>
                                          <p:spTgt spid="10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mph" presetSubtype="2" fill="hold" nodeType="clickEffect">
                                  <p:stCondLst>
                                    <p:cond delay="0"/>
                                  </p:stCondLst>
                                  <p:childTnLst>
                                    <p:animClr clrSpc="rgb" dir="cw">
                                      <p:cBhvr>
                                        <p:cTn id="17" dur="1000" fill="hold"/>
                                        <p:tgtEl>
                                          <p:spTgt spid="82"/>
                                        </p:tgtEl>
                                        <p:attrNameLst>
                                          <p:attrName>fillcolor</p:attrName>
                                        </p:attrNameLst>
                                      </p:cBhvr>
                                      <p:to>
                                        <a:srgbClr val="F9694D"/>
                                      </p:to>
                                    </p:animClr>
                                    <p:set>
                                      <p:cBhvr>
                                        <p:cTn id="18" dur="1000" fill="hold"/>
                                        <p:tgtEl>
                                          <p:spTgt spid="82"/>
                                        </p:tgtEl>
                                        <p:attrNameLst>
                                          <p:attrName>fill.type</p:attrName>
                                        </p:attrNameLst>
                                      </p:cBhvr>
                                      <p:to>
                                        <p:strVal val="solid"/>
                                      </p:to>
                                    </p:set>
                                    <p:set>
                                      <p:cBhvr>
                                        <p:cTn id="19" dur="1000" fill="hold"/>
                                        <p:tgtEl>
                                          <p:spTgt spid="82"/>
                                        </p:tgtEl>
                                        <p:attrNameLst>
                                          <p:attrName>fill.on</p:attrName>
                                        </p:attrNameLst>
                                      </p:cBhvr>
                                      <p:to>
                                        <p:strVal val="true"/>
                                      </p:to>
                                    </p:set>
                                  </p:childTnLst>
                                </p:cTn>
                              </p:par>
                              <p:par>
                                <p:cTn id="20" presetID="1" presetClass="emph" presetSubtype="2" fill="hold" nodeType="withEffect">
                                  <p:stCondLst>
                                    <p:cond delay="0"/>
                                  </p:stCondLst>
                                  <p:childTnLst>
                                    <p:animClr clrSpc="rgb" dir="cw">
                                      <p:cBhvr>
                                        <p:cTn id="21" dur="1000" fill="hold"/>
                                        <p:tgtEl>
                                          <p:spTgt spid="45"/>
                                        </p:tgtEl>
                                        <p:attrNameLst>
                                          <p:attrName>fillcolor</p:attrName>
                                        </p:attrNameLst>
                                      </p:cBhvr>
                                      <p:to>
                                        <a:srgbClr val="F9694D"/>
                                      </p:to>
                                    </p:animClr>
                                    <p:set>
                                      <p:cBhvr>
                                        <p:cTn id="22" dur="1000" fill="hold"/>
                                        <p:tgtEl>
                                          <p:spTgt spid="45"/>
                                        </p:tgtEl>
                                        <p:attrNameLst>
                                          <p:attrName>fill.type</p:attrName>
                                        </p:attrNameLst>
                                      </p:cBhvr>
                                      <p:to>
                                        <p:strVal val="solid"/>
                                      </p:to>
                                    </p:set>
                                    <p:set>
                                      <p:cBhvr>
                                        <p:cTn id="23" dur="1000" fill="hold"/>
                                        <p:tgtEl>
                                          <p:spTgt spid="4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Arial" panose="020B0604020202020204" pitchFamily="34" charset="0"/>
                <a:cs typeface="Arial" panose="020B0604020202020204" pitchFamily="34" charset="0"/>
              </a:rPr>
              <a:t>Threats</a:t>
            </a:r>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4062" y="1008051"/>
            <a:ext cx="2268935" cy="1276276"/>
          </a:xfrm>
          <a:prstGeom prst="rect">
            <a:avLst/>
          </a:prstGeom>
        </p:spPr>
      </p:pic>
      <p:pic>
        <p:nvPicPr>
          <p:cNvPr id="2050" name="Picture 2" descr="http://hddfhm.com/images/clipart-free-pirate-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40728" y="2705115"/>
            <a:ext cx="2055599" cy="192541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primrosebank.net/computers/mtx/projects/mtxplus/notes/counterfeit-2.jpg"/>
          <p:cNvPicPr>
            <a:picLocks noChangeAspect="1" noChangeArrowheads="1"/>
          </p:cNvPicPr>
          <p:nvPr/>
        </p:nvPicPr>
        <p:blipFill rotWithShape="1">
          <a:blip r:embed="rId5">
            <a:extLst>
              <a:ext uri="{28A0092B-C50C-407E-A947-70E740481C1C}">
                <a14:useLocalDpi xmlns:a14="http://schemas.microsoft.com/office/drawing/2010/main" val="0"/>
              </a:ext>
            </a:extLst>
          </a:blip>
          <a:srcRect t="15839"/>
          <a:stretch/>
        </p:blipFill>
        <p:spPr bwMode="auto">
          <a:xfrm>
            <a:off x="6225843" y="5051314"/>
            <a:ext cx="2685370" cy="130787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a:extLst>
              <a:ext uri="{FF2B5EF4-FFF2-40B4-BE49-F238E27FC236}">
                <a16:creationId xmlns:a16="http://schemas.microsoft.com/office/drawing/2014/main" id="{916E79D2-1CD3-4B0C-BB36-781969F9F0E2}"/>
              </a:ext>
            </a:extLst>
          </p:cNvPr>
          <p:cNvGraphicFramePr>
            <a:graphicFrameLocks noGrp="1"/>
          </p:cNvGraphicFramePr>
          <p:nvPr>
            <p:extLst>
              <p:ext uri="{D42A27DB-BD31-4B8C-83A1-F6EECF244321}">
                <p14:modId xmlns:p14="http://schemas.microsoft.com/office/powerpoint/2010/main" val="2960209222"/>
              </p:ext>
            </p:extLst>
          </p:nvPr>
        </p:nvGraphicFramePr>
        <p:xfrm>
          <a:off x="442883" y="1008051"/>
          <a:ext cx="5643882" cy="5216126"/>
        </p:xfrm>
        <a:graphic>
          <a:graphicData uri="http://schemas.openxmlformats.org/drawingml/2006/table">
            <a:tbl>
              <a:tblPr firstRow="1" bandRow="1">
                <a:tableStyleId>{69CF1AB2-1976-4502-BF36-3FF5EA218861}</a:tableStyleId>
              </a:tblPr>
              <a:tblGrid>
                <a:gridCol w="3100417">
                  <a:extLst>
                    <a:ext uri="{9D8B030D-6E8A-4147-A177-3AD203B41FA5}">
                      <a16:colId xmlns:a16="http://schemas.microsoft.com/office/drawing/2014/main" val="1386765074"/>
                    </a:ext>
                  </a:extLst>
                </a:gridCol>
                <a:gridCol w="2543465">
                  <a:extLst>
                    <a:ext uri="{9D8B030D-6E8A-4147-A177-3AD203B41FA5}">
                      <a16:colId xmlns:a16="http://schemas.microsoft.com/office/drawing/2014/main" val="3603203339"/>
                    </a:ext>
                  </a:extLst>
                </a:gridCol>
              </a:tblGrid>
              <a:tr h="569279">
                <a:tc gridSpan="2">
                  <a:txBody>
                    <a:bodyPr/>
                    <a:lstStyle/>
                    <a:p>
                      <a:pPr marL="514332" indent="-321457" algn="ctr">
                        <a:spcBef>
                          <a:spcPts val="600"/>
                        </a:spcBef>
                      </a:pPr>
                      <a:r>
                        <a:rPr lang="en-US" sz="2600" b="1" dirty="0">
                          <a:latin typeface="Arial" panose="020B0604020202020204" pitchFamily="34" charset="0"/>
                          <a:cs typeface="Arial" panose="020B0604020202020204" pitchFamily="34" charset="0"/>
                        </a:rPr>
                        <a:t>Foundry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1178245407"/>
                  </a:ext>
                </a:extLst>
              </a:tr>
              <a:tr h="1324527">
                <a:tc gridSpan="2">
                  <a:txBody>
                    <a:bodyPr/>
                    <a:lstStyle/>
                    <a:p>
                      <a:pPr marL="228600" indent="0" algn="l">
                        <a:spcBef>
                          <a:spcPts val="600"/>
                        </a:spcBef>
                      </a:pPr>
                      <a:r>
                        <a:rPr lang="en-US" sz="2600">
                          <a:latin typeface="Arial" panose="020B0604020202020204" pitchFamily="34" charset="0"/>
                          <a:cs typeface="Arial" panose="020B0604020202020204" pitchFamily="34" charset="0"/>
                        </a:rPr>
                        <a:t>Receives entire </a:t>
                      </a:r>
                      <a:r>
                        <a:rPr lang="en-US" sz="2600" dirty="0">
                          <a:latin typeface="Arial" panose="020B0604020202020204" pitchFamily="34" charset="0"/>
                          <a:cs typeface="Arial" panose="020B0604020202020204" pitchFamily="34" charset="0"/>
                        </a:rPr>
                        <a:t>design along with </a:t>
                      </a:r>
                      <a:r>
                        <a:rPr lang="en-US" sz="2600">
                          <a:latin typeface="Arial" panose="020B0604020202020204" pitchFamily="34" charset="0"/>
                          <a:cs typeface="Arial" panose="020B0604020202020204" pitchFamily="34" charset="0"/>
                        </a:rPr>
                        <a:t>test vectors. Design </a:t>
                      </a:r>
                      <a:r>
                        <a:rPr lang="en-US" sz="2600" dirty="0">
                          <a:latin typeface="Arial" panose="020B0604020202020204" pitchFamily="34" charset="0"/>
                          <a:cs typeface="Arial" panose="020B0604020202020204" pitchFamily="34" charset="0"/>
                        </a:rPr>
                        <a:t>house has little to no control</a:t>
                      </a:r>
                      <a:endParaRPr lang="en-US" sz="260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endParaRPr lang="en-US" sz="2400" dirty="0"/>
                    </a:p>
                  </a:txBody>
                  <a:tcPr/>
                </a:tc>
                <a:extLst>
                  <a:ext uri="{0D108BD9-81ED-4DB2-BD59-A6C34878D82A}">
                    <a16:rowId xmlns:a16="http://schemas.microsoft.com/office/drawing/2014/main" val="1676159042"/>
                  </a:ext>
                </a:extLst>
              </a:tr>
              <a:tr h="478745">
                <a:tc rowSpan="2">
                  <a:txBody>
                    <a:bodyPr/>
                    <a:lstStyle/>
                    <a:p>
                      <a:pPr marL="0" lvl="1" indent="457200" algn="l">
                        <a:spcBef>
                          <a:spcPts val="600"/>
                        </a:spcBef>
                        <a:buFont typeface="Wingdings" panose="05000000000000000000" pitchFamily="2" charset="2"/>
                        <a:buChar char="Ø"/>
                      </a:pPr>
                      <a:r>
                        <a:rPr lang="en-US" sz="2600" dirty="0">
                          <a:latin typeface="Arial" panose="020B0604020202020204" pitchFamily="34" charset="0"/>
                          <a:cs typeface="Arial" panose="020B0604020202020204" pitchFamily="34" charset="0"/>
                        </a:rPr>
                        <a:t>Trojan insertion</a:t>
                      </a:r>
                    </a:p>
                    <a:p>
                      <a:pPr marL="0" lvl="1" indent="457200" algn="l">
                        <a:spcBef>
                          <a:spcPts val="600"/>
                        </a:spcBef>
                        <a:buFont typeface="Wingdings" panose="05000000000000000000" pitchFamily="2" charset="2"/>
                        <a:buChar char="Ø"/>
                      </a:pPr>
                      <a:r>
                        <a:rPr lang="en-US" sz="2600" dirty="0">
                          <a:latin typeface="Arial" panose="020B0604020202020204" pitchFamily="34" charset="0"/>
                          <a:cs typeface="Arial" panose="020B0604020202020204" pitchFamily="34" charset="0"/>
                        </a:rPr>
                        <a:t>Overproduction</a:t>
                      </a:r>
                    </a:p>
                    <a:p>
                      <a:pPr marL="0" lvl="1" indent="457200" algn="l">
                        <a:spcBef>
                          <a:spcPts val="600"/>
                        </a:spcBef>
                        <a:buFont typeface="Wingdings" panose="05000000000000000000" pitchFamily="2" charset="2"/>
                        <a:buChar char="Ø"/>
                      </a:pPr>
                      <a:r>
                        <a:rPr lang="en-US" sz="2600" dirty="0">
                          <a:latin typeface="Arial" panose="020B0604020202020204" pitchFamily="34" charset="0"/>
                          <a:cs typeface="Arial" panose="020B0604020202020204" pitchFamily="34" charset="0"/>
                        </a:rPr>
                        <a:t>IP/IC piracy</a:t>
                      </a:r>
                    </a:p>
                    <a:p>
                      <a:pPr marL="0" lvl="1" indent="457200" algn="l">
                        <a:spcBef>
                          <a:spcPts val="600"/>
                        </a:spcBef>
                        <a:buFont typeface="Wingdings" panose="05000000000000000000" pitchFamily="2" charset="2"/>
                        <a:buChar char="Ø"/>
                      </a:pPr>
                      <a:r>
                        <a:rPr lang="en-US" sz="2600" dirty="0">
                          <a:latin typeface="Arial" panose="020B0604020202020204" pitchFamily="34" charset="0"/>
                          <a:cs typeface="Arial" panose="020B0604020202020204" pitchFamily="34" charset="0"/>
                        </a:rPr>
                        <a:t>Out-of-spec </a:t>
                      </a:r>
                    </a:p>
                    <a:p>
                      <a:pPr marL="0" lvl="1" indent="457200" algn="l">
                        <a:spcBef>
                          <a:spcPts val="600"/>
                        </a:spcBef>
                        <a:buFont typeface="Wingdings" panose="05000000000000000000" pitchFamily="2" charset="2"/>
                        <a:buChar char="Ø"/>
                      </a:pPr>
                      <a:r>
                        <a:rPr lang="en-US" sz="2600" dirty="0">
                          <a:latin typeface="Arial" panose="020B0604020202020204" pitchFamily="34" charset="0"/>
                          <a:cs typeface="Arial" panose="020B0604020202020204" pitchFamily="34" charset="0"/>
                        </a:rPr>
                        <a:t>Defective</a:t>
                      </a:r>
                    </a:p>
                    <a:p>
                      <a:pPr marL="0" lvl="1" indent="457200" algn="l">
                        <a:spcBef>
                          <a:spcPts val="600"/>
                        </a:spcBef>
                        <a:buFont typeface="Wingdings" panose="05000000000000000000" pitchFamily="2" charset="2"/>
                        <a:buChar char="Ø"/>
                      </a:pPr>
                      <a:r>
                        <a:rPr lang="en-US" sz="2600" dirty="0">
                          <a:latin typeface="Arial" panose="020B0604020202020204" pitchFamily="34" charset="0"/>
                          <a:cs typeface="Arial" panose="020B0604020202020204" pitchFamily="34" charset="0"/>
                        </a:rPr>
                        <a:t>Cloning</a:t>
                      </a:r>
                    </a:p>
                    <a:p>
                      <a:pPr marL="0" lvl="1" indent="457200" algn="l">
                        <a:spcBef>
                          <a:spcPts val="600"/>
                        </a:spcBef>
                        <a:buFont typeface="Wingdings" panose="05000000000000000000" pitchFamily="2" charset="2"/>
                        <a:buChar char="Ø"/>
                      </a:pPr>
                      <a:endParaRPr lang="en-US" sz="260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D3E8"/>
                    </a:solidFill>
                  </a:tcPr>
                </a:tc>
                <a:tc>
                  <a:txBody>
                    <a:bodyPr/>
                    <a:lstStyle/>
                    <a:p>
                      <a:r>
                        <a:rPr lang="en-US" sz="2600" b="1" dirty="0">
                          <a:latin typeface="Arial" panose="020B0604020202020204" pitchFamily="34" charset="0"/>
                          <a:cs typeface="Arial" panose="020B0604020202020204" pitchFamily="34" charset="0"/>
                        </a:rPr>
                        <a:t>Supply Chain</a:t>
                      </a:r>
                      <a:endParaRPr lang="en-US" sz="2600" b="1"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785828063"/>
                  </a:ext>
                </a:extLst>
              </a:tr>
              <a:tr h="2696928">
                <a:tc vMerge="1">
                  <a:txBody>
                    <a:bodyPr/>
                    <a:lstStyle/>
                    <a:p>
                      <a:endParaRPr lang="en-US"/>
                    </a:p>
                  </a:txBody>
                  <a:tcPr/>
                </a:tc>
                <a:tc>
                  <a:txBody>
                    <a:bodyPr/>
                    <a:lstStyle/>
                    <a:p>
                      <a:pPr marL="457200" lvl="1" indent="-457200" algn="l">
                        <a:spcBef>
                          <a:spcPts val="600"/>
                        </a:spcBef>
                        <a:buFont typeface="Wingdings" panose="05000000000000000000" pitchFamily="2" charset="2"/>
                        <a:buChar char="Ø"/>
                      </a:pPr>
                      <a:r>
                        <a:rPr lang="en-US" sz="2600" dirty="0">
                          <a:latin typeface="Arial" panose="020B0604020202020204" pitchFamily="34" charset="0"/>
                          <a:cs typeface="Arial" panose="020B0604020202020204" pitchFamily="34" charset="0"/>
                        </a:rPr>
                        <a:t>Reverse   engineering</a:t>
                      </a:r>
                    </a:p>
                    <a:p>
                      <a:pPr marL="796925" lvl="3" indent="-455613" algn="l">
                        <a:spcBef>
                          <a:spcPts val="600"/>
                        </a:spcBef>
                        <a:buFont typeface="Courier New" panose="02070309020205020404" pitchFamily="49" charset="0"/>
                        <a:buChar char="o"/>
                      </a:pPr>
                      <a:r>
                        <a:rPr lang="en-US" sz="2600" dirty="0">
                          <a:latin typeface="Arial" panose="020B0604020202020204" pitchFamily="34" charset="0"/>
                          <a:cs typeface="Arial" panose="020B0604020202020204" pitchFamily="34" charset="0"/>
                        </a:rPr>
                        <a:t>Cloning</a:t>
                      </a:r>
                    </a:p>
                    <a:p>
                      <a:pPr marL="796925" lvl="3" indent="-455613" algn="l">
                        <a:spcBef>
                          <a:spcPts val="600"/>
                        </a:spcBef>
                        <a:buFont typeface="Courier New" panose="02070309020205020404" pitchFamily="49" charset="0"/>
                        <a:buChar char="o"/>
                      </a:pPr>
                      <a:r>
                        <a:rPr lang="en-US" sz="2600" b="0" dirty="0">
                          <a:latin typeface="Arial" panose="020B0604020202020204" pitchFamily="34" charset="0"/>
                          <a:cs typeface="Arial" panose="020B0604020202020204" pitchFamily="34" charset="0"/>
                        </a:rPr>
                        <a:t>IP piracy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1247866679"/>
                  </a:ext>
                </a:extLst>
              </a:tr>
            </a:tbl>
          </a:graphicData>
        </a:graphic>
      </p:graphicFrame>
      <p:sp>
        <p:nvSpPr>
          <p:cNvPr id="4" name="Slide Number Placeholder 3">
            <a:extLst>
              <a:ext uri="{FF2B5EF4-FFF2-40B4-BE49-F238E27FC236}">
                <a16:creationId xmlns:a16="http://schemas.microsoft.com/office/drawing/2014/main" id="{8C4B782D-6E6B-4633-BF4A-14DD9AECBD0A}"/>
              </a:ext>
            </a:extLst>
          </p:cNvPr>
          <p:cNvSpPr>
            <a:spLocks noGrp="1"/>
          </p:cNvSpPr>
          <p:nvPr>
            <p:ph type="sldNum" sz="quarter" idx="2"/>
          </p:nvPr>
        </p:nvSpPr>
        <p:spPr/>
        <p:txBody>
          <a:bodyPr/>
          <a:lstStyle/>
          <a:p>
            <a:fld id="{6EA7A850-4BE4-457B-9249-6A73A0B2CF6C}" type="slidenum">
              <a:rPr lang="en-US" smtClean="0"/>
              <a:t>5</a:t>
            </a:fld>
            <a:endParaRPr lang="en-US"/>
          </a:p>
        </p:txBody>
      </p:sp>
      <p:sp>
        <p:nvSpPr>
          <p:cNvPr id="5" name="TextBox 4">
            <a:extLst>
              <a:ext uri="{FF2B5EF4-FFF2-40B4-BE49-F238E27FC236}">
                <a16:creationId xmlns:a16="http://schemas.microsoft.com/office/drawing/2014/main" id="{5CD29F2F-F4A0-4B78-8859-7F4C84D503FF}"/>
              </a:ext>
            </a:extLst>
          </p:cNvPr>
          <p:cNvSpPr txBox="1"/>
          <p:nvPr/>
        </p:nvSpPr>
        <p:spPr>
          <a:xfrm>
            <a:off x="6624084" y="4738956"/>
            <a:ext cx="631583" cy="41036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2000" b="0" i="1" u="none" strike="noStrike" cap="none" spc="0" normalizeH="0" baseline="0" dirty="0">
                <a:ln>
                  <a:noFill/>
                </a:ln>
                <a:solidFill>
                  <a:srgbClr val="000000"/>
                </a:solidFill>
                <a:effectLst/>
                <a:uFillTx/>
                <a:latin typeface="Arial" panose="020B0604020202020204" pitchFamily="34" charset="0"/>
                <a:ea typeface="Helvetica"/>
                <a:cs typeface="Arial" panose="020B0604020202020204" pitchFamily="34" charset="0"/>
                <a:sym typeface="Helvetica"/>
              </a:rPr>
              <a:t>Real</a:t>
            </a:r>
          </a:p>
        </p:txBody>
      </p:sp>
      <p:sp>
        <p:nvSpPr>
          <p:cNvPr id="9" name="TextBox 8">
            <a:extLst>
              <a:ext uri="{FF2B5EF4-FFF2-40B4-BE49-F238E27FC236}">
                <a16:creationId xmlns:a16="http://schemas.microsoft.com/office/drawing/2014/main" id="{4E0F859D-0BE7-418A-AE92-93D88F2FCB3B}"/>
              </a:ext>
            </a:extLst>
          </p:cNvPr>
          <p:cNvSpPr txBox="1"/>
          <p:nvPr/>
        </p:nvSpPr>
        <p:spPr>
          <a:xfrm>
            <a:off x="7792986" y="4738956"/>
            <a:ext cx="673261" cy="41036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2000" b="0" i="1" u="none" strike="noStrike" cap="none" spc="0" normalizeH="0" baseline="0" dirty="0">
                <a:ln>
                  <a:noFill/>
                </a:ln>
                <a:solidFill>
                  <a:srgbClr val="000000"/>
                </a:solidFill>
                <a:effectLst/>
                <a:uFillTx/>
                <a:latin typeface="Arial" panose="020B0604020202020204" pitchFamily="34" charset="0"/>
                <a:ea typeface="Helvetica"/>
                <a:cs typeface="Arial" panose="020B0604020202020204" pitchFamily="34" charset="0"/>
                <a:sym typeface="Helvetica"/>
              </a:rPr>
              <a:t>Fake</a:t>
            </a:r>
          </a:p>
        </p:txBody>
      </p:sp>
    </p:spTree>
    <p:extLst>
      <p:ext uri="{BB962C8B-B14F-4D97-AF65-F5344CB8AC3E}">
        <p14:creationId xmlns:p14="http://schemas.microsoft.com/office/powerpoint/2010/main" val="18229275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Arial" panose="020B0604020202020204" pitchFamily="34" charset="0"/>
                <a:cs typeface="Arial" panose="020B0604020202020204" pitchFamily="34" charset="0"/>
              </a:rPr>
              <a:t>Logic Obfuscation</a:t>
            </a:r>
          </a:p>
        </p:txBody>
      </p:sp>
      <p:sp>
        <p:nvSpPr>
          <p:cNvPr id="3" name="Content Placeholder 2"/>
          <p:cNvSpPr>
            <a:spLocks noGrp="1"/>
          </p:cNvSpPr>
          <p:nvPr>
            <p:ph idx="1"/>
          </p:nvPr>
        </p:nvSpPr>
        <p:spPr>
          <a:xfrm>
            <a:off x="95553" y="3862007"/>
            <a:ext cx="8909901" cy="2154312"/>
          </a:xfrm>
        </p:spPr>
        <p:txBody>
          <a:bodyPr>
            <a:noAutofit/>
          </a:bodyPr>
          <a:lstStyle/>
          <a:p>
            <a:r>
              <a:rPr lang="en-US" b="0" dirty="0">
                <a:solidFill>
                  <a:schemeClr val="tx1"/>
                </a:solidFill>
                <a:latin typeface="Arial" panose="020B0604020202020204" pitchFamily="34" charset="0"/>
                <a:cs typeface="Arial" panose="020B0604020202020204" pitchFamily="34" charset="0"/>
              </a:rPr>
              <a:t>Key gates inserted into netlist (XOR, XNOR, MUX etc.)</a:t>
            </a:r>
          </a:p>
          <a:p>
            <a:pPr>
              <a:spcBef>
                <a:spcPts val="600"/>
              </a:spcBef>
            </a:pPr>
            <a:r>
              <a:rPr lang="en-US" b="0" dirty="0">
                <a:solidFill>
                  <a:schemeClr val="tx1"/>
                </a:solidFill>
                <a:latin typeface="Arial" panose="020B0604020202020204" pitchFamily="34" charset="0"/>
                <a:cs typeface="Arial" panose="020B0604020202020204" pitchFamily="34" charset="0"/>
              </a:rPr>
              <a:t>Incorrect I/O behavior </a:t>
            </a:r>
            <a:r>
              <a:rPr lang="en-US" b="0" i="1" dirty="0">
                <a:solidFill>
                  <a:schemeClr val="tx1"/>
                </a:solidFill>
                <a:latin typeface="Arial" panose="020B0604020202020204" pitchFamily="34" charset="0"/>
                <a:cs typeface="Arial" panose="020B0604020202020204" pitchFamily="34" charset="0"/>
              </a:rPr>
              <a:t>unless</a:t>
            </a:r>
            <a:r>
              <a:rPr lang="en-US" b="0" dirty="0">
                <a:solidFill>
                  <a:schemeClr val="tx1"/>
                </a:solidFill>
                <a:latin typeface="Arial" panose="020B0604020202020204" pitchFamily="34" charset="0"/>
                <a:cs typeface="Arial" panose="020B0604020202020204" pitchFamily="34" charset="0"/>
              </a:rPr>
              <a:t> correct key provided</a:t>
            </a:r>
          </a:p>
          <a:p>
            <a:pPr>
              <a:spcBef>
                <a:spcPts val="600"/>
              </a:spcBef>
            </a:pPr>
            <a:r>
              <a:rPr lang="en-US" b="0" dirty="0">
                <a:solidFill>
                  <a:schemeClr val="tx1"/>
                </a:solidFill>
                <a:latin typeface="Arial" panose="020B0604020202020204" pitchFamily="34" charset="0"/>
                <a:cs typeface="Arial" panose="020B0604020202020204" pitchFamily="34" charset="0"/>
              </a:rPr>
              <a:t>Protects against untrusted foundry</a:t>
            </a:r>
          </a:p>
          <a:p>
            <a:pPr lvl="1">
              <a:spcBef>
                <a:spcPts val="600"/>
              </a:spcBef>
            </a:pPr>
            <a:r>
              <a:rPr lang="en-US" sz="2400" b="0" dirty="0">
                <a:solidFill>
                  <a:schemeClr val="tx1"/>
                </a:solidFill>
                <a:latin typeface="Arial" panose="020B0604020202020204" pitchFamily="34" charset="0"/>
                <a:cs typeface="Arial" panose="020B0604020202020204" pitchFamily="34" charset="0"/>
              </a:rPr>
              <a:t>IP/IC piracy</a:t>
            </a:r>
          </a:p>
          <a:p>
            <a:pPr lvl="1">
              <a:spcBef>
                <a:spcPts val="600"/>
              </a:spcBef>
            </a:pPr>
            <a:r>
              <a:rPr lang="en-US" sz="2400" b="0" dirty="0">
                <a:solidFill>
                  <a:schemeClr val="tx1"/>
                </a:solidFill>
                <a:latin typeface="Arial" panose="020B0604020202020204" pitchFamily="34" charset="0"/>
                <a:cs typeface="Arial" panose="020B0604020202020204" pitchFamily="34" charset="0"/>
              </a:rPr>
              <a:t>IC overproduction</a:t>
            </a:r>
          </a:p>
        </p:txBody>
      </p:sp>
      <p:pic>
        <p:nvPicPr>
          <p:cNvPr id="4" name="Picture 3"/>
          <p:cNvPicPr>
            <a:picLocks noChangeAspect="1"/>
          </p:cNvPicPr>
          <p:nvPr/>
        </p:nvPicPr>
        <p:blipFill rotWithShape="1">
          <a:blip r:embed="rId3"/>
          <a:srcRect b="29624"/>
          <a:stretch/>
        </p:blipFill>
        <p:spPr>
          <a:xfrm>
            <a:off x="80985" y="1432590"/>
            <a:ext cx="4469519" cy="1187203"/>
          </a:xfrm>
          <a:prstGeom prst="rect">
            <a:avLst/>
          </a:prstGeom>
        </p:spPr>
      </p:pic>
      <p:sp>
        <p:nvSpPr>
          <p:cNvPr id="7" name="TextBox 6">
            <a:extLst>
              <a:ext uri="{FF2B5EF4-FFF2-40B4-BE49-F238E27FC236}">
                <a16:creationId xmlns:a16="http://schemas.microsoft.com/office/drawing/2014/main" id="{110C11D8-C922-4B11-ACF5-40995F42447E}"/>
              </a:ext>
            </a:extLst>
          </p:cNvPr>
          <p:cNvSpPr txBox="1"/>
          <p:nvPr/>
        </p:nvSpPr>
        <p:spPr>
          <a:xfrm>
            <a:off x="578472" y="3079687"/>
            <a:ext cx="3474543" cy="47192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r>
              <a:rPr lang="en-US" sz="2400" i="1" dirty="0">
                <a:solidFill>
                  <a:srgbClr val="000000"/>
                </a:solidFill>
                <a:latin typeface="Arial" panose="020B0604020202020204" pitchFamily="34" charset="0"/>
                <a:ea typeface="Helvetica"/>
                <a:cs typeface="Arial" panose="020B0604020202020204" pitchFamily="34" charset="0"/>
                <a:sym typeface="Helvetica"/>
              </a:rPr>
              <a:t>Original Netlist</a:t>
            </a:r>
            <a:endParaRPr kumimoji="0" lang="en-US" sz="2400" b="0" i="1" u="none" strike="noStrike" cap="none" spc="0" normalizeH="0" baseline="0" dirty="0">
              <a:ln>
                <a:noFill/>
              </a:ln>
              <a:solidFill>
                <a:srgbClr val="000000"/>
              </a:solidFill>
              <a:effectLst/>
              <a:uFillTx/>
              <a:latin typeface="Arial" panose="020B0604020202020204" pitchFamily="34" charset="0"/>
              <a:ea typeface="Helvetica"/>
              <a:cs typeface="Arial" panose="020B0604020202020204" pitchFamily="34" charset="0"/>
              <a:sym typeface="Helvetica"/>
            </a:endParaRPr>
          </a:p>
        </p:txBody>
      </p:sp>
      <p:sp>
        <p:nvSpPr>
          <p:cNvPr id="8" name="TextBox 7">
            <a:extLst>
              <a:ext uri="{FF2B5EF4-FFF2-40B4-BE49-F238E27FC236}">
                <a16:creationId xmlns:a16="http://schemas.microsoft.com/office/drawing/2014/main" id="{E6815D6C-B953-4585-87D0-B6DBF848AC8D}"/>
              </a:ext>
            </a:extLst>
          </p:cNvPr>
          <p:cNvSpPr txBox="1"/>
          <p:nvPr/>
        </p:nvSpPr>
        <p:spPr>
          <a:xfrm>
            <a:off x="5081192" y="3079687"/>
            <a:ext cx="3474543" cy="47192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r>
              <a:rPr lang="en-US" sz="2400" i="1" dirty="0">
                <a:solidFill>
                  <a:srgbClr val="000000"/>
                </a:solidFill>
                <a:latin typeface="Arial" panose="020B0604020202020204" pitchFamily="34" charset="0"/>
                <a:ea typeface="Helvetica"/>
                <a:cs typeface="Arial" panose="020B0604020202020204" pitchFamily="34" charset="0"/>
                <a:sym typeface="Helvetica"/>
              </a:rPr>
              <a:t>Locked Netlist</a:t>
            </a:r>
            <a:endParaRPr kumimoji="0" lang="en-US" sz="2400" b="0" i="1" u="none" strike="noStrike" cap="none" spc="0" normalizeH="0" baseline="0" dirty="0">
              <a:ln>
                <a:noFill/>
              </a:ln>
              <a:solidFill>
                <a:srgbClr val="000000"/>
              </a:solidFill>
              <a:effectLst/>
              <a:uFillTx/>
              <a:latin typeface="Arial" panose="020B0604020202020204" pitchFamily="34" charset="0"/>
              <a:ea typeface="Helvetica"/>
              <a:cs typeface="Arial" panose="020B0604020202020204" pitchFamily="34" charset="0"/>
              <a:sym typeface="Helvetica"/>
            </a:endParaRPr>
          </a:p>
        </p:txBody>
      </p:sp>
      <p:sp>
        <p:nvSpPr>
          <p:cNvPr id="6" name="Slide Number Placeholder 5">
            <a:extLst>
              <a:ext uri="{FF2B5EF4-FFF2-40B4-BE49-F238E27FC236}">
                <a16:creationId xmlns:a16="http://schemas.microsoft.com/office/drawing/2014/main" id="{2C27495D-F844-4699-A5DF-A139F37342B3}"/>
              </a:ext>
            </a:extLst>
          </p:cNvPr>
          <p:cNvSpPr>
            <a:spLocks noGrp="1"/>
          </p:cNvSpPr>
          <p:nvPr>
            <p:ph type="sldNum" sz="quarter" idx="2"/>
          </p:nvPr>
        </p:nvSpPr>
        <p:spPr/>
        <p:txBody>
          <a:bodyPr/>
          <a:lstStyle/>
          <a:p>
            <a:fld id="{6EA7A850-4BE4-457B-9249-6A73A0B2CF6C}" type="slidenum">
              <a:rPr lang="en-US" smtClean="0"/>
              <a:t>6</a:t>
            </a:fld>
            <a:endParaRPr lang="en-US"/>
          </a:p>
        </p:txBody>
      </p:sp>
      <p:pic>
        <p:nvPicPr>
          <p:cNvPr id="9" name="Picture 8">
            <a:extLst>
              <a:ext uri="{FF2B5EF4-FFF2-40B4-BE49-F238E27FC236}">
                <a16:creationId xmlns:a16="http://schemas.microsoft.com/office/drawing/2014/main" id="{042A985C-E59D-42F8-989D-4A8F14518345}"/>
              </a:ext>
            </a:extLst>
          </p:cNvPr>
          <p:cNvPicPr>
            <a:picLocks noChangeAspect="1"/>
          </p:cNvPicPr>
          <p:nvPr/>
        </p:nvPicPr>
        <p:blipFill rotWithShape="1">
          <a:blip r:embed="rId4"/>
          <a:srcRect b="13596"/>
          <a:stretch/>
        </p:blipFill>
        <p:spPr>
          <a:xfrm>
            <a:off x="4550504" y="1050846"/>
            <a:ext cx="4293218" cy="2021663"/>
          </a:xfrm>
          <a:prstGeom prst="rect">
            <a:avLst/>
          </a:prstGeom>
        </p:spPr>
      </p:pic>
    </p:spTree>
    <p:extLst>
      <p:ext uri="{BB962C8B-B14F-4D97-AF65-F5344CB8AC3E}">
        <p14:creationId xmlns:p14="http://schemas.microsoft.com/office/powerpoint/2010/main" val="40720072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 16">
            <a:extLst>
              <a:ext uri="{FF2B5EF4-FFF2-40B4-BE49-F238E27FC236}">
                <a16:creationId xmlns:a16="http://schemas.microsoft.com/office/drawing/2014/main" id="{AEA81E26-F436-4F96-AA58-2EAA59A9009A}"/>
              </a:ext>
            </a:extLst>
          </p:cNvPr>
          <p:cNvGraphicFramePr>
            <a:graphicFrameLocks noGrp="1"/>
          </p:cNvGraphicFramePr>
          <p:nvPr>
            <p:extLst>
              <p:ext uri="{D42A27DB-BD31-4B8C-83A1-F6EECF244321}">
                <p14:modId xmlns:p14="http://schemas.microsoft.com/office/powerpoint/2010/main" val="1362694184"/>
              </p:ext>
            </p:extLst>
          </p:nvPr>
        </p:nvGraphicFramePr>
        <p:xfrm>
          <a:off x="202405" y="988290"/>
          <a:ext cx="8748682" cy="5172449"/>
        </p:xfrm>
        <a:graphic>
          <a:graphicData uri="http://schemas.openxmlformats.org/drawingml/2006/table">
            <a:tbl>
              <a:tblPr firstRow="1" bandRow="1">
                <a:tableStyleId>{5C22544A-7EE6-4342-B048-85BDC9FD1C3A}</a:tableStyleId>
              </a:tblPr>
              <a:tblGrid>
                <a:gridCol w="8748682">
                  <a:extLst>
                    <a:ext uri="{9D8B030D-6E8A-4147-A177-3AD203B41FA5}">
                      <a16:colId xmlns:a16="http://schemas.microsoft.com/office/drawing/2014/main" val="2104852731"/>
                    </a:ext>
                  </a:extLst>
                </a:gridCol>
              </a:tblGrid>
              <a:tr h="2710616">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25853777"/>
                  </a:ext>
                </a:extLst>
              </a:tr>
              <a:tr h="246183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61423601"/>
                  </a:ext>
                </a:extLst>
              </a:tr>
            </a:tbl>
          </a:graphicData>
        </a:graphic>
      </p:graphicFrame>
      <p:sp>
        <p:nvSpPr>
          <p:cNvPr id="2" name="Title 1"/>
          <p:cNvSpPr>
            <a:spLocks noGrp="1"/>
          </p:cNvSpPr>
          <p:nvPr>
            <p:ph type="title"/>
          </p:nvPr>
        </p:nvSpPr>
        <p:spPr/>
        <p:txBody>
          <a:bodyPr/>
          <a:lstStyle/>
          <a:p>
            <a:r>
              <a:rPr lang="en-US" sz="3600" dirty="0">
                <a:latin typeface="Arial" panose="020B0604020202020204" pitchFamily="34" charset="0"/>
                <a:cs typeface="Arial" panose="020B0604020202020204" pitchFamily="34" charset="0"/>
              </a:rPr>
              <a:t>Attack on Logic Obfuscation </a:t>
            </a:r>
          </a:p>
        </p:txBody>
      </p:sp>
      <p:sp>
        <p:nvSpPr>
          <p:cNvPr id="3" name="Content Placeholder 2"/>
          <p:cNvSpPr>
            <a:spLocks noGrp="1"/>
          </p:cNvSpPr>
          <p:nvPr>
            <p:ph idx="1"/>
          </p:nvPr>
        </p:nvSpPr>
        <p:spPr>
          <a:xfrm>
            <a:off x="4011930" y="1105483"/>
            <a:ext cx="4949189" cy="5002986"/>
          </a:xfrm>
        </p:spPr>
        <p:txBody>
          <a:bodyPr/>
          <a:lstStyle/>
          <a:p>
            <a:pPr marL="223234" indent="0">
              <a:spcBef>
                <a:spcPts val="600"/>
              </a:spcBef>
              <a:buNone/>
            </a:pPr>
            <a:r>
              <a:rPr lang="en-US" dirty="0">
                <a:latin typeface="Arial" panose="020B0604020202020204" pitchFamily="34" charset="0"/>
                <a:cs typeface="Arial" panose="020B0604020202020204" pitchFamily="34" charset="0"/>
              </a:rPr>
              <a:t>Key sensitization</a:t>
            </a:r>
          </a:p>
          <a:p>
            <a:pPr lvl="1">
              <a:spcBef>
                <a:spcPts val="600"/>
              </a:spcBef>
            </a:pPr>
            <a:r>
              <a:rPr lang="en-US" sz="2400" b="0" dirty="0">
                <a:latin typeface="Arial" panose="020B0604020202020204" pitchFamily="34" charset="0"/>
                <a:cs typeface="Arial" panose="020B0604020202020204" pitchFamily="34" charset="0"/>
              </a:rPr>
              <a:t>Apply inputs to propagate correct key value to observable output</a:t>
            </a:r>
          </a:p>
          <a:p>
            <a:pPr lvl="1">
              <a:spcBef>
                <a:spcPts val="600"/>
              </a:spcBef>
            </a:pPr>
            <a:r>
              <a:rPr lang="en-US" sz="2400" b="0" dirty="0">
                <a:latin typeface="Arial" panose="020B0604020202020204" pitchFamily="34" charset="0"/>
                <a:cs typeface="Arial" panose="020B0604020202020204" pitchFamily="34" charset="0"/>
              </a:rPr>
              <a:t>Prevent with interference-based logic locking (SLL)</a:t>
            </a:r>
          </a:p>
          <a:p>
            <a:pPr marL="535762" lvl="1" indent="0">
              <a:spcBef>
                <a:spcPts val="600"/>
              </a:spcBef>
              <a:buNone/>
            </a:pPr>
            <a:endParaRPr lang="en-US" sz="1300" b="0" dirty="0">
              <a:latin typeface="Arial" panose="020B0604020202020204" pitchFamily="34" charset="0"/>
              <a:cs typeface="Arial" panose="020B0604020202020204" pitchFamily="34" charset="0"/>
            </a:endParaRPr>
          </a:p>
          <a:p>
            <a:pPr marL="223234" indent="0">
              <a:spcBef>
                <a:spcPts val="600"/>
              </a:spcBef>
              <a:buNone/>
            </a:pPr>
            <a:r>
              <a:rPr lang="en-US" dirty="0">
                <a:latin typeface="Arial" panose="020B0604020202020204" pitchFamily="34" charset="0"/>
                <a:cs typeface="Arial" panose="020B0604020202020204" pitchFamily="34" charset="0"/>
              </a:rPr>
              <a:t>Removal</a:t>
            </a:r>
          </a:p>
          <a:p>
            <a:pPr lvl="1">
              <a:spcBef>
                <a:spcPts val="600"/>
              </a:spcBef>
            </a:pPr>
            <a:r>
              <a:rPr lang="en-US" sz="2400" b="0" dirty="0">
                <a:latin typeface="Arial" panose="020B0604020202020204" pitchFamily="34" charset="0"/>
                <a:cs typeface="Arial" panose="020B0604020202020204" pitchFamily="34" charset="0"/>
              </a:rPr>
              <a:t>Identify and simply ‘remove’ components belonging to logic obfuscation</a:t>
            </a:r>
          </a:p>
          <a:p>
            <a:pPr lvl="1">
              <a:spcBef>
                <a:spcPts val="600"/>
              </a:spcBef>
            </a:pPr>
            <a:r>
              <a:rPr lang="en-US" sz="2400" b="0" dirty="0">
                <a:latin typeface="Arial" panose="020B0604020202020204" pitchFamily="34" charset="0"/>
                <a:cs typeface="Arial" panose="020B0604020202020204" pitchFamily="34" charset="0"/>
              </a:rPr>
              <a:t>Prevent by resynthesis</a:t>
            </a:r>
          </a:p>
        </p:txBody>
      </p:sp>
      <p:pic>
        <p:nvPicPr>
          <p:cNvPr id="4" name="Picture 3"/>
          <p:cNvPicPr>
            <a:picLocks noChangeAspect="1"/>
          </p:cNvPicPr>
          <p:nvPr/>
        </p:nvPicPr>
        <p:blipFill>
          <a:blip r:embed="rId2"/>
          <a:stretch>
            <a:fillRect/>
          </a:stretch>
        </p:blipFill>
        <p:spPr>
          <a:xfrm>
            <a:off x="784609" y="1067441"/>
            <a:ext cx="2727712" cy="1923063"/>
          </a:xfrm>
          <a:prstGeom prst="rect">
            <a:avLst/>
          </a:prstGeom>
        </p:spPr>
      </p:pic>
      <p:sp>
        <p:nvSpPr>
          <p:cNvPr id="5" name="TextBox 4">
            <a:extLst>
              <a:ext uri="{FF2B5EF4-FFF2-40B4-BE49-F238E27FC236}">
                <a16:creationId xmlns:a16="http://schemas.microsoft.com/office/drawing/2014/main" id="{7B1C8B2D-95A2-4162-8297-9778AB4276E6}"/>
              </a:ext>
            </a:extLst>
          </p:cNvPr>
          <p:cNvSpPr txBox="1"/>
          <p:nvPr/>
        </p:nvSpPr>
        <p:spPr>
          <a:xfrm>
            <a:off x="323420" y="2949202"/>
            <a:ext cx="3650090" cy="71814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r>
              <a:rPr lang="en-US" sz="2000" i="1" dirty="0">
                <a:solidFill>
                  <a:srgbClr val="000000"/>
                </a:solidFill>
                <a:latin typeface="Arial" panose="020B0604020202020204" pitchFamily="34" charset="0"/>
                <a:ea typeface="Helvetica"/>
                <a:cs typeface="Arial" panose="020B0604020202020204" pitchFamily="34" charset="0"/>
                <a:sym typeface="Helvetica"/>
              </a:rPr>
              <a:t>Propagating key to output(s) </a:t>
            </a:r>
          </a:p>
          <a:p>
            <a:pPr marL="0" marR="0" indent="0" algn="ctr" defTabSz="457200" rtl="0" fontAlgn="auto" latinLnBrk="1" hangingPunct="0">
              <a:lnSpc>
                <a:spcPct val="100000"/>
              </a:lnSpc>
              <a:spcBef>
                <a:spcPts val="0"/>
              </a:spcBef>
              <a:spcAft>
                <a:spcPts val="0"/>
              </a:spcAft>
              <a:buClrTx/>
              <a:buSzTx/>
              <a:buFontTx/>
              <a:buNone/>
              <a:tabLst/>
            </a:pPr>
            <a:r>
              <a:rPr lang="en-US" sz="2000" i="1" dirty="0">
                <a:solidFill>
                  <a:srgbClr val="000000"/>
                </a:solidFill>
                <a:latin typeface="Arial" panose="020B0604020202020204" pitchFamily="34" charset="0"/>
                <a:ea typeface="Helvetica"/>
                <a:cs typeface="Arial" panose="020B0604020202020204" pitchFamily="34" charset="0"/>
                <a:sym typeface="Helvetica"/>
              </a:rPr>
              <a:t>[Rajendran, DAC ‘12]</a:t>
            </a:r>
            <a:endParaRPr kumimoji="0" lang="en-US" sz="2000" b="0" i="1" u="none" strike="noStrike" cap="none" spc="0" normalizeH="0" baseline="0" dirty="0">
              <a:ln>
                <a:noFill/>
              </a:ln>
              <a:solidFill>
                <a:srgbClr val="000000"/>
              </a:solidFill>
              <a:effectLst/>
              <a:uFillTx/>
              <a:latin typeface="Arial" panose="020B0604020202020204" pitchFamily="34" charset="0"/>
              <a:ea typeface="Helvetica"/>
              <a:cs typeface="Arial" panose="020B0604020202020204" pitchFamily="34" charset="0"/>
              <a:sym typeface="Helvetica"/>
            </a:endParaRPr>
          </a:p>
        </p:txBody>
      </p:sp>
      <p:pic>
        <p:nvPicPr>
          <p:cNvPr id="6" name="Picture 5">
            <a:extLst>
              <a:ext uri="{FF2B5EF4-FFF2-40B4-BE49-F238E27FC236}">
                <a16:creationId xmlns:a16="http://schemas.microsoft.com/office/drawing/2014/main" id="{96E5B0A7-9149-443E-A533-C20D1FE8B068}"/>
              </a:ext>
            </a:extLst>
          </p:cNvPr>
          <p:cNvPicPr>
            <a:picLocks noChangeAspect="1"/>
          </p:cNvPicPr>
          <p:nvPr/>
        </p:nvPicPr>
        <p:blipFill>
          <a:blip r:embed="rId3"/>
          <a:stretch>
            <a:fillRect/>
          </a:stretch>
        </p:blipFill>
        <p:spPr>
          <a:xfrm>
            <a:off x="453101" y="3885469"/>
            <a:ext cx="3390728" cy="1864900"/>
          </a:xfrm>
          <a:prstGeom prst="rect">
            <a:avLst/>
          </a:prstGeom>
        </p:spPr>
      </p:pic>
      <p:sp>
        <p:nvSpPr>
          <p:cNvPr id="7" name="TextBox 6">
            <a:extLst>
              <a:ext uri="{FF2B5EF4-FFF2-40B4-BE49-F238E27FC236}">
                <a16:creationId xmlns:a16="http://schemas.microsoft.com/office/drawing/2014/main" id="{E61375D5-76EB-4A58-8D88-73839BB64D76}"/>
              </a:ext>
            </a:extLst>
          </p:cNvPr>
          <p:cNvSpPr txBox="1"/>
          <p:nvPr/>
        </p:nvSpPr>
        <p:spPr>
          <a:xfrm>
            <a:off x="146988" y="5750370"/>
            <a:ext cx="4053927" cy="41036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r>
              <a:rPr lang="en-US" sz="2000" i="1" dirty="0">
                <a:solidFill>
                  <a:srgbClr val="000000"/>
                </a:solidFill>
                <a:latin typeface="Arial" panose="020B0604020202020204" pitchFamily="34" charset="0"/>
                <a:ea typeface="Helvetica"/>
                <a:cs typeface="Arial" panose="020B0604020202020204" pitchFamily="34" charset="0"/>
                <a:sym typeface="Helvetica"/>
              </a:rPr>
              <a:t>Removing key logic</a:t>
            </a:r>
            <a:endParaRPr kumimoji="0" lang="en-US" sz="2000" b="0" i="1" u="none" strike="noStrike" cap="none" spc="0" normalizeH="0" baseline="0" dirty="0">
              <a:ln>
                <a:noFill/>
              </a:ln>
              <a:solidFill>
                <a:srgbClr val="000000"/>
              </a:solidFill>
              <a:effectLst/>
              <a:uFillTx/>
              <a:latin typeface="Arial" panose="020B0604020202020204" pitchFamily="34" charset="0"/>
              <a:ea typeface="Helvetica"/>
              <a:cs typeface="Arial" panose="020B0604020202020204" pitchFamily="34" charset="0"/>
              <a:sym typeface="Helvetica"/>
            </a:endParaRPr>
          </a:p>
        </p:txBody>
      </p:sp>
      <p:sp>
        <p:nvSpPr>
          <p:cNvPr id="18" name="Slide Number Placeholder 17">
            <a:extLst>
              <a:ext uri="{FF2B5EF4-FFF2-40B4-BE49-F238E27FC236}">
                <a16:creationId xmlns:a16="http://schemas.microsoft.com/office/drawing/2014/main" id="{6E0D844E-DEDD-48B1-BE00-633D84C95D9E}"/>
              </a:ext>
            </a:extLst>
          </p:cNvPr>
          <p:cNvSpPr>
            <a:spLocks noGrp="1"/>
          </p:cNvSpPr>
          <p:nvPr>
            <p:ph type="sldNum" sz="quarter" idx="2"/>
          </p:nvPr>
        </p:nvSpPr>
        <p:spPr/>
        <p:txBody>
          <a:bodyPr/>
          <a:lstStyle/>
          <a:p>
            <a:fld id="{6EA7A850-4BE4-457B-9249-6A73A0B2CF6C}" type="slidenum">
              <a:rPr lang="en-US" smtClean="0"/>
              <a:t>7</a:t>
            </a:fld>
            <a:endParaRPr lang="en-US"/>
          </a:p>
        </p:txBody>
      </p:sp>
    </p:spTree>
    <p:extLst>
      <p:ext uri="{BB962C8B-B14F-4D97-AF65-F5344CB8AC3E}">
        <p14:creationId xmlns:p14="http://schemas.microsoft.com/office/powerpoint/2010/main" val="31964449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06383" cy="866180"/>
          </a:xfrm>
        </p:spPr>
        <p:txBody>
          <a:bodyPr/>
          <a:lstStyle/>
          <a:p>
            <a:r>
              <a:rPr lang="en-US" sz="3600" dirty="0">
                <a:latin typeface="Arial" panose="020B0604020202020204" pitchFamily="34" charset="0"/>
                <a:cs typeface="Arial" panose="020B0604020202020204" pitchFamily="34" charset="0"/>
              </a:rPr>
              <a:t>SAT-based Attack [HOST ’15]</a:t>
            </a:r>
          </a:p>
        </p:txBody>
      </p:sp>
      <p:grpSp>
        <p:nvGrpSpPr>
          <p:cNvPr id="30" name="Group 29">
            <a:extLst>
              <a:ext uri="{FF2B5EF4-FFF2-40B4-BE49-F238E27FC236}">
                <a16:creationId xmlns:a16="http://schemas.microsoft.com/office/drawing/2014/main" id="{0028111B-795C-4C91-983D-3C04512E47A8}"/>
              </a:ext>
            </a:extLst>
          </p:cNvPr>
          <p:cNvGrpSpPr/>
          <p:nvPr/>
        </p:nvGrpSpPr>
        <p:grpSpPr>
          <a:xfrm>
            <a:off x="290491" y="1392731"/>
            <a:ext cx="8325909" cy="3567381"/>
            <a:chOff x="35309" y="1103618"/>
            <a:chExt cx="8865776" cy="4074274"/>
          </a:xfrm>
        </p:grpSpPr>
        <p:sp>
          <p:nvSpPr>
            <p:cNvPr id="3" name="Cylinder 2">
              <a:extLst>
                <a:ext uri="{FF2B5EF4-FFF2-40B4-BE49-F238E27FC236}">
                  <a16:creationId xmlns:a16="http://schemas.microsoft.com/office/drawing/2014/main" id="{A24A72C4-B2C2-4323-98BA-24345665C993}"/>
                </a:ext>
              </a:extLst>
            </p:cNvPr>
            <p:cNvSpPr/>
            <p:nvPr/>
          </p:nvSpPr>
          <p:spPr>
            <a:xfrm>
              <a:off x="606054" y="1103618"/>
              <a:ext cx="1361684" cy="1569575"/>
            </a:xfrm>
            <a:prstGeom prst="can">
              <a:avLst/>
            </a:prstGeom>
            <a:noFill/>
            <a:ln w="19050"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2600" b="0" i="0" u="none" strike="noStrike" cap="none" spc="0" normalizeH="0" baseline="0" dirty="0">
                  <a:ln>
                    <a:noFill/>
                  </a:ln>
                  <a:uFillTx/>
                  <a:latin typeface="Arial" panose="020B0604020202020204" pitchFamily="34" charset="0"/>
                  <a:ea typeface="Gill Sans"/>
                  <a:cs typeface="Arial" panose="020B0604020202020204" pitchFamily="34" charset="0"/>
                  <a:sym typeface="Gill Sans"/>
                </a:rPr>
                <a:t>Locked </a:t>
              </a:r>
            </a:p>
            <a:p>
              <a:pPr marL="0" marR="0" indent="0" algn="ctr" defTabSz="584200" rtl="0" fontAlgn="auto" latinLnBrk="1" hangingPunct="0">
                <a:lnSpc>
                  <a:spcPct val="100000"/>
                </a:lnSpc>
                <a:spcBef>
                  <a:spcPts val="0"/>
                </a:spcBef>
                <a:spcAft>
                  <a:spcPts val="0"/>
                </a:spcAft>
                <a:buClrTx/>
                <a:buSzTx/>
                <a:buFontTx/>
                <a:buNone/>
                <a:tabLst/>
              </a:pPr>
              <a:r>
                <a:rPr kumimoji="0" lang="en-US" sz="2600" b="0" i="0" u="none" strike="noStrike" cap="none" spc="0" normalizeH="0" baseline="0" dirty="0">
                  <a:ln>
                    <a:noFill/>
                  </a:ln>
                  <a:uFillTx/>
                  <a:latin typeface="Arial" panose="020B0604020202020204" pitchFamily="34" charset="0"/>
                  <a:ea typeface="Gill Sans"/>
                  <a:cs typeface="Arial" panose="020B0604020202020204" pitchFamily="34" charset="0"/>
                  <a:sym typeface="Gill Sans"/>
                </a:rPr>
                <a:t>Netlist</a:t>
              </a:r>
            </a:p>
          </p:txBody>
        </p:sp>
        <p:sp>
          <p:nvSpPr>
            <p:cNvPr id="12" name="Rectangle 11">
              <a:extLst>
                <a:ext uri="{FF2B5EF4-FFF2-40B4-BE49-F238E27FC236}">
                  <a16:creationId xmlns:a16="http://schemas.microsoft.com/office/drawing/2014/main" id="{A5A77DF6-A472-4161-97F8-2D968BF0E649}"/>
                </a:ext>
              </a:extLst>
            </p:cNvPr>
            <p:cNvSpPr/>
            <p:nvPr/>
          </p:nvSpPr>
          <p:spPr>
            <a:xfrm>
              <a:off x="6289503" y="2394340"/>
              <a:ext cx="2611582" cy="574131"/>
            </a:xfrm>
            <a:prstGeom prst="rect">
              <a:avLst/>
            </a:prstGeom>
            <a:noFill/>
            <a:ln w="19050"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2600" b="0" i="0" u="none" strike="noStrike" cap="none" spc="0" normalizeH="0" baseline="0" dirty="0">
                  <a:ln>
                    <a:noFill/>
                  </a:ln>
                  <a:uFillTx/>
                  <a:latin typeface="Arial" panose="020B0604020202020204" pitchFamily="34" charset="0"/>
                  <a:ea typeface="Gill Sans"/>
                  <a:cs typeface="Arial" panose="020B0604020202020204" pitchFamily="34" charset="0"/>
                  <a:sym typeface="Gill Sans"/>
                </a:rPr>
                <a:t>SAT Solver</a:t>
              </a:r>
            </a:p>
          </p:txBody>
        </p:sp>
        <p:pic>
          <p:nvPicPr>
            <p:cNvPr id="1026" name="Picture 2" descr="http://worldartsme.com/images/computer-chip-clipart-1.jpg">
              <a:extLst>
                <a:ext uri="{FF2B5EF4-FFF2-40B4-BE49-F238E27FC236}">
                  <a16:creationId xmlns:a16="http://schemas.microsoft.com/office/drawing/2014/main" id="{6283458F-4042-4683-A926-AB0FE874805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0824" y="3142162"/>
              <a:ext cx="980553" cy="980553"/>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Connector: Elbow 18">
              <a:extLst>
                <a:ext uri="{FF2B5EF4-FFF2-40B4-BE49-F238E27FC236}">
                  <a16:creationId xmlns:a16="http://schemas.microsoft.com/office/drawing/2014/main" id="{436608A6-3206-4D0A-8E14-6960939A68CC}"/>
                </a:ext>
              </a:extLst>
            </p:cNvPr>
            <p:cNvCxnSpPr>
              <a:cxnSpLocks/>
              <a:stCxn id="3" idx="4"/>
            </p:cNvCxnSpPr>
            <p:nvPr/>
          </p:nvCxnSpPr>
          <p:spPr>
            <a:xfrm>
              <a:off x="1967737" y="1888406"/>
              <a:ext cx="4321766" cy="624771"/>
            </a:xfrm>
            <a:prstGeom prst="bentConnector3">
              <a:avLst>
                <a:gd name="adj1" fmla="val 50000"/>
              </a:avLst>
            </a:prstGeom>
            <a:noFill/>
            <a:ln w="19050" cap="flat">
              <a:solidFill>
                <a:srgbClr val="000000"/>
              </a:solidFill>
              <a:prstDash val="solid"/>
              <a:miter lim="400000"/>
              <a:headEnd w="lg" len="lg"/>
              <a:tailEnd type="triangle" w="lg" len="lg"/>
            </a:ln>
            <a:effectLst/>
          </p:spPr>
          <p:style>
            <a:lnRef idx="0">
              <a:scrgbClr r="0" g="0" b="0"/>
            </a:lnRef>
            <a:fillRef idx="0">
              <a:scrgbClr r="0" g="0" b="0"/>
            </a:fillRef>
            <a:effectRef idx="0">
              <a:scrgbClr r="0" g="0" b="0"/>
            </a:effectRef>
            <a:fontRef idx="none"/>
          </p:style>
        </p:cxnSp>
        <p:cxnSp>
          <p:nvCxnSpPr>
            <p:cNvPr id="53" name="Connector: Elbow 52">
              <a:extLst>
                <a:ext uri="{FF2B5EF4-FFF2-40B4-BE49-F238E27FC236}">
                  <a16:creationId xmlns:a16="http://schemas.microsoft.com/office/drawing/2014/main" id="{61C4438D-A1CC-4C99-98FE-60E3BEC22F7E}"/>
                </a:ext>
              </a:extLst>
            </p:cNvPr>
            <p:cNvCxnSpPr>
              <a:cxnSpLocks/>
              <a:stCxn id="39" idx="3"/>
              <a:endCxn id="12" idx="1"/>
            </p:cNvCxnSpPr>
            <p:nvPr/>
          </p:nvCxnSpPr>
          <p:spPr>
            <a:xfrm flipV="1">
              <a:off x="5271554" y="2681405"/>
              <a:ext cx="1017949" cy="888728"/>
            </a:xfrm>
            <a:prstGeom prst="bentConnector3">
              <a:avLst>
                <a:gd name="adj1" fmla="val 50000"/>
              </a:avLst>
            </a:prstGeom>
            <a:noFill/>
            <a:ln w="19050" cap="flat">
              <a:solidFill>
                <a:srgbClr val="000000"/>
              </a:solidFill>
              <a:prstDash val="solid"/>
              <a:miter lim="400000"/>
              <a:headEnd w="lg" len="lg"/>
              <a:tailEnd type="triangle" w="lg" len="lg"/>
            </a:ln>
            <a:effectLst/>
          </p:spPr>
          <p:style>
            <a:lnRef idx="0">
              <a:scrgbClr r="0" g="0" b="0"/>
            </a:lnRef>
            <a:fillRef idx="0">
              <a:scrgbClr r="0" g="0" b="0"/>
            </a:fillRef>
            <a:effectRef idx="0">
              <a:scrgbClr r="0" g="0" b="0"/>
            </a:effectRef>
            <a:fontRef idx="none"/>
          </p:style>
        </p:cxnSp>
        <p:sp>
          <p:nvSpPr>
            <p:cNvPr id="39" name="Flowchart: Multidocument 38">
              <a:extLst>
                <a:ext uri="{FF2B5EF4-FFF2-40B4-BE49-F238E27FC236}">
                  <a16:creationId xmlns:a16="http://schemas.microsoft.com/office/drawing/2014/main" id="{13F24790-F82D-451E-85EF-D6537053F4CE}"/>
                </a:ext>
              </a:extLst>
            </p:cNvPr>
            <p:cNvSpPr/>
            <p:nvPr/>
          </p:nvSpPr>
          <p:spPr>
            <a:xfrm>
              <a:off x="2790055" y="2980991"/>
              <a:ext cx="2481499" cy="1178286"/>
            </a:xfrm>
            <a:prstGeom prst="flowChartMultidocument">
              <a:avLst/>
            </a:prstGeom>
            <a:noFill/>
            <a:ln w="19050"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4000" b="0" i="0" u="none" strike="noStrike" cap="none" spc="0" normalizeH="0" baseline="0" dirty="0">
                <a:ln>
                  <a:noFill/>
                </a:ln>
                <a:effectLst>
                  <a:outerShdw blurRad="38100" dist="12700" dir="5400000" rotWithShape="0">
                    <a:srgbClr val="000000">
                      <a:alpha val="50000"/>
                    </a:srgbClr>
                  </a:outerShdw>
                </a:effectLst>
                <a:uFillTx/>
                <a:latin typeface="Gill Sans"/>
                <a:ea typeface="Gill Sans"/>
                <a:cs typeface="Gill Sans"/>
                <a:sym typeface="Gill Sans"/>
              </a:endParaRPr>
            </a:p>
          </p:txBody>
        </p:sp>
        <p:sp>
          <p:nvSpPr>
            <p:cNvPr id="40" name="TextBox 39">
              <a:extLst>
                <a:ext uri="{FF2B5EF4-FFF2-40B4-BE49-F238E27FC236}">
                  <a16:creationId xmlns:a16="http://schemas.microsoft.com/office/drawing/2014/main" id="{603E7947-9E0A-4F73-AC30-E71497EE615B}"/>
                </a:ext>
              </a:extLst>
            </p:cNvPr>
            <p:cNvSpPr txBox="1"/>
            <p:nvPr/>
          </p:nvSpPr>
          <p:spPr>
            <a:xfrm>
              <a:off x="2972553" y="3116891"/>
              <a:ext cx="1928847" cy="103109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2500" b="0" i="0" u="none" strike="noStrike" cap="none" spc="0" normalizeH="0" baseline="0" dirty="0">
                  <a:ln>
                    <a:noFill/>
                  </a:ln>
                  <a:solidFill>
                    <a:srgbClr val="000000"/>
                  </a:solidFill>
                  <a:uFillTx/>
                  <a:latin typeface="Arial" panose="020B0604020202020204" pitchFamily="34" charset="0"/>
                  <a:ea typeface="Helvetica"/>
                  <a:cs typeface="Arial" panose="020B0604020202020204" pitchFamily="34" charset="0"/>
                  <a:sym typeface="Helvetica"/>
                </a:rPr>
                <a:t>Golden I/O </a:t>
              </a:r>
            </a:p>
            <a:p>
              <a:pPr marL="0" marR="0" indent="0" algn="l" defTabSz="457200" rtl="0" fontAlgn="auto" latinLnBrk="1" hangingPunct="0">
                <a:lnSpc>
                  <a:spcPct val="100000"/>
                </a:lnSpc>
                <a:spcBef>
                  <a:spcPts val="0"/>
                </a:spcBef>
                <a:spcAft>
                  <a:spcPts val="0"/>
                </a:spcAft>
                <a:buClrTx/>
                <a:buSzTx/>
                <a:buFontTx/>
                <a:buNone/>
                <a:tabLst/>
              </a:pPr>
              <a:r>
                <a:rPr kumimoji="0" lang="en-US" sz="2500" b="0" i="0" u="none" strike="noStrike" cap="none" spc="0" normalizeH="0" baseline="0" dirty="0">
                  <a:ln>
                    <a:noFill/>
                  </a:ln>
                  <a:solidFill>
                    <a:srgbClr val="000000"/>
                  </a:solidFill>
                  <a:uFillTx/>
                  <a:latin typeface="Arial" panose="020B0604020202020204" pitchFamily="34" charset="0"/>
                  <a:ea typeface="Helvetica"/>
                  <a:cs typeface="Arial" panose="020B0604020202020204" pitchFamily="34" charset="0"/>
                  <a:sym typeface="Helvetica"/>
                </a:rPr>
                <a:t>Patterns</a:t>
              </a:r>
            </a:p>
          </p:txBody>
        </p:sp>
        <p:cxnSp>
          <p:nvCxnSpPr>
            <p:cNvPr id="82" name="Straight Arrow Connector 81">
              <a:extLst>
                <a:ext uri="{FF2B5EF4-FFF2-40B4-BE49-F238E27FC236}">
                  <a16:creationId xmlns:a16="http://schemas.microsoft.com/office/drawing/2014/main" id="{27655A88-64C3-4A88-9E42-3545A582DAAC}"/>
                </a:ext>
              </a:extLst>
            </p:cNvPr>
            <p:cNvCxnSpPr>
              <a:cxnSpLocks/>
              <a:stCxn id="12" idx="2"/>
              <a:endCxn id="83" idx="0"/>
            </p:cNvCxnSpPr>
            <p:nvPr/>
          </p:nvCxnSpPr>
          <p:spPr>
            <a:xfrm>
              <a:off x="7595294" y="2968471"/>
              <a:ext cx="0" cy="1110596"/>
            </a:xfrm>
            <a:prstGeom prst="straightConnector1">
              <a:avLst/>
            </a:prstGeom>
            <a:noFill/>
            <a:ln w="19050" cap="flat">
              <a:solidFill>
                <a:srgbClr val="000000"/>
              </a:solidFill>
              <a:prstDash val="solid"/>
              <a:miter lim="400000"/>
              <a:tailEnd type="triangle" w="lg" len="lg"/>
            </a:ln>
            <a:effectLst/>
          </p:spPr>
          <p:style>
            <a:lnRef idx="0">
              <a:scrgbClr r="0" g="0" b="0"/>
            </a:lnRef>
            <a:fillRef idx="0">
              <a:scrgbClr r="0" g="0" b="0"/>
            </a:fillRef>
            <a:effectRef idx="0">
              <a:scrgbClr r="0" g="0" b="0"/>
            </a:effectRef>
            <a:fontRef idx="none"/>
          </p:style>
        </p:cxnSp>
        <p:sp>
          <p:nvSpPr>
            <p:cNvPr id="83" name="Rectangle 82">
              <a:extLst>
                <a:ext uri="{FF2B5EF4-FFF2-40B4-BE49-F238E27FC236}">
                  <a16:creationId xmlns:a16="http://schemas.microsoft.com/office/drawing/2014/main" id="{191F693D-1B2D-47D9-B97E-371D4E9AF994}"/>
                </a:ext>
              </a:extLst>
            </p:cNvPr>
            <p:cNvSpPr/>
            <p:nvPr/>
          </p:nvSpPr>
          <p:spPr>
            <a:xfrm>
              <a:off x="6289503" y="4079067"/>
              <a:ext cx="2611582" cy="1031092"/>
            </a:xfrm>
            <a:prstGeom prst="rect">
              <a:avLst/>
            </a:prstGeom>
            <a:noFill/>
            <a:ln w="19050"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2600" b="0" i="0" u="none" strike="noStrike" cap="none" spc="0" normalizeH="0" baseline="0" dirty="0">
                  <a:ln>
                    <a:noFill/>
                  </a:ln>
                  <a:uFillTx/>
                  <a:latin typeface="Arial" panose="020B0604020202020204" pitchFamily="34" charset="0"/>
                  <a:ea typeface="Gill Sans"/>
                  <a:cs typeface="Arial" panose="020B0604020202020204" pitchFamily="34" charset="0"/>
                  <a:sym typeface="Gill Sans"/>
                </a:rPr>
                <a:t>Unlocked </a:t>
              </a:r>
            </a:p>
            <a:p>
              <a:pPr marL="0" marR="0" indent="0" algn="ctr" defTabSz="584200" rtl="0" fontAlgn="auto" latinLnBrk="1" hangingPunct="0">
                <a:lnSpc>
                  <a:spcPct val="100000"/>
                </a:lnSpc>
                <a:spcBef>
                  <a:spcPts val="0"/>
                </a:spcBef>
                <a:spcAft>
                  <a:spcPts val="0"/>
                </a:spcAft>
                <a:buClrTx/>
                <a:buSzTx/>
                <a:buFontTx/>
                <a:buNone/>
                <a:tabLst/>
              </a:pPr>
              <a:r>
                <a:rPr kumimoji="0" lang="en-US" sz="2600" b="0" i="0" u="none" strike="noStrike" cap="none" spc="0" normalizeH="0" baseline="0" dirty="0">
                  <a:ln>
                    <a:noFill/>
                  </a:ln>
                  <a:uFillTx/>
                  <a:latin typeface="Arial" panose="020B0604020202020204" pitchFamily="34" charset="0"/>
                  <a:ea typeface="Gill Sans"/>
                  <a:cs typeface="Arial" panose="020B0604020202020204" pitchFamily="34" charset="0"/>
                  <a:sym typeface="Gill Sans"/>
                </a:rPr>
                <a:t>Netlist</a:t>
              </a:r>
            </a:p>
          </p:txBody>
        </p:sp>
        <p:sp>
          <p:nvSpPr>
            <p:cNvPr id="84" name="TextBox 83">
              <a:extLst>
                <a:ext uri="{FF2B5EF4-FFF2-40B4-BE49-F238E27FC236}">
                  <a16:creationId xmlns:a16="http://schemas.microsoft.com/office/drawing/2014/main" id="{C2D0FF89-55BF-411C-99C5-84F1F99223FB}"/>
                </a:ext>
              </a:extLst>
            </p:cNvPr>
            <p:cNvSpPr txBox="1"/>
            <p:nvPr/>
          </p:nvSpPr>
          <p:spPr>
            <a:xfrm>
              <a:off x="7622423" y="3166278"/>
              <a:ext cx="722038" cy="5741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2600" b="0" i="0" u="none" strike="noStrike" cap="none" spc="0" normalizeH="0" baseline="0" dirty="0">
                  <a:ln>
                    <a:noFill/>
                  </a:ln>
                  <a:solidFill>
                    <a:srgbClr val="000000"/>
                  </a:solidFill>
                  <a:effectLst/>
                  <a:uFillTx/>
                  <a:latin typeface="Arial" panose="020B0604020202020204" pitchFamily="34" charset="0"/>
                  <a:ea typeface="Helvetica"/>
                  <a:cs typeface="Arial" panose="020B0604020202020204" pitchFamily="34" charset="0"/>
                  <a:sym typeface="Helvetica"/>
                </a:rPr>
                <a:t>Key</a:t>
              </a:r>
            </a:p>
          </p:txBody>
        </p:sp>
        <p:cxnSp>
          <p:nvCxnSpPr>
            <p:cNvPr id="85" name="Connector: Elbow 84">
              <a:extLst>
                <a:ext uri="{FF2B5EF4-FFF2-40B4-BE49-F238E27FC236}">
                  <a16:creationId xmlns:a16="http://schemas.microsoft.com/office/drawing/2014/main" id="{CCF6A8CF-07EE-4118-9050-D309B7B99986}"/>
                </a:ext>
              </a:extLst>
            </p:cNvPr>
            <p:cNvCxnSpPr>
              <a:cxnSpLocks/>
              <a:endCxn id="39" idx="2"/>
            </p:cNvCxnSpPr>
            <p:nvPr/>
          </p:nvCxnSpPr>
          <p:spPr>
            <a:xfrm rot="10800000" flipV="1">
              <a:off x="3858249" y="2878323"/>
              <a:ext cx="2431255" cy="1236331"/>
            </a:xfrm>
            <a:prstGeom prst="bentConnector4">
              <a:avLst>
                <a:gd name="adj1" fmla="val 14812"/>
                <a:gd name="adj2" fmla="val 132903"/>
              </a:avLst>
            </a:prstGeom>
            <a:noFill/>
            <a:ln w="19050" cap="flat">
              <a:solidFill>
                <a:srgbClr val="000000"/>
              </a:solidFill>
              <a:prstDash val="solid"/>
              <a:miter lim="400000"/>
              <a:headEnd w="lg" len="lg"/>
              <a:tailEnd type="triangle" w="lg" len="lg"/>
            </a:ln>
            <a:effectLst/>
          </p:spPr>
          <p:style>
            <a:lnRef idx="0">
              <a:scrgbClr r="0" g="0" b="0"/>
            </a:lnRef>
            <a:fillRef idx="0">
              <a:scrgbClr r="0" g="0" b="0"/>
            </a:fillRef>
            <a:effectRef idx="0">
              <a:scrgbClr r="0" g="0" b="0"/>
            </a:effectRef>
            <a:fontRef idx="none"/>
          </p:style>
        </p:cxnSp>
        <p:sp>
          <p:nvSpPr>
            <p:cNvPr id="93" name="Rectangle 92">
              <a:extLst>
                <a:ext uri="{FF2B5EF4-FFF2-40B4-BE49-F238E27FC236}">
                  <a16:creationId xmlns:a16="http://schemas.microsoft.com/office/drawing/2014/main" id="{25869C94-6215-4D01-90C0-AF610F402410}"/>
                </a:ext>
              </a:extLst>
            </p:cNvPr>
            <p:cNvSpPr/>
            <p:nvPr/>
          </p:nvSpPr>
          <p:spPr>
            <a:xfrm>
              <a:off x="35309" y="4091812"/>
              <a:ext cx="2611582" cy="1031092"/>
            </a:xfrm>
            <a:prstGeom prst="rect">
              <a:avLst/>
            </a:prstGeom>
            <a:noFill/>
            <a:ln w="25400" cap="flat">
              <a:no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2600" b="0" i="0" u="none" strike="noStrike" cap="none" spc="0" normalizeH="0" baseline="0" dirty="0">
                  <a:ln>
                    <a:noFill/>
                  </a:ln>
                  <a:uFillTx/>
                  <a:latin typeface="Arial" panose="020B0604020202020204" pitchFamily="34" charset="0"/>
                  <a:ea typeface="Gill Sans"/>
                  <a:cs typeface="Arial" panose="020B0604020202020204" pitchFamily="34" charset="0"/>
                  <a:sym typeface="Gill Sans"/>
                </a:rPr>
                <a:t>Unlocked</a:t>
              </a:r>
            </a:p>
            <a:p>
              <a:pPr marL="0" marR="0" indent="0" algn="ctr" defTabSz="584200" rtl="0" fontAlgn="auto" latinLnBrk="1" hangingPunct="0">
                <a:lnSpc>
                  <a:spcPct val="100000"/>
                </a:lnSpc>
                <a:spcBef>
                  <a:spcPts val="0"/>
                </a:spcBef>
                <a:spcAft>
                  <a:spcPts val="0"/>
                </a:spcAft>
                <a:buClrTx/>
                <a:buSzTx/>
                <a:buFontTx/>
                <a:buNone/>
                <a:tabLst/>
              </a:pPr>
              <a:r>
                <a:rPr kumimoji="0" lang="en-US" sz="2600" b="0" i="0" u="none" strike="noStrike" cap="none" spc="0" normalizeH="0" baseline="0" dirty="0">
                  <a:ln>
                    <a:noFill/>
                  </a:ln>
                  <a:uFillTx/>
                  <a:latin typeface="Arial" panose="020B0604020202020204" pitchFamily="34" charset="0"/>
                  <a:ea typeface="Gill Sans"/>
                  <a:cs typeface="Arial" panose="020B0604020202020204" pitchFamily="34" charset="0"/>
                  <a:sym typeface="Gill Sans"/>
                </a:rPr>
                <a:t>Chip</a:t>
              </a:r>
            </a:p>
          </p:txBody>
        </p:sp>
        <p:sp>
          <p:nvSpPr>
            <p:cNvPr id="72" name="Rectangle 71">
              <a:extLst>
                <a:ext uri="{FF2B5EF4-FFF2-40B4-BE49-F238E27FC236}">
                  <a16:creationId xmlns:a16="http://schemas.microsoft.com/office/drawing/2014/main" id="{C577AE37-AB44-438D-86A7-AD47F6C38E50}"/>
                </a:ext>
              </a:extLst>
            </p:cNvPr>
            <p:cNvSpPr/>
            <p:nvPr/>
          </p:nvSpPr>
          <p:spPr>
            <a:xfrm>
              <a:off x="355698" y="2998532"/>
              <a:ext cx="1970804" cy="2179360"/>
            </a:xfrm>
            <a:prstGeom prst="rect">
              <a:avLst/>
            </a:prstGeom>
            <a:noFill/>
            <a:ln w="19050" cap="flat">
              <a:solidFill>
                <a:schemeClr val="tx1"/>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endParaRPr>
            </a:p>
          </p:txBody>
        </p:sp>
        <p:cxnSp>
          <p:nvCxnSpPr>
            <p:cNvPr id="94" name="Connector: Elbow 93">
              <a:extLst>
                <a:ext uri="{FF2B5EF4-FFF2-40B4-BE49-F238E27FC236}">
                  <a16:creationId xmlns:a16="http://schemas.microsoft.com/office/drawing/2014/main" id="{7435DD9B-47C4-41E8-AD5A-623A40D57C16}"/>
                </a:ext>
              </a:extLst>
            </p:cNvPr>
            <p:cNvCxnSpPr>
              <a:cxnSpLocks/>
              <a:stCxn id="72" idx="3"/>
              <a:endCxn id="39" idx="1"/>
            </p:cNvCxnSpPr>
            <p:nvPr/>
          </p:nvCxnSpPr>
          <p:spPr>
            <a:xfrm flipV="1">
              <a:off x="2326502" y="3570134"/>
              <a:ext cx="463553" cy="518078"/>
            </a:xfrm>
            <a:prstGeom prst="bentConnector3">
              <a:avLst/>
            </a:prstGeom>
            <a:noFill/>
            <a:ln w="19050" cap="flat">
              <a:solidFill>
                <a:srgbClr val="000000"/>
              </a:solidFill>
              <a:prstDash val="solid"/>
              <a:miter lim="400000"/>
              <a:headEnd w="lg" len="lg"/>
              <a:tailEnd type="triangle" w="lg" len="lg"/>
            </a:ln>
            <a:effectLst/>
          </p:spPr>
          <p:style>
            <a:lnRef idx="0">
              <a:scrgbClr r="0" g="0" b="0"/>
            </a:lnRef>
            <a:fillRef idx="0">
              <a:scrgbClr r="0" g="0" b="0"/>
            </a:fillRef>
            <a:effectRef idx="0">
              <a:scrgbClr r="0" g="0" b="0"/>
            </a:effectRef>
            <a:fontRef idx="none"/>
          </p:style>
        </p:cxnSp>
      </p:grpSp>
      <p:sp>
        <p:nvSpPr>
          <p:cNvPr id="116" name="TextBox 115">
            <a:extLst>
              <a:ext uri="{FF2B5EF4-FFF2-40B4-BE49-F238E27FC236}">
                <a16:creationId xmlns:a16="http://schemas.microsoft.com/office/drawing/2014/main" id="{652DF3D9-3FCD-4B78-A888-788BA4081DF9}"/>
              </a:ext>
            </a:extLst>
          </p:cNvPr>
          <p:cNvSpPr txBox="1"/>
          <p:nvPr/>
        </p:nvSpPr>
        <p:spPr>
          <a:xfrm>
            <a:off x="826481" y="5324589"/>
            <a:ext cx="7606678" cy="53347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r>
              <a:rPr lang="en-US" sz="2800" i="1" dirty="0">
                <a:solidFill>
                  <a:srgbClr val="000000"/>
                </a:solidFill>
                <a:latin typeface="Arial" panose="020B0604020202020204" pitchFamily="34" charset="0"/>
                <a:ea typeface="Helvetica"/>
                <a:cs typeface="Arial" panose="020B0604020202020204" pitchFamily="34" charset="0"/>
                <a:sym typeface="Helvetica"/>
              </a:rPr>
              <a:t>Adversarial Model</a:t>
            </a:r>
            <a:endParaRPr kumimoji="0" lang="en-US" sz="2800" b="0" i="1" u="none" strike="noStrike" cap="none" spc="0" normalizeH="0" baseline="0" dirty="0">
              <a:ln>
                <a:noFill/>
              </a:ln>
              <a:solidFill>
                <a:srgbClr val="000000"/>
              </a:solidFill>
              <a:effectLst/>
              <a:uFillTx/>
              <a:latin typeface="Arial" panose="020B0604020202020204" pitchFamily="34" charset="0"/>
              <a:ea typeface="Helvetica"/>
              <a:cs typeface="Arial" panose="020B0604020202020204" pitchFamily="34" charset="0"/>
              <a:sym typeface="Helvetica"/>
            </a:endParaRPr>
          </a:p>
        </p:txBody>
      </p:sp>
      <p:sp>
        <p:nvSpPr>
          <p:cNvPr id="4" name="Slide Number Placeholder 3">
            <a:extLst>
              <a:ext uri="{FF2B5EF4-FFF2-40B4-BE49-F238E27FC236}">
                <a16:creationId xmlns:a16="http://schemas.microsoft.com/office/drawing/2014/main" id="{11D34576-778C-4A9B-8C78-0836FDABA925}"/>
              </a:ext>
            </a:extLst>
          </p:cNvPr>
          <p:cNvSpPr>
            <a:spLocks noGrp="1"/>
          </p:cNvSpPr>
          <p:nvPr>
            <p:ph type="sldNum" sz="quarter" idx="2"/>
          </p:nvPr>
        </p:nvSpPr>
        <p:spPr/>
        <p:txBody>
          <a:bodyPr/>
          <a:lstStyle/>
          <a:p>
            <a:fld id="{6EA7A850-4BE4-457B-9249-6A73A0B2CF6C}" type="slidenum">
              <a:rPr lang="en-US" smtClean="0"/>
              <a:t>8</a:t>
            </a:fld>
            <a:endParaRPr lang="en-US"/>
          </a:p>
        </p:txBody>
      </p:sp>
    </p:spTree>
    <p:extLst>
      <p:ext uri="{BB962C8B-B14F-4D97-AF65-F5344CB8AC3E}">
        <p14:creationId xmlns:p14="http://schemas.microsoft.com/office/powerpoint/2010/main" val="23373633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Arial" panose="020B0604020202020204" pitchFamily="34" charset="0"/>
                <a:cs typeface="Arial" panose="020B0604020202020204" pitchFamily="34" charset="0"/>
              </a:rPr>
              <a:t>SAT-based Attack Methodology</a:t>
            </a:r>
          </a:p>
        </p:txBody>
      </p:sp>
      <mc:AlternateContent xmlns:mc="http://schemas.openxmlformats.org/markup-compatibility/2006" xmlns:a14="http://schemas.microsoft.com/office/drawing/2010/main">
        <mc:Choice Requires="a14">
          <p:sp>
            <p:nvSpPr>
              <p:cNvPr id="55" name="TextBox 54"/>
              <p:cNvSpPr txBox="1"/>
              <p:nvPr/>
            </p:nvSpPr>
            <p:spPr>
              <a:xfrm>
                <a:off x="5590415" y="1790115"/>
                <a:ext cx="2996188" cy="1302921"/>
              </a:xfrm>
              <a:prstGeom prst="rect">
                <a:avLst/>
              </a:prstGeom>
              <a:noFill/>
              <a:ln w="19050" cap="flat">
                <a:solidFill>
                  <a:srgbClr val="000000"/>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rgbClr val="000000"/>
                    </a:solidFill>
                    <a:effectLst/>
                    <a:uFillTx/>
                    <a:latin typeface="Arial" panose="020B0604020202020204" pitchFamily="34" charset="0"/>
                    <a:ea typeface="Helvetica"/>
                    <a:cs typeface="Arial" panose="020B0604020202020204" pitchFamily="34" charset="0"/>
                    <a:sym typeface="Helvetica"/>
                  </a:rPr>
                  <a:t>Obtain </a:t>
                </a:r>
              </a:p>
              <a:p>
                <a:pPr marL="0" marR="0" indent="0" algn="ctr" defTabSz="457200" rtl="0" fontAlgn="auto" latinLnBrk="1"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rgbClr val="000000"/>
                    </a:solidFill>
                    <a:effectLst/>
                    <a:uFillTx/>
                    <a:latin typeface="Arial" panose="020B0604020202020204" pitchFamily="34" charset="0"/>
                    <a:ea typeface="Helvetica"/>
                    <a:cs typeface="Arial" panose="020B0604020202020204" pitchFamily="34" charset="0"/>
                    <a:sym typeface="Helvetica"/>
                  </a:rPr>
                  <a:t>Distinguishing </a:t>
                </a:r>
              </a:p>
              <a:p>
                <a:pPr marL="0" marR="0" indent="0" algn="ctr" defTabSz="457200" rtl="0" fontAlgn="auto" latinLnBrk="1"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rgbClr val="000000"/>
                    </a:solidFill>
                    <a:effectLst/>
                    <a:uFillTx/>
                    <a:latin typeface="Arial" panose="020B0604020202020204" pitchFamily="34" charset="0"/>
                    <a:ea typeface="Helvetica"/>
                    <a:cs typeface="Arial" panose="020B0604020202020204" pitchFamily="34" charset="0"/>
                    <a:sym typeface="Helvetica"/>
                  </a:rPr>
                  <a:t>Input Pattern (DIP)</a:t>
                </a:r>
              </a:p>
              <a:p>
                <a:pPr marL="0" marR="0" indent="0" algn="ctr" defTabSz="457200" rtl="0" fontAlgn="auto" latinLnBrk="1" hangingPunct="0">
                  <a:lnSpc>
                    <a:spcPct val="100000"/>
                  </a:lnSpc>
                  <a:spcBef>
                    <a:spcPts val="0"/>
                  </a:spcBef>
                  <a:spcAft>
                    <a:spcPts val="0"/>
                  </a:spcAft>
                  <a:buClrTx/>
                  <a:buSzTx/>
                  <a:buFontTx/>
                  <a:buNone/>
                  <a:tabLst/>
                </a:pPr>
                <a:r>
                  <a:rPr lang="en-US" dirty="0">
                    <a:solidFill>
                      <a:srgbClr val="000000"/>
                    </a:solidFill>
                    <a:latin typeface="Helvetica"/>
                    <a:ea typeface="Helvetica"/>
                    <a:cs typeface="Helvetica"/>
                    <a:sym typeface="Helvetica"/>
                  </a:rPr>
                  <a:t>( </a:t>
                </a:r>
                <a14:m>
                  <m:oMath xmlns:m="http://schemas.openxmlformats.org/officeDocument/2006/math">
                    <m:sSub>
                      <m:sSubPr>
                        <m:ctrlPr>
                          <a:rPr lang="en-US" b="0" i="1" smtClean="0">
                            <a:solidFill>
                              <a:srgbClr val="000000"/>
                            </a:solidFill>
                            <a:latin typeface="Cambria Math" panose="02040503050406030204" pitchFamily="18" charset="0"/>
                            <a:ea typeface="Helvetica"/>
                            <a:cs typeface="Helvetica"/>
                            <a:sym typeface="Helvetica"/>
                          </a:rPr>
                        </m:ctrlPr>
                      </m:sSubPr>
                      <m:e>
                        <m:r>
                          <a:rPr lang="en-US" b="0" i="1" smtClean="0">
                            <a:solidFill>
                              <a:srgbClr val="000000"/>
                            </a:solidFill>
                            <a:latin typeface="Cambria Math" panose="02040503050406030204" pitchFamily="18" charset="0"/>
                            <a:ea typeface="Helvetica"/>
                            <a:cs typeface="Helvetica"/>
                            <a:sym typeface="Helvetica"/>
                          </a:rPr>
                          <m:t>𝐼</m:t>
                        </m:r>
                      </m:e>
                      <m:sub>
                        <m:r>
                          <a:rPr lang="en-US" b="0" i="1" smtClean="0">
                            <a:solidFill>
                              <a:srgbClr val="000000"/>
                            </a:solidFill>
                            <a:latin typeface="Cambria Math" panose="02040503050406030204" pitchFamily="18" charset="0"/>
                            <a:ea typeface="Helvetica"/>
                            <a:cs typeface="Helvetica"/>
                            <a:sym typeface="Helvetica"/>
                          </a:rPr>
                          <m:t>𝑑</m:t>
                        </m:r>
                      </m:sub>
                    </m:sSub>
                  </m:oMath>
                </a14:m>
                <a:r>
                  <a:rPr kumimoji="0" lang="en-US" b="0" i="0" u="none" strike="noStrike" cap="none" spc="0" normalizeH="0" baseline="0" dirty="0">
                    <a:ln>
                      <a:noFill/>
                    </a:ln>
                    <a:solidFill>
                      <a:srgbClr val="000000"/>
                    </a:solidFill>
                    <a:effectLst/>
                    <a:uFillTx/>
                    <a:latin typeface="Helvetica"/>
                    <a:ea typeface="Helvetica"/>
                    <a:cs typeface="Helvetica"/>
                    <a:sym typeface="Helvetica"/>
                  </a:rPr>
                  <a:t> </a:t>
                </a:r>
                <a14:m>
                  <m:oMath xmlns:m="http://schemas.openxmlformats.org/officeDocument/2006/math">
                    <m:r>
                      <a:rPr kumimoji="0" lang="en-US" b="0" i="1" u="none" strike="noStrike" cap="none" spc="0" normalizeH="0" baseline="0" dirty="0" smtClean="0">
                        <a:ln>
                          <a:noFill/>
                        </a:ln>
                        <a:solidFill>
                          <a:srgbClr val="000000"/>
                        </a:solidFill>
                        <a:effectLst/>
                        <a:uFillTx/>
                        <a:latin typeface="Cambria Math" panose="02040503050406030204" pitchFamily="18" charset="0"/>
                        <a:ea typeface="Helvetica"/>
                        <a:cs typeface="Helvetica"/>
                        <a:sym typeface="Helvetica"/>
                      </a:rPr>
                      <m:t>→</m:t>
                    </m:r>
                  </m:oMath>
                </a14:m>
                <a:r>
                  <a:rPr kumimoji="0" lang="en-US" b="0" i="0" u="none" strike="noStrike" cap="none" spc="0" normalizeH="0" baseline="0" dirty="0">
                    <a:ln>
                      <a:noFill/>
                    </a:ln>
                    <a:solidFill>
                      <a:srgbClr val="000000"/>
                    </a:solidFill>
                    <a:effectLst/>
                    <a:uFillTx/>
                    <a:latin typeface="Helvetica"/>
                    <a:ea typeface="Helvetica"/>
                    <a:cs typeface="Helvetica"/>
                    <a:sym typeface="Helvetica"/>
                  </a:rPr>
                  <a:t> </a:t>
                </a:r>
                <a14:m>
                  <m:oMath xmlns:m="http://schemas.openxmlformats.org/officeDocument/2006/math">
                    <m:r>
                      <a:rPr kumimoji="0" lang="en-US" b="0" i="1" u="none" strike="noStrike" cap="none" spc="0" normalizeH="0" baseline="0" smtClean="0">
                        <a:ln>
                          <a:noFill/>
                        </a:ln>
                        <a:solidFill>
                          <a:srgbClr val="000000"/>
                        </a:solidFill>
                        <a:effectLst/>
                        <a:uFillTx/>
                        <a:latin typeface="Cambria Math" panose="02040503050406030204" pitchFamily="18" charset="0"/>
                        <a:ea typeface="Helvetica"/>
                        <a:cs typeface="Helvetica"/>
                        <a:sym typeface="Helvetica"/>
                      </a:rPr>
                      <m:t>𝑌</m:t>
                    </m:r>
                    <m:r>
                      <a:rPr kumimoji="0" lang="en-US" b="0" i="1" u="none" strike="noStrike" cap="none" spc="0" normalizeH="0" baseline="0" smtClean="0">
                        <a:ln>
                          <a:noFill/>
                        </a:ln>
                        <a:solidFill>
                          <a:srgbClr val="000000"/>
                        </a:solidFill>
                        <a:effectLst/>
                        <a:uFillTx/>
                        <a:latin typeface="Cambria Math" panose="02040503050406030204" pitchFamily="18" charset="0"/>
                        <a:ea typeface="Helvetica"/>
                        <a:cs typeface="Helvetica"/>
                        <a:sym typeface="Helvetica"/>
                      </a:rPr>
                      <m:t>=1</m:t>
                    </m:r>
                  </m:oMath>
                </a14:m>
                <a:r>
                  <a:rPr kumimoji="0" lang="en-US" b="0" i="0" u="none" strike="noStrike" cap="none" spc="0" normalizeH="0" baseline="0" dirty="0">
                    <a:ln>
                      <a:noFill/>
                    </a:ln>
                    <a:solidFill>
                      <a:srgbClr val="000000"/>
                    </a:solidFill>
                    <a:effectLst/>
                    <a:uFillTx/>
                    <a:latin typeface="Helvetica"/>
                    <a:ea typeface="Helvetica"/>
                    <a:cs typeface="Helvetica"/>
                    <a:sym typeface="Helvetica"/>
                  </a:rPr>
                  <a:t> )</a:t>
                </a:r>
              </a:p>
            </p:txBody>
          </p:sp>
        </mc:Choice>
        <mc:Fallback xmlns="">
          <p:sp>
            <p:nvSpPr>
              <p:cNvPr id="55" name="TextBox 54"/>
              <p:cNvSpPr txBox="1">
                <a:spLocks noRot="1" noChangeAspect="1" noMove="1" noResize="1" noEditPoints="1" noAdjustHandles="1" noChangeArrowheads="1" noChangeShapeType="1" noTextEdit="1"/>
              </p:cNvSpPr>
              <p:nvPr/>
            </p:nvSpPr>
            <p:spPr>
              <a:xfrm>
                <a:off x="5590415" y="1790115"/>
                <a:ext cx="2996188" cy="1302921"/>
              </a:xfrm>
              <a:prstGeom prst="rect">
                <a:avLst/>
              </a:prstGeom>
              <a:blipFill>
                <a:blip r:embed="rId2"/>
                <a:stretch>
                  <a:fillRect t="-926" b="-6019"/>
                </a:stretch>
              </a:blipFill>
              <a:ln w="19050" cap="flat">
                <a:solidFill>
                  <a:srgbClr val="000000"/>
                </a:solidFill>
                <a:miter lim="400000"/>
              </a:ln>
              <a:effectLst/>
            </p:spPr>
            <p:txBody>
              <a:bodyPr/>
              <a:lstStyle/>
              <a:p>
                <a:r>
                  <a:rPr lang="en-US">
                    <a:noFill/>
                  </a:rPr>
                  <a:t> </a:t>
                </a:r>
              </a:p>
            </p:txBody>
          </p:sp>
        </mc:Fallback>
      </mc:AlternateContent>
      <p:pic>
        <p:nvPicPr>
          <p:cNvPr id="1028" name="Picture 4" descr="http://images.wisegeek.com/integrated-circuit-on-motherboard.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020" t="11609" r="3795"/>
          <a:stretch/>
        </p:blipFill>
        <p:spPr bwMode="auto">
          <a:xfrm>
            <a:off x="6768483" y="4999539"/>
            <a:ext cx="894170" cy="69277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3" name="TextBox 62"/>
              <p:cNvSpPr txBox="1"/>
              <p:nvPr/>
            </p:nvSpPr>
            <p:spPr>
              <a:xfrm>
                <a:off x="7009614" y="6026418"/>
                <a:ext cx="539635" cy="44749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2000" b="0" i="1" u="none" strike="noStrike" cap="none" spc="0" normalizeH="0" baseline="0" smtClean="0">
                              <a:ln>
                                <a:noFill/>
                              </a:ln>
                              <a:solidFill>
                                <a:srgbClr val="000000"/>
                              </a:solidFill>
                              <a:effectLst/>
                              <a:uFillTx/>
                              <a:latin typeface="Cambria Math" panose="02040503050406030204" pitchFamily="18" charset="0"/>
                              <a:ea typeface="Helvetica"/>
                              <a:cs typeface="Helvetica"/>
                              <a:sym typeface="Helvetica"/>
                            </a:rPr>
                          </m:ctrlPr>
                        </m:sSubPr>
                        <m:e>
                          <m:r>
                            <a:rPr kumimoji="0" lang="en-US" sz="2000" b="0" i="1" u="none" strike="noStrike" cap="none" spc="0" normalizeH="0" baseline="0" smtClean="0">
                              <a:ln>
                                <a:noFill/>
                              </a:ln>
                              <a:solidFill>
                                <a:srgbClr val="000000"/>
                              </a:solidFill>
                              <a:effectLst/>
                              <a:uFillTx/>
                              <a:latin typeface="Cambria Math" panose="02040503050406030204" pitchFamily="18" charset="0"/>
                              <a:ea typeface="Helvetica"/>
                              <a:cs typeface="Helvetica"/>
                              <a:sym typeface="Helvetica"/>
                            </a:rPr>
                            <m:t>𝑌</m:t>
                          </m:r>
                        </m:e>
                        <m:sub>
                          <m:r>
                            <a:rPr kumimoji="0" lang="en-US" sz="2000" b="0" i="1" u="none" strike="noStrike" cap="none" spc="0" normalizeH="0" baseline="0" smtClean="0">
                              <a:ln>
                                <a:noFill/>
                              </a:ln>
                              <a:solidFill>
                                <a:srgbClr val="000000"/>
                              </a:solidFill>
                              <a:effectLst/>
                              <a:uFillTx/>
                              <a:latin typeface="Cambria Math" panose="02040503050406030204" pitchFamily="18" charset="0"/>
                              <a:ea typeface="Helvetica"/>
                              <a:cs typeface="Helvetica"/>
                              <a:sym typeface="Wingdings" panose="05000000000000000000" pitchFamily="2" charset="2"/>
                            </a:rPr>
                            <m:t></m:t>
                          </m:r>
                        </m:sub>
                      </m:sSub>
                    </m:oMath>
                  </m:oMathPara>
                </a14:m>
                <a:endParaRPr kumimoji="0" lang="en-US" sz="1400" b="0" i="0" u="none" strike="noStrike" cap="none" spc="0" normalizeH="0" baseline="0" dirty="0">
                  <a:ln>
                    <a:noFill/>
                  </a:ln>
                  <a:solidFill>
                    <a:srgbClr val="000000"/>
                  </a:solidFill>
                  <a:effectLst/>
                  <a:uFillTx/>
                  <a:latin typeface="Helvetica"/>
                  <a:ea typeface="Helvetica"/>
                  <a:cs typeface="Helvetica"/>
                  <a:sym typeface="Helvetica"/>
                </a:endParaRPr>
              </a:p>
            </p:txBody>
          </p:sp>
        </mc:Choice>
        <mc:Fallback xmlns="">
          <p:sp>
            <p:nvSpPr>
              <p:cNvPr id="63" name="TextBox 62"/>
              <p:cNvSpPr txBox="1">
                <a:spLocks noRot="1" noChangeAspect="1" noMove="1" noResize="1" noEditPoints="1" noAdjustHandles="1" noChangeArrowheads="1" noChangeShapeType="1" noTextEdit="1"/>
              </p:cNvSpPr>
              <p:nvPr/>
            </p:nvSpPr>
            <p:spPr>
              <a:xfrm>
                <a:off x="7009614" y="6026418"/>
                <a:ext cx="539635" cy="447495"/>
              </a:xfrm>
              <a:prstGeom prst="rect">
                <a:avLst/>
              </a:prstGeom>
              <a:blipFill>
                <a:blip r:embed="rId4"/>
                <a:stretch>
                  <a:fillRect b="-10959"/>
                </a:stretch>
              </a:blipFill>
              <a:ln w="12700" cap="flat">
                <a:noFill/>
                <a:miter lim="400000"/>
              </a:ln>
              <a:effectLst/>
            </p:spPr>
            <p:txBody>
              <a:bodyPr/>
              <a:lstStyle/>
              <a:p>
                <a:r>
                  <a:rPr lang="en-US">
                    <a:noFill/>
                  </a:rPr>
                  <a:t> </a:t>
                </a:r>
              </a:p>
            </p:txBody>
          </p:sp>
        </mc:Fallback>
      </mc:AlternateContent>
      <p:cxnSp>
        <p:nvCxnSpPr>
          <p:cNvPr id="60" name="Straight Arrow Connector 59"/>
          <p:cNvCxnSpPr>
            <a:endCxn id="1028" idx="0"/>
          </p:cNvCxnSpPr>
          <p:nvPr/>
        </p:nvCxnSpPr>
        <p:spPr>
          <a:xfrm>
            <a:off x="7215568" y="4652188"/>
            <a:ext cx="0" cy="347351"/>
          </a:xfrm>
          <a:prstGeom prst="straightConnector1">
            <a:avLst/>
          </a:prstGeom>
          <a:noFill/>
          <a:ln w="19050" cap="flat">
            <a:solidFill>
              <a:srgbClr val="000000"/>
            </a:solidFill>
            <a:prstDash val="solid"/>
            <a:miter lim="400000"/>
            <a:tailEnd type="triangle"/>
          </a:ln>
          <a:effectLst/>
        </p:spPr>
        <p:style>
          <a:lnRef idx="0">
            <a:scrgbClr r="0" g="0" b="0"/>
          </a:lnRef>
          <a:fillRef idx="0">
            <a:scrgbClr r="0" g="0" b="0"/>
          </a:fillRef>
          <a:effectRef idx="0">
            <a:scrgbClr r="0" g="0" b="0"/>
          </a:effectRef>
          <a:fontRef idx="none"/>
        </p:style>
      </p:cxnSp>
      <p:cxnSp>
        <p:nvCxnSpPr>
          <p:cNvPr id="66" name="Straight Arrow Connector 65"/>
          <p:cNvCxnSpPr>
            <a:stCxn id="1028" idx="2"/>
          </p:cNvCxnSpPr>
          <p:nvPr/>
        </p:nvCxnSpPr>
        <p:spPr>
          <a:xfrm>
            <a:off x="7215568" y="5692315"/>
            <a:ext cx="0" cy="336549"/>
          </a:xfrm>
          <a:prstGeom prst="straightConnector1">
            <a:avLst/>
          </a:prstGeom>
          <a:noFill/>
          <a:ln w="19050" cap="flat">
            <a:solidFill>
              <a:srgbClr val="000000"/>
            </a:solidFill>
            <a:prstDash val="solid"/>
            <a:miter lim="400000"/>
            <a:tailEnd type="triangle"/>
          </a:ln>
          <a:effectLst/>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77" name="TextBox 76"/>
              <p:cNvSpPr txBox="1"/>
              <p:nvPr/>
            </p:nvSpPr>
            <p:spPr>
              <a:xfrm>
                <a:off x="2872200" y="4803709"/>
                <a:ext cx="2198530" cy="1097480"/>
              </a:xfrm>
              <a:prstGeom prst="rect">
                <a:avLst/>
              </a:prstGeom>
              <a:noFill/>
              <a:ln w="19050" cap="flat">
                <a:solidFill>
                  <a:srgbClr val="000000"/>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457200" latinLnBrk="1" hangingPunct="0"/>
                <a:r>
                  <a:rPr kumimoji="0" lang="en-US" sz="2000" b="0" i="0" u="none" strike="noStrike" cap="none" spc="0" normalizeH="0" baseline="0" dirty="0">
                    <a:ln>
                      <a:noFill/>
                    </a:ln>
                    <a:solidFill>
                      <a:srgbClr val="000000"/>
                    </a:solidFill>
                    <a:effectLst/>
                    <a:uFillTx/>
                    <a:latin typeface="Arial" panose="020B0604020202020204" pitchFamily="34" charset="0"/>
                    <a:ea typeface="Helvetica"/>
                    <a:cs typeface="Arial" panose="020B0604020202020204" pitchFamily="34" charset="0"/>
                    <a:sym typeface="Helvetica"/>
                  </a:rPr>
                  <a:t>Add</a:t>
                </a:r>
                <a:r>
                  <a:rPr kumimoji="0" lang="en-US" sz="2200" b="0" i="0" u="none" strike="noStrike" cap="none" spc="0" normalizeH="0" baseline="0" dirty="0">
                    <a:ln>
                      <a:noFill/>
                    </a:ln>
                    <a:solidFill>
                      <a:srgbClr val="000000"/>
                    </a:solidFill>
                    <a:effectLst/>
                    <a:uFillTx/>
                    <a:latin typeface="Helvetica"/>
                    <a:ea typeface="Helvetica"/>
                    <a:cs typeface="Helvetica"/>
                    <a:sym typeface="Helvetica"/>
                  </a:rPr>
                  <a:t> </a:t>
                </a:r>
                <a14:m>
                  <m:oMath xmlns:m="http://schemas.openxmlformats.org/officeDocument/2006/math">
                    <m:r>
                      <a:rPr kumimoji="0" lang="en-US" sz="2200" b="0" i="1" u="none" strike="noStrike" cap="none" spc="0" normalizeH="0" baseline="0" smtClean="0">
                        <a:ln>
                          <a:noFill/>
                        </a:ln>
                        <a:solidFill>
                          <a:srgbClr val="000000"/>
                        </a:solidFill>
                        <a:effectLst/>
                        <a:uFillTx/>
                        <a:latin typeface="Cambria Math" panose="02040503050406030204" pitchFamily="18" charset="0"/>
                        <a:ea typeface="Helvetica"/>
                        <a:cs typeface="Helvetica"/>
                        <a:sym typeface="Helvetica"/>
                      </a:rPr>
                      <m:t>(</m:t>
                    </m:r>
                    <m:sSub>
                      <m:sSubPr>
                        <m:ctrlPr>
                          <a:rPr kumimoji="0" lang="en-US" sz="2200" b="0" i="1" u="none" strike="noStrike" cap="none" spc="0" normalizeH="0" baseline="0" smtClean="0">
                            <a:ln>
                              <a:noFill/>
                            </a:ln>
                            <a:solidFill>
                              <a:srgbClr val="000000"/>
                            </a:solidFill>
                            <a:effectLst/>
                            <a:uFillTx/>
                            <a:latin typeface="Cambria Math" panose="02040503050406030204" pitchFamily="18" charset="0"/>
                            <a:ea typeface="Helvetica"/>
                            <a:cs typeface="Helvetica"/>
                            <a:sym typeface="Helvetica"/>
                          </a:rPr>
                        </m:ctrlPr>
                      </m:sSubPr>
                      <m:e>
                        <m:r>
                          <a:rPr kumimoji="0" lang="en-US" sz="2200" b="0" i="1" u="none" strike="noStrike" cap="none" spc="0" normalizeH="0" baseline="0" smtClean="0">
                            <a:ln>
                              <a:noFill/>
                            </a:ln>
                            <a:solidFill>
                              <a:srgbClr val="000000"/>
                            </a:solidFill>
                            <a:effectLst/>
                            <a:uFillTx/>
                            <a:latin typeface="Cambria Math" panose="02040503050406030204" pitchFamily="18" charset="0"/>
                            <a:ea typeface="Helvetica"/>
                            <a:cs typeface="Helvetica"/>
                            <a:sym typeface="Helvetica"/>
                          </a:rPr>
                          <m:t>𝐼</m:t>
                        </m:r>
                      </m:e>
                      <m:sub>
                        <m:r>
                          <a:rPr kumimoji="0" lang="en-US" sz="2200" b="0" i="1" u="none" strike="noStrike" cap="none" spc="0" normalizeH="0" baseline="0" smtClean="0">
                            <a:ln>
                              <a:noFill/>
                            </a:ln>
                            <a:solidFill>
                              <a:srgbClr val="000000"/>
                            </a:solidFill>
                            <a:effectLst/>
                            <a:uFillTx/>
                            <a:latin typeface="Cambria Math" panose="02040503050406030204" pitchFamily="18" charset="0"/>
                            <a:ea typeface="Helvetica"/>
                            <a:cs typeface="Helvetica"/>
                            <a:sym typeface="Helvetica"/>
                          </a:rPr>
                          <m:t>𝑑</m:t>
                        </m:r>
                      </m:sub>
                    </m:sSub>
                    <m:r>
                      <a:rPr kumimoji="0" lang="en-US" sz="2200" b="0" i="1" u="none" strike="noStrike" cap="none" spc="0" normalizeH="0" baseline="0" smtClean="0">
                        <a:ln>
                          <a:noFill/>
                        </a:ln>
                        <a:solidFill>
                          <a:srgbClr val="000000"/>
                        </a:solidFill>
                        <a:effectLst/>
                        <a:uFillTx/>
                        <a:latin typeface="Cambria Math" panose="02040503050406030204" pitchFamily="18" charset="0"/>
                        <a:ea typeface="Helvetica"/>
                        <a:cs typeface="Helvetica"/>
                        <a:sym typeface="Helvetica"/>
                      </a:rPr>
                      <m:t> ,</m:t>
                    </m:r>
                    <m:sSub>
                      <m:sSubPr>
                        <m:ctrlPr>
                          <a:rPr lang="en-US" sz="2200" i="1">
                            <a:solidFill>
                              <a:srgbClr val="000000"/>
                            </a:solidFill>
                            <a:latin typeface="Cambria Math" panose="02040503050406030204" pitchFamily="18" charset="0"/>
                            <a:ea typeface="Helvetica"/>
                            <a:cs typeface="Helvetica"/>
                            <a:sym typeface="Helvetica"/>
                          </a:rPr>
                        </m:ctrlPr>
                      </m:sSubPr>
                      <m:e>
                        <m:r>
                          <a:rPr lang="en-US" sz="2200" i="1">
                            <a:solidFill>
                              <a:srgbClr val="000000"/>
                            </a:solidFill>
                            <a:latin typeface="Cambria Math" panose="02040503050406030204" pitchFamily="18" charset="0"/>
                            <a:ea typeface="Helvetica"/>
                            <a:cs typeface="Helvetica"/>
                            <a:sym typeface="Helvetica"/>
                          </a:rPr>
                          <m:t>𝑌</m:t>
                        </m:r>
                      </m:e>
                      <m:sub>
                        <m:r>
                          <a:rPr lang="en-US" sz="2200" i="1">
                            <a:solidFill>
                              <a:srgbClr val="000000"/>
                            </a:solidFill>
                            <a:latin typeface="Cambria Math" panose="02040503050406030204" pitchFamily="18" charset="0"/>
                            <a:ea typeface="Helvetica"/>
                            <a:cs typeface="Helvetica"/>
                            <a:sym typeface="Wingdings" panose="05000000000000000000" pitchFamily="2" charset="2"/>
                          </a:rPr>
                          <m:t></m:t>
                        </m:r>
                      </m:sub>
                    </m:sSub>
                    <m:r>
                      <a:rPr kumimoji="0" lang="en-US" sz="2200" b="0" i="1" u="none" strike="noStrike" cap="none" spc="0" normalizeH="0" baseline="0" smtClean="0">
                        <a:ln>
                          <a:noFill/>
                        </a:ln>
                        <a:solidFill>
                          <a:srgbClr val="000000"/>
                        </a:solidFill>
                        <a:effectLst/>
                        <a:uFillTx/>
                        <a:latin typeface="Cambria Math" panose="02040503050406030204" pitchFamily="18" charset="0"/>
                        <a:ea typeface="Helvetica"/>
                        <a:cs typeface="Helvetica"/>
                        <a:sym typeface="Helvetica"/>
                      </a:rPr>
                      <m:t>)</m:t>
                    </m:r>
                  </m:oMath>
                </a14:m>
                <a:r>
                  <a:rPr kumimoji="0" lang="en-US" sz="2200" b="0" i="0" u="none" strike="noStrike" cap="none" spc="0" normalizeH="0" baseline="0" dirty="0">
                    <a:ln>
                      <a:noFill/>
                    </a:ln>
                    <a:solidFill>
                      <a:srgbClr val="000000"/>
                    </a:solidFill>
                    <a:effectLst/>
                    <a:uFillTx/>
                    <a:latin typeface="Helvetica"/>
                    <a:ea typeface="Helvetica"/>
                    <a:cs typeface="Helvetica"/>
                    <a:sym typeface="Helvetica"/>
                  </a:rPr>
                  <a:t> </a:t>
                </a:r>
              </a:p>
              <a:p>
                <a:pPr algn="ctr" defTabSz="457200" latinLnBrk="1" hangingPunct="0"/>
                <a:r>
                  <a:rPr kumimoji="0" lang="en-US" sz="2000" b="0" i="0" u="none" strike="noStrike" cap="none" spc="0" normalizeH="0" baseline="0" dirty="0">
                    <a:ln>
                      <a:noFill/>
                    </a:ln>
                    <a:solidFill>
                      <a:srgbClr val="000000"/>
                    </a:solidFill>
                    <a:effectLst/>
                    <a:uFillTx/>
                    <a:latin typeface="Arial" panose="020B0604020202020204" pitchFamily="34" charset="0"/>
                    <a:ea typeface="Helvetica"/>
                    <a:cs typeface="Arial" panose="020B0604020202020204" pitchFamily="34" charset="0"/>
                    <a:sym typeface="Helvetica"/>
                  </a:rPr>
                  <a:t>as </a:t>
                </a:r>
              </a:p>
              <a:p>
                <a:pPr marL="0" marR="0" indent="0" algn="ctr" defTabSz="457200" rtl="0" fontAlgn="auto" latinLnBrk="1"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rgbClr val="000000"/>
                    </a:solidFill>
                    <a:effectLst/>
                    <a:uFillTx/>
                    <a:latin typeface="Arial" panose="020B0604020202020204" pitchFamily="34" charset="0"/>
                    <a:ea typeface="Helvetica"/>
                    <a:cs typeface="Arial" panose="020B0604020202020204" pitchFamily="34" charset="0"/>
                    <a:sym typeface="Helvetica"/>
                  </a:rPr>
                  <a:t>constraints </a:t>
                </a:r>
              </a:p>
            </p:txBody>
          </p:sp>
        </mc:Choice>
        <mc:Fallback xmlns="">
          <p:sp>
            <p:nvSpPr>
              <p:cNvPr id="77" name="TextBox 76"/>
              <p:cNvSpPr txBox="1">
                <a:spLocks noRot="1" noChangeAspect="1" noMove="1" noResize="1" noEditPoints="1" noAdjustHandles="1" noChangeArrowheads="1" noChangeShapeType="1" noTextEdit="1"/>
              </p:cNvSpPr>
              <p:nvPr/>
            </p:nvSpPr>
            <p:spPr>
              <a:xfrm>
                <a:off x="2872200" y="4803709"/>
                <a:ext cx="2198530" cy="1097480"/>
              </a:xfrm>
              <a:prstGeom prst="rect">
                <a:avLst/>
              </a:prstGeom>
              <a:blipFill>
                <a:blip r:embed="rId5"/>
                <a:stretch>
                  <a:fillRect b="-8197"/>
                </a:stretch>
              </a:blipFill>
              <a:ln w="19050" cap="flat">
                <a:solidFill>
                  <a:srgbClr val="000000"/>
                </a:solidFill>
                <a:miter lim="400000"/>
              </a:ln>
              <a:effectLst/>
            </p:spPr>
            <p:txBody>
              <a:bodyPr/>
              <a:lstStyle/>
              <a:p>
                <a:r>
                  <a:rPr lang="en-US">
                    <a:noFill/>
                  </a:rPr>
                  <a:t> </a:t>
                </a:r>
              </a:p>
            </p:txBody>
          </p:sp>
        </mc:Fallback>
      </mc:AlternateContent>
      <p:sp>
        <p:nvSpPr>
          <p:cNvPr id="75" name="Rectangle: Rounded Corners 74"/>
          <p:cNvSpPr/>
          <p:nvPr/>
        </p:nvSpPr>
        <p:spPr>
          <a:xfrm>
            <a:off x="95693" y="1710393"/>
            <a:ext cx="3181787" cy="2635228"/>
          </a:xfrm>
          <a:prstGeom prst="roundRect">
            <a:avLst/>
          </a:prstGeom>
          <a:noFill/>
          <a:ln w="15875" cap="flat">
            <a:no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endParaRPr>
          </a:p>
        </p:txBody>
      </p:sp>
      <p:sp>
        <p:nvSpPr>
          <p:cNvPr id="79" name="Rectangle: Rounded Corners 78"/>
          <p:cNvSpPr/>
          <p:nvPr/>
        </p:nvSpPr>
        <p:spPr>
          <a:xfrm>
            <a:off x="3861745" y="2518804"/>
            <a:ext cx="1566703" cy="1020499"/>
          </a:xfrm>
          <a:prstGeom prst="roundRect">
            <a:avLst/>
          </a:prstGeom>
          <a:noFill/>
          <a:ln w="15875" cap="flat">
            <a:no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endParaRPr>
          </a:p>
        </p:txBody>
      </p:sp>
      <p:sp>
        <p:nvSpPr>
          <p:cNvPr id="80" name="Rectangle: Rounded Corners 79"/>
          <p:cNvSpPr/>
          <p:nvPr/>
        </p:nvSpPr>
        <p:spPr>
          <a:xfrm>
            <a:off x="6269391" y="4783012"/>
            <a:ext cx="1912001" cy="1043509"/>
          </a:xfrm>
          <a:prstGeom prst="roundRect">
            <a:avLst/>
          </a:prstGeom>
          <a:noFill/>
          <a:ln w="15875" cap="flat">
            <a:no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endParaRPr>
          </a:p>
        </p:txBody>
      </p:sp>
      <p:cxnSp>
        <p:nvCxnSpPr>
          <p:cNvPr id="95" name="Straight Arrow Connector 94"/>
          <p:cNvCxnSpPr>
            <a:cxnSpLocks/>
            <a:stCxn id="122" idx="1"/>
          </p:cNvCxnSpPr>
          <p:nvPr/>
        </p:nvCxnSpPr>
        <p:spPr>
          <a:xfrm flipH="1">
            <a:off x="5087970" y="5313180"/>
            <a:ext cx="1363648" cy="13176"/>
          </a:xfrm>
          <a:prstGeom prst="straightConnector1">
            <a:avLst/>
          </a:prstGeom>
          <a:noFill/>
          <a:ln w="19050" cap="flat">
            <a:solidFill>
              <a:srgbClr val="000000"/>
            </a:solidFill>
            <a:prstDash val="solid"/>
            <a:miter lim="400000"/>
            <a:tailEnd type="triangle" w="lg" len="lg"/>
          </a:ln>
          <a:effectLst/>
        </p:spPr>
        <p:style>
          <a:lnRef idx="0">
            <a:scrgbClr r="0" g="0" b="0"/>
          </a:lnRef>
          <a:fillRef idx="0">
            <a:scrgbClr r="0" g="0" b="0"/>
          </a:fillRef>
          <a:effectRef idx="0">
            <a:scrgbClr r="0" g="0" b="0"/>
          </a:effectRef>
          <a:fontRef idx="none"/>
        </p:style>
      </p:cxnSp>
      <p:grpSp>
        <p:nvGrpSpPr>
          <p:cNvPr id="104" name="Group 103"/>
          <p:cNvGrpSpPr/>
          <p:nvPr/>
        </p:nvGrpSpPr>
        <p:grpSpPr>
          <a:xfrm>
            <a:off x="289898" y="1308749"/>
            <a:ext cx="4305651" cy="2979857"/>
            <a:chOff x="87260" y="3586743"/>
            <a:chExt cx="3608237" cy="2412034"/>
          </a:xfrm>
        </p:grpSpPr>
        <p:sp>
          <p:nvSpPr>
            <p:cNvPr id="11" name="Rectangle: Rounded Corners 10"/>
            <p:cNvSpPr/>
            <p:nvPr/>
          </p:nvSpPr>
          <p:spPr>
            <a:xfrm>
              <a:off x="1185825" y="4037643"/>
              <a:ext cx="1602672" cy="643141"/>
            </a:xfrm>
            <a:prstGeom prst="roundRect">
              <a:avLst/>
            </a:prstGeom>
            <a:noFill/>
            <a:ln w="19050"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lang="en-US" sz="2000" dirty="0">
                  <a:latin typeface="Arial" panose="020B0604020202020204" pitchFamily="34" charset="0"/>
                  <a:ea typeface="Gill Sans"/>
                  <a:cs typeface="Arial" panose="020B0604020202020204" pitchFamily="34" charset="0"/>
                  <a:sym typeface="Gill Sans"/>
                </a:rPr>
                <a:t>Locked Netlist </a:t>
              </a:r>
            </a:p>
            <a:p>
              <a:pPr marL="0" marR="0" indent="0" algn="ctr" defTabSz="584200" rtl="0" fontAlgn="auto" latinLnBrk="1" hangingPunct="0">
                <a:lnSpc>
                  <a:spcPct val="100000"/>
                </a:lnSpc>
                <a:spcBef>
                  <a:spcPts val="0"/>
                </a:spcBef>
                <a:spcAft>
                  <a:spcPts val="0"/>
                </a:spcAft>
                <a:buClrTx/>
                <a:buSzTx/>
                <a:buFontTx/>
                <a:buNone/>
                <a:tabLst/>
              </a:pPr>
              <a:r>
                <a:rPr lang="en-US" sz="2000" dirty="0">
                  <a:latin typeface="Arial" panose="020B0604020202020204" pitchFamily="34" charset="0"/>
                  <a:ea typeface="Gill Sans"/>
                  <a:cs typeface="Arial" panose="020B0604020202020204" pitchFamily="34" charset="0"/>
                  <a:sym typeface="Gill Sans"/>
                </a:rPr>
                <a:t>(Copy A)</a:t>
              </a:r>
              <a:endParaRPr kumimoji="0" lang="en-US" sz="2000" b="0" i="0" u="none" strike="noStrike" cap="none" spc="0" normalizeH="0" baseline="0" dirty="0">
                <a:ln>
                  <a:noFill/>
                </a:ln>
                <a:uFillTx/>
                <a:latin typeface="Arial" panose="020B0604020202020204" pitchFamily="34" charset="0"/>
                <a:ea typeface="Gill Sans"/>
                <a:cs typeface="Arial" panose="020B0604020202020204" pitchFamily="34" charset="0"/>
                <a:sym typeface="Gill Sans"/>
              </a:endParaRPr>
            </a:p>
          </p:txBody>
        </p:sp>
        <mc:AlternateContent xmlns:mc="http://schemas.openxmlformats.org/markup-compatibility/2006" xmlns:a14="http://schemas.microsoft.com/office/drawing/2010/main">
          <mc:Choice Requires="a14">
            <p:sp>
              <p:nvSpPr>
                <p:cNvPr id="13" name="TextBox 12"/>
                <p:cNvSpPr txBox="1"/>
                <p:nvPr/>
              </p:nvSpPr>
              <p:spPr>
                <a:xfrm>
                  <a:off x="136990" y="3586743"/>
                  <a:ext cx="1440237" cy="332172"/>
                </a:xfrm>
                <a:prstGeom prst="rect">
                  <a:avLst/>
                </a:prstGeom>
                <a:noFill/>
                <a:ln w="1905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r>
                    <a:rPr lang="en-US" sz="2000" dirty="0">
                      <a:solidFill>
                        <a:srgbClr val="000000"/>
                      </a:solidFill>
                      <a:latin typeface="Arial" panose="020B0604020202020204" pitchFamily="34" charset="0"/>
                      <a:ea typeface="Helvetica"/>
                      <a:cs typeface="Arial" panose="020B0604020202020204" pitchFamily="34" charset="0"/>
                      <a:sym typeface="Helvetica"/>
                    </a:rPr>
                    <a:t>Wrong Key </a:t>
                  </a:r>
                  <a14:m>
                    <m:oMath xmlns:m="http://schemas.openxmlformats.org/officeDocument/2006/math">
                      <m:sSub>
                        <m:sSubPr>
                          <m:ctrlPr>
                            <a:rPr lang="en-US" sz="2000" b="0" i="1" smtClean="0">
                              <a:solidFill>
                                <a:srgbClr val="000000"/>
                              </a:solidFill>
                              <a:latin typeface="Cambria Math" panose="02040503050406030204" pitchFamily="18" charset="0"/>
                              <a:ea typeface="Helvetica"/>
                              <a:cs typeface="Helvetica"/>
                              <a:sym typeface="Helvetica"/>
                            </a:rPr>
                          </m:ctrlPr>
                        </m:sSubPr>
                        <m:e>
                          <m:r>
                            <a:rPr lang="en-US" sz="2000" b="0" i="1" smtClean="0">
                              <a:solidFill>
                                <a:srgbClr val="000000"/>
                              </a:solidFill>
                              <a:latin typeface="Cambria Math" panose="02040503050406030204" pitchFamily="18" charset="0"/>
                              <a:ea typeface="Helvetica"/>
                              <a:cs typeface="Helvetica"/>
                              <a:sym typeface="Helvetica"/>
                            </a:rPr>
                            <m:t>𝐾</m:t>
                          </m:r>
                        </m:e>
                        <m:sub>
                          <m:r>
                            <a:rPr lang="en-US" sz="2000" b="0" i="1" smtClean="0">
                              <a:solidFill>
                                <a:srgbClr val="000000"/>
                              </a:solidFill>
                              <a:latin typeface="Cambria Math" panose="02040503050406030204" pitchFamily="18" charset="0"/>
                              <a:ea typeface="Helvetica"/>
                              <a:cs typeface="Helvetica"/>
                              <a:sym typeface="Helvetica"/>
                            </a:rPr>
                            <m:t>𝐴</m:t>
                          </m:r>
                        </m:sub>
                      </m:sSub>
                    </m:oMath>
                  </a14:m>
                  <a:endParaRPr kumimoji="0" lang="en-US" sz="2000" b="0" i="0" u="none" strike="noStrike" cap="none" spc="0" normalizeH="0" baseline="0" dirty="0">
                    <a:ln>
                      <a:noFill/>
                    </a:ln>
                    <a:solidFill>
                      <a:srgbClr val="000000"/>
                    </a:solidFill>
                    <a:effectLst/>
                    <a:uFillTx/>
                    <a:latin typeface="Helvetica"/>
                    <a:ea typeface="Helvetica"/>
                    <a:cs typeface="Helvetica"/>
                    <a:sym typeface="Helvetica"/>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136990" y="3586743"/>
                  <a:ext cx="1440237" cy="332172"/>
                </a:xfrm>
                <a:prstGeom prst="rect">
                  <a:avLst/>
                </a:prstGeom>
                <a:blipFill>
                  <a:blip r:embed="rId6"/>
                  <a:stretch>
                    <a:fillRect l="-6028" t="-5970" b="-26866"/>
                  </a:stretch>
                </a:blipFill>
                <a:ln w="1905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87260" y="5666605"/>
                  <a:ext cx="1456303" cy="332172"/>
                </a:xfrm>
                <a:prstGeom prst="rect">
                  <a:avLst/>
                </a:prstGeom>
                <a:noFill/>
                <a:ln w="1905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r>
                    <a:rPr lang="en-US" sz="2000" dirty="0">
                      <a:solidFill>
                        <a:srgbClr val="000000"/>
                      </a:solidFill>
                      <a:latin typeface="Arial" panose="020B0604020202020204" pitchFamily="34" charset="0"/>
                      <a:ea typeface="Helvetica"/>
                      <a:cs typeface="Arial" panose="020B0604020202020204" pitchFamily="34" charset="0"/>
                      <a:sym typeface="Helvetica"/>
                    </a:rPr>
                    <a:t>Wrong Key </a:t>
                  </a:r>
                  <a14:m>
                    <m:oMath xmlns:m="http://schemas.openxmlformats.org/officeDocument/2006/math">
                      <m:sSub>
                        <m:sSubPr>
                          <m:ctrlPr>
                            <a:rPr lang="en-US" sz="2000" b="0" i="1" smtClean="0">
                              <a:solidFill>
                                <a:srgbClr val="000000"/>
                              </a:solidFill>
                              <a:latin typeface="Cambria Math" panose="02040503050406030204" pitchFamily="18" charset="0"/>
                              <a:ea typeface="Helvetica"/>
                              <a:cs typeface="Helvetica"/>
                              <a:sym typeface="Helvetica"/>
                            </a:rPr>
                          </m:ctrlPr>
                        </m:sSubPr>
                        <m:e>
                          <m:r>
                            <a:rPr lang="en-US" sz="2000" b="0" i="1" smtClean="0">
                              <a:solidFill>
                                <a:srgbClr val="000000"/>
                              </a:solidFill>
                              <a:latin typeface="Cambria Math" panose="02040503050406030204" pitchFamily="18" charset="0"/>
                              <a:ea typeface="Helvetica"/>
                              <a:cs typeface="Helvetica"/>
                              <a:sym typeface="Helvetica"/>
                            </a:rPr>
                            <m:t>𝐾</m:t>
                          </m:r>
                        </m:e>
                        <m:sub>
                          <m:r>
                            <a:rPr lang="en-US" sz="2000" b="0" i="1" smtClean="0">
                              <a:solidFill>
                                <a:srgbClr val="000000"/>
                              </a:solidFill>
                              <a:latin typeface="Cambria Math" panose="02040503050406030204" pitchFamily="18" charset="0"/>
                              <a:ea typeface="Helvetica"/>
                              <a:cs typeface="Helvetica"/>
                              <a:sym typeface="Helvetica"/>
                            </a:rPr>
                            <m:t>𝐵</m:t>
                          </m:r>
                        </m:sub>
                      </m:sSub>
                    </m:oMath>
                  </a14:m>
                  <a:endParaRPr kumimoji="0" lang="en-US" sz="2000" b="0" i="0" u="none" strike="noStrike" cap="none" spc="0" normalizeH="0" baseline="0" dirty="0">
                    <a:ln>
                      <a:noFill/>
                    </a:ln>
                    <a:solidFill>
                      <a:srgbClr val="000000"/>
                    </a:solidFill>
                    <a:effectLst/>
                    <a:uFillTx/>
                    <a:latin typeface="Helvetica"/>
                    <a:ea typeface="Helvetica"/>
                    <a:cs typeface="Helvetica"/>
                    <a:sym typeface="Helvetica"/>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87260" y="5666605"/>
                  <a:ext cx="1456303" cy="332172"/>
                </a:xfrm>
                <a:prstGeom prst="rect">
                  <a:avLst/>
                </a:prstGeom>
                <a:blipFill>
                  <a:blip r:embed="rId7"/>
                  <a:stretch>
                    <a:fillRect l="-6316" t="-4412" b="-25000"/>
                  </a:stretch>
                </a:blipFill>
                <a:ln w="19050" cap="flat">
                  <a:noFill/>
                  <a:miter lim="400000"/>
                </a:ln>
                <a:effectLst/>
              </p:spPr>
              <p:txBody>
                <a:bodyPr/>
                <a:lstStyle/>
                <a:p>
                  <a:r>
                    <a:rPr lang="en-US">
                      <a:noFill/>
                    </a:rPr>
                    <a:t> </a:t>
                  </a:r>
                </a:p>
              </p:txBody>
            </p:sp>
          </mc:Fallback>
        </mc:AlternateContent>
        <p:sp>
          <p:nvSpPr>
            <p:cNvPr id="23" name="Rectangle: Rounded Corners 22"/>
            <p:cNvSpPr/>
            <p:nvPr/>
          </p:nvSpPr>
          <p:spPr>
            <a:xfrm>
              <a:off x="1185826" y="4899036"/>
              <a:ext cx="1558771" cy="643141"/>
            </a:xfrm>
            <a:prstGeom prst="roundRect">
              <a:avLst/>
            </a:prstGeom>
            <a:noFill/>
            <a:ln w="19050"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lang="en-US" sz="2000" dirty="0">
                  <a:latin typeface="Arial" panose="020B0604020202020204" pitchFamily="34" charset="0"/>
                  <a:ea typeface="Gill Sans"/>
                  <a:cs typeface="Arial" panose="020B0604020202020204" pitchFamily="34" charset="0"/>
                  <a:sym typeface="Gill Sans"/>
                </a:rPr>
                <a:t>Locked Netlist</a:t>
              </a:r>
            </a:p>
            <a:p>
              <a:pPr marL="0" marR="0" indent="0" algn="ctr" defTabSz="584200" rtl="0" fontAlgn="auto" latinLnBrk="1" hangingPunct="0">
                <a:lnSpc>
                  <a:spcPct val="100000"/>
                </a:lnSpc>
                <a:spcBef>
                  <a:spcPts val="0"/>
                </a:spcBef>
                <a:spcAft>
                  <a:spcPts val="0"/>
                </a:spcAft>
                <a:buClrTx/>
                <a:buSzTx/>
                <a:buFontTx/>
                <a:buNone/>
                <a:tabLst/>
              </a:pPr>
              <a:r>
                <a:rPr lang="en-US" sz="2000" dirty="0">
                  <a:latin typeface="Arial" panose="020B0604020202020204" pitchFamily="34" charset="0"/>
                  <a:ea typeface="Gill Sans"/>
                  <a:cs typeface="Arial" panose="020B0604020202020204" pitchFamily="34" charset="0"/>
                  <a:sym typeface="Gill Sans"/>
                </a:rPr>
                <a:t>(Copy B)</a:t>
              </a:r>
              <a:endParaRPr kumimoji="0" lang="en-US" sz="2000" b="0" i="0" u="none" strike="noStrike" cap="none" spc="0" normalizeH="0" baseline="0" dirty="0">
                <a:ln>
                  <a:noFill/>
                </a:ln>
                <a:uFillTx/>
                <a:latin typeface="Arial" panose="020B0604020202020204" pitchFamily="34" charset="0"/>
                <a:ea typeface="Gill Sans"/>
                <a:cs typeface="Arial" panose="020B0604020202020204" pitchFamily="34" charset="0"/>
                <a:sym typeface="Gill Sans"/>
              </a:endParaRPr>
            </a:p>
          </p:txBody>
        </p:sp>
        <p:cxnSp>
          <p:nvCxnSpPr>
            <p:cNvPr id="31" name="Connector: Elbow 30"/>
            <p:cNvCxnSpPr>
              <a:cxnSpLocks/>
              <a:stCxn id="11" idx="3"/>
              <a:endCxn id="25" idx="0"/>
            </p:cNvCxnSpPr>
            <p:nvPr/>
          </p:nvCxnSpPr>
          <p:spPr>
            <a:xfrm>
              <a:off x="2788497" y="4359214"/>
              <a:ext cx="283979" cy="206559"/>
            </a:xfrm>
            <a:prstGeom prst="bentConnector2">
              <a:avLst/>
            </a:prstGeom>
            <a:noFill/>
            <a:ln w="19050" cap="flat">
              <a:solidFill>
                <a:srgbClr val="000000"/>
              </a:solidFill>
              <a:prstDash val="solid"/>
              <a:miter lim="400000"/>
            </a:ln>
            <a:effectLst/>
          </p:spPr>
          <p:style>
            <a:lnRef idx="0">
              <a:scrgbClr r="0" g="0" b="0"/>
            </a:lnRef>
            <a:fillRef idx="0">
              <a:scrgbClr r="0" g="0" b="0"/>
            </a:fillRef>
            <a:effectRef idx="0">
              <a:scrgbClr r="0" g="0" b="0"/>
            </a:effectRef>
            <a:fontRef idx="none"/>
          </p:style>
        </p:cxnSp>
        <p:cxnSp>
          <p:nvCxnSpPr>
            <p:cNvPr id="33" name="Connector: Elbow 32"/>
            <p:cNvCxnSpPr>
              <a:cxnSpLocks/>
              <a:stCxn id="23" idx="3"/>
              <a:endCxn id="25" idx="2"/>
            </p:cNvCxnSpPr>
            <p:nvPr/>
          </p:nvCxnSpPr>
          <p:spPr>
            <a:xfrm flipV="1">
              <a:off x="2744597" y="5014205"/>
              <a:ext cx="327879" cy="206402"/>
            </a:xfrm>
            <a:prstGeom prst="bentConnector2">
              <a:avLst/>
            </a:prstGeom>
            <a:noFill/>
            <a:ln w="19050" cap="flat">
              <a:solidFill>
                <a:srgbClr val="000000"/>
              </a:solidFill>
              <a:prstDash val="solid"/>
              <a:miter lim="400000"/>
            </a:ln>
            <a:effectLst/>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45" name="TextBox 44"/>
                <p:cNvSpPr txBox="1"/>
                <p:nvPr/>
              </p:nvSpPr>
              <p:spPr>
                <a:xfrm>
                  <a:off x="87735" y="4612235"/>
                  <a:ext cx="710742" cy="33217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rgbClr val="000000"/>
                      </a:solidFill>
                      <a:effectLst/>
                      <a:uFillTx/>
                      <a:latin typeface="Arial" panose="020B0604020202020204" pitchFamily="34" charset="0"/>
                      <a:ea typeface="Helvetica"/>
                      <a:cs typeface="Arial" panose="020B0604020202020204" pitchFamily="34" charset="0"/>
                      <a:sym typeface="Helvetica"/>
                    </a:rPr>
                    <a:t>Input </a:t>
                  </a:r>
                  <a14:m>
                    <m:oMath xmlns:m="http://schemas.openxmlformats.org/officeDocument/2006/math">
                      <m:r>
                        <a:rPr kumimoji="0" lang="en-US" sz="2000" b="0" i="1" u="none" strike="noStrike" cap="none" spc="0" normalizeH="0" baseline="0" smtClean="0">
                          <a:ln>
                            <a:noFill/>
                          </a:ln>
                          <a:solidFill>
                            <a:srgbClr val="000000"/>
                          </a:solidFill>
                          <a:effectLst/>
                          <a:uFillTx/>
                          <a:latin typeface="Cambria Math" panose="02040503050406030204" pitchFamily="18" charset="0"/>
                          <a:ea typeface="Helvetica"/>
                          <a:cs typeface="Helvetica"/>
                          <a:sym typeface="Helvetica"/>
                        </a:rPr>
                        <m:t>𝐼</m:t>
                      </m:r>
                    </m:oMath>
                  </a14:m>
                  <a:endParaRPr kumimoji="0" lang="en-US" sz="2000" b="0" i="0" u="none" strike="noStrike" cap="none" spc="0" normalizeH="0" baseline="0" dirty="0">
                    <a:ln>
                      <a:noFill/>
                    </a:ln>
                    <a:solidFill>
                      <a:srgbClr val="000000"/>
                    </a:solidFill>
                    <a:effectLst/>
                    <a:uFillTx/>
                    <a:latin typeface="Helvetica"/>
                    <a:ea typeface="Helvetica"/>
                    <a:cs typeface="Helvetica"/>
                    <a:sym typeface="Helvetica"/>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87735" y="4612235"/>
                  <a:ext cx="710742" cy="332172"/>
                </a:xfrm>
                <a:prstGeom prst="rect">
                  <a:avLst/>
                </a:prstGeom>
                <a:blipFill>
                  <a:blip r:embed="rId8"/>
                  <a:stretch>
                    <a:fillRect l="-12950" t="-5970" r="-2158" b="-26866"/>
                  </a:stretch>
                </a:blipFill>
                <a:ln w="12700" cap="flat">
                  <a:noFill/>
                  <a:miter lim="400000"/>
                </a:ln>
                <a:effectLst/>
              </p:spPr>
              <p:txBody>
                <a:bodyPr/>
                <a:lstStyle/>
                <a:p>
                  <a:r>
                    <a:rPr lang="en-US">
                      <a:noFill/>
                    </a:rPr>
                    <a:t> </a:t>
                  </a:r>
                </a:p>
              </p:txBody>
            </p:sp>
          </mc:Fallback>
        </mc:AlternateContent>
        <p:cxnSp>
          <p:nvCxnSpPr>
            <p:cNvPr id="49" name="Connector: Elbow 48"/>
            <p:cNvCxnSpPr>
              <a:cxnSpLocks/>
              <a:stCxn id="45" idx="3"/>
              <a:endCxn id="23" idx="1"/>
            </p:cNvCxnSpPr>
            <p:nvPr/>
          </p:nvCxnSpPr>
          <p:spPr>
            <a:xfrm>
              <a:off x="798477" y="4778322"/>
              <a:ext cx="387349" cy="442285"/>
            </a:xfrm>
            <a:prstGeom prst="bentConnector3">
              <a:avLst>
                <a:gd name="adj1" fmla="val 50000"/>
              </a:avLst>
            </a:prstGeom>
            <a:noFill/>
            <a:ln w="19050" cap="flat">
              <a:solidFill>
                <a:srgbClr val="000000"/>
              </a:solidFill>
              <a:prstDash val="solid"/>
              <a:miter lim="400000"/>
            </a:ln>
            <a:effectLst/>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54" name="TextBox 53"/>
                <p:cNvSpPr txBox="1"/>
                <p:nvPr/>
              </p:nvSpPr>
              <p:spPr>
                <a:xfrm>
                  <a:off x="2767592" y="4036959"/>
                  <a:ext cx="318643" cy="30725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b="0" i="1" u="none" strike="noStrike" cap="none" spc="0" normalizeH="0" baseline="0" smtClean="0">
                                <a:ln>
                                  <a:noFill/>
                                </a:ln>
                                <a:solidFill>
                                  <a:srgbClr val="000000"/>
                                </a:solidFill>
                                <a:effectLst/>
                                <a:uFillTx/>
                                <a:latin typeface="Cambria Math" panose="02040503050406030204" pitchFamily="18" charset="0"/>
                                <a:ea typeface="Helvetica"/>
                                <a:cs typeface="Helvetica"/>
                                <a:sym typeface="Helvetica"/>
                              </a:rPr>
                            </m:ctrlPr>
                          </m:sSubPr>
                          <m:e>
                            <m:r>
                              <a:rPr kumimoji="0" lang="en-US" b="0" i="1" u="none" strike="noStrike" cap="none" spc="0" normalizeH="0" baseline="0" smtClean="0">
                                <a:ln>
                                  <a:noFill/>
                                </a:ln>
                                <a:solidFill>
                                  <a:srgbClr val="000000"/>
                                </a:solidFill>
                                <a:effectLst/>
                                <a:uFillTx/>
                                <a:latin typeface="Cambria Math" panose="02040503050406030204" pitchFamily="18" charset="0"/>
                                <a:ea typeface="Helvetica"/>
                                <a:cs typeface="Helvetica"/>
                                <a:sym typeface="Helvetica"/>
                              </a:rPr>
                              <m:t>𝑌</m:t>
                            </m:r>
                          </m:e>
                          <m:sub>
                            <m:r>
                              <a:rPr kumimoji="0" lang="en-US" b="0" i="1" u="none" strike="noStrike" cap="none" spc="0" normalizeH="0" baseline="0" smtClean="0">
                                <a:ln>
                                  <a:noFill/>
                                </a:ln>
                                <a:solidFill>
                                  <a:srgbClr val="000000"/>
                                </a:solidFill>
                                <a:effectLst/>
                                <a:uFillTx/>
                                <a:latin typeface="Cambria Math" panose="02040503050406030204" pitchFamily="18" charset="0"/>
                                <a:ea typeface="Helvetica"/>
                                <a:cs typeface="Helvetica"/>
                                <a:sym typeface="Helvetica"/>
                              </a:rPr>
                              <m:t>𝐴</m:t>
                            </m:r>
                          </m:sub>
                        </m:sSub>
                      </m:oMath>
                    </m:oMathPara>
                  </a14:m>
                  <a:endParaRPr kumimoji="0" lang="en-US" b="0" i="0" u="none" strike="noStrike" cap="none" spc="0" normalizeH="0" baseline="0" dirty="0">
                    <a:ln>
                      <a:noFill/>
                    </a:ln>
                    <a:solidFill>
                      <a:srgbClr val="000000"/>
                    </a:solidFill>
                    <a:effectLst/>
                    <a:uFillTx/>
                    <a:latin typeface="Helvetica"/>
                    <a:ea typeface="Helvetica"/>
                    <a:cs typeface="Helvetica"/>
                    <a:sym typeface="Helvetica"/>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2767592" y="4036959"/>
                  <a:ext cx="318643" cy="307259"/>
                </a:xfrm>
                <a:prstGeom prst="rect">
                  <a:avLst/>
                </a:prstGeom>
                <a:blipFill>
                  <a:blip r:embed="rId9"/>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2759559" y="5222249"/>
                  <a:ext cx="331970" cy="30725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b="0" i="1" u="none" strike="noStrike" cap="none" spc="0" normalizeH="0" baseline="0" smtClean="0">
                                <a:ln>
                                  <a:noFill/>
                                </a:ln>
                                <a:solidFill>
                                  <a:srgbClr val="000000"/>
                                </a:solidFill>
                                <a:effectLst/>
                                <a:uFillTx/>
                                <a:latin typeface="Cambria Math" panose="02040503050406030204" pitchFamily="18" charset="0"/>
                                <a:ea typeface="Helvetica"/>
                                <a:cs typeface="Helvetica"/>
                                <a:sym typeface="Helvetica"/>
                              </a:rPr>
                            </m:ctrlPr>
                          </m:sSubPr>
                          <m:e>
                            <m:r>
                              <a:rPr kumimoji="0" lang="en-US" b="0" i="1" u="none" strike="noStrike" cap="none" spc="0" normalizeH="0" baseline="0" smtClean="0">
                                <a:ln>
                                  <a:noFill/>
                                </a:ln>
                                <a:solidFill>
                                  <a:srgbClr val="000000"/>
                                </a:solidFill>
                                <a:effectLst/>
                                <a:uFillTx/>
                                <a:latin typeface="Cambria Math" panose="02040503050406030204" pitchFamily="18" charset="0"/>
                                <a:ea typeface="Helvetica"/>
                                <a:cs typeface="Helvetica"/>
                                <a:sym typeface="Helvetica"/>
                              </a:rPr>
                              <m:t>𝑌</m:t>
                            </m:r>
                          </m:e>
                          <m:sub>
                            <m:r>
                              <a:rPr kumimoji="0" lang="en-US" b="0" i="1" u="none" strike="noStrike" cap="none" spc="0" normalizeH="0" baseline="0" smtClean="0">
                                <a:ln>
                                  <a:noFill/>
                                </a:ln>
                                <a:solidFill>
                                  <a:srgbClr val="000000"/>
                                </a:solidFill>
                                <a:effectLst/>
                                <a:uFillTx/>
                                <a:latin typeface="Cambria Math" panose="02040503050406030204" pitchFamily="18" charset="0"/>
                                <a:ea typeface="Helvetica"/>
                                <a:cs typeface="Helvetica"/>
                                <a:sym typeface="Helvetica"/>
                              </a:rPr>
                              <m:t>𝐵</m:t>
                            </m:r>
                          </m:sub>
                        </m:sSub>
                      </m:oMath>
                    </m:oMathPara>
                  </a14:m>
                  <a:endParaRPr kumimoji="0" lang="en-US" b="0" i="0" u="none" strike="noStrike" cap="none" spc="0" normalizeH="0" baseline="0" dirty="0">
                    <a:ln>
                      <a:noFill/>
                    </a:ln>
                    <a:solidFill>
                      <a:srgbClr val="000000"/>
                    </a:solidFill>
                    <a:effectLst/>
                    <a:uFillTx/>
                    <a:latin typeface="Helvetica"/>
                    <a:ea typeface="Helvetica"/>
                    <a:cs typeface="Helvetica"/>
                    <a:sym typeface="Helvetica"/>
                  </a:endParaRPr>
                </a:p>
              </p:txBody>
            </p:sp>
          </mc:Choice>
          <mc:Fallback xmlns="">
            <p:sp>
              <p:nvSpPr>
                <p:cNvPr id="56" name="TextBox 55"/>
                <p:cNvSpPr txBox="1">
                  <a:spLocks noRot="1" noChangeAspect="1" noMove="1" noResize="1" noEditPoints="1" noAdjustHandles="1" noChangeArrowheads="1" noChangeShapeType="1" noTextEdit="1"/>
                </p:cNvSpPr>
                <p:nvPr/>
              </p:nvSpPr>
              <p:spPr>
                <a:xfrm>
                  <a:off x="2759559" y="5222249"/>
                  <a:ext cx="331970" cy="307259"/>
                </a:xfrm>
                <a:prstGeom prst="rect">
                  <a:avLst/>
                </a:prstGeom>
                <a:blipFill>
                  <a:blip r:embed="rId10"/>
                  <a:stretch>
                    <a:fillRect l="-1538"/>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p:cNvSpPr txBox="1"/>
                <p:nvPr/>
              </p:nvSpPr>
              <p:spPr>
                <a:xfrm>
                  <a:off x="3434188" y="4662967"/>
                  <a:ext cx="261309" cy="30725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r>
                          <a:rPr kumimoji="0" lang="en-US" b="0" i="1" u="none" strike="noStrike" cap="none" spc="0" normalizeH="0" baseline="0" smtClean="0">
                            <a:ln>
                              <a:noFill/>
                            </a:ln>
                            <a:solidFill>
                              <a:srgbClr val="000000"/>
                            </a:solidFill>
                            <a:effectLst/>
                            <a:uFillTx/>
                            <a:latin typeface="Cambria Math" panose="02040503050406030204" pitchFamily="18" charset="0"/>
                            <a:ea typeface="Helvetica"/>
                            <a:cs typeface="Helvetica"/>
                            <a:sym typeface="Helvetica"/>
                          </a:rPr>
                          <m:t>𝑌</m:t>
                        </m:r>
                      </m:oMath>
                    </m:oMathPara>
                  </a14:m>
                  <a:endParaRPr kumimoji="0" lang="en-US" b="0" i="0" u="none" strike="noStrike" cap="none" spc="0" normalizeH="0" baseline="0" dirty="0">
                    <a:ln>
                      <a:noFill/>
                    </a:ln>
                    <a:solidFill>
                      <a:srgbClr val="000000"/>
                    </a:solidFill>
                    <a:effectLst/>
                    <a:uFillTx/>
                    <a:latin typeface="Helvetica"/>
                    <a:ea typeface="Helvetica"/>
                    <a:cs typeface="Helvetica"/>
                    <a:sym typeface="Helvetica"/>
                  </a:endParaRPr>
                </a:p>
              </p:txBody>
            </p:sp>
          </mc:Choice>
          <mc:Fallback xmlns="">
            <p:sp>
              <p:nvSpPr>
                <p:cNvPr id="57" name="TextBox 56"/>
                <p:cNvSpPr txBox="1">
                  <a:spLocks noRot="1" noChangeAspect="1" noMove="1" noResize="1" noEditPoints="1" noAdjustHandles="1" noChangeArrowheads="1" noChangeShapeType="1" noTextEdit="1"/>
                </p:cNvSpPr>
                <p:nvPr/>
              </p:nvSpPr>
              <p:spPr>
                <a:xfrm>
                  <a:off x="3434188" y="4662967"/>
                  <a:ext cx="261309" cy="307259"/>
                </a:xfrm>
                <a:prstGeom prst="rect">
                  <a:avLst/>
                </a:prstGeom>
                <a:blipFill>
                  <a:blip r:embed="rId11"/>
                  <a:stretch>
                    <a:fillRect/>
                  </a:stretch>
                </a:blipFill>
                <a:ln w="12700" cap="flat">
                  <a:noFill/>
                  <a:miter lim="400000"/>
                </a:ln>
                <a:effectLst/>
              </p:spPr>
              <p:txBody>
                <a:bodyPr/>
                <a:lstStyle/>
                <a:p>
                  <a:r>
                    <a:rPr lang="en-US">
                      <a:noFill/>
                    </a:rPr>
                    <a:t> </a:t>
                  </a:r>
                </a:p>
              </p:txBody>
            </p:sp>
          </mc:Fallback>
        </mc:AlternateContent>
        <p:cxnSp>
          <p:nvCxnSpPr>
            <p:cNvPr id="1033" name="Connector: Elbow 1032"/>
            <p:cNvCxnSpPr>
              <a:cxnSpLocks/>
              <a:stCxn id="13" idx="3"/>
              <a:endCxn id="11" idx="0"/>
            </p:cNvCxnSpPr>
            <p:nvPr/>
          </p:nvCxnSpPr>
          <p:spPr>
            <a:xfrm>
              <a:off x="1577227" y="3752829"/>
              <a:ext cx="409934" cy="284814"/>
            </a:xfrm>
            <a:prstGeom prst="bentConnector2">
              <a:avLst/>
            </a:prstGeom>
            <a:noFill/>
            <a:ln w="19050" cap="flat">
              <a:solidFill>
                <a:srgbClr val="000000"/>
              </a:solidFill>
              <a:prstDash val="solid"/>
              <a:miter lim="400000"/>
              <a:tailEnd type="none"/>
            </a:ln>
            <a:effectLst/>
          </p:spPr>
          <p:style>
            <a:lnRef idx="0">
              <a:scrgbClr r="0" g="0" b="0"/>
            </a:lnRef>
            <a:fillRef idx="0">
              <a:scrgbClr r="0" g="0" b="0"/>
            </a:fillRef>
            <a:effectRef idx="0">
              <a:scrgbClr r="0" g="0" b="0"/>
            </a:effectRef>
            <a:fontRef idx="none"/>
          </p:style>
        </p:cxnSp>
        <p:cxnSp>
          <p:nvCxnSpPr>
            <p:cNvPr id="106" name="Connector: Elbow 105"/>
            <p:cNvCxnSpPr>
              <a:cxnSpLocks/>
              <a:stCxn id="14" idx="3"/>
              <a:endCxn id="23" idx="2"/>
            </p:cNvCxnSpPr>
            <p:nvPr/>
          </p:nvCxnSpPr>
          <p:spPr>
            <a:xfrm flipV="1">
              <a:off x="1543563" y="5542176"/>
              <a:ext cx="421648" cy="290515"/>
            </a:xfrm>
            <a:prstGeom prst="bentConnector2">
              <a:avLst/>
            </a:prstGeom>
            <a:noFill/>
            <a:ln w="19050" cap="flat">
              <a:solidFill>
                <a:srgbClr val="000000"/>
              </a:solidFill>
              <a:prstDash val="solid"/>
              <a:miter lim="400000"/>
              <a:tailEnd type="none"/>
            </a:ln>
            <a:effectLst/>
          </p:spPr>
          <p:style>
            <a:lnRef idx="0">
              <a:scrgbClr r="0" g="0" b="0"/>
            </a:lnRef>
            <a:fillRef idx="0">
              <a:scrgbClr r="0" g="0" b="0"/>
            </a:fillRef>
            <a:effectRef idx="0">
              <a:scrgbClr r="0" g="0" b="0"/>
            </a:effectRef>
            <a:fontRef idx="none"/>
          </p:style>
        </p:cxnSp>
        <p:cxnSp>
          <p:nvCxnSpPr>
            <p:cNvPr id="1047" name="Connector: Elbow 1046"/>
            <p:cNvCxnSpPr>
              <a:cxnSpLocks/>
              <a:stCxn id="45" idx="3"/>
              <a:endCxn id="11" idx="1"/>
            </p:cNvCxnSpPr>
            <p:nvPr/>
          </p:nvCxnSpPr>
          <p:spPr>
            <a:xfrm flipV="1">
              <a:off x="798477" y="4359214"/>
              <a:ext cx="387348" cy="419108"/>
            </a:xfrm>
            <a:prstGeom prst="bentConnector3">
              <a:avLst>
                <a:gd name="adj1" fmla="val 50000"/>
              </a:avLst>
            </a:prstGeom>
            <a:noFill/>
            <a:ln w="19050" cap="flat">
              <a:solidFill>
                <a:srgbClr val="000000"/>
              </a:solidFill>
              <a:prstDash val="solid"/>
              <a:miter lim="400000"/>
            </a:ln>
            <a:effectLst/>
          </p:spPr>
          <p:style>
            <a:lnRef idx="0">
              <a:scrgbClr r="0" g="0" b="0"/>
            </a:lnRef>
            <a:fillRef idx="0">
              <a:scrgbClr r="0" g="0" b="0"/>
            </a:fillRef>
            <a:effectRef idx="0">
              <a:scrgbClr r="0" g="0" b="0"/>
            </a:effectRef>
            <a:fontRef idx="none"/>
          </p:style>
        </p:cxnSp>
      </p:grpSp>
      <mc:AlternateContent xmlns:mc="http://schemas.openxmlformats.org/markup-compatibility/2006" xmlns:a14="http://schemas.microsoft.com/office/drawing/2010/main">
        <mc:Choice Requires="a14">
          <p:sp>
            <p:nvSpPr>
              <p:cNvPr id="137" name="TextBox 136"/>
              <p:cNvSpPr txBox="1"/>
              <p:nvPr/>
            </p:nvSpPr>
            <p:spPr>
              <a:xfrm>
                <a:off x="286700" y="4824362"/>
                <a:ext cx="2628197" cy="102592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rgbClr val="000000"/>
                    </a:solidFill>
                    <a:effectLst/>
                    <a:uFillTx/>
                    <a:latin typeface="Arial" panose="020B0604020202020204" pitchFamily="34" charset="0"/>
                    <a:ea typeface="Helvetica"/>
                    <a:cs typeface="Arial" panose="020B0604020202020204" pitchFamily="34" charset="0"/>
                    <a:sym typeface="Helvetica"/>
                  </a:rPr>
                  <a:t>Update </a:t>
                </a:r>
              </a:p>
              <a:p>
                <a:pPr marL="0" marR="0" indent="0" algn="ctr" defTabSz="457200" rtl="0" fontAlgn="auto" latinLnBrk="1" hangingPunct="0">
                  <a:lnSpc>
                    <a:spcPct val="100000"/>
                  </a:lnSpc>
                  <a:spcBef>
                    <a:spcPts val="0"/>
                  </a:spcBef>
                  <a:spcAft>
                    <a:spcPts val="0"/>
                  </a:spcAft>
                  <a:buClrTx/>
                  <a:buSzTx/>
                  <a:buFontTx/>
                  <a:buNone/>
                  <a:tabLst/>
                </a:pPr>
                <a14:m>
                  <m:oMath xmlns:m="http://schemas.openxmlformats.org/officeDocument/2006/math">
                    <m:sSub>
                      <m:sSubPr>
                        <m:ctrlPr>
                          <a:rPr kumimoji="0" lang="en-US" sz="2000" b="0" i="1" u="none" strike="noStrike" cap="none" spc="0" normalizeH="0" baseline="0" smtClean="0">
                            <a:ln>
                              <a:noFill/>
                            </a:ln>
                            <a:solidFill>
                              <a:srgbClr val="000000"/>
                            </a:solidFill>
                            <a:effectLst/>
                            <a:uFillTx/>
                            <a:latin typeface="Cambria Math" panose="02040503050406030204" pitchFamily="18" charset="0"/>
                            <a:ea typeface="Helvetica"/>
                            <a:cs typeface="Helvetica"/>
                            <a:sym typeface="Helvetica"/>
                          </a:rPr>
                        </m:ctrlPr>
                      </m:sSubPr>
                      <m:e>
                        <m:r>
                          <a:rPr kumimoji="0" lang="en-US" sz="2000" b="0" i="1" u="none" strike="noStrike" cap="none" spc="0" normalizeH="0" baseline="0" smtClean="0">
                            <a:ln>
                              <a:noFill/>
                            </a:ln>
                            <a:solidFill>
                              <a:srgbClr val="000000"/>
                            </a:solidFill>
                            <a:effectLst/>
                            <a:uFillTx/>
                            <a:latin typeface="Cambria Math" panose="02040503050406030204" pitchFamily="18" charset="0"/>
                            <a:ea typeface="Helvetica"/>
                            <a:cs typeface="Helvetica"/>
                            <a:sym typeface="Helvetica"/>
                          </a:rPr>
                          <m:t>𝐾</m:t>
                        </m:r>
                      </m:e>
                      <m:sub>
                        <m:r>
                          <a:rPr kumimoji="0" lang="en-US" sz="2000" b="0" i="1" u="none" strike="noStrike" cap="none" spc="0" normalizeH="0" baseline="0" smtClean="0">
                            <a:ln>
                              <a:noFill/>
                            </a:ln>
                            <a:solidFill>
                              <a:srgbClr val="000000"/>
                            </a:solidFill>
                            <a:effectLst/>
                            <a:uFillTx/>
                            <a:latin typeface="Cambria Math" panose="02040503050406030204" pitchFamily="18" charset="0"/>
                            <a:ea typeface="Helvetica"/>
                            <a:cs typeface="Helvetica"/>
                            <a:sym typeface="Helvetica"/>
                          </a:rPr>
                          <m:t>𝐴</m:t>
                        </m:r>
                      </m:sub>
                    </m:sSub>
                    <m:r>
                      <a:rPr kumimoji="0" lang="en-US" sz="2000" b="0" i="1" u="none" strike="noStrike" cap="none" spc="0" normalizeH="0" baseline="0" smtClean="0">
                        <a:ln>
                          <a:noFill/>
                        </a:ln>
                        <a:solidFill>
                          <a:srgbClr val="000000"/>
                        </a:solidFill>
                        <a:effectLst/>
                        <a:uFillTx/>
                        <a:latin typeface="Cambria Math" panose="02040503050406030204" pitchFamily="18" charset="0"/>
                        <a:ea typeface="Helvetica"/>
                        <a:cs typeface="Helvetica"/>
                        <a:sym typeface="Helvetica"/>
                      </a:rPr>
                      <m:t> , </m:t>
                    </m:r>
                    <m:sSub>
                      <m:sSubPr>
                        <m:ctrlPr>
                          <a:rPr kumimoji="0" lang="en-US" sz="2000" b="0" i="1" u="none" strike="noStrike" cap="none" spc="0" normalizeH="0" baseline="0" smtClean="0">
                            <a:ln>
                              <a:noFill/>
                            </a:ln>
                            <a:solidFill>
                              <a:srgbClr val="000000"/>
                            </a:solidFill>
                            <a:effectLst/>
                            <a:uFillTx/>
                            <a:latin typeface="Cambria Math" panose="02040503050406030204" pitchFamily="18" charset="0"/>
                            <a:ea typeface="Helvetica"/>
                            <a:cs typeface="Helvetica"/>
                            <a:sym typeface="Helvetica"/>
                          </a:rPr>
                        </m:ctrlPr>
                      </m:sSubPr>
                      <m:e>
                        <m:r>
                          <a:rPr kumimoji="0" lang="en-US" sz="2000" b="0" i="1" u="none" strike="noStrike" cap="none" spc="0" normalizeH="0" baseline="0" smtClean="0">
                            <a:ln>
                              <a:noFill/>
                            </a:ln>
                            <a:solidFill>
                              <a:srgbClr val="000000"/>
                            </a:solidFill>
                            <a:effectLst/>
                            <a:uFillTx/>
                            <a:latin typeface="Cambria Math" panose="02040503050406030204" pitchFamily="18" charset="0"/>
                            <a:ea typeface="Helvetica"/>
                            <a:cs typeface="Helvetica"/>
                            <a:sym typeface="Helvetica"/>
                          </a:rPr>
                          <m:t>𝐾</m:t>
                        </m:r>
                      </m:e>
                      <m:sub>
                        <m:r>
                          <a:rPr kumimoji="0" lang="en-US" sz="2000" b="0" i="1" u="none" strike="noStrike" cap="none" spc="0" normalizeH="0" baseline="0" smtClean="0">
                            <a:ln>
                              <a:noFill/>
                            </a:ln>
                            <a:solidFill>
                              <a:srgbClr val="000000"/>
                            </a:solidFill>
                            <a:effectLst/>
                            <a:uFillTx/>
                            <a:latin typeface="Cambria Math" panose="02040503050406030204" pitchFamily="18" charset="0"/>
                            <a:ea typeface="Helvetica"/>
                            <a:cs typeface="Helvetica"/>
                            <a:sym typeface="Helvetica"/>
                          </a:rPr>
                          <m:t>𝐵</m:t>
                        </m:r>
                      </m:sub>
                    </m:sSub>
                    <m:r>
                      <a:rPr kumimoji="0" lang="en-US" sz="2000" b="0" i="1" u="none" strike="noStrike" cap="none" spc="0" normalizeH="0" baseline="0" smtClean="0">
                        <a:ln>
                          <a:noFill/>
                        </a:ln>
                        <a:solidFill>
                          <a:srgbClr val="000000"/>
                        </a:solidFill>
                        <a:effectLst/>
                        <a:uFillTx/>
                        <a:latin typeface="Cambria Math" panose="02040503050406030204" pitchFamily="18" charset="0"/>
                        <a:ea typeface="Helvetica"/>
                        <a:cs typeface="Helvetica"/>
                        <a:sym typeface="Helvetica"/>
                      </a:rPr>
                      <m:t> </m:t>
                    </m:r>
                  </m:oMath>
                </a14:m>
                <a:r>
                  <a:rPr kumimoji="0" lang="en-US" sz="2000" b="0" i="0" u="none" strike="noStrike" cap="none" spc="0" normalizeH="0" baseline="0" dirty="0">
                    <a:ln>
                      <a:noFill/>
                    </a:ln>
                    <a:solidFill>
                      <a:srgbClr val="000000"/>
                    </a:solidFill>
                    <a:effectLst/>
                    <a:uFillTx/>
                    <a:latin typeface="Arial" panose="020B0604020202020204" pitchFamily="34" charset="0"/>
                    <a:ea typeface="Helvetica"/>
                    <a:cs typeface="Arial" panose="020B0604020202020204" pitchFamily="34" charset="0"/>
                    <a:sym typeface="Helvetica"/>
                  </a:rPr>
                  <a:t>with </a:t>
                </a:r>
              </a:p>
              <a:p>
                <a:pPr marL="0" marR="0" indent="0" algn="ctr" defTabSz="457200" rtl="0" fontAlgn="auto" latinLnBrk="1"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rgbClr val="000000"/>
                    </a:solidFill>
                    <a:effectLst/>
                    <a:uFillTx/>
                    <a:latin typeface="Arial" panose="020B0604020202020204" pitchFamily="34" charset="0"/>
                    <a:ea typeface="Helvetica"/>
                    <a:cs typeface="Arial" panose="020B0604020202020204" pitchFamily="34" charset="0"/>
                    <a:sym typeface="Helvetica"/>
                  </a:rPr>
                  <a:t>constraints</a:t>
                </a:r>
              </a:p>
            </p:txBody>
          </p:sp>
        </mc:Choice>
        <mc:Fallback xmlns="">
          <p:sp>
            <p:nvSpPr>
              <p:cNvPr id="137" name="TextBox 136"/>
              <p:cNvSpPr txBox="1">
                <a:spLocks noRot="1" noChangeAspect="1" noMove="1" noResize="1" noEditPoints="1" noAdjustHandles="1" noChangeArrowheads="1" noChangeShapeType="1" noTextEdit="1"/>
              </p:cNvSpPr>
              <p:nvPr/>
            </p:nvSpPr>
            <p:spPr>
              <a:xfrm>
                <a:off x="286700" y="4824362"/>
                <a:ext cx="2628197" cy="1025922"/>
              </a:xfrm>
              <a:prstGeom prst="rect">
                <a:avLst/>
              </a:prstGeom>
              <a:blipFill>
                <a:blip r:embed="rId12"/>
                <a:stretch>
                  <a:fillRect t="-1183" b="-10059"/>
                </a:stretch>
              </a:blipFill>
              <a:ln w="12700" cap="flat">
                <a:noFill/>
                <a:miter lim="400000"/>
              </a:ln>
              <a:effectLst/>
            </p:spPr>
            <p:txBody>
              <a:bodyPr/>
              <a:lstStyle/>
              <a:p>
                <a:r>
                  <a:rPr lang="en-US">
                    <a:noFill/>
                  </a:rPr>
                  <a:t> </a:t>
                </a:r>
              </a:p>
            </p:txBody>
          </p:sp>
        </mc:Fallback>
      </mc:AlternateContent>
      <p:sp>
        <p:nvSpPr>
          <p:cNvPr id="25" name="TextBox 24">
            <a:extLst>
              <a:ext uri="{FF2B5EF4-FFF2-40B4-BE49-F238E27FC236}">
                <a16:creationId xmlns:a16="http://schemas.microsoft.com/office/drawing/2014/main" id="{509B13B1-B229-48B4-9659-721BCA3C7EC0}"/>
              </a:ext>
            </a:extLst>
          </p:cNvPr>
          <p:cNvSpPr txBox="1"/>
          <p:nvPr/>
        </p:nvSpPr>
        <p:spPr>
          <a:xfrm>
            <a:off x="3622077" y="2518255"/>
            <a:ext cx="460062" cy="55399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Cambria Math" panose="02040503050406030204" pitchFamily="18" charset="0"/>
                <a:ea typeface="Cambria Math" panose="02040503050406030204" pitchFamily="18" charset="0"/>
                <a:cs typeface="Helvetica"/>
                <a:sym typeface="Helvetica"/>
              </a:rPr>
              <a:t>⊕</a:t>
            </a:r>
            <a:endParaRPr kumimoji="0" lang="en-US" sz="3600" b="0" i="0" u="none" strike="noStrike" cap="none" spc="0" normalizeH="0" baseline="0" dirty="0">
              <a:ln>
                <a:noFill/>
              </a:ln>
              <a:solidFill>
                <a:srgbClr val="000000"/>
              </a:solidFill>
              <a:effectLst/>
              <a:uFillTx/>
              <a:latin typeface="Helvetica"/>
              <a:ea typeface="Helvetica"/>
              <a:cs typeface="Helvetica"/>
              <a:sym typeface="Helvetica"/>
            </a:endParaRPr>
          </a:p>
        </p:txBody>
      </p:sp>
      <p:cxnSp>
        <p:nvCxnSpPr>
          <p:cNvPr id="52" name="Straight Arrow Connector 51">
            <a:extLst>
              <a:ext uri="{FF2B5EF4-FFF2-40B4-BE49-F238E27FC236}">
                <a16:creationId xmlns:a16="http://schemas.microsoft.com/office/drawing/2014/main" id="{0A6D6F87-7035-4BF1-9702-0DEE3FB218F4}"/>
              </a:ext>
            </a:extLst>
          </p:cNvPr>
          <p:cNvCxnSpPr>
            <a:cxnSpLocks/>
          </p:cNvCxnSpPr>
          <p:nvPr/>
        </p:nvCxnSpPr>
        <p:spPr>
          <a:xfrm>
            <a:off x="4082139" y="2827153"/>
            <a:ext cx="201594" cy="974"/>
          </a:xfrm>
          <a:prstGeom prst="straightConnector1">
            <a:avLst/>
          </a:prstGeom>
          <a:noFill/>
          <a:ln w="25400" cap="flat">
            <a:solidFill>
              <a:srgbClr val="000000"/>
            </a:solidFill>
            <a:prstDash val="solid"/>
            <a:miter lim="400000"/>
            <a:tailEnd type="triangle" w="lg" len="med"/>
          </a:ln>
          <a:effectLst/>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82" name="TextBox 81">
                <a:extLst>
                  <a:ext uri="{FF2B5EF4-FFF2-40B4-BE49-F238E27FC236}">
                    <a16:creationId xmlns:a16="http://schemas.microsoft.com/office/drawing/2014/main" id="{B1D230E2-F2D5-4AC3-8CFF-B3B4BB6DEAD6}"/>
                  </a:ext>
                </a:extLst>
              </p:cNvPr>
              <p:cNvSpPr txBox="1"/>
              <p:nvPr/>
            </p:nvSpPr>
            <p:spPr>
              <a:xfrm>
                <a:off x="7029023" y="4152446"/>
                <a:ext cx="450700" cy="47192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2400" b="0" i="1" u="none" strike="noStrike" cap="none" spc="0" normalizeH="0" baseline="0" smtClean="0">
                              <a:ln>
                                <a:noFill/>
                              </a:ln>
                              <a:solidFill>
                                <a:srgbClr val="000000"/>
                              </a:solidFill>
                              <a:effectLst/>
                              <a:uFillTx/>
                              <a:latin typeface="Cambria Math" panose="02040503050406030204" pitchFamily="18" charset="0"/>
                              <a:ea typeface="Helvetica"/>
                              <a:cs typeface="Helvetica"/>
                              <a:sym typeface="Helvetica"/>
                            </a:rPr>
                          </m:ctrlPr>
                        </m:sSubPr>
                        <m:e>
                          <m:r>
                            <a:rPr kumimoji="0" lang="en-US" sz="2400" b="0" i="1" u="none" strike="noStrike" cap="none" spc="0" normalizeH="0" baseline="0" smtClean="0">
                              <a:ln>
                                <a:noFill/>
                              </a:ln>
                              <a:solidFill>
                                <a:srgbClr val="000000"/>
                              </a:solidFill>
                              <a:effectLst/>
                              <a:uFillTx/>
                              <a:latin typeface="Cambria Math" panose="02040503050406030204" pitchFamily="18" charset="0"/>
                              <a:ea typeface="Helvetica"/>
                              <a:cs typeface="Helvetica"/>
                              <a:sym typeface="Helvetica"/>
                            </a:rPr>
                            <m:t>𝐼</m:t>
                          </m:r>
                        </m:e>
                        <m:sub>
                          <m:r>
                            <a:rPr kumimoji="0" lang="en-US" sz="2400" b="0" i="1" u="none" strike="noStrike" cap="none" spc="0" normalizeH="0" baseline="0" smtClean="0">
                              <a:ln>
                                <a:noFill/>
                              </a:ln>
                              <a:solidFill>
                                <a:srgbClr val="000000"/>
                              </a:solidFill>
                              <a:effectLst/>
                              <a:uFillTx/>
                              <a:latin typeface="Cambria Math" panose="02040503050406030204" pitchFamily="18" charset="0"/>
                              <a:ea typeface="Helvetica"/>
                              <a:cs typeface="Helvetica"/>
                              <a:sym typeface="Helvetica"/>
                            </a:rPr>
                            <m:t>𝑑</m:t>
                          </m:r>
                        </m:sub>
                      </m:sSub>
                    </m:oMath>
                  </m:oMathPara>
                </a14:m>
                <a:endParaRPr kumimoji="0" lang="en-US" sz="2000" b="0" i="0" u="none" strike="noStrike" cap="none" spc="0" normalizeH="0" baseline="0" dirty="0">
                  <a:ln>
                    <a:noFill/>
                  </a:ln>
                  <a:solidFill>
                    <a:srgbClr val="000000"/>
                  </a:solidFill>
                  <a:effectLst/>
                  <a:uFillTx/>
                  <a:latin typeface="Helvetica"/>
                  <a:ea typeface="Helvetica"/>
                  <a:cs typeface="Helvetica"/>
                  <a:sym typeface="Helvetica"/>
                </a:endParaRPr>
              </a:p>
            </p:txBody>
          </p:sp>
        </mc:Choice>
        <mc:Fallback xmlns="">
          <p:sp>
            <p:nvSpPr>
              <p:cNvPr id="82" name="TextBox 81">
                <a:extLst>
                  <a:ext uri="{FF2B5EF4-FFF2-40B4-BE49-F238E27FC236}">
                    <a16:creationId xmlns:a16="http://schemas.microsoft.com/office/drawing/2014/main" id="{B1D230E2-F2D5-4AC3-8CFF-B3B4BB6DEAD6}"/>
                  </a:ext>
                </a:extLst>
              </p:cNvPr>
              <p:cNvSpPr txBox="1">
                <a:spLocks noRot="1" noChangeAspect="1" noMove="1" noResize="1" noEditPoints="1" noAdjustHandles="1" noChangeArrowheads="1" noChangeShapeType="1" noTextEdit="1"/>
              </p:cNvSpPr>
              <p:nvPr/>
            </p:nvSpPr>
            <p:spPr>
              <a:xfrm>
                <a:off x="7029023" y="4152446"/>
                <a:ext cx="450700" cy="471924"/>
              </a:xfrm>
              <a:prstGeom prst="rect">
                <a:avLst/>
              </a:prstGeom>
              <a:blipFill>
                <a:blip r:embed="rId13"/>
                <a:stretch>
                  <a:fillRect l="-2703" b="-3846"/>
                </a:stretch>
              </a:blipFill>
              <a:ln w="12700" cap="flat">
                <a:noFill/>
                <a:miter lim="400000"/>
              </a:ln>
              <a:effectLst/>
            </p:spPr>
            <p:txBody>
              <a:bodyPr/>
              <a:lstStyle/>
              <a:p>
                <a:r>
                  <a:rPr lang="en-US">
                    <a:noFill/>
                  </a:rPr>
                  <a:t> </a:t>
                </a:r>
              </a:p>
            </p:txBody>
          </p:sp>
        </mc:Fallback>
      </mc:AlternateContent>
      <p:cxnSp>
        <p:nvCxnSpPr>
          <p:cNvPr id="68" name="Connector: Elbow 67">
            <a:extLst>
              <a:ext uri="{FF2B5EF4-FFF2-40B4-BE49-F238E27FC236}">
                <a16:creationId xmlns:a16="http://schemas.microsoft.com/office/drawing/2014/main" id="{C6E0F3FB-9D63-4290-845C-E4A4E638D74F}"/>
              </a:ext>
            </a:extLst>
          </p:cNvPr>
          <p:cNvCxnSpPr>
            <a:cxnSpLocks/>
            <a:stCxn id="55" idx="3"/>
            <a:endCxn id="122" idx="3"/>
          </p:cNvCxnSpPr>
          <p:nvPr/>
        </p:nvCxnSpPr>
        <p:spPr>
          <a:xfrm flipH="1">
            <a:off x="7965075" y="2441576"/>
            <a:ext cx="621528" cy="2871604"/>
          </a:xfrm>
          <a:prstGeom prst="bentConnector3">
            <a:avLst>
              <a:gd name="adj1" fmla="val -36780"/>
            </a:avLst>
          </a:prstGeom>
          <a:noFill/>
          <a:ln w="19050" cap="flat">
            <a:solidFill>
              <a:srgbClr val="000000"/>
            </a:solidFill>
            <a:prstDash val="solid"/>
            <a:miter lim="400000"/>
            <a:tailEnd type="triangle" w="lg" len="lg"/>
          </a:ln>
          <a:effectLst/>
        </p:spPr>
        <p:style>
          <a:lnRef idx="0">
            <a:scrgbClr r="0" g="0" b="0"/>
          </a:lnRef>
          <a:fillRef idx="0">
            <a:scrgbClr r="0" g="0" b="0"/>
          </a:fillRef>
          <a:effectRef idx="0">
            <a:scrgbClr r="0" g="0" b="0"/>
          </a:effectRef>
          <a:fontRef idx="none"/>
        </p:style>
      </p:cxnSp>
      <p:cxnSp>
        <p:nvCxnSpPr>
          <p:cNvPr id="98" name="Connector: Elbow 97">
            <a:extLst>
              <a:ext uri="{FF2B5EF4-FFF2-40B4-BE49-F238E27FC236}">
                <a16:creationId xmlns:a16="http://schemas.microsoft.com/office/drawing/2014/main" id="{2461E26A-F125-4A47-BFF7-2C6524037ECC}"/>
              </a:ext>
            </a:extLst>
          </p:cNvPr>
          <p:cNvCxnSpPr>
            <a:cxnSpLocks/>
            <a:stCxn id="77" idx="1"/>
            <a:endCxn id="97" idx="2"/>
          </p:cNvCxnSpPr>
          <p:nvPr/>
        </p:nvCxnSpPr>
        <p:spPr>
          <a:xfrm rot="10800000">
            <a:off x="2448976" y="4302661"/>
            <a:ext cx="423224" cy="1049789"/>
          </a:xfrm>
          <a:prstGeom prst="bentConnector2">
            <a:avLst/>
          </a:prstGeom>
          <a:noFill/>
          <a:ln w="19050" cap="flat">
            <a:solidFill>
              <a:srgbClr val="000000"/>
            </a:solidFill>
            <a:prstDash val="solid"/>
            <a:miter lim="400000"/>
            <a:tailEnd type="triangle" w="lg" len="lg"/>
          </a:ln>
          <a:effectLst/>
        </p:spPr>
        <p:style>
          <a:lnRef idx="0">
            <a:scrgbClr r="0" g="0" b="0"/>
          </a:lnRef>
          <a:fillRef idx="0">
            <a:scrgbClr r="0" g="0" b="0"/>
          </a:fillRef>
          <a:effectRef idx="0">
            <a:scrgbClr r="0" g="0" b="0"/>
          </a:effectRef>
          <a:fontRef idx="none"/>
        </p:style>
      </p:cxnSp>
      <p:sp>
        <p:nvSpPr>
          <p:cNvPr id="107" name="TextBox 106">
            <a:extLst>
              <a:ext uri="{FF2B5EF4-FFF2-40B4-BE49-F238E27FC236}">
                <a16:creationId xmlns:a16="http://schemas.microsoft.com/office/drawing/2014/main" id="{C84176F3-AFBD-43FF-8C50-56CE5B9F054A}"/>
              </a:ext>
            </a:extLst>
          </p:cNvPr>
          <p:cNvSpPr txBox="1"/>
          <p:nvPr/>
        </p:nvSpPr>
        <p:spPr>
          <a:xfrm>
            <a:off x="841298" y="866180"/>
            <a:ext cx="3388394" cy="47192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US" sz="2400" b="0" i="1" u="none" strike="noStrike" cap="none" spc="0" normalizeH="0" baseline="0" dirty="0">
                <a:ln>
                  <a:noFill/>
                </a:ln>
                <a:solidFill>
                  <a:srgbClr val="000000"/>
                </a:solidFill>
                <a:effectLst/>
                <a:uFillTx/>
                <a:latin typeface="Arial" panose="020B0604020202020204" pitchFamily="34" charset="0"/>
                <a:ea typeface="Helvetica"/>
                <a:cs typeface="Arial" panose="020B0604020202020204" pitchFamily="34" charset="0"/>
                <a:sym typeface="Helvetica"/>
              </a:rPr>
              <a:t>Combinational Miter</a:t>
            </a:r>
          </a:p>
        </p:txBody>
      </p:sp>
      <p:sp>
        <p:nvSpPr>
          <p:cNvPr id="97" name="Rectangle 96">
            <a:extLst>
              <a:ext uri="{FF2B5EF4-FFF2-40B4-BE49-F238E27FC236}">
                <a16:creationId xmlns:a16="http://schemas.microsoft.com/office/drawing/2014/main" id="{62D55C23-CE9A-4B75-8DB7-D7E2066B1EA7}"/>
              </a:ext>
            </a:extLst>
          </p:cNvPr>
          <p:cNvSpPr/>
          <p:nvPr/>
        </p:nvSpPr>
        <p:spPr>
          <a:xfrm>
            <a:off x="227552" y="1303909"/>
            <a:ext cx="4442848" cy="2998751"/>
          </a:xfrm>
          <a:prstGeom prst="rect">
            <a:avLst/>
          </a:prstGeom>
          <a:noFill/>
          <a:ln w="19050"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endParaRPr>
          </a:p>
        </p:txBody>
      </p:sp>
      <p:cxnSp>
        <p:nvCxnSpPr>
          <p:cNvPr id="116" name="Connector: Elbow 115">
            <a:extLst>
              <a:ext uri="{FF2B5EF4-FFF2-40B4-BE49-F238E27FC236}">
                <a16:creationId xmlns:a16="http://schemas.microsoft.com/office/drawing/2014/main" id="{C36075E3-B627-465C-B8EF-BDF6061292F1}"/>
              </a:ext>
            </a:extLst>
          </p:cNvPr>
          <p:cNvCxnSpPr>
            <a:stCxn id="97" idx="3"/>
            <a:endCxn id="55" idx="1"/>
          </p:cNvCxnSpPr>
          <p:nvPr/>
        </p:nvCxnSpPr>
        <p:spPr>
          <a:xfrm flipV="1">
            <a:off x="4670400" y="2441576"/>
            <a:ext cx="920015" cy="361709"/>
          </a:xfrm>
          <a:prstGeom prst="bentConnector3">
            <a:avLst/>
          </a:prstGeom>
          <a:noFill/>
          <a:ln w="19050" cap="flat">
            <a:solidFill>
              <a:srgbClr val="000000"/>
            </a:solidFill>
            <a:prstDash val="solid"/>
            <a:miter lim="400000"/>
            <a:tailEnd type="triangle" w="lg" len="lg"/>
          </a:ln>
          <a:effectLst/>
        </p:spPr>
        <p:style>
          <a:lnRef idx="0">
            <a:scrgbClr r="0" g="0" b="0"/>
          </a:lnRef>
          <a:fillRef idx="0">
            <a:scrgbClr r="0" g="0" b="0"/>
          </a:fillRef>
          <a:effectRef idx="0">
            <a:scrgbClr r="0" g="0" b="0"/>
          </a:effectRef>
          <a:fontRef idx="none"/>
        </p:style>
      </p:cxnSp>
      <p:sp>
        <p:nvSpPr>
          <p:cNvPr id="122" name="Rectangle 121">
            <a:extLst>
              <a:ext uri="{FF2B5EF4-FFF2-40B4-BE49-F238E27FC236}">
                <a16:creationId xmlns:a16="http://schemas.microsoft.com/office/drawing/2014/main" id="{85A8C01B-DB9A-4833-8D01-D76519A4B2BA}"/>
              </a:ext>
            </a:extLst>
          </p:cNvPr>
          <p:cNvSpPr/>
          <p:nvPr/>
        </p:nvSpPr>
        <p:spPr>
          <a:xfrm>
            <a:off x="6451618" y="4152446"/>
            <a:ext cx="1513457" cy="2321467"/>
          </a:xfrm>
          <a:prstGeom prst="rect">
            <a:avLst/>
          </a:prstGeom>
          <a:noFill/>
          <a:ln w="19050"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endParaRPr>
          </a:p>
        </p:txBody>
      </p:sp>
      <p:sp>
        <p:nvSpPr>
          <p:cNvPr id="3" name="Oval 2">
            <a:extLst>
              <a:ext uri="{FF2B5EF4-FFF2-40B4-BE49-F238E27FC236}">
                <a16:creationId xmlns:a16="http://schemas.microsoft.com/office/drawing/2014/main" id="{0B224BEB-894F-4611-9597-03AC26163CDF}"/>
              </a:ext>
            </a:extLst>
          </p:cNvPr>
          <p:cNvSpPr/>
          <p:nvPr/>
        </p:nvSpPr>
        <p:spPr>
          <a:xfrm>
            <a:off x="4943589" y="913402"/>
            <a:ext cx="457200" cy="457200"/>
          </a:xfrm>
          <a:prstGeom prst="ellipse">
            <a:avLst/>
          </a:prstGeom>
          <a:solidFill>
            <a:schemeClr val="accent4">
              <a:lumMod val="60000"/>
              <a:lumOff val="40000"/>
            </a:schemeClr>
          </a:solidFill>
          <a:ln w="25400" cap="flat">
            <a:no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28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rPr>
              <a:t>1</a:t>
            </a:r>
          </a:p>
        </p:txBody>
      </p:sp>
      <p:sp>
        <p:nvSpPr>
          <p:cNvPr id="39" name="Oval 38">
            <a:extLst>
              <a:ext uri="{FF2B5EF4-FFF2-40B4-BE49-F238E27FC236}">
                <a16:creationId xmlns:a16="http://schemas.microsoft.com/office/drawing/2014/main" id="{6744F835-2F3C-4F6C-8380-48A737843268}"/>
              </a:ext>
            </a:extLst>
          </p:cNvPr>
          <p:cNvSpPr/>
          <p:nvPr/>
        </p:nvSpPr>
        <p:spPr>
          <a:xfrm>
            <a:off x="8513444" y="931656"/>
            <a:ext cx="457200" cy="457200"/>
          </a:xfrm>
          <a:prstGeom prst="ellipse">
            <a:avLst/>
          </a:prstGeom>
          <a:solidFill>
            <a:schemeClr val="accent4">
              <a:lumMod val="60000"/>
              <a:lumOff val="40000"/>
            </a:schemeClr>
          </a:solidFill>
          <a:ln w="25400" cap="flat">
            <a:no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28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rPr>
              <a:t>2</a:t>
            </a:r>
          </a:p>
        </p:txBody>
      </p:sp>
      <p:sp>
        <p:nvSpPr>
          <p:cNvPr id="40" name="Oval 39">
            <a:extLst>
              <a:ext uri="{FF2B5EF4-FFF2-40B4-BE49-F238E27FC236}">
                <a16:creationId xmlns:a16="http://schemas.microsoft.com/office/drawing/2014/main" id="{CF500F3D-36AC-4A2E-9B94-A8C789F06603}"/>
              </a:ext>
            </a:extLst>
          </p:cNvPr>
          <p:cNvSpPr/>
          <p:nvPr/>
        </p:nvSpPr>
        <p:spPr>
          <a:xfrm>
            <a:off x="8586603" y="5481437"/>
            <a:ext cx="457200" cy="457200"/>
          </a:xfrm>
          <a:prstGeom prst="ellipse">
            <a:avLst/>
          </a:prstGeom>
          <a:solidFill>
            <a:schemeClr val="accent4">
              <a:lumMod val="60000"/>
              <a:lumOff val="40000"/>
            </a:schemeClr>
          </a:solidFill>
          <a:ln w="25400" cap="flat">
            <a:no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lang="en-US" sz="28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rPr>
              <a:t>3</a:t>
            </a:r>
            <a:endParaRPr kumimoji="0" lang="en-US" sz="28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endParaRPr>
          </a:p>
        </p:txBody>
      </p:sp>
      <p:sp>
        <p:nvSpPr>
          <p:cNvPr id="41" name="Oval 40">
            <a:extLst>
              <a:ext uri="{FF2B5EF4-FFF2-40B4-BE49-F238E27FC236}">
                <a16:creationId xmlns:a16="http://schemas.microsoft.com/office/drawing/2014/main" id="{67C0D3AB-CDD0-4337-9DF0-1A14CD46DEFC}"/>
              </a:ext>
            </a:extLst>
          </p:cNvPr>
          <p:cNvSpPr/>
          <p:nvPr/>
        </p:nvSpPr>
        <p:spPr>
          <a:xfrm>
            <a:off x="5344069" y="5481437"/>
            <a:ext cx="457200" cy="457200"/>
          </a:xfrm>
          <a:prstGeom prst="ellipse">
            <a:avLst/>
          </a:prstGeom>
          <a:solidFill>
            <a:schemeClr val="accent4">
              <a:lumMod val="60000"/>
              <a:lumOff val="40000"/>
            </a:schemeClr>
          </a:solidFill>
          <a:ln w="25400" cap="flat">
            <a:no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28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rPr>
              <a:t>4</a:t>
            </a:r>
          </a:p>
        </p:txBody>
      </p:sp>
      <p:sp>
        <p:nvSpPr>
          <p:cNvPr id="42" name="Oval 41">
            <a:extLst>
              <a:ext uri="{FF2B5EF4-FFF2-40B4-BE49-F238E27FC236}">
                <a16:creationId xmlns:a16="http://schemas.microsoft.com/office/drawing/2014/main" id="{0938AB75-CEE8-47B1-9DD2-FC10EF798DF7}"/>
              </a:ext>
            </a:extLst>
          </p:cNvPr>
          <p:cNvSpPr/>
          <p:nvPr/>
        </p:nvSpPr>
        <p:spPr>
          <a:xfrm>
            <a:off x="220918" y="5481437"/>
            <a:ext cx="457200" cy="457200"/>
          </a:xfrm>
          <a:prstGeom prst="ellipse">
            <a:avLst/>
          </a:prstGeom>
          <a:solidFill>
            <a:schemeClr val="accent4">
              <a:lumMod val="60000"/>
              <a:lumOff val="40000"/>
            </a:schemeClr>
          </a:solidFill>
          <a:ln w="25400" cap="flat">
            <a:no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28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rPr>
              <a:t>5</a:t>
            </a:r>
          </a:p>
        </p:txBody>
      </p:sp>
      <p:sp>
        <p:nvSpPr>
          <p:cNvPr id="4" name="Slide Number Placeholder 3">
            <a:extLst>
              <a:ext uri="{FF2B5EF4-FFF2-40B4-BE49-F238E27FC236}">
                <a16:creationId xmlns:a16="http://schemas.microsoft.com/office/drawing/2014/main" id="{61D4CCF1-4CD3-4562-9AFB-D9FCF28D0273}"/>
              </a:ext>
            </a:extLst>
          </p:cNvPr>
          <p:cNvSpPr>
            <a:spLocks noGrp="1"/>
          </p:cNvSpPr>
          <p:nvPr>
            <p:ph type="sldNum" sz="quarter" idx="2"/>
          </p:nvPr>
        </p:nvSpPr>
        <p:spPr/>
        <p:txBody>
          <a:bodyPr/>
          <a:lstStyle/>
          <a:p>
            <a:fld id="{6EA7A850-4BE4-457B-9249-6A73A0B2CF6C}" type="slidenum">
              <a:rPr lang="en-US" smtClean="0"/>
              <a:t>9</a:t>
            </a:fld>
            <a:endParaRPr lang="en-US"/>
          </a:p>
        </p:txBody>
      </p:sp>
    </p:spTree>
    <p:extLst>
      <p:ext uri="{BB962C8B-B14F-4D97-AF65-F5344CB8AC3E}">
        <p14:creationId xmlns:p14="http://schemas.microsoft.com/office/powerpoint/2010/main" val="30670859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Light"/>
        <a:ea typeface="Gill Sans Light"/>
        <a:cs typeface="Gill Sans Light"/>
      </a:majorFont>
      <a:minorFont>
        <a:latin typeface="Gill Sans Light"/>
        <a:ea typeface="Gill Sans Light"/>
        <a:cs typeface="Gill Sans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25400" cap="flat">
          <a:solidFill>
            <a:srgbClr val="000000"/>
          </a:solidFill>
          <a:prstDash val="solid"/>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FICS Research template.pptx" id="{F80E518B-1A4F-469A-B519-E100435B33C8}" vid="{395BED9D-8CE3-406F-9E91-589E4E8CA51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FICS Research template</Template>
  <TotalTime>4669</TotalTime>
  <Words>1940</Words>
  <Application>Microsoft Office PowerPoint</Application>
  <PresentationFormat>On-screen Show (4:3)</PresentationFormat>
  <Paragraphs>631</Paragraphs>
  <Slides>28</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Arial</vt:lpstr>
      <vt:lpstr>Calibri</vt:lpstr>
      <vt:lpstr>Cambria Math</vt:lpstr>
      <vt:lpstr>Courier New</vt:lpstr>
      <vt:lpstr>Gill Sans</vt:lpstr>
      <vt:lpstr>Gill Sans Light</vt:lpstr>
      <vt:lpstr>Helvetica</vt:lpstr>
      <vt:lpstr>Wingdings</vt:lpstr>
      <vt:lpstr>White</vt:lpstr>
      <vt:lpstr>Novel Bypass Attack and BDD-based Trade-off Analysis Against all Known Logic Locking Attacks</vt:lpstr>
      <vt:lpstr>Outline</vt:lpstr>
      <vt:lpstr>Vertical Business Model</vt:lpstr>
      <vt:lpstr>Horizontal Business Model</vt:lpstr>
      <vt:lpstr>Threats</vt:lpstr>
      <vt:lpstr>Logic Obfuscation</vt:lpstr>
      <vt:lpstr>Attack on Logic Obfuscation </vt:lpstr>
      <vt:lpstr>SAT-based Attack [HOST ’15]</vt:lpstr>
      <vt:lpstr>SAT-based Attack Methodology</vt:lpstr>
      <vt:lpstr>Basic Idea for SAT Attack</vt:lpstr>
      <vt:lpstr>SAT-Resistant Countermeasures</vt:lpstr>
      <vt:lpstr>SAT-Resistant Countermeasures</vt:lpstr>
      <vt:lpstr>SAT-Resistant Countermeasures</vt:lpstr>
      <vt:lpstr>Observations on Countermeasures</vt:lpstr>
      <vt:lpstr>Observations on Hybrid Construction </vt:lpstr>
      <vt:lpstr>Proposed Bypass Attack</vt:lpstr>
      <vt:lpstr>Bypass on Hybrid Versions</vt:lpstr>
      <vt:lpstr>Bypass on Hybrid Versions</vt:lpstr>
      <vt:lpstr>Attack Execution</vt:lpstr>
      <vt:lpstr>Limitations</vt:lpstr>
      <vt:lpstr>Trade-offs</vt:lpstr>
      <vt:lpstr>Summary of Attacks</vt:lpstr>
      <vt:lpstr>Binary Decision Diagrams (BDDs)</vt:lpstr>
      <vt:lpstr>Logic Obfuscation on BDDs</vt:lpstr>
      <vt:lpstr>Experimenting with BDDs</vt:lpstr>
      <vt:lpstr>Logic Encryption on BDDs</vt:lpstr>
      <vt:lpstr>Conclusion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FORTIS Update</dc:title>
  <dc:creator>Domenic J Forte</dc:creator>
  <cp:lastModifiedBy>Bicky Shakya</cp:lastModifiedBy>
  <cp:revision>521</cp:revision>
  <dcterms:created xsi:type="dcterms:W3CDTF">2017-02-19T17:23:16Z</dcterms:created>
  <dcterms:modified xsi:type="dcterms:W3CDTF">2017-09-26T06:25:37Z</dcterms:modified>
</cp:coreProperties>
</file>