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08" r:id="rId4"/>
    <p:sldId id="258" r:id="rId5"/>
    <p:sldId id="309" r:id="rId6"/>
    <p:sldId id="259" r:id="rId7"/>
    <p:sldId id="311" r:id="rId8"/>
    <p:sldId id="260" r:id="rId9"/>
    <p:sldId id="30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303" r:id="rId22"/>
    <p:sldId id="274" r:id="rId23"/>
    <p:sldId id="275" r:id="rId24"/>
    <p:sldId id="298" r:id="rId25"/>
    <p:sldId id="276" r:id="rId26"/>
    <p:sldId id="277" r:id="rId27"/>
    <p:sldId id="278" r:id="rId28"/>
    <p:sldId id="279" r:id="rId29"/>
    <p:sldId id="282" r:id="rId30"/>
    <p:sldId id="280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310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304" r:id="rId47"/>
  </p:sldIdLst>
  <p:sldSz cx="9144000" cy="6858000" type="screen4x3"/>
  <p:notesSz cx="7102475" cy="10234613"/>
  <p:custDataLst>
    <p:tags r:id="rId5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C2F"/>
    <a:srgbClr val="FFFFFF"/>
    <a:srgbClr val="000000"/>
    <a:srgbClr val="C3C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39" autoAdjust="0"/>
    <p:restoredTop sz="94641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845"/>
        <p:guide orient="horz" pos="3838"/>
        <p:guide pos="555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56" y="-1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76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076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4023742" y="0"/>
            <a:ext cx="3077076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4AB45C9-81B3-4A94-8767-58F068DAE02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4023742" y="9720673"/>
            <a:ext cx="3077076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6109B46-CBCC-4BDD-A65B-1107FD00FF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6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3503" y="45830"/>
            <a:ext cx="6510603" cy="415735"/>
          </a:xfrm>
          <a:prstGeom prst="rect">
            <a:avLst/>
          </a:prstGeom>
        </p:spPr>
        <p:txBody>
          <a:bodyPr vert="horz" wrap="none" lIns="94768" tIns="47384" rIns="94768" bIns="47384" rtlCol="0">
            <a:noAutofit/>
          </a:bodyPr>
          <a:lstStyle>
            <a:lvl1pPr algn="l">
              <a:defRPr sz="1900"/>
            </a:lvl1pPr>
          </a:lstStyle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3954463"/>
            <a:ext cx="6361113" cy="4772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510425" y="9879924"/>
            <a:ext cx="4081625" cy="237994"/>
          </a:xfrm>
          <a:prstGeom prst="rect">
            <a:avLst/>
          </a:prstGeom>
        </p:spPr>
        <p:txBody>
          <a:bodyPr vert="horz" wrap="square" lIns="94768" tIns="47384" rIns="94768" bIns="47384" rtlCol="0" anchor="ctr">
            <a:noAutofit/>
          </a:bodyPr>
          <a:lstStyle>
            <a:lvl1pPr algn="ctr">
              <a:defRPr sz="900"/>
            </a:lvl1pPr>
          </a:lstStyle>
          <a:p>
            <a:r>
              <a:rPr lang="en-US" smtClean="0"/>
              <a:t>Insert footer information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551677" y="9879924"/>
            <a:ext cx="218637" cy="237994"/>
          </a:xfrm>
          <a:prstGeom prst="rect">
            <a:avLst/>
          </a:prstGeom>
        </p:spPr>
        <p:txBody>
          <a:bodyPr vert="horz" wrap="none" lIns="94768" tIns="47384" rIns="0" bIns="47384" rtlCol="0" anchor="ctr">
            <a:noAutofit/>
          </a:bodyPr>
          <a:lstStyle>
            <a:lvl1pPr algn="r">
              <a:defRPr sz="900"/>
            </a:lvl1pPr>
          </a:lstStyle>
          <a:p>
            <a:fld id="{C6E303EA-09C3-495B-8565-6524796C22F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283502" y="546675"/>
            <a:ext cx="6510602" cy="3163843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"/>
          </p:nvPr>
        </p:nvSpPr>
        <p:spPr>
          <a:xfrm>
            <a:off x="286819" y="9885499"/>
            <a:ext cx="1177114" cy="232419"/>
          </a:xfrm>
          <a:prstGeom prst="rect">
            <a:avLst/>
          </a:prstGeom>
        </p:spPr>
        <p:txBody>
          <a:bodyPr vert="horz" wrap="none" lIns="94768" tIns="47384" rIns="94768" bIns="47384" rtlCol="0" anchor="ctr">
            <a:noAutofit/>
          </a:bodyPr>
          <a:lstStyle>
            <a:lvl1pPr algn="l">
              <a:defRPr sz="900"/>
            </a:lvl1pPr>
          </a:lstStyle>
          <a:p>
            <a:fld id="{7305D29C-7523-4ABE-8CB4-FD5FDA2414D8}" type="datetimeFigureOut">
              <a:rPr lang="en-US" noProof="0" smtClean="0"/>
              <a:pPr/>
              <a:t>9/27/2017</a:t>
            </a:fld>
            <a:endParaRPr lang="en-US" noProof="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86818" y="9054030"/>
            <a:ext cx="6605103" cy="820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3357" tIns="46678" rIns="93357" bIns="46678" anchor="ctr">
            <a:spAutoFit/>
          </a:bodyPr>
          <a:lstStyle/>
          <a:p>
            <a:pPr defTabSz="932877" eaLnBrk="0" hangingPunct="0">
              <a:lnSpc>
                <a:spcPts val="1128"/>
              </a:lnSpc>
              <a:buFontTx/>
              <a:buChar char="-"/>
            </a:pPr>
            <a:r>
              <a:rPr lang="de-DE" sz="900" dirty="0">
                <a:latin typeface="E+H Serif" pitchFamily="18" charset="0"/>
              </a:rPr>
              <a:t> - - - - - - - - - - - - - - - - - - - - - - - - - - - - - - - - - - - - - - - - - - - - - - - - - - - - - - - - - - - - - - - - - - - - - - - - </a:t>
            </a:r>
            <a:r>
              <a:rPr lang="de-DE" sz="900" dirty="0" smtClean="0">
                <a:latin typeface="E+H Serif" pitchFamily="18" charset="0"/>
              </a:rPr>
              <a:t>- </a:t>
            </a:r>
            <a:r>
              <a:rPr lang="de-DE" sz="900" dirty="0">
                <a:latin typeface="E+H Serif" pitchFamily="18" charset="0"/>
              </a:rPr>
              <a:t>- - - - - - - - - - - -</a:t>
            </a:r>
          </a:p>
          <a:p>
            <a:pPr defTabSz="932877" eaLnBrk="0" hangingPunct="0">
              <a:lnSpc>
                <a:spcPts val="1128"/>
              </a:lnSpc>
              <a:buFontTx/>
              <a:buChar char="-"/>
            </a:pPr>
            <a:endParaRPr lang="de-DE" sz="900" dirty="0">
              <a:latin typeface="E+H Serif" pitchFamily="18" charset="0"/>
            </a:endParaRPr>
          </a:p>
          <a:p>
            <a:pPr defTabSz="932877" eaLnBrk="0" hangingPunct="0">
              <a:lnSpc>
                <a:spcPts val="1128"/>
              </a:lnSpc>
              <a:buFontTx/>
              <a:buChar char="-"/>
            </a:pPr>
            <a:r>
              <a:rPr lang="de-DE" sz="900" dirty="0">
                <a:latin typeface="E+H Serif" pitchFamily="18" charset="0"/>
              </a:rPr>
              <a:t> - - - - - - - - - - - - - - - - - - - - - - - - - - - - - - - - - - - - - - - - - - - - - - - - - - - - - - - - - - - - - - - - - - - - - - - - </a:t>
            </a:r>
            <a:r>
              <a:rPr lang="de-DE" sz="900" dirty="0" smtClean="0">
                <a:latin typeface="E+H Serif" pitchFamily="18" charset="0"/>
              </a:rPr>
              <a:t>- </a:t>
            </a:r>
            <a:r>
              <a:rPr lang="de-DE" sz="900" dirty="0">
                <a:latin typeface="E+H Serif" pitchFamily="18" charset="0"/>
              </a:rPr>
              <a:t>- - - - - - - - - - - -</a:t>
            </a:r>
          </a:p>
          <a:p>
            <a:pPr defTabSz="932877" eaLnBrk="0" hangingPunct="0">
              <a:lnSpc>
                <a:spcPts val="1128"/>
              </a:lnSpc>
              <a:buFontTx/>
              <a:buChar char="-"/>
            </a:pPr>
            <a:endParaRPr lang="de-DE" sz="900" dirty="0">
              <a:latin typeface="E+H Serif" pitchFamily="18" charset="0"/>
            </a:endParaRPr>
          </a:p>
          <a:p>
            <a:pPr defTabSz="932877" eaLnBrk="0" hangingPunct="0">
              <a:lnSpc>
                <a:spcPts val="1128"/>
              </a:lnSpc>
              <a:buFontTx/>
              <a:buChar char="-"/>
            </a:pPr>
            <a:r>
              <a:rPr lang="de-DE" sz="900" dirty="0">
                <a:latin typeface="E+H Serif" pitchFamily="18" charset="0"/>
              </a:rPr>
              <a:t> - - - - - - - - - - - - - - - - - - - - - - - - - - - - - - - - - - - - - - - - - - - - - - - - - - - - - - - - - - - - - - - - - - - - - - - - </a:t>
            </a:r>
            <a:r>
              <a:rPr lang="de-DE" sz="900" dirty="0" smtClean="0">
                <a:latin typeface="E+H Serif" pitchFamily="18" charset="0"/>
              </a:rPr>
              <a:t>- </a:t>
            </a:r>
            <a:r>
              <a:rPr lang="de-DE" sz="900" dirty="0">
                <a:latin typeface="E+H Serif" pitchFamily="18" charset="0"/>
              </a:rPr>
              <a:t>- - - - - - - - - - - -</a:t>
            </a:r>
          </a:p>
        </p:txBody>
      </p:sp>
    </p:spTree>
    <p:extLst>
      <p:ext uri="{BB962C8B-B14F-4D97-AF65-F5344CB8AC3E}">
        <p14:creationId xmlns:p14="http://schemas.microsoft.com/office/powerpoint/2010/main" val="19863786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18" charset="0"/>
        <a:ea typeface="+mn-ea"/>
        <a:cs typeface="+mn-cs"/>
      </a:defRPr>
    </a:lvl1pPr>
    <a:lvl2pPr marL="3619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712788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0731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43510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" preserve="1" userDrawn="1">
  <p:cSld name="E+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ctrTitle"/>
          </p:nvPr>
        </p:nvSpPr>
        <p:spPr>
          <a:xfrm>
            <a:off x="827999" y="619648"/>
            <a:ext cx="7992151" cy="66684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rgbClr val="A8005C"/>
                </a:solidFill>
                <a:latin typeface="E+H Serif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xtSubtitle"/>
          <p:cNvSpPr>
            <a:spLocks noGrp="1"/>
          </p:cNvSpPr>
          <p:nvPr>
            <p:ph type="subTitle" idx="1"/>
          </p:nvPr>
        </p:nvSpPr>
        <p:spPr>
          <a:xfrm>
            <a:off x="827998" y="1340768"/>
            <a:ext cx="7992151" cy="7200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shLine"/>
          <p:cNvSpPr>
            <a:spLocks noChangeShapeType="1"/>
          </p:cNvSpPr>
          <p:nvPr userDrawn="1"/>
        </p:nvSpPr>
        <p:spPr bwMode="gray">
          <a:xfrm flipV="1">
            <a:off x="827088" y="432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1998" y="2448000"/>
            <a:ext cx="8892001" cy="3816000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xtDate"/>
          <p:cNvSpPr>
            <a:spLocks noChangeArrowheads="1"/>
          </p:cNvSpPr>
          <p:nvPr userDrawn="1"/>
        </p:nvSpPr>
        <p:spPr bwMode="auto">
          <a:xfrm>
            <a:off x="2041738" y="6451599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09/23/2017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txtTitleHeader"/>
          <p:cNvSpPr>
            <a:spLocks noChangeArrowheads="1"/>
          </p:cNvSpPr>
          <p:nvPr userDrawn="1"/>
        </p:nvSpPr>
        <p:spPr bwMode="auto">
          <a:xfrm>
            <a:off x="827998" y="194736"/>
            <a:ext cx="7992151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3948113" algn="ctr"/>
                <a:tab pos="7980363" algn="r"/>
              </a:tabLst>
            </a:pPr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3463652" y="6451599"/>
            <a:ext cx="1973263" cy="180000"/>
          </a:xfrm>
        </p:spPr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>
          <a:xfrm>
            <a:off x="827788" y="6451599"/>
            <a:ext cx="666750" cy="180000"/>
          </a:xfrm>
        </p:spPr>
        <p:txBody>
          <a:bodyPr/>
          <a:lstStyle/>
          <a:p>
            <a:r>
              <a:rPr lang="en-US" smtClean="0"/>
              <a:t>Slide </a:t>
            </a:r>
            <a:fld id="{B2A51A81-6D0A-414C-928B-4E1BA0C03F48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4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Text" preserve="1" userDrawn="1">
  <p:cSld name="E+H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xtContent"/>
          <p:cNvSpPr>
            <a:spLocks noGrp="1"/>
          </p:cNvSpPr>
          <p:nvPr>
            <p:ph type="body"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>
            <a:lvl1pPr marL="0" indent="0">
              <a:buNone/>
              <a:defRPr/>
            </a:lvl1pPr>
            <a:lvl2pPr marL="360363" indent="3175">
              <a:buNone/>
              <a:defRPr/>
            </a:lvl2pPr>
            <a:lvl3pPr marL="714375" indent="3175">
              <a:buNone/>
              <a:defRPr/>
            </a:lvl3pPr>
            <a:lvl4pPr marL="1076325" indent="4763">
              <a:buNone/>
              <a:defRPr/>
            </a:lvl4pPr>
            <a:lvl5pPr marL="1436688" indent="-3175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xtContent2"/>
          <p:cNvSpPr>
            <a:spLocks noGrp="1"/>
          </p:cNvSpPr>
          <p:nvPr>
            <p:ph type="body" sz="quarter" idx="14"/>
          </p:nvPr>
        </p:nvSpPr>
        <p:spPr>
          <a:xfrm>
            <a:off x="4932040" y="1341439"/>
            <a:ext cx="3888110" cy="475138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363" indent="3175">
              <a:buFontTx/>
              <a:buNone/>
              <a:defRPr/>
            </a:lvl2pPr>
            <a:lvl3pPr marL="714375" indent="3175">
              <a:buFontTx/>
              <a:buNone/>
              <a:defRPr/>
            </a:lvl3pPr>
            <a:lvl4pPr marL="1076325" indent="-1588">
              <a:buFontTx/>
              <a:buNone/>
              <a:defRPr/>
            </a:lvl4pPr>
            <a:lvl5pPr marL="1436688" indent="-3175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8E20C5A-489A-4BAD-8861-2B2FEE1F8092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Content" preserve="1" userDrawn="1">
  <p:cSld name="E+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4932040" y="1341439"/>
            <a:ext cx="3888110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9A64035-0B8B-4A46-866B-FAAB2F9FACDC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Only" type="titleOnly" preserve="1">
  <p:cSld name="E+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5F24D59-05B1-415A-825E-B92C26A03030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Blank" type="blank" preserve="1">
  <p:cSld name="E+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PresentationTitl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+H Serif" pitchFamily="18" charset="0"/>
              </a:defRPr>
            </a:lvl1pPr>
          </a:lstStyle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5" name="Hider"/>
          <p:cNvSpPr/>
          <p:nvPr userDrawn="1">
            <p:custDataLst>
              <p:tags r:id="rId1"/>
            </p:custDataLst>
          </p:nvPr>
        </p:nvSpPr>
        <p:spPr bwMode="white">
          <a:xfrm>
            <a:off x="723014" y="964019"/>
            <a:ext cx="8158716" cy="141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4082248-9BBB-483B-A034-4088C9D50E8F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hart" preserve="1" userDrawn="1">
  <p:cSld name="E+H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type="chart" idx="1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0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77CFA4-F8E2-4166-92F4-F79D6E2C5490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able" preserve="1" userDrawn="1">
  <p:cSld name="E+H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type="tbl" idx="1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7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91EA5D-B1BF-46B2-83FA-B085768F472D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Bullet" preserve="1" userDrawn="1">
  <p:cSld name="E+H 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F46EF55-A7F1-4CDF-BCBD-5F732394A50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28000" y="1340768"/>
            <a:ext cx="7973999" cy="4752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 2" preserve="1" userDrawn="1">
  <p:cSld name="E+H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ctrTitle"/>
          </p:nvPr>
        </p:nvSpPr>
        <p:spPr>
          <a:xfrm>
            <a:off x="828000" y="619648"/>
            <a:ext cx="7992150" cy="66684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baseline="0" dirty="0">
                <a:solidFill>
                  <a:srgbClr val="A8005C"/>
                </a:solidFill>
                <a:latin typeface="E+H Serif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3652" y="6451600"/>
            <a:ext cx="1973263" cy="180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E+H Serif" pitchFamily="18" charset="0"/>
              </a:defRPr>
            </a:lvl1pPr>
          </a:lstStyle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787" y="6451600"/>
            <a:ext cx="666750" cy="180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E+H Serif" pitchFamily="18" charset="0"/>
              </a:defRPr>
            </a:lvl1pPr>
          </a:lstStyle>
          <a:p>
            <a:r>
              <a:rPr lang="en-US" smtClean="0"/>
              <a:t>Slide </a:t>
            </a:r>
            <a:fld id="{E879EBDA-296F-4995-AAC1-DC458D3502A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32837" y="2448000"/>
            <a:ext cx="6911161" cy="3816000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shLeftMarginBg"/>
          <p:cNvSpPr/>
          <p:nvPr userDrawn="1"/>
        </p:nvSpPr>
        <p:spPr>
          <a:xfrm>
            <a:off x="251998" y="2447999"/>
            <a:ext cx="1980839" cy="3816000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3" name="txtDate"/>
          <p:cNvSpPr>
            <a:spLocks noChangeArrowheads="1"/>
          </p:cNvSpPr>
          <p:nvPr userDrawn="1"/>
        </p:nvSpPr>
        <p:spPr bwMode="auto">
          <a:xfrm>
            <a:off x="2041738" y="6451600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09/23/2017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txtSubtitle"/>
          <p:cNvSpPr>
            <a:spLocks noGrp="1"/>
          </p:cNvSpPr>
          <p:nvPr>
            <p:ph type="subTitle" idx="1"/>
          </p:nvPr>
        </p:nvSpPr>
        <p:spPr>
          <a:xfrm>
            <a:off x="827998" y="1340768"/>
            <a:ext cx="7992151" cy="7200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shLine"/>
          <p:cNvSpPr>
            <a:spLocks noChangeShapeType="1"/>
          </p:cNvSpPr>
          <p:nvPr userDrawn="1"/>
        </p:nvSpPr>
        <p:spPr bwMode="gray">
          <a:xfrm flipV="1">
            <a:off x="827088" y="432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7" name="txtTitleHeader"/>
          <p:cNvSpPr>
            <a:spLocks noChangeArrowheads="1"/>
          </p:cNvSpPr>
          <p:nvPr userDrawn="1"/>
        </p:nvSpPr>
        <p:spPr bwMode="auto">
          <a:xfrm>
            <a:off x="827998" y="194736"/>
            <a:ext cx="7992151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3948113" algn="ctr"/>
                <a:tab pos="7980363" algn="r"/>
              </a:tabLst>
            </a:pPr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3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320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Section Header" preserve="1" userDrawn="1">
  <p:cSld name="E+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hape"/>
          <p:cNvSpPr>
            <a:spLocks/>
          </p:cNvSpPr>
          <p:nvPr userDrawn="1"/>
        </p:nvSpPr>
        <p:spPr>
          <a:xfrm>
            <a:off x="827998" y="2785532"/>
            <a:ext cx="7992151" cy="3307292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619648"/>
            <a:ext cx="7992151" cy="666849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28675" y="1341438"/>
            <a:ext cx="7991474" cy="1117600"/>
          </a:xfrm>
        </p:spPr>
        <p:txBody>
          <a:bodyPr lIns="0" tIns="0" numCol="2"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7087" y="2785532"/>
            <a:ext cx="7993061" cy="33072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13" name="shLine"/>
          <p:cNvSpPr>
            <a:spLocks noChangeShapeType="1"/>
          </p:cNvSpPr>
          <p:nvPr userDrawn="1"/>
        </p:nvSpPr>
        <p:spPr bwMode="gray">
          <a:xfrm flipV="1">
            <a:off x="827087" y="6265314"/>
            <a:ext cx="79930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12" name="txtTitleHeader"/>
          <p:cNvSpPr>
            <a:spLocks noChangeArrowheads="1"/>
          </p:cNvSpPr>
          <p:nvPr userDrawn="1"/>
        </p:nvSpPr>
        <p:spPr bwMode="auto">
          <a:xfrm>
            <a:off x="827998" y="194736"/>
            <a:ext cx="7992151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3948113" algn="ctr"/>
                <a:tab pos="7980363" algn="r"/>
              </a:tabLst>
            </a:pPr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5" name="shLine"/>
          <p:cNvSpPr>
            <a:spLocks noChangeShapeType="1"/>
          </p:cNvSpPr>
          <p:nvPr userDrawn="1"/>
        </p:nvSpPr>
        <p:spPr bwMode="gray">
          <a:xfrm flipV="1">
            <a:off x="827088" y="432000"/>
            <a:ext cx="79930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>
          <a:xfrm>
            <a:off x="3463652" y="6451599"/>
            <a:ext cx="1973263" cy="180000"/>
          </a:xfrm>
        </p:spPr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>
          <a:xfrm>
            <a:off x="827788" y="6451599"/>
            <a:ext cx="666750" cy="180000"/>
          </a:xfrm>
        </p:spPr>
        <p:txBody>
          <a:bodyPr/>
          <a:lstStyle/>
          <a:p>
            <a:r>
              <a:rPr lang="en-US" smtClean="0"/>
              <a:t>Slide </a:t>
            </a:r>
            <a:fld id="{D3FADC2F-8592-49D1-B636-56B8C28D3AF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txtDate"/>
          <p:cNvSpPr>
            <a:spLocks noChangeArrowheads="1"/>
          </p:cNvSpPr>
          <p:nvPr userDrawn="1"/>
        </p:nvSpPr>
        <p:spPr bwMode="auto">
          <a:xfrm>
            <a:off x="2041738" y="6451599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09/23/2017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3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Image Slide" preserve="1" userDrawn="1">
  <p:cSld name="E+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hape"/>
          <p:cNvSpPr>
            <a:spLocks/>
          </p:cNvSpPr>
          <p:nvPr userDrawn="1"/>
        </p:nvSpPr>
        <p:spPr>
          <a:xfrm>
            <a:off x="827087" y="1341437"/>
            <a:ext cx="7993061" cy="4751386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998" y="620687"/>
            <a:ext cx="7992151" cy="3600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7087" y="1341437"/>
            <a:ext cx="7993061" cy="4751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13" name="shLine"/>
          <p:cNvSpPr>
            <a:spLocks noChangeShapeType="1"/>
          </p:cNvSpPr>
          <p:nvPr userDrawn="1"/>
        </p:nvSpPr>
        <p:spPr bwMode="gray">
          <a:xfrm flipV="1">
            <a:off x="827087" y="6265314"/>
            <a:ext cx="79930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DFD1E65-1785-4D50-A798-8B277D8D825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47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Image Slide with legend" preserve="1" userDrawn="1">
  <p:cSld name="E+H Image Slid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hape"/>
          <p:cNvSpPr>
            <a:spLocks/>
          </p:cNvSpPr>
          <p:nvPr userDrawn="1"/>
        </p:nvSpPr>
        <p:spPr>
          <a:xfrm>
            <a:off x="827088" y="1341438"/>
            <a:ext cx="7993061" cy="4270468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998" y="620687"/>
            <a:ext cx="7992151" cy="3600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7088" y="1341438"/>
            <a:ext cx="7993061" cy="4270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ADD758-A3C3-4FED-B6A7-D07503ED72E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28000" y="5746376"/>
            <a:ext cx="7992150" cy="346448"/>
          </a:xfrm>
        </p:spPr>
        <p:txBody>
          <a:bodyPr wrap="none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2478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ext" preserve="1" userDrawn="1">
  <p:cSld name="E+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xtContent"/>
          <p:cNvSpPr>
            <a:spLocks noGrp="1"/>
          </p:cNvSpPr>
          <p:nvPr>
            <p:ph type="body" sz="quarter" idx="13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363" indent="3175">
              <a:buFontTx/>
              <a:buNone/>
              <a:defRPr/>
            </a:lvl2pPr>
            <a:lvl3pPr marL="714375" indent="3175">
              <a:buFontTx/>
              <a:buNone/>
              <a:defRPr/>
            </a:lvl3pPr>
            <a:lvl4pPr marL="1074738" indent="0">
              <a:buFontTx/>
              <a:buNone/>
              <a:tabLst/>
              <a:defRPr/>
            </a:lvl4pPr>
            <a:lvl5pPr marL="1436688" indent="-3175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DF2484F-A6FB-4656-9845-93EAB86464CE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ontent" type="obj" preserve="1">
  <p:cSld name="E+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xt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D8D7BE4-6B25-49DE-B79A-7147B0D7BC50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Bullet" preserve="1" userDrawn="1">
  <p:cSld name="E+H Tw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xtContent"/>
          <p:cNvSpPr>
            <a:spLocks noGrp="1"/>
          </p:cNvSpPr>
          <p:nvPr>
            <p:ph type="body"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xtContent2"/>
          <p:cNvSpPr>
            <a:spLocks noGrp="1"/>
          </p:cNvSpPr>
          <p:nvPr>
            <p:ph type="body" sz="quarter" idx="14"/>
          </p:nvPr>
        </p:nvSpPr>
        <p:spPr>
          <a:xfrm>
            <a:off x="4932040" y="1341438"/>
            <a:ext cx="3888110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B27B8B3-C80B-4115-8C6C-3D9CBEB47A23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xtTitle"/>
          <p:cNvSpPr>
            <a:spLocks noGrp="1" noChangeArrowheads="1"/>
          </p:cNvSpPr>
          <p:nvPr>
            <p:ph type="title"/>
          </p:nvPr>
        </p:nvSpPr>
        <p:spPr bwMode="auto">
          <a:xfrm>
            <a:off x="827998" y="620687"/>
            <a:ext cx="7992151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xt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000" y="1340769"/>
            <a:ext cx="7992150" cy="47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1" name="shBlueMargin"/>
          <p:cNvSpPr>
            <a:spLocks noChangeArrowheads="1"/>
          </p:cNvSpPr>
          <p:nvPr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1028" name="txtPresentationTitl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998" y="194736"/>
            <a:ext cx="7980555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1029" name="txtPresen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3652" y="6451599"/>
            <a:ext cx="197326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1030" name="txt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788" y="6451599"/>
            <a:ext cx="66675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Slide </a:t>
            </a:r>
            <a:fld id="{E084B8FF-F435-4591-9700-ED6032701C61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33" name="shLine"/>
          <p:cNvSpPr>
            <a:spLocks noChangeShapeType="1"/>
          </p:cNvSpPr>
          <p:nvPr/>
        </p:nvSpPr>
        <p:spPr bwMode="gray">
          <a:xfrm flipV="1">
            <a:off x="827087" y="6265314"/>
            <a:ext cx="79930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15" name="shLine"/>
          <p:cNvSpPr>
            <a:spLocks noChangeShapeType="1"/>
          </p:cNvSpPr>
          <p:nvPr/>
        </p:nvSpPr>
        <p:spPr bwMode="gray">
          <a:xfrm flipV="1">
            <a:off x="827088" y="1044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12" name="txtDate"/>
          <p:cNvSpPr>
            <a:spLocks noChangeArrowheads="1"/>
          </p:cNvSpPr>
          <p:nvPr/>
        </p:nvSpPr>
        <p:spPr bwMode="auto">
          <a:xfrm>
            <a:off x="2041738" y="6451599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09/23/2017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2" name="imgLogo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378576"/>
            <a:ext cx="1854200" cy="216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4" r:id="rId2"/>
    <p:sldLayoutId id="2147483671" r:id="rId3"/>
    <p:sldLayoutId id="2147483668" r:id="rId4"/>
    <p:sldLayoutId id="2147483672" r:id="rId5"/>
    <p:sldLayoutId id="2147483673" r:id="rId6"/>
    <p:sldLayoutId id="2147483663" r:id="rId7"/>
    <p:sldLayoutId id="2147483650" r:id="rId8"/>
    <p:sldLayoutId id="2147483665" r:id="rId9"/>
    <p:sldLayoutId id="2147483666" r:id="rId10"/>
    <p:sldLayoutId id="2147483652" r:id="rId11"/>
    <p:sldLayoutId id="2147483654" r:id="rId12"/>
    <p:sldLayoutId id="2147483655" r:id="rId13"/>
    <p:sldLayoutId id="2147483669" r:id="rId14"/>
    <p:sldLayoutId id="2147483670" r:id="rId15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8005C"/>
          </a:solidFill>
          <a:latin typeface="E+H Serif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9pPr>
    </p:titleStyle>
    <p:bodyStyle>
      <a:lvl1pPr marL="269875" indent="-269875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rgbClr val="007CAA"/>
        </a:buClr>
        <a:buFont typeface="E+H Serif" pitchFamily="18" charset="0"/>
        <a:buChar char="•"/>
        <a:defRPr sz="2000">
          <a:solidFill>
            <a:srgbClr val="000000"/>
          </a:solidFill>
          <a:latin typeface="E+H Serif"/>
          <a:ea typeface="+mn-ea"/>
          <a:cs typeface="+mn-cs"/>
        </a:defRPr>
      </a:lvl1pPr>
      <a:lvl2pPr marL="541338" indent="-271463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rgbClr val="007CAA"/>
        </a:buClr>
        <a:buFont typeface="E+H Serif" pitchFamily="18" charset="0"/>
        <a:buChar char="•"/>
        <a:defRPr sz="1800">
          <a:solidFill>
            <a:srgbClr val="000000"/>
          </a:solidFill>
          <a:latin typeface="E+H Serif"/>
        </a:defRPr>
      </a:lvl2pPr>
      <a:lvl3pPr marL="717550" indent="-182563" algn="l" rtl="0" eaLnBrk="1" fontAlgn="base" hangingPunct="1">
        <a:lnSpc>
          <a:spcPct val="110000"/>
        </a:lnSpc>
        <a:spcBef>
          <a:spcPts val="0"/>
        </a:spcBef>
        <a:spcAft>
          <a:spcPts val="40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3pPr>
      <a:lvl4pPr marL="900113" indent="-176213" algn="l" rtl="0" eaLnBrk="1" fontAlgn="base" hangingPunct="1">
        <a:lnSpc>
          <a:spcPct val="110000"/>
        </a:lnSpc>
        <a:spcBef>
          <a:spcPts val="0"/>
        </a:spcBef>
        <a:spcAft>
          <a:spcPts val="40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4pPr>
      <a:lvl5pPr marL="1074738" indent="-182563" algn="l" rtl="0" eaLnBrk="1" fontAlgn="base" hangingPunct="1">
        <a:lnSpc>
          <a:spcPct val="110000"/>
        </a:lnSpc>
        <a:spcBef>
          <a:spcPts val="0"/>
        </a:spcBef>
        <a:spcAft>
          <a:spcPts val="40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5pPr>
      <a:lvl6pPr marL="22526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6pPr>
      <a:lvl7pPr marL="27098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7pPr>
      <a:lvl8pPr marL="31670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8pPr>
      <a:lvl9pPr marL="36242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2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4.png"/><Relationship Id="rId5" Type="http://schemas.openxmlformats.org/officeDocument/2006/relationships/tags" Target="../tags/tag36.xml"/><Relationship Id="rId10" Type="http://schemas.microsoft.com/office/2007/relationships/hdphoto" Target="../media/hdphoto2.wdp"/><Relationship Id="rId4" Type="http://schemas.openxmlformats.org/officeDocument/2006/relationships/tags" Target="../tags/tag35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5.xml"/><Relationship Id="rId7" Type="http://schemas.openxmlformats.org/officeDocument/2006/relationships/image" Target="../media/image5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9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9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Overcoming the challenges faced when protecting password-based </a:t>
            </a:r>
            <a:r>
              <a:rPr lang="en-US" dirty="0" smtClean="0"/>
              <a:t>logins in </a:t>
            </a:r>
            <a:r>
              <a:rPr lang="en-US" dirty="0"/>
              <a:t>field devices.</a:t>
            </a:r>
          </a:p>
          <a:p>
            <a:endParaRPr lang="en-US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F3E7FA5-658F-4BD6-AC04-3F9A7D88011D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 interfaces of field devices in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de-DE" dirty="0" smtClean="0">
                <a:latin typeface="E+H Serif" pitchFamily="18" charset="0"/>
              </a:rPr>
              <a:t>2017: Features </a:t>
            </a:r>
            <a:r>
              <a:rPr lang="de-DE" dirty="0" err="1" smtClean="0">
                <a:latin typeface="E+H Serif" pitchFamily="18" charset="0"/>
              </a:rPr>
              <a:t>of</a:t>
            </a:r>
            <a:r>
              <a:rPr lang="de-DE" dirty="0" smtClean="0">
                <a:latin typeface="E+H Serif" pitchFamily="18" charset="0"/>
              </a:rPr>
              <a:t> Field </a:t>
            </a:r>
            <a:r>
              <a:rPr lang="de-DE" dirty="0" err="1" smtClean="0">
                <a:latin typeface="E+H Serif" pitchFamily="18" charset="0"/>
              </a:rPr>
              <a:t>devices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becoming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more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and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more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complex</a:t>
            </a:r>
            <a:endParaRPr lang="de-DE" dirty="0" smtClean="0">
              <a:latin typeface="E+H Serif" pitchFamily="18" charset="0"/>
            </a:endParaRPr>
          </a:p>
          <a:p>
            <a:r>
              <a:rPr lang="de-DE" dirty="0" err="1" smtClean="0">
                <a:latin typeface="E+H Serif" pitchFamily="18" charset="0"/>
              </a:rPr>
              <a:t>Local</a:t>
            </a:r>
            <a:r>
              <a:rPr lang="de-DE" dirty="0" smtClean="0">
                <a:latin typeface="E+H Serif" pitchFamily="18" charset="0"/>
              </a:rPr>
              <a:t> HMI still </a:t>
            </a:r>
            <a:r>
              <a:rPr lang="de-DE" dirty="0" err="1" smtClean="0">
                <a:latin typeface="E+H Serif" pitchFamily="18" charset="0"/>
              </a:rPr>
              <a:t>restricted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by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rough</a:t>
            </a:r>
            <a:r>
              <a:rPr lang="de-DE" dirty="0" smtClean="0">
                <a:latin typeface="E+H Serif" pitchFamily="18" charset="0"/>
              </a:rPr>
              <a:t> environmental </a:t>
            </a:r>
            <a:r>
              <a:rPr lang="de-DE" dirty="0" err="1" smtClean="0">
                <a:latin typeface="E+H Serif" pitchFamily="18" charset="0"/>
              </a:rPr>
              <a:t>conditions</a:t>
            </a:r>
            <a:endParaRPr lang="de-DE" dirty="0" smtClean="0">
              <a:latin typeface="E+H Serif" pitchFamily="18" charset="0"/>
            </a:endParaRPr>
          </a:p>
          <a:p>
            <a:pPr lvl="1"/>
            <a:r>
              <a:rPr lang="de-DE" dirty="0" smtClean="0">
                <a:latin typeface="E+H Serif" pitchFamily="18" charset="0"/>
              </a:rPr>
              <a:t>E.g. </a:t>
            </a:r>
            <a:r>
              <a:rPr lang="de-DE" dirty="0" err="1" smtClean="0">
                <a:latin typeface="E+H Serif" pitchFamily="18" charset="0"/>
              </a:rPr>
              <a:t>two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lines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of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text</a:t>
            </a:r>
            <a:r>
              <a:rPr lang="de-DE" dirty="0" smtClean="0">
                <a:latin typeface="E+H Serif" pitchFamily="18" charset="0"/>
              </a:rPr>
              <a:t>, 3 Buttons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74CFB66-8744-44F5-995A-19CAE910352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2584848" y="1026296"/>
            <a:ext cx="3447676" cy="4066997"/>
            <a:chOff x="1653357" y="1171575"/>
            <a:chExt cx="3447676" cy="4066997"/>
          </a:xfrm>
        </p:grpSpPr>
        <p:pic>
          <p:nvPicPr>
            <p:cNvPr id="10" name="Grafik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906" r="89780"/>
                      </a14:imgEffect>
                    </a14:imgLayer>
                  </a14:imgProps>
                </a:ext>
              </a:extLst>
            </a:blip>
            <a:srcRect l="27277" r="25005"/>
            <a:stretch/>
          </p:blipFill>
          <p:spPr>
            <a:xfrm>
              <a:off x="1653357" y="1171575"/>
              <a:ext cx="3447676" cy="4066997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723" y="3579927"/>
              <a:ext cx="382280" cy="33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 interfaces of field devices in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de-DE" dirty="0" smtClean="0">
                <a:latin typeface="E+H Serif" pitchFamily="18" charset="0"/>
              </a:rPr>
              <a:t>Big </a:t>
            </a:r>
            <a:r>
              <a:rPr lang="de-DE" dirty="0" err="1" smtClean="0">
                <a:latin typeface="E+H Serif" pitchFamily="18" charset="0"/>
              </a:rPr>
              <a:t>discrepancy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with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what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we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are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used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to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from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consumer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technology</a:t>
            </a:r>
            <a:r>
              <a:rPr lang="de-DE" dirty="0" smtClean="0">
                <a:latin typeface="E+H Serif" pitchFamily="18" charset="0"/>
              </a:rPr>
              <a:t>.</a:t>
            </a:r>
            <a:endParaRPr lang="de-DE" dirty="0">
              <a:latin typeface="E+H Serif" pitchFamily="18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B5B11E2-D3F4-4DC6-B609-865D4075558A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06" r="89780"/>
                    </a14:imgEffect>
                  </a14:imgLayer>
                </a14:imgProps>
              </a:ext>
            </a:extLst>
          </a:blip>
          <a:srcRect l="27277" r="25005"/>
          <a:stretch/>
        </p:blipFill>
        <p:spPr>
          <a:xfrm>
            <a:off x="1653357" y="1171575"/>
            <a:ext cx="3269021" cy="3856249"/>
          </a:xfrm>
          <a:prstGeom prst="rect">
            <a:avLst/>
          </a:prstGeom>
        </p:spPr>
      </p:pic>
      <p:pic>
        <p:nvPicPr>
          <p:cNvPr id="13" name="Picture 2" descr="http://store.storeimages.cdn-apple.com/4973/as-images.apple.com/is/image/AppleInc/aos/published/images/2/01/2013/iphone5s/2013-iphone5s-gray_GEO_US?wid=1200&amp;hei=630&amp;fmt=jpeg&amp;qlt=95&amp;op_sharpen=0&amp;resMode=bicub&amp;op_usm=0.5,0.5,0,0&amp;iccEmbed=0&amp;layer=comp&amp;.v=145354592035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 bwMode="auto">
          <a:xfrm>
            <a:off x="6189836" y="1308788"/>
            <a:ext cx="1560357" cy="32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23" y="3579927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 interfaces of field devices in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de-DE" dirty="0" smtClean="0">
                <a:latin typeface="E+H Serif" pitchFamily="18" charset="0"/>
              </a:rPr>
              <a:t>Big </a:t>
            </a:r>
            <a:r>
              <a:rPr lang="de-DE" dirty="0" err="1" smtClean="0">
                <a:latin typeface="E+H Serif" pitchFamily="18" charset="0"/>
              </a:rPr>
              <a:t>discrepancy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with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what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we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are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used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to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from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consumer</a:t>
            </a:r>
            <a:r>
              <a:rPr lang="de-DE" dirty="0">
                <a:latin typeface="E+H Serif" pitchFamily="18" charset="0"/>
              </a:rPr>
              <a:t> </a:t>
            </a:r>
            <a:r>
              <a:rPr lang="de-DE" dirty="0" err="1">
                <a:latin typeface="E+H Serif" pitchFamily="18" charset="0"/>
              </a:rPr>
              <a:t>technology</a:t>
            </a:r>
            <a:r>
              <a:rPr lang="de-DE" dirty="0">
                <a:latin typeface="E+H Serif" pitchFamily="18" charset="0"/>
              </a:rPr>
              <a:t>.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de-DE" dirty="0" smtClean="0">
                <a:solidFill>
                  <a:srgbClr val="A8005C"/>
                </a:solidFill>
                <a:latin typeface="E+H Serif" pitchFamily="18" charset="0"/>
              </a:rPr>
              <a:t>Re-</a:t>
            </a:r>
            <a:r>
              <a:rPr lang="de-DE" dirty="0" err="1" smtClean="0">
                <a:solidFill>
                  <a:srgbClr val="A8005C"/>
                </a:solidFill>
                <a:latin typeface="E+H Serif" pitchFamily="18" charset="0"/>
              </a:rPr>
              <a:t>Use</a:t>
            </a:r>
            <a:r>
              <a:rPr lang="de-DE" dirty="0" smtClean="0">
                <a:solidFill>
                  <a:srgbClr val="A8005C"/>
                </a:solidFill>
                <a:latin typeface="E+H Serif" pitchFamily="18" charset="0"/>
              </a:rPr>
              <a:t> </a:t>
            </a:r>
            <a:r>
              <a:rPr lang="de-DE" dirty="0" err="1">
                <a:solidFill>
                  <a:srgbClr val="A8005C"/>
                </a:solidFill>
                <a:latin typeface="E+H Serif" pitchFamily="18" charset="0"/>
              </a:rPr>
              <a:t>of</a:t>
            </a:r>
            <a:r>
              <a:rPr lang="de-DE" dirty="0">
                <a:solidFill>
                  <a:srgbClr val="A8005C"/>
                </a:solidFill>
                <a:latin typeface="E+H Serif" pitchFamily="18" charset="0"/>
              </a:rPr>
              <a:t> Consumer-Technology, such </a:t>
            </a:r>
            <a:r>
              <a:rPr lang="de-DE" dirty="0" err="1">
                <a:solidFill>
                  <a:srgbClr val="A8005C"/>
                </a:solidFill>
                <a:latin typeface="E+H Serif" pitchFamily="18" charset="0"/>
              </a:rPr>
              <a:t>as</a:t>
            </a:r>
            <a:r>
              <a:rPr lang="de-DE" dirty="0">
                <a:solidFill>
                  <a:srgbClr val="A8005C"/>
                </a:solidFill>
                <a:latin typeface="E+H Serif" pitchFamily="18" charset="0"/>
              </a:rPr>
              <a:t> Bluetooth 4.0 Low-</a:t>
            </a:r>
            <a:r>
              <a:rPr lang="de-DE" dirty="0" err="1">
                <a:solidFill>
                  <a:srgbClr val="A8005C"/>
                </a:solidFill>
                <a:latin typeface="E+H Serif" pitchFamily="18" charset="0"/>
              </a:rPr>
              <a:t>Energy</a:t>
            </a:r>
            <a:r>
              <a:rPr lang="de-DE" dirty="0">
                <a:solidFill>
                  <a:srgbClr val="A8005C"/>
                </a:solidFill>
                <a:latin typeface="E+H Serif" pitchFamily="18" charset="0"/>
              </a:rPr>
              <a:t> 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9CF9884-7F0F-4260-9505-C15726FE121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06" r="89780"/>
                    </a14:imgEffect>
                  </a14:imgLayer>
                </a14:imgProps>
              </a:ext>
            </a:extLst>
          </a:blip>
          <a:srcRect l="27277" r="25005"/>
          <a:stretch/>
        </p:blipFill>
        <p:spPr>
          <a:xfrm>
            <a:off x="1653357" y="1171575"/>
            <a:ext cx="3269021" cy="385624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5637723" y="1308788"/>
            <a:ext cx="2112470" cy="3276753"/>
            <a:chOff x="6048151" y="1880288"/>
            <a:chExt cx="2112470" cy="3276753"/>
          </a:xfrm>
        </p:grpSpPr>
        <p:pic>
          <p:nvPicPr>
            <p:cNvPr id="12" name="Picture 4" descr="Plainwifi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33238">
              <a:off x="6031903" y="1999437"/>
              <a:ext cx="422447" cy="38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tore.storeimages.cdn-apple.com/4973/as-images.apple.com/is/image/AppleInc/aos/published/images/2/01/2013/iphone5s/2013-iphone5s-gray_GEO_US?wid=1200&amp;hei=630&amp;fmt=jpeg&amp;qlt=95&amp;op_sharpen=0&amp;resMode=bicub&amp;op_usm=0.5,0.5,0,0&amp;iccEmbed=0&amp;layer=comp&amp;.v=1453545920353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5000"/>
            <a:stretch/>
          </p:blipFill>
          <p:spPr bwMode="auto">
            <a:xfrm>
              <a:off x="6600264" y="1880288"/>
              <a:ext cx="1560357" cy="3276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Plainwifi Clip Ar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728">
            <a:off x="4810557" y="1882117"/>
            <a:ext cx="422447" cy="3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23" y="3579927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087712" y="1185348"/>
            <a:ext cx="8048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CAA"/>
              </a:buClr>
              <a:buSzPct val="100000"/>
            </a:pPr>
            <a:r>
              <a:rPr lang="de-DE" sz="7000" dirty="0" smtClean="0">
                <a:solidFill>
                  <a:srgbClr val="A8005C"/>
                </a:solidFill>
                <a:latin typeface="E+H Serif" pitchFamily="18" charset="0"/>
              </a:rPr>
              <a:t>?</a:t>
            </a:r>
            <a:endParaRPr lang="de-DE" sz="7000" dirty="0">
              <a:solidFill>
                <a:srgbClr val="A8005C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 interfaces of field devices in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SzPct val="100000"/>
              <a:buNone/>
            </a:pPr>
            <a:endParaRPr lang="de-DE" dirty="0" smtClean="0">
              <a:latin typeface="E+H Serif" pitchFamily="18" charset="0"/>
            </a:endParaRPr>
          </a:p>
          <a:p>
            <a:pPr marL="0" indent="0" algn="ctr">
              <a:buSzPct val="100000"/>
              <a:buNone/>
            </a:pPr>
            <a:r>
              <a:rPr lang="de-DE" sz="2400" b="1" dirty="0" err="1" smtClean="0">
                <a:solidFill>
                  <a:srgbClr val="A8005C"/>
                </a:solidFill>
                <a:latin typeface="E+H Serif" pitchFamily="18" charset="0"/>
              </a:rPr>
              <a:t>Is</a:t>
            </a:r>
            <a:r>
              <a:rPr lang="de-DE" sz="2400" b="1" dirty="0" smtClean="0">
                <a:solidFill>
                  <a:srgbClr val="A8005C"/>
                </a:solidFill>
                <a:latin typeface="E+H Serif" pitchFamily="18" charset="0"/>
              </a:rPr>
              <a:t> Security </a:t>
            </a:r>
            <a:r>
              <a:rPr lang="de-DE" sz="2400" b="1" dirty="0" err="1" smtClean="0">
                <a:solidFill>
                  <a:srgbClr val="A8005C"/>
                </a:solidFill>
                <a:latin typeface="E+H Serif" pitchFamily="18" charset="0"/>
              </a:rPr>
              <a:t>adequate</a:t>
            </a:r>
            <a:r>
              <a:rPr lang="de-DE" sz="2400" b="1" dirty="0" smtClean="0">
                <a:solidFill>
                  <a:srgbClr val="A8005C"/>
                </a:solidFill>
                <a:latin typeface="E+H Serif" pitchFamily="18" charset="0"/>
              </a:rPr>
              <a:t>?</a:t>
            </a:r>
            <a:endParaRPr lang="de-DE" sz="2400" b="1" dirty="0">
              <a:solidFill>
                <a:srgbClr val="A8005C"/>
              </a:solidFill>
              <a:latin typeface="E+H Serif" pitchFamily="18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BC83FD0-CFD0-493B-818D-E406C46C11E4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06" r="89780"/>
                    </a14:imgEffect>
                  </a14:imgLayer>
                </a14:imgProps>
              </a:ext>
            </a:extLst>
          </a:blip>
          <a:srcRect l="27277" r="25005"/>
          <a:stretch/>
        </p:blipFill>
        <p:spPr>
          <a:xfrm>
            <a:off x="1653357" y="1171575"/>
            <a:ext cx="3269021" cy="385624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5637723" y="1308788"/>
            <a:ext cx="2112470" cy="3276753"/>
            <a:chOff x="6048151" y="1880288"/>
            <a:chExt cx="2112470" cy="3276753"/>
          </a:xfrm>
        </p:grpSpPr>
        <p:pic>
          <p:nvPicPr>
            <p:cNvPr id="12" name="Picture 4" descr="Plainwifi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33238">
              <a:off x="6031903" y="1999437"/>
              <a:ext cx="422447" cy="38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tore.storeimages.cdn-apple.com/4973/as-images.apple.com/is/image/AppleInc/aos/published/images/2/01/2013/iphone5s/2013-iphone5s-gray_GEO_US?wid=1200&amp;hei=630&amp;fmt=jpeg&amp;qlt=95&amp;op_sharpen=0&amp;resMode=bicub&amp;op_usm=0.5,0.5,0,0&amp;iccEmbed=0&amp;layer=comp&amp;.v=1453545920353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5000"/>
            <a:stretch/>
          </p:blipFill>
          <p:spPr bwMode="auto">
            <a:xfrm>
              <a:off x="6600264" y="1880288"/>
              <a:ext cx="1560357" cy="3276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Plainwifi Clip Ar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728">
            <a:off x="4810557" y="1882117"/>
            <a:ext cx="422447" cy="3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23" y="3579927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087712" y="1185348"/>
            <a:ext cx="8048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CAA"/>
              </a:buClr>
              <a:buSzPct val="100000"/>
            </a:pPr>
            <a:r>
              <a:rPr lang="de-DE" sz="7000" dirty="0" smtClean="0">
                <a:solidFill>
                  <a:srgbClr val="A8005C"/>
                </a:solidFill>
                <a:latin typeface="E+H Serif" pitchFamily="18" charset="0"/>
              </a:rPr>
              <a:t>?</a:t>
            </a:r>
            <a:endParaRPr lang="de-DE" sz="7000" dirty="0">
              <a:solidFill>
                <a:srgbClr val="A8005C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industry : Re-use </a:t>
            </a:r>
            <a:r>
              <a:rPr lang="en-US" dirty="0"/>
              <a:t>of consumer/office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Consumer / office IT security technology not originally designed for control industry threats and </a:t>
            </a:r>
            <a:r>
              <a:rPr lang="en-US" dirty="0" smtClean="0"/>
              <a:t>constraints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dirty="0"/>
          </a:p>
          <a:p>
            <a:pPr marL="271463">
              <a:buSzPct val="100000"/>
              <a:buFont typeface="E+H Serif"/>
              <a:buChar char="•"/>
            </a:pPr>
            <a:r>
              <a:rPr lang="en-US" dirty="0"/>
              <a:t>Example: Bluetooth Low-Energy 4.0: </a:t>
            </a:r>
            <a:r>
              <a:rPr lang="en-US" b="1" dirty="0"/>
              <a:t>Weak challenge response protocol</a:t>
            </a:r>
            <a:r>
              <a:rPr lang="en-US" dirty="0"/>
              <a:t> for PIN-based authentication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/>
              <a:t>clearly not adequate</a:t>
            </a:r>
            <a:r>
              <a:rPr lang="en-US" dirty="0"/>
              <a:t> for industrial control.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de-DE" i="1" dirty="0"/>
              <a:t>“None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pairing</a:t>
            </a:r>
            <a:r>
              <a:rPr lang="de-DE" i="1" dirty="0"/>
              <a:t> </a:t>
            </a:r>
            <a:r>
              <a:rPr lang="de-DE" i="1" dirty="0" err="1"/>
              <a:t>methods</a:t>
            </a:r>
            <a:r>
              <a:rPr lang="de-DE" i="1" dirty="0"/>
              <a:t> </a:t>
            </a:r>
            <a:r>
              <a:rPr lang="de-DE" i="1" dirty="0" err="1"/>
              <a:t>provides</a:t>
            </a:r>
            <a:r>
              <a:rPr lang="de-DE" i="1" dirty="0"/>
              <a:t> </a:t>
            </a:r>
            <a:r>
              <a:rPr lang="de-DE" i="1" dirty="0" err="1"/>
              <a:t>protection</a:t>
            </a:r>
            <a:r>
              <a:rPr lang="de-DE" i="1" dirty="0"/>
              <a:t> </a:t>
            </a:r>
            <a:r>
              <a:rPr lang="de-DE" i="1" dirty="0" err="1"/>
              <a:t>against</a:t>
            </a:r>
            <a:r>
              <a:rPr lang="de-DE" i="1" dirty="0"/>
              <a:t> a passive </a:t>
            </a:r>
            <a:r>
              <a:rPr lang="de-DE" i="1" dirty="0" err="1"/>
              <a:t>eavesdropper</a:t>
            </a:r>
            <a:r>
              <a:rPr lang="de-DE" i="1" dirty="0"/>
              <a:t> </a:t>
            </a:r>
            <a:r>
              <a:rPr lang="de-DE" i="1" dirty="0" smtClean="0"/>
              <a:t>…“ </a:t>
            </a:r>
            <a:r>
              <a:rPr lang="de-DE" sz="1400" i="1" dirty="0" smtClean="0"/>
              <a:t>(</a:t>
            </a:r>
            <a:r>
              <a:rPr lang="de-DE" sz="1400" dirty="0"/>
              <a:t>Bluetooth 4.0 </a:t>
            </a:r>
            <a:r>
              <a:rPr lang="de-DE" sz="1400" dirty="0" err="1"/>
              <a:t>core</a:t>
            </a:r>
            <a:r>
              <a:rPr lang="de-DE" sz="1400" dirty="0"/>
              <a:t> </a:t>
            </a:r>
            <a:r>
              <a:rPr lang="de-DE" sz="1400" dirty="0" err="1"/>
              <a:t>spec</a:t>
            </a:r>
            <a:r>
              <a:rPr lang="de-DE" sz="1400" dirty="0"/>
              <a:t>. </a:t>
            </a:r>
            <a:r>
              <a:rPr lang="de-DE" sz="1400" dirty="0" err="1"/>
              <a:t>page</a:t>
            </a:r>
            <a:r>
              <a:rPr lang="de-DE" sz="1400" dirty="0"/>
              <a:t> 1964)</a:t>
            </a:r>
            <a:br>
              <a:rPr lang="de-DE" sz="1400" dirty="0"/>
            </a:br>
            <a:endParaRPr lang="de-DE" sz="1400" dirty="0" smtClean="0"/>
          </a:p>
          <a:p>
            <a:pPr marL="271463">
              <a:buSzPct val="100000"/>
              <a:buFont typeface="E+H Serif"/>
              <a:buChar char="•"/>
            </a:pPr>
            <a:endParaRPr lang="de-DE" sz="1000" dirty="0"/>
          </a:p>
          <a:p>
            <a:pPr marL="1588" indent="0" algn="ctr">
              <a:buSzPct val="100000"/>
              <a:buNone/>
            </a:pPr>
            <a:r>
              <a:rPr lang="de-DE" sz="2400" b="1" dirty="0" err="1">
                <a:solidFill>
                  <a:srgbClr val="A8005C"/>
                </a:solidFill>
              </a:rPr>
              <a:t>Careful</a:t>
            </a:r>
            <a:r>
              <a:rPr lang="de-DE" sz="2400" b="1" dirty="0">
                <a:solidFill>
                  <a:srgbClr val="A8005C"/>
                </a:solidFill>
              </a:rPr>
              <a:t> </a:t>
            </a:r>
            <a:r>
              <a:rPr lang="de-DE" sz="2400" b="1" dirty="0" err="1">
                <a:solidFill>
                  <a:srgbClr val="A8005C"/>
                </a:solidFill>
              </a:rPr>
              <a:t>threat</a:t>
            </a:r>
            <a:r>
              <a:rPr lang="de-DE" sz="2400" b="1" dirty="0">
                <a:solidFill>
                  <a:srgbClr val="A8005C"/>
                </a:solidFill>
              </a:rPr>
              <a:t> </a:t>
            </a:r>
            <a:r>
              <a:rPr lang="de-DE" sz="2400" b="1" dirty="0" err="1">
                <a:solidFill>
                  <a:srgbClr val="A8005C"/>
                </a:solidFill>
              </a:rPr>
              <a:t>analysis</a:t>
            </a:r>
            <a:r>
              <a:rPr lang="de-DE" sz="2400" b="1" dirty="0">
                <a:solidFill>
                  <a:srgbClr val="A8005C"/>
                </a:solidFill>
              </a:rPr>
              <a:t> </a:t>
            </a:r>
            <a:r>
              <a:rPr lang="de-DE" sz="2400" b="1" dirty="0" err="1">
                <a:solidFill>
                  <a:srgbClr val="A8005C"/>
                </a:solidFill>
              </a:rPr>
              <a:t>advisable</a:t>
            </a:r>
            <a:r>
              <a:rPr lang="de-DE" sz="2400" b="1" dirty="0">
                <a:solidFill>
                  <a:srgbClr val="A8005C"/>
                </a:solidFill>
              </a:rPr>
              <a:t> </a:t>
            </a:r>
            <a:r>
              <a:rPr lang="de-DE" sz="2400" b="1" dirty="0" err="1">
                <a:solidFill>
                  <a:srgbClr val="A8005C"/>
                </a:solidFill>
              </a:rPr>
              <a:t>before</a:t>
            </a:r>
            <a:r>
              <a:rPr lang="de-DE" sz="2400" b="1" dirty="0">
                <a:solidFill>
                  <a:srgbClr val="A8005C"/>
                </a:solidFill>
              </a:rPr>
              <a:t> </a:t>
            </a:r>
            <a:r>
              <a:rPr lang="de-DE" sz="2400" b="1" dirty="0" err="1">
                <a:solidFill>
                  <a:srgbClr val="A8005C"/>
                </a:solidFill>
              </a:rPr>
              <a:t>using</a:t>
            </a:r>
            <a:r>
              <a:rPr lang="de-DE" sz="2400" b="1" dirty="0">
                <a:solidFill>
                  <a:srgbClr val="A8005C"/>
                </a:solidFill>
              </a:rPr>
              <a:t> </a:t>
            </a:r>
            <a:r>
              <a:rPr lang="de-DE" sz="2400" b="1" dirty="0" smtClean="0">
                <a:solidFill>
                  <a:srgbClr val="A8005C"/>
                </a:solidFill>
              </a:rPr>
              <a:t/>
            </a:r>
            <a:br>
              <a:rPr lang="de-DE" sz="2400" b="1" dirty="0" smtClean="0">
                <a:solidFill>
                  <a:srgbClr val="A8005C"/>
                </a:solidFill>
              </a:rPr>
            </a:br>
            <a:r>
              <a:rPr lang="de-DE" sz="2400" b="1" dirty="0" err="1" smtClean="0">
                <a:solidFill>
                  <a:srgbClr val="A8005C"/>
                </a:solidFill>
              </a:rPr>
              <a:t>consumer</a:t>
            </a:r>
            <a:r>
              <a:rPr lang="de-DE" sz="2400" b="1" dirty="0" smtClean="0">
                <a:solidFill>
                  <a:srgbClr val="A8005C"/>
                </a:solidFill>
              </a:rPr>
              <a:t> </a:t>
            </a:r>
            <a:r>
              <a:rPr lang="de-DE" sz="2400" b="1" dirty="0">
                <a:solidFill>
                  <a:srgbClr val="A8005C"/>
                </a:solidFill>
              </a:rPr>
              <a:t>/ </a:t>
            </a:r>
            <a:r>
              <a:rPr lang="de-DE" sz="2400" b="1" dirty="0" err="1">
                <a:solidFill>
                  <a:srgbClr val="A8005C"/>
                </a:solidFill>
              </a:rPr>
              <a:t>office</a:t>
            </a:r>
            <a:r>
              <a:rPr lang="de-DE" sz="2400" b="1" dirty="0">
                <a:solidFill>
                  <a:srgbClr val="A8005C"/>
                </a:solidFill>
              </a:rPr>
              <a:t> IT </a:t>
            </a:r>
            <a:r>
              <a:rPr lang="de-DE" sz="2400" b="1" dirty="0" err="1">
                <a:solidFill>
                  <a:srgbClr val="A8005C"/>
                </a:solidFill>
              </a:rPr>
              <a:t>technology</a:t>
            </a:r>
            <a:r>
              <a:rPr lang="de-DE" sz="2400" b="1" dirty="0">
                <a:solidFill>
                  <a:srgbClr val="A8005C"/>
                </a:solidFill>
              </a:rPr>
              <a:t>! </a:t>
            </a:r>
            <a:endParaRPr lang="en-US" sz="2400" b="1" dirty="0">
              <a:solidFill>
                <a:srgbClr val="A8005C"/>
              </a:solidFill>
            </a:endParaRP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E2344F5-5909-4FFF-BB13-C05CCFABF243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analysis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Security </a:t>
            </a:r>
            <a:r>
              <a:rPr lang="en-US" dirty="0"/>
              <a:t>requirements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Wireless interfaces and IP-based networks considered vulnerable</a:t>
            </a:r>
          </a:p>
          <a:p>
            <a:pPr marL="542926" lvl="1">
              <a:buSzPct val="100000"/>
              <a:buFont typeface="E+H Serif"/>
              <a:buChar char="•"/>
            </a:pPr>
            <a:endParaRPr lang="en-US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HMI </a:t>
            </a:r>
            <a:r>
              <a:rPr lang="en-US" dirty="0"/>
              <a:t>handhelds might be easily </a:t>
            </a:r>
            <a:r>
              <a:rPr lang="en-US" dirty="0" smtClean="0"/>
              <a:t>compromised / stolen</a:t>
            </a:r>
          </a:p>
          <a:p>
            <a:pPr marL="542926" lvl="1">
              <a:buSzPct val="100000"/>
              <a:buFont typeface="E+H Serif"/>
              <a:buChar char="•"/>
            </a:pPr>
            <a:r>
              <a:rPr lang="en-US" dirty="0"/>
              <a:t>No keys / authentication data stored persistently in </a:t>
            </a:r>
            <a:r>
              <a:rPr lang="en-US" dirty="0" smtClean="0"/>
              <a:t>smart phone / tablet</a:t>
            </a:r>
            <a:endParaRPr lang="en-US" dirty="0"/>
          </a:p>
          <a:p>
            <a:pPr marL="271463" lvl="1" indent="0">
              <a:buSzPct val="100000"/>
              <a:buNone/>
            </a:pPr>
            <a:endParaRPr lang="en-US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Main security target: Plant integrity and availability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86718DF-B4D8-44A0-8187-EF0AADE9455E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Derived key </a:t>
            </a:r>
            <a:r>
              <a:rPr lang="en-US" dirty="0"/>
              <a:t>security requirements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Wireless interfaces and IP-based networks considered vulnerable</a:t>
            </a:r>
          </a:p>
          <a:p>
            <a:pPr marL="542926" lvl="1">
              <a:buSzPct val="100000"/>
              <a:buFont typeface="E+H Serif"/>
              <a:buChar char="•"/>
            </a:pPr>
            <a:endParaRPr lang="en-US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HMI </a:t>
            </a:r>
            <a:r>
              <a:rPr lang="en-US" dirty="0"/>
              <a:t>handhelds might be easily </a:t>
            </a:r>
            <a:r>
              <a:rPr lang="en-US" dirty="0" smtClean="0"/>
              <a:t>compromised / stolen</a:t>
            </a:r>
            <a:endParaRPr lang="en-US" dirty="0"/>
          </a:p>
          <a:p>
            <a:pPr marL="542926" lvl="1">
              <a:buSzPct val="100000"/>
              <a:buFont typeface="E+H Serif"/>
              <a:buChar char="•"/>
            </a:pPr>
            <a:r>
              <a:rPr lang="en-US" dirty="0"/>
              <a:t>No keys / authentication data stored persistently in smart phone / tablet</a:t>
            </a:r>
          </a:p>
          <a:p>
            <a:pPr marL="271463" lvl="1" indent="0">
              <a:buSzPct val="100000"/>
              <a:buNone/>
            </a:pPr>
            <a:endParaRPr lang="en-US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Main security target: Plant integrity and availability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dirty="0"/>
          </a:p>
          <a:p>
            <a:pPr marL="271463">
              <a:buSzPct val="100000"/>
              <a:buFont typeface="E+H Serif"/>
              <a:buChar char="•"/>
            </a:pPr>
            <a:r>
              <a:rPr lang="en-US" dirty="0" smtClean="0"/>
              <a:t>Confidentiality </a:t>
            </a:r>
            <a:r>
              <a:rPr lang="en-US" dirty="0"/>
              <a:t>and forward security essential for update of authentication credentials via vulnerable </a:t>
            </a:r>
            <a:r>
              <a:rPr lang="en-US" dirty="0" smtClean="0"/>
              <a:t>interfaces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 </a:t>
            </a:r>
            <a:r>
              <a:rPr lang="en-US" dirty="0" smtClean="0"/>
              <a:t>wireless password changes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7912660-3094-465E-814C-DE875CBA93D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application requirements </a:t>
            </a:r>
            <a:r>
              <a:rPr lang="en-US" dirty="0"/>
              <a:t>and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DC5B49A-9C3D-44C5-B966-97EF8A69E76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71463">
              <a:buSzPct val="100000"/>
              <a:buFont typeface="E+H Serif"/>
              <a:buChar char="•"/>
            </a:pP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/>
              <a:t>markets</a:t>
            </a:r>
            <a:r>
              <a:rPr lang="de-DE" dirty="0"/>
              <a:t> (e.g. </a:t>
            </a:r>
            <a:r>
              <a:rPr lang="de-DE" dirty="0" err="1"/>
              <a:t>pharma</a:t>
            </a:r>
            <a:r>
              <a:rPr lang="de-DE" dirty="0"/>
              <a:t>/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 err="1"/>
              <a:t>Regulations</a:t>
            </a:r>
            <a:r>
              <a:rPr lang="de-DE" dirty="0"/>
              <a:t> </a:t>
            </a:r>
            <a:r>
              <a:rPr lang="de-DE" dirty="0" err="1"/>
              <a:t>impose</a:t>
            </a:r>
            <a:r>
              <a:rPr lang="de-DE" dirty="0"/>
              <a:t> individual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authentication</a:t>
            </a:r>
            <a:endParaRPr lang="de-DE" dirty="0"/>
          </a:p>
          <a:p>
            <a:pPr marL="271463">
              <a:buSzPct val="100000"/>
              <a:buFont typeface="E+H Serif"/>
              <a:buChar char="•"/>
            </a:pPr>
            <a:endParaRPr lang="de-DE" dirty="0" smtClean="0"/>
          </a:p>
          <a:p>
            <a:pPr marL="271463">
              <a:buSzPct val="100000"/>
              <a:buFont typeface="E+H Serif"/>
              <a:buChar char="•"/>
            </a:pPr>
            <a:r>
              <a:rPr lang="de-DE" dirty="0" err="1" smtClean="0"/>
              <a:t>Some</a:t>
            </a:r>
            <a:r>
              <a:rPr lang="de-DE" dirty="0"/>
              <a:t>, but not </a:t>
            </a:r>
            <a:r>
              <a:rPr lang="de-DE" b="1" i="1" dirty="0"/>
              <a:t>all</a:t>
            </a:r>
            <a:r>
              <a:rPr lang="de-DE" dirty="0"/>
              <a:t> relevant </a:t>
            </a:r>
            <a:r>
              <a:rPr lang="de-DE" dirty="0" err="1" smtClean="0"/>
              <a:t>handhelds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QR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cameras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/>
              <a:t>card</a:t>
            </a:r>
            <a:r>
              <a:rPr lang="de-DE" dirty="0"/>
              <a:t> </a:t>
            </a:r>
            <a:r>
              <a:rPr lang="de-DE" dirty="0" err="1"/>
              <a:t>readers</a:t>
            </a:r>
            <a:r>
              <a:rPr lang="de-DE" dirty="0"/>
              <a:t> / </a:t>
            </a:r>
            <a:r>
              <a:rPr lang="de-DE" dirty="0" smtClean="0"/>
              <a:t>USB </a:t>
            </a:r>
            <a:r>
              <a:rPr lang="de-DE" dirty="0" err="1" smtClean="0"/>
              <a:t>connectors</a:t>
            </a:r>
            <a:endParaRPr lang="de-DE" dirty="0"/>
          </a:p>
          <a:p>
            <a:pPr marL="542926" lvl="1">
              <a:buSzPct val="100000"/>
              <a:buFont typeface="E+H Serif"/>
              <a:buChar char="•"/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/>
              <a:t>interface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truly</a:t>
            </a:r>
            <a:r>
              <a:rPr lang="de-DE" dirty="0"/>
              <a:t> </a:t>
            </a:r>
            <a:r>
              <a:rPr lang="de-DE" dirty="0" err="1"/>
              <a:t>everywhere</a:t>
            </a:r>
            <a:r>
              <a:rPr lang="de-DE" dirty="0"/>
              <a:t>: Keyboard</a:t>
            </a:r>
          </a:p>
          <a:p>
            <a:endParaRPr lang="en-US" dirty="0" smtClean="0"/>
          </a:p>
          <a:p>
            <a:r>
              <a:rPr lang="de-DE" dirty="0"/>
              <a:t>Today in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 smtClean="0"/>
              <a:t>installations</a:t>
            </a:r>
            <a:r>
              <a:rPr lang="de-DE" dirty="0" smtClean="0"/>
              <a:t>:  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/>
              <a:t>certificate</a:t>
            </a:r>
            <a:r>
              <a:rPr lang="de-DE" b="1" dirty="0"/>
              <a:t> </a:t>
            </a:r>
            <a:r>
              <a:rPr lang="de-DE" b="1" dirty="0" err="1"/>
              <a:t>authority</a:t>
            </a:r>
            <a:r>
              <a:rPr lang="de-DE" b="1" dirty="0"/>
              <a:t> (CA</a:t>
            </a:r>
            <a:r>
              <a:rPr lang="de-DE" b="1" dirty="0" smtClean="0"/>
              <a:t>)</a:t>
            </a:r>
          </a:p>
          <a:p>
            <a:pPr lvl="1"/>
            <a:r>
              <a:rPr lang="de-DE" dirty="0" smtClean="0"/>
              <a:t>System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secure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authentication </a:t>
            </a:r>
            <a:r>
              <a:rPr lang="en-US" dirty="0"/>
              <a:t>for </a:t>
            </a:r>
            <a:r>
              <a:rPr lang="en-US" dirty="0" smtClean="0"/>
              <a:t>E+H </a:t>
            </a:r>
            <a:r>
              <a:rPr lang="en-US" dirty="0" err="1" smtClean="0"/>
              <a:t>SmartBlue</a:t>
            </a:r>
            <a:r>
              <a:rPr lang="en-US" dirty="0" smtClean="0"/>
              <a:t> </a:t>
            </a:r>
            <a:r>
              <a:rPr lang="en-US" dirty="0"/>
              <a:t>App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Björn Haase, Benoît Labrique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5610208-1FDE-4CEE-A7E8-438B7B83C7BF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SzPct val="100000"/>
              <a:buNone/>
            </a:pPr>
            <a:r>
              <a:rPr lang="en-US" dirty="0"/>
              <a:t>If we cannot avoid use of “passwords” for practical reasons,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we </a:t>
            </a:r>
            <a:r>
              <a:rPr lang="en-US" b="1" dirty="0"/>
              <a:t>should</a:t>
            </a:r>
            <a:r>
              <a:rPr lang="en-US" dirty="0"/>
              <a:t> </a:t>
            </a:r>
            <a:r>
              <a:rPr lang="en-US" b="1" dirty="0"/>
              <a:t>really</a:t>
            </a:r>
            <a:r>
              <a:rPr lang="en-US" dirty="0"/>
              <a:t> </a:t>
            </a:r>
            <a:r>
              <a:rPr lang="en-US" b="1" dirty="0"/>
              <a:t>protect our customer’s installations by </a:t>
            </a:r>
            <a:r>
              <a:rPr lang="en-US" b="1" dirty="0" smtClean="0"/>
              <a:t>adequate technology</a:t>
            </a:r>
            <a:r>
              <a:rPr lang="en-US" dirty="0"/>
              <a:t>:</a:t>
            </a:r>
            <a:br>
              <a:rPr lang="en-US" dirty="0"/>
            </a:br>
            <a:endParaRPr lang="en-US" b="1" dirty="0"/>
          </a:p>
          <a:p>
            <a:pPr marL="0" indent="0" algn="ctr">
              <a:buSzPct val="100000"/>
              <a:buNone/>
            </a:pPr>
            <a:r>
              <a:rPr lang="en-US" b="1" dirty="0"/>
              <a:t> </a:t>
            </a:r>
            <a:r>
              <a:rPr lang="en-US" dirty="0"/>
              <a:t>Password Authenticated Key Exchange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800" b="1" dirty="0">
                <a:solidFill>
                  <a:srgbClr val="A8005C"/>
                </a:solidFill>
              </a:rPr>
              <a:t>PAKE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triangle </a:t>
            </a:r>
            <a:r>
              <a:rPr lang="en-US" dirty="0" smtClean="0"/>
              <a:t>for actual implementation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75FC552-C466-4EA0-B8E8-03B692284BE7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sp>
        <p:nvSpPr>
          <p:cNvPr id="9" name="Textplatzhalt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7088" y="1340769"/>
            <a:ext cx="7727827" cy="4752056"/>
          </a:xfrm>
          <a:prstGeom prst="rect">
            <a:avLst/>
          </a:prstGeom>
        </p:spPr>
        <p:txBody>
          <a:bodyPr/>
          <a:lstStyle>
            <a:lvl1pPr marL="269875" indent="-2698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 typeface="E+H Serif" pitchFamily="18" charset="0"/>
              <a:buChar char="•"/>
              <a:defRPr sz="2000">
                <a:solidFill>
                  <a:srgbClr val="000000"/>
                </a:solidFill>
                <a:latin typeface="E+H Serif"/>
                <a:ea typeface="+mn-ea"/>
                <a:cs typeface="+mn-cs"/>
              </a:defRPr>
            </a:lvl1pPr>
            <a:lvl2pPr marL="541338" indent="-27146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 typeface="E+H Serif" pitchFamily="18" charset="0"/>
              <a:buChar char="•"/>
              <a:defRPr sz="1800">
                <a:solidFill>
                  <a:srgbClr val="000000"/>
                </a:solidFill>
                <a:latin typeface="E+H Serif"/>
              </a:defRPr>
            </a:lvl2pPr>
            <a:lvl3pPr marL="717550" indent="-18256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 typeface="E+H Serif" pitchFamily="18" charset="0"/>
              <a:buChar char="•"/>
              <a:defRPr sz="1400">
                <a:solidFill>
                  <a:srgbClr val="000000"/>
                </a:solidFill>
                <a:latin typeface="E+H Serif"/>
              </a:defRPr>
            </a:lvl3pPr>
            <a:lvl4pPr marL="900113" indent="-1762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 typeface="E+H Serif" pitchFamily="18" charset="0"/>
              <a:buChar char="•"/>
              <a:defRPr sz="1400">
                <a:solidFill>
                  <a:srgbClr val="000000"/>
                </a:solidFill>
                <a:latin typeface="E+H Serif"/>
              </a:defRPr>
            </a:lvl4pPr>
            <a:lvl5pPr marL="1074738" indent="-18256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 typeface="E+H Serif" pitchFamily="18" charset="0"/>
              <a:buChar char="•"/>
              <a:defRPr sz="1400">
                <a:solidFill>
                  <a:srgbClr val="000000"/>
                </a:solidFill>
                <a:latin typeface="E+H Serif"/>
              </a:defRPr>
            </a:lvl5pPr>
            <a:lvl6pPr marL="22526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E+H Serif" pitchFamily="18" charset="0"/>
              <a:buNone/>
            </a:pPr>
            <a:r>
              <a:rPr lang="en-US" kern="0" dirty="0" smtClean="0"/>
              <a:t>A) Security requirements</a:t>
            </a:r>
            <a:br>
              <a:rPr lang="en-US" kern="0" dirty="0" smtClean="0"/>
            </a:br>
            <a:endParaRPr lang="en-US" kern="0" dirty="0" smtClean="0"/>
          </a:p>
          <a:p>
            <a:pPr algn="ctr"/>
            <a:endParaRPr lang="en-US" kern="0" dirty="0" smtClean="0"/>
          </a:p>
          <a:p>
            <a:pPr algn="ctr"/>
            <a:endParaRPr lang="en-US" kern="0" dirty="0" smtClean="0"/>
          </a:p>
          <a:p>
            <a:pPr algn="ctr"/>
            <a:endParaRPr lang="en-US" kern="0" dirty="0" smtClean="0"/>
          </a:p>
          <a:p>
            <a:pPr algn="ctr"/>
            <a:endParaRPr lang="en-US" kern="0" dirty="0" smtClean="0"/>
          </a:p>
          <a:p>
            <a:pPr algn="ctr"/>
            <a:endParaRPr lang="en-US" kern="0" dirty="0" smtClean="0"/>
          </a:p>
          <a:p>
            <a:pPr marL="0" indent="0" algn="ctr">
              <a:buFont typeface="E+H Serif" pitchFamily="18" charset="0"/>
              <a:buNone/>
            </a:pPr>
            <a:endParaRPr lang="en-US" kern="0" dirty="0" smtClean="0"/>
          </a:p>
          <a:p>
            <a:pPr algn="ctr"/>
            <a:endParaRPr lang="en-US" kern="0" dirty="0" smtClean="0"/>
          </a:p>
          <a:p>
            <a:pPr marL="0" indent="0" algn="ctr">
              <a:buFont typeface="E+H Serif" pitchFamily="18" charset="0"/>
              <a:buNone/>
            </a:pPr>
            <a:endParaRPr lang="en-US" kern="0" dirty="0" smtClean="0"/>
          </a:p>
          <a:p>
            <a:pPr marL="0" indent="0" algn="ctr">
              <a:buFont typeface="E+H Serif" pitchFamily="18" charset="0"/>
              <a:buNone/>
            </a:pPr>
            <a:endParaRPr lang="en-US" kern="0" dirty="0" smtClean="0"/>
          </a:p>
          <a:p>
            <a:pPr marL="0" indent="0">
              <a:buFont typeface="E+H Serif" pitchFamily="18" charset="0"/>
              <a:buNone/>
            </a:pPr>
            <a:r>
              <a:rPr lang="en-US" kern="0" dirty="0" smtClean="0"/>
              <a:t> B) Resource constraints (Power, Memory)         </a:t>
            </a:r>
            <a:endParaRPr lang="en-US" kern="0" dirty="0"/>
          </a:p>
        </p:txBody>
      </p:sp>
      <p:sp>
        <p:nvSpPr>
          <p:cNvPr id="10" name="Textfeld 9"/>
          <p:cNvSpPr txBox="1"/>
          <p:nvPr/>
        </p:nvSpPr>
        <p:spPr>
          <a:xfrm>
            <a:off x="6757380" y="2458475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E+H Serif" pitchFamily="18" charset="0"/>
              </a:rPr>
              <a:t>C) Security Patents</a:t>
            </a:r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06" r="89780">
                        <a14:foregroundMark x1="47956" y1="31006" x2="52201" y2="41899"/>
                      </a14:backgroundRemoval>
                    </a14:imgEffect>
                  </a14:imgLayer>
                </a14:imgProps>
              </a:ext>
            </a:extLst>
          </a:blip>
          <a:srcRect l="37504" r="33120"/>
          <a:stretch/>
        </p:blipFill>
        <p:spPr>
          <a:xfrm>
            <a:off x="2931989" y="2591101"/>
            <a:ext cx="775438" cy="14858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27" y="2865616"/>
            <a:ext cx="2128636" cy="119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5152" y="2888904"/>
            <a:ext cx="439520" cy="30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ewitterblitz 13"/>
          <p:cNvSpPr/>
          <p:nvPr/>
        </p:nvSpPr>
        <p:spPr>
          <a:xfrm rot="14051416">
            <a:off x="1676637" y="4248108"/>
            <a:ext cx="786213" cy="1633355"/>
          </a:xfrm>
          <a:prstGeom prst="lightningBolt">
            <a:avLst/>
          </a:prstGeom>
          <a:solidFill>
            <a:srgbClr val="E94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5" name="Gewitterblitz 14"/>
          <p:cNvSpPr/>
          <p:nvPr/>
        </p:nvSpPr>
        <p:spPr>
          <a:xfrm rot="6283925">
            <a:off x="6730481" y="2612680"/>
            <a:ext cx="786213" cy="1633355"/>
          </a:xfrm>
          <a:prstGeom prst="lightningBolt">
            <a:avLst/>
          </a:prstGeom>
          <a:solidFill>
            <a:srgbClr val="E94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16" name="Picture 4" descr="Plainwifi Clip Ar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728">
            <a:off x="3496204" y="2532239"/>
            <a:ext cx="422447" cy="3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lainwifi Clip Ar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728">
            <a:off x="5031084" y="2612808"/>
            <a:ext cx="422447" cy="3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lainwifi Clip Ar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728">
            <a:off x="5072647" y="3881988"/>
            <a:ext cx="422447" cy="3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ewitterblitz 18"/>
          <p:cNvSpPr/>
          <p:nvPr/>
        </p:nvSpPr>
        <p:spPr>
          <a:xfrm rot="19778420">
            <a:off x="1693074" y="1648587"/>
            <a:ext cx="786213" cy="1633355"/>
          </a:xfrm>
          <a:prstGeom prst="lightningBolt">
            <a:avLst/>
          </a:prstGeom>
          <a:solidFill>
            <a:srgbClr val="E94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Process </a:t>
            </a:r>
            <a:r>
              <a:rPr lang="en-US" dirty="0" smtClean="0"/>
              <a:t>industry installations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43C1706-4699-48BF-B83D-E16A325CD546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imgTitleImage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2783" y="3773617"/>
            <a:ext cx="4744883" cy="2276687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3" y="1161976"/>
            <a:ext cx="2284491" cy="24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04" y="1161976"/>
            <a:ext cx="4781943" cy="243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8" y="3773617"/>
            <a:ext cx="2264749" cy="227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budget </a:t>
            </a:r>
            <a:r>
              <a:rPr lang="en-US" dirty="0"/>
              <a:t>constraints for </a:t>
            </a:r>
            <a:r>
              <a:rPr lang="en-US" dirty="0" smtClean="0"/>
              <a:t>4 </a:t>
            </a:r>
            <a:r>
              <a:rPr lang="en-US" dirty="0"/>
              <a:t>… 20 mA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</a:t>
            </a:r>
            <a:r>
              <a:rPr lang="en-US" dirty="0">
                <a:sym typeface="Wingdings" panose="05000000000000000000" pitchFamily="2" charset="2"/>
              </a:rPr>
              <a:t>by hot </a:t>
            </a:r>
            <a:r>
              <a:rPr lang="en-US" dirty="0" smtClean="0">
                <a:sym typeface="Wingdings" panose="05000000000000000000" pitchFamily="2" charset="2"/>
              </a:rPr>
              <a:t>surfaces  Limit peak supplied electrical power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Typical power available: 30 </a:t>
            </a:r>
            <a:r>
              <a:rPr lang="en-US" dirty="0" err="1" smtClean="0">
                <a:sym typeface="Wingdings" panose="05000000000000000000" pitchFamily="2" charset="2"/>
              </a:rPr>
              <a:t>mW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5A39C76-5AEE-492D-82EA-E58EC80956B5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09" y="572786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" y="3555009"/>
            <a:ext cx="2276475" cy="251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729387" y="539498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28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29387" y="3955465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1.5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3672313"/>
            <a:ext cx="5638800" cy="24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506761" y="522299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08837" y="4428537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0,5</a:t>
            </a:r>
          </a:p>
        </p:txBody>
      </p:sp>
      <p:sp>
        <p:nvSpPr>
          <p:cNvPr id="5" name="Rechteck 4"/>
          <p:cNvSpPr/>
          <p:nvPr/>
        </p:nvSpPr>
        <p:spPr>
          <a:xfrm>
            <a:off x="3029533" y="3343994"/>
            <a:ext cx="2431230" cy="27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budget </a:t>
            </a:r>
            <a:r>
              <a:rPr lang="en-US" dirty="0"/>
              <a:t>constraints for </a:t>
            </a:r>
            <a:r>
              <a:rPr lang="en-US" dirty="0" smtClean="0"/>
              <a:t>4 </a:t>
            </a:r>
            <a:r>
              <a:rPr lang="en-US" dirty="0"/>
              <a:t>… 20 mA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</a:t>
            </a:r>
            <a:r>
              <a:rPr lang="en-US" dirty="0">
                <a:sym typeface="Wingdings" panose="05000000000000000000" pitchFamily="2" charset="2"/>
              </a:rPr>
              <a:t>by hot </a:t>
            </a:r>
            <a:r>
              <a:rPr lang="en-US" dirty="0" smtClean="0">
                <a:sym typeface="Wingdings" panose="05000000000000000000" pitchFamily="2" charset="2"/>
              </a:rPr>
              <a:t>surfaces  Limit peak supplied electrical power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Typical power available: 30 </a:t>
            </a:r>
            <a:r>
              <a:rPr lang="en-US" dirty="0" err="1" smtClean="0">
                <a:sym typeface="Wingdings" panose="05000000000000000000" pitchFamily="2" charset="2"/>
              </a:rPr>
              <a:t>mW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For reference:  roughly equivalent to driving one LED!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5A39C76-5AEE-492D-82EA-E58EC80956B5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09" y="572786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" y="3555009"/>
            <a:ext cx="2276475" cy="251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729387" y="539498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28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29387" y="3955465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1.5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3672313"/>
            <a:ext cx="5638800" cy="24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506761" y="522299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08837" y="4428537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0,5</a:t>
            </a:r>
          </a:p>
        </p:txBody>
      </p:sp>
      <p:sp>
        <p:nvSpPr>
          <p:cNvPr id="5" name="Rechteck 4"/>
          <p:cNvSpPr/>
          <p:nvPr/>
        </p:nvSpPr>
        <p:spPr>
          <a:xfrm>
            <a:off x="3029533" y="3343994"/>
            <a:ext cx="2431230" cy="27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budget constraints for 4 … 20 mA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</a:t>
            </a:r>
            <a:r>
              <a:rPr lang="en-US" dirty="0">
                <a:sym typeface="Wingdings" panose="05000000000000000000" pitchFamily="2" charset="2"/>
              </a:rPr>
              <a:t>by hot </a:t>
            </a:r>
            <a:r>
              <a:rPr lang="en-US" dirty="0" smtClean="0">
                <a:sym typeface="Wingdings" panose="05000000000000000000" pitchFamily="2" charset="2"/>
              </a:rPr>
              <a:t>surfaces  Limit peak supplied electrical power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by Sparks  Limit size of energy buffers (e.g. capacitors)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		(e.g. IEC60079-11)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SzPct val="100000"/>
            </a:pP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52DC5FF-93A1-4AAA-8FCD-DD40BCFBEA6F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" y="3555009"/>
            <a:ext cx="2276475" cy="251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729387" y="539498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28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29387" y="3955465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1.5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3672313"/>
            <a:ext cx="5638800" cy="24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506761" y="522299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08837" y="4428537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0,5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09" y="572786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budget constraints for 4 … 20 mA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</a:t>
            </a:r>
            <a:r>
              <a:rPr lang="en-US" dirty="0">
                <a:sym typeface="Wingdings" panose="05000000000000000000" pitchFamily="2" charset="2"/>
              </a:rPr>
              <a:t>by hot </a:t>
            </a:r>
            <a:r>
              <a:rPr lang="en-US" dirty="0" smtClean="0">
                <a:sym typeface="Wingdings" panose="05000000000000000000" pitchFamily="2" charset="2"/>
              </a:rPr>
              <a:t>surfaces  Limit peak supplied electrical power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by Sparks  Limit size of energy buffers (e.g. capacitors)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sz="1000" dirty="0" smtClean="0">
              <a:sym typeface="Wingdings" panose="05000000000000000000" pitchFamily="2" charset="2"/>
            </a:endParaRPr>
          </a:p>
          <a:p>
            <a:pPr algn="ctr">
              <a:buSzPct val="100000"/>
            </a:pP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Add-on feature “HMI interface and security” will be granted only a small fraction of the available power / transient buffer budget!</a:t>
            </a:r>
            <a:endParaRPr lang="en-US" b="1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>
              <a:buSzPct val="100000"/>
            </a:pP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9CD8973-8663-45C6-86D8-F5D32C6962FB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" y="3555009"/>
            <a:ext cx="2276475" cy="251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729387" y="539498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28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29387" y="3955465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1.5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3672313"/>
            <a:ext cx="5638800" cy="24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506761" y="522299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08837" y="4428537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0,5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09" y="572786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744257" y="3955465"/>
            <a:ext cx="535724" cy="400110"/>
          </a:xfrm>
          <a:prstGeom prst="ellipse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308837" y="4414226"/>
            <a:ext cx="535724" cy="400110"/>
          </a:xfrm>
          <a:prstGeom prst="ellipse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budget constraints for 4 … 20 mA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</a:t>
            </a:r>
            <a:r>
              <a:rPr lang="en-US" dirty="0">
                <a:sym typeface="Wingdings" panose="05000000000000000000" pitchFamily="2" charset="2"/>
              </a:rPr>
              <a:t>by hot </a:t>
            </a:r>
            <a:r>
              <a:rPr lang="en-US" dirty="0" smtClean="0">
                <a:sym typeface="Wingdings" panose="05000000000000000000" pitchFamily="2" charset="2"/>
              </a:rPr>
              <a:t>surfaces  Limit peak supplied electrical power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Ignition by Sparks  Limit size of energy buffers (e.g. capacitors)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sz="1000" dirty="0" smtClean="0">
              <a:sym typeface="Wingdings" panose="05000000000000000000" pitchFamily="2" charset="2"/>
            </a:endParaRPr>
          </a:p>
          <a:p>
            <a:pPr algn="ctr">
              <a:buSzPct val="100000"/>
            </a:pP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Add-on feature “HMI interface and security” will be granted only a small fraction of the available power / transient buffer budget!</a:t>
            </a:r>
            <a:endParaRPr lang="en-US" b="1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>
              <a:buSzPct val="100000"/>
            </a:pP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9CD8973-8663-45C6-86D8-F5D32C6962FB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" y="3555009"/>
            <a:ext cx="2276475" cy="251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729387" y="539498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28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29387" y="3955465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1.5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3672313"/>
            <a:ext cx="5638800" cy="24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506761" y="522299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08837" y="4428537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+H Sans Light" panose="020B0304050202020204" pitchFamily="34" charset="0"/>
              </a:rPr>
              <a:t>0,5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09" y="572786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744257" y="3955465"/>
            <a:ext cx="535724" cy="400110"/>
          </a:xfrm>
          <a:prstGeom prst="ellipse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308837" y="4414226"/>
            <a:ext cx="535724" cy="400110"/>
          </a:xfrm>
          <a:prstGeom prst="ellipse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HMI: Most important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(Augmented) </a:t>
            </a:r>
            <a:r>
              <a:rPr lang="en-US" dirty="0"/>
              <a:t>PAKE </a:t>
            </a:r>
            <a:r>
              <a:rPr lang="en-US" dirty="0" smtClean="0"/>
              <a:t>scheme</a:t>
            </a:r>
            <a:endParaRPr lang="en-US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Avoid </a:t>
            </a:r>
            <a:r>
              <a:rPr lang="en-US" dirty="0" smtClean="0"/>
              <a:t>security patents</a:t>
            </a:r>
            <a:endParaRPr lang="en-US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Avoid user-perceivable login </a:t>
            </a:r>
            <a:r>
              <a:rPr lang="en-US" dirty="0" smtClean="0"/>
              <a:t>delay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sz="1000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Power budget ~1.5 </a:t>
            </a:r>
            <a:r>
              <a:rPr lang="en-US" dirty="0" err="1"/>
              <a:t>mW</a:t>
            </a:r>
            <a:r>
              <a:rPr lang="en-US" dirty="0"/>
              <a:t> on </a:t>
            </a:r>
            <a:r>
              <a:rPr lang="en-US" dirty="0" smtClean="0"/>
              <a:t>average, ~0.5 </a:t>
            </a:r>
            <a:r>
              <a:rPr lang="en-US" dirty="0" err="1"/>
              <a:t>mJ</a:t>
            </a:r>
            <a:r>
              <a:rPr lang="en-US" dirty="0"/>
              <a:t> for short-term transients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~1kByte RAM </a:t>
            </a:r>
            <a:r>
              <a:rPr lang="en-US" dirty="0"/>
              <a:t>(static data + stack) / </a:t>
            </a:r>
            <a:r>
              <a:rPr lang="en-US" dirty="0" smtClean="0"/>
              <a:t>~32kByte ROM</a:t>
            </a:r>
            <a:endParaRPr lang="en-US" b="1" dirty="0" smtClean="0">
              <a:solidFill>
                <a:srgbClr val="A8005C"/>
              </a:solidFill>
            </a:endParaRPr>
          </a:p>
          <a:p>
            <a:endParaRPr lang="en-US" b="1" dirty="0" smtClean="0">
              <a:solidFill>
                <a:srgbClr val="A8005C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A8005C"/>
                </a:solidFill>
              </a:rPr>
              <a:t>Our contribution:</a:t>
            </a:r>
          </a:p>
          <a:p>
            <a:pPr algn="ctr"/>
            <a:endParaRPr lang="en-US" sz="1000" b="1" dirty="0" smtClean="0">
              <a:solidFill>
                <a:srgbClr val="A8005C"/>
              </a:solidFill>
            </a:endParaRPr>
          </a:p>
          <a:p>
            <a:pPr algn="ctr"/>
            <a:r>
              <a:rPr lang="en-US" b="1" dirty="0" smtClean="0">
                <a:solidFill>
                  <a:srgbClr val="A8005C"/>
                </a:solidFill>
              </a:rPr>
              <a:t>Results of implementation research in 2015:</a:t>
            </a:r>
            <a:br>
              <a:rPr lang="en-US" b="1" dirty="0" smtClean="0">
                <a:solidFill>
                  <a:srgbClr val="A8005C"/>
                </a:solidFill>
              </a:rPr>
            </a:br>
            <a:r>
              <a:rPr lang="en-US" b="1" dirty="0" smtClean="0">
                <a:solidFill>
                  <a:srgbClr val="A8005C"/>
                </a:solidFill>
              </a:rPr>
              <a:t>Which </a:t>
            </a:r>
            <a:r>
              <a:rPr lang="en-US" b="1" dirty="0">
                <a:solidFill>
                  <a:srgbClr val="A8005C"/>
                </a:solidFill>
              </a:rPr>
              <a:t>primitives / protocol choices </a:t>
            </a:r>
            <a:r>
              <a:rPr lang="en-US" b="1" dirty="0" smtClean="0">
                <a:solidFill>
                  <a:srgbClr val="A8005C"/>
                </a:solidFill>
              </a:rPr>
              <a:t>/ </a:t>
            </a:r>
            <a:r>
              <a:rPr lang="en-US" b="1" dirty="0" smtClean="0">
                <a:solidFill>
                  <a:srgbClr val="A8005C"/>
                </a:solidFill>
              </a:rPr>
              <a:t>implementation </a:t>
            </a:r>
            <a:r>
              <a:rPr lang="en-US" b="1" dirty="0">
                <a:solidFill>
                  <a:srgbClr val="A8005C"/>
                </a:solidFill>
              </a:rPr>
              <a:t>techniques </a:t>
            </a:r>
            <a:r>
              <a:rPr lang="en-US" b="1" dirty="0" smtClean="0">
                <a:solidFill>
                  <a:srgbClr val="A8005C"/>
                </a:solidFill>
              </a:rPr>
              <a:t>might </a:t>
            </a:r>
            <a:r>
              <a:rPr lang="en-US" b="1" dirty="0" smtClean="0">
                <a:solidFill>
                  <a:srgbClr val="A8005C"/>
                </a:solidFill>
              </a:rPr>
              <a:t>work </a:t>
            </a:r>
            <a:r>
              <a:rPr lang="en-US" b="1" dirty="0" smtClean="0">
                <a:solidFill>
                  <a:srgbClr val="A8005C"/>
                </a:solidFill>
              </a:rPr>
              <a:t>in our highly constrained setting.</a:t>
            </a:r>
            <a:endParaRPr lang="en-US" b="1" dirty="0">
              <a:solidFill>
                <a:srgbClr val="A8005C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0C049D9-CA63-43AE-A0AD-51F6444C1776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</a:t>
            </a:r>
            <a:r>
              <a:rPr lang="en-US" dirty="0" smtClean="0"/>
              <a:t>proceed – 1 –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Tested Secure </a:t>
            </a:r>
            <a:r>
              <a:rPr lang="en-US" dirty="0"/>
              <a:t>Remote Password (</a:t>
            </a:r>
            <a:r>
              <a:rPr lang="en-US" b="1" dirty="0" smtClean="0"/>
              <a:t>SRP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Used legacy-level 1024 </a:t>
            </a:r>
            <a:r>
              <a:rPr lang="en-US" dirty="0"/>
              <a:t>bit prime </a:t>
            </a:r>
            <a:r>
              <a:rPr lang="en-US" dirty="0" smtClean="0"/>
              <a:t>field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Login delay for </a:t>
            </a:r>
            <a:r>
              <a:rPr lang="en-US" dirty="0"/>
              <a:t>plain </a:t>
            </a:r>
            <a:r>
              <a:rPr lang="en-US" dirty="0" smtClean="0"/>
              <a:t>C implementation: </a:t>
            </a:r>
            <a:r>
              <a:rPr lang="en-US" b="1" dirty="0"/>
              <a:t>~2 minutes</a:t>
            </a:r>
            <a:r>
              <a:rPr lang="en-US" dirty="0"/>
              <a:t/>
            </a:r>
            <a:br>
              <a:rPr lang="en-US" dirty="0"/>
            </a:br>
            <a:endParaRPr lang="en-US" sz="1000" dirty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6BC7AD2-9F6E-46FF-BC13-4F6950B13D48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</a:t>
            </a:r>
            <a:r>
              <a:rPr lang="en-US" dirty="0" smtClean="0"/>
              <a:t>proceed – 2 –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Assessed </a:t>
            </a:r>
            <a:r>
              <a:rPr lang="en-US" b="1" dirty="0" smtClean="0">
                <a:sym typeface="Wingdings" panose="05000000000000000000" pitchFamily="2" charset="2"/>
              </a:rPr>
              <a:t>ECC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Weierstrass</a:t>
            </a:r>
            <a:r>
              <a:rPr lang="en-US" b="1" dirty="0">
                <a:sym typeface="Wingdings" panose="05000000000000000000" pitchFamily="2" charset="2"/>
              </a:rPr>
              <a:t> Curves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Brainpool</a:t>
            </a:r>
            <a:r>
              <a:rPr lang="en-US" dirty="0">
                <a:sym typeface="Wingdings" panose="05000000000000000000" pitchFamily="2" charset="2"/>
              </a:rPr>
              <a:t> / NIST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b="1" dirty="0">
                <a:sym typeface="Wingdings" panose="05000000000000000000" pitchFamily="2" charset="2"/>
              </a:rPr>
              <a:t>Patent </a:t>
            </a:r>
            <a:r>
              <a:rPr lang="en-US" b="1" dirty="0" smtClean="0">
                <a:sym typeface="Wingdings" panose="05000000000000000000" pitchFamily="2" charset="2"/>
              </a:rPr>
              <a:t>Pitfalls!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(specifically </a:t>
            </a:r>
            <a:r>
              <a:rPr lang="en-US" dirty="0">
                <a:sym typeface="Wingdings" panose="05000000000000000000" pitchFamily="2" charset="2"/>
              </a:rPr>
              <a:t>regarding efficient implementation of PAKE </a:t>
            </a:r>
            <a:r>
              <a:rPr lang="en-US" dirty="0" smtClean="0">
                <a:sym typeface="Wingdings" panose="05000000000000000000" pitchFamily="2" charset="2"/>
              </a:rPr>
              <a:t>protocols)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</a:t>
            </a:r>
            <a:r>
              <a:rPr lang="en-US" b="1" dirty="0" smtClean="0">
                <a:sym typeface="Wingdings" panose="05000000000000000000" pitchFamily="2" charset="2"/>
              </a:rPr>
              <a:t>ogin </a:t>
            </a:r>
            <a:r>
              <a:rPr lang="en-US" b="1" dirty="0">
                <a:sym typeface="Wingdings" panose="05000000000000000000" pitchFamily="2" charset="2"/>
              </a:rPr>
              <a:t>delays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still very long for 128 bit level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13020F8-FA7E-460B-B13F-03CB7DC2F49A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</a:t>
            </a:r>
            <a:r>
              <a:rPr lang="en-US" dirty="0" smtClean="0"/>
              <a:t>proceed – 3 –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Evaluation </a:t>
            </a:r>
            <a:r>
              <a:rPr lang="en-US" dirty="0" smtClean="0">
                <a:sym typeface="Wingdings" panose="05000000000000000000" pitchFamily="2" charset="2"/>
              </a:rPr>
              <a:t>of </a:t>
            </a:r>
            <a:r>
              <a:rPr lang="en-US" dirty="0">
                <a:sym typeface="Wingdings" panose="05000000000000000000" pitchFamily="2" charset="2"/>
              </a:rPr>
              <a:t>Edwards/Montgomery </a:t>
            </a:r>
            <a:r>
              <a:rPr lang="en-US" dirty="0" smtClean="0">
                <a:sym typeface="Wingdings" panose="05000000000000000000" pitchFamily="2" charset="2"/>
              </a:rPr>
              <a:t>curves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Used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AvrNaCl</a:t>
            </a:r>
            <a:r>
              <a:rPr lang="en-US" dirty="0">
                <a:sym typeface="Wingdings" panose="05000000000000000000" pitchFamily="2" charset="2"/>
              </a:rPr>
              <a:t> by </a:t>
            </a:r>
            <a:r>
              <a:rPr lang="en-US" dirty="0" err="1">
                <a:sym typeface="Wingdings" panose="05000000000000000000" pitchFamily="2" charset="2"/>
              </a:rPr>
              <a:t>Schwabe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Hutter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as starting point</a:t>
            </a:r>
            <a:r>
              <a:rPr lang="en-US" dirty="0">
                <a:sym typeface="Wingdings" panose="05000000000000000000" pitchFamily="2" charset="2"/>
              </a:rPr>
              <a:t> and ported it to the ARM Cortex </a:t>
            </a:r>
            <a:r>
              <a:rPr lang="en-US" dirty="0" smtClean="0">
                <a:sym typeface="Wingdings" panose="05000000000000000000" pitchFamily="2" charset="2"/>
              </a:rPr>
              <a:t>M0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Password </a:t>
            </a:r>
            <a:r>
              <a:rPr lang="en-US" dirty="0">
                <a:sym typeface="Wingdings" panose="05000000000000000000" pitchFamily="2" charset="2"/>
              </a:rPr>
              <a:t>Authenticated </a:t>
            </a:r>
            <a:r>
              <a:rPr lang="en-US" dirty="0" smtClean="0">
                <a:sym typeface="Wingdings" panose="05000000000000000000" pitchFamily="2" charset="2"/>
              </a:rPr>
              <a:t>Connection Establishment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b="1" dirty="0" smtClean="0">
                <a:sym typeface="Wingdings" panose="05000000000000000000" pitchFamily="2" charset="2"/>
              </a:rPr>
              <a:t>PACE</a:t>
            </a:r>
            <a:r>
              <a:rPr lang="en-US" dirty="0" smtClean="0">
                <a:sym typeface="Wingdings" panose="05000000000000000000" pitchFamily="2" charset="2"/>
              </a:rPr>
              <a:t>) suitable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Asymmetric </a:t>
            </a:r>
            <a:r>
              <a:rPr lang="en-US" dirty="0">
                <a:sym typeface="Wingdings" panose="05000000000000000000" pitchFamily="2" charset="2"/>
              </a:rPr>
              <a:t>crypto on </a:t>
            </a:r>
            <a:r>
              <a:rPr lang="en-US" b="1" dirty="0">
                <a:sym typeface="Wingdings" panose="05000000000000000000" pitchFamily="2" charset="2"/>
              </a:rPr>
              <a:t>Curve25519 in ANSI-C</a:t>
            </a:r>
            <a:r>
              <a:rPr lang="en-US" dirty="0">
                <a:sym typeface="Wingdings" panose="05000000000000000000" pitchFamily="2" charset="2"/>
              </a:rPr>
              <a:t> was </a:t>
            </a:r>
            <a:r>
              <a:rPr lang="en-US" b="1" dirty="0">
                <a:sym typeface="Wingdings" panose="05000000000000000000" pitchFamily="2" charset="2"/>
              </a:rPr>
              <a:t>still slow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=&gt; </a:t>
            </a:r>
            <a:r>
              <a:rPr lang="en-US" dirty="0">
                <a:sym typeface="Wingdings" panose="05000000000000000000" pitchFamily="2" charset="2"/>
              </a:rPr>
              <a:t>Development of </a:t>
            </a:r>
            <a:r>
              <a:rPr lang="en-US" b="1" dirty="0" smtClean="0">
                <a:sym typeface="Wingdings" panose="05000000000000000000" pitchFamily="2" charset="2"/>
              </a:rPr>
              <a:t>Curve19119 </a:t>
            </a:r>
            <a:r>
              <a:rPr lang="en-US" dirty="0" smtClean="0">
                <a:sym typeface="Wingdings" panose="05000000000000000000" pitchFamily="2" charset="2"/>
              </a:rPr>
              <a:t>(~96 bit security parameter)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Significant </a:t>
            </a:r>
            <a:r>
              <a:rPr lang="en-US" b="1" dirty="0">
                <a:sym typeface="Wingdings" panose="05000000000000000000" pitchFamily="2" charset="2"/>
              </a:rPr>
              <a:t>speedup for X25519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b="1" dirty="0" err="1">
                <a:sym typeface="Wingdings" panose="05000000000000000000" pitchFamily="2" charset="2"/>
              </a:rPr>
              <a:t>Düll</a:t>
            </a:r>
            <a:r>
              <a:rPr lang="en-US" b="1" dirty="0">
                <a:sym typeface="Wingdings" panose="05000000000000000000" pitchFamily="2" charset="2"/>
              </a:rPr>
              <a:t> et al., 2015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=&gt; </a:t>
            </a: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Switched back to Curve25519 with PACE for our remote HMI solution (E+H </a:t>
            </a:r>
            <a:r>
              <a:rPr lang="en-US" b="1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SmartBlue</a:t>
            </a: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App) rollout in </a:t>
            </a:r>
            <a:r>
              <a:rPr lang="en-US" b="1" dirty="0">
                <a:solidFill>
                  <a:schemeClr val="accent5"/>
                </a:solidFill>
                <a:sym typeface="Wingdings" panose="05000000000000000000" pitchFamily="2" charset="2"/>
              </a:rPr>
              <a:t>2016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 (</a:t>
            </a: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as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building block of our augmented PAKE </a:t>
            </a: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scheme).</a:t>
            </a:r>
            <a:endParaRPr lang="en-US" dirty="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CF69D53-4766-4A28-AF40-D56D2FC14740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PACE [ˈ</a:t>
            </a:r>
            <a:r>
              <a:rPr lang="en-US" dirty="0" err="1"/>
              <a:t>paːtʃe</a:t>
            </a:r>
            <a:r>
              <a:rPr lang="en-US" dirty="0" smtClean="0"/>
              <a:t>] developed </a:t>
            </a:r>
            <a:r>
              <a:rPr lang="en-US" dirty="0"/>
              <a:t>by J. Bender, D. </a:t>
            </a:r>
            <a:r>
              <a:rPr lang="en-US" dirty="0" err="1"/>
              <a:t>Kügler</a:t>
            </a:r>
            <a:r>
              <a:rPr lang="en-US" dirty="0"/>
              <a:t> and M. </a:t>
            </a:r>
            <a:r>
              <a:rPr lang="en-US" dirty="0" err="1" smtClean="0"/>
              <a:t>Fischlin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62007B-7868-4644-8824-B86DB209ADB4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776722" y="620687"/>
            <a:ext cx="7992151" cy="360041"/>
          </a:xfrm>
        </p:spPr>
        <p:txBody>
          <a:bodyPr/>
          <a:lstStyle/>
          <a:p>
            <a:r>
              <a:rPr lang="en-US" dirty="0" smtClean="0"/>
              <a:t>Password Authenticated Connection Establishment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26" y="2110261"/>
            <a:ext cx="3196357" cy="20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979711" y="2706303"/>
            <a:ext cx="2114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E+H Serif" pitchFamily="18" charset="0"/>
              </a:rPr>
              <a:t>developed for </a:t>
            </a:r>
            <a:br>
              <a:rPr lang="en-US" sz="2000" dirty="0" smtClean="0">
                <a:latin typeface="E+H Serif" pitchFamily="18" charset="0"/>
              </a:rPr>
            </a:br>
            <a:r>
              <a:rPr lang="en-US" sz="2000" dirty="0" smtClean="0">
                <a:latin typeface="E+H Serif" pitchFamily="18" charset="0"/>
              </a:rPr>
              <a:t>travel documents</a:t>
            </a:r>
          </a:p>
        </p:txBody>
      </p:sp>
    </p:spTree>
    <p:extLst>
      <p:ext uri="{BB962C8B-B14F-4D97-AF65-F5344CB8AC3E}">
        <p14:creationId xmlns:p14="http://schemas.microsoft.com/office/powerpoint/2010/main" val="280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picture: Field devices in process automation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D31A89C-59A3-4C6A-A515-FC0C8ED5143A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/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" y="1103870"/>
            <a:ext cx="8064227" cy="457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46" y="5166653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PACE [ˈ</a:t>
            </a:r>
            <a:r>
              <a:rPr lang="en-US" dirty="0" err="1"/>
              <a:t>paːtʃe</a:t>
            </a:r>
            <a:r>
              <a:rPr lang="en-US" dirty="0" smtClean="0"/>
              <a:t>] developed </a:t>
            </a:r>
            <a:r>
              <a:rPr lang="en-US" dirty="0"/>
              <a:t>by J. Bender, D. </a:t>
            </a:r>
            <a:r>
              <a:rPr lang="en-US" dirty="0" err="1"/>
              <a:t>Kügler</a:t>
            </a:r>
            <a:r>
              <a:rPr lang="en-US" dirty="0"/>
              <a:t> and M. </a:t>
            </a:r>
            <a:r>
              <a:rPr lang="en-US" dirty="0" err="1" smtClean="0"/>
              <a:t>Fischlin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PACE</a:t>
            </a:r>
            <a:r>
              <a:rPr lang="en-US" dirty="0" smtClean="0"/>
              <a:t>: not </a:t>
            </a:r>
            <a:r>
              <a:rPr lang="en-US" dirty="0"/>
              <a:t>just a protocol, but rather a </a:t>
            </a:r>
            <a:r>
              <a:rPr lang="en-US" b="1" dirty="0"/>
              <a:t>tailorable </a:t>
            </a:r>
            <a:r>
              <a:rPr lang="en-US" b="1" dirty="0" smtClean="0"/>
              <a:t>protocol </a:t>
            </a:r>
            <a:r>
              <a:rPr lang="en-US" b="1" i="1" dirty="0"/>
              <a:t>family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Important design target: </a:t>
            </a:r>
            <a:r>
              <a:rPr lang="en-US" dirty="0" smtClean="0"/>
              <a:t>Open paths for patent </a:t>
            </a:r>
            <a:r>
              <a:rPr lang="en-US" dirty="0"/>
              <a:t>circumvention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92AF7ED-C688-4A51-B231-7A6265E09D56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776722" y="620687"/>
            <a:ext cx="7992151" cy="360041"/>
          </a:xfrm>
        </p:spPr>
        <p:txBody>
          <a:bodyPr/>
          <a:lstStyle/>
          <a:p>
            <a:r>
              <a:rPr lang="en-US" dirty="0" smtClean="0"/>
              <a:t>Password Authenticated Connection Establishment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26" y="2110261"/>
            <a:ext cx="3196357" cy="20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979711" y="2706303"/>
            <a:ext cx="2114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E+H Serif" pitchFamily="18" charset="0"/>
              </a:rPr>
              <a:t>developed for </a:t>
            </a:r>
            <a:br>
              <a:rPr lang="en-US" sz="2000" dirty="0" smtClean="0">
                <a:latin typeface="E+H Serif" pitchFamily="18" charset="0"/>
              </a:rPr>
            </a:br>
            <a:r>
              <a:rPr lang="en-US" sz="2000" dirty="0" smtClean="0">
                <a:latin typeface="E+H Serif" pitchFamily="18" charset="0"/>
              </a:rPr>
              <a:t>travel documents</a:t>
            </a:r>
          </a:p>
        </p:txBody>
      </p:sp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protocol family members : 4 main steps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31D21D-8C62-4448-82ED-B0C6E861FB1B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6" y="1144775"/>
            <a:ext cx="7879396" cy="50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protocol family members : 4 main steps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D731095-5A30-4CE0-8FA0-D5064E05C394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6" y="1144775"/>
            <a:ext cx="7879396" cy="50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221632" y="2790782"/>
            <a:ext cx="732283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1. Key idea:</a:t>
            </a:r>
            <a:b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Run DH protocol with an ephemeral generator G of the group</a:t>
            </a:r>
            <a:b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and conceal G from </a:t>
            </a:r>
            <a:r>
              <a:rPr lang="en-US" sz="2000" b="1" dirty="0">
                <a:solidFill>
                  <a:schemeClr val="accent5"/>
                </a:solidFill>
                <a:latin typeface="E+H Serif" pitchFamily="18" charset="0"/>
              </a:rPr>
              <a:t>a</a:t>
            </a: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ttacker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068082" y="3922520"/>
            <a:ext cx="1290415" cy="529839"/>
          </a:xfrm>
          <a:prstGeom prst="straightConnector1">
            <a:avLst/>
          </a:prstGeom>
          <a:ln w="38100">
            <a:solidFill>
              <a:srgbClr val="007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protocol family members : 4 main steps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2796EF-31A0-4EE8-B691-34A21D613425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6" y="1144775"/>
            <a:ext cx="7879396" cy="50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927486" y="2769999"/>
            <a:ext cx="791114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2. Key idea:</a:t>
            </a:r>
            <a:b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If we encrypt a random number s under a password derived key, it</a:t>
            </a:r>
            <a:b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still looks like a random number for the attacker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2068082" y="2221908"/>
            <a:ext cx="803305" cy="470017"/>
          </a:xfrm>
          <a:prstGeom prst="straightConnector1">
            <a:avLst/>
          </a:prstGeom>
          <a:ln w="38100">
            <a:solidFill>
              <a:srgbClr val="007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protocol family members : 4 main steps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83CC9EB-FAD8-493E-8AFF-E68469CB8022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6" y="1144775"/>
            <a:ext cx="7879396" cy="50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363513" y="2769999"/>
            <a:ext cx="703910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Most important task for PACE: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Convert secret random s to a generator G of the group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</a:rPr>
              <a:t>Original PACE paper </a:t>
            </a:r>
            <a:r>
              <a:rPr lang="en-US" sz="2000" b="1" dirty="0" smtClean="0">
                <a:solidFill>
                  <a:schemeClr val="accent5"/>
                </a:solidFill>
              </a:rPr>
              <a:t>discusses for </a:t>
            </a:r>
            <a:r>
              <a:rPr lang="en-US" sz="2000" b="1" dirty="0">
                <a:solidFill>
                  <a:schemeClr val="accent5"/>
                </a:solidFill>
              </a:rPr>
              <a:t>four alternative choices</a:t>
            </a:r>
            <a:r>
              <a:rPr lang="en-US" sz="2000" b="1" dirty="0" smtClean="0">
                <a:solidFill>
                  <a:schemeClr val="accent5"/>
                </a:solidFill>
              </a:rPr>
              <a:t>.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protocol family members : 4 main steps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3E92F19-3E72-4E25-89B1-3A1A0A9C914B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6" y="1144775"/>
            <a:ext cx="7879396" cy="50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924118" y="2779706"/>
            <a:ext cx="777809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German ID-Card: PACE on </a:t>
            </a:r>
            <a:r>
              <a:rPr lang="en-US" sz="2000" b="1" dirty="0" err="1" smtClean="0">
                <a:solidFill>
                  <a:schemeClr val="accent5"/>
                </a:solidFill>
                <a:latin typeface="E+H Serif" pitchFamily="18" charset="0"/>
              </a:rPr>
              <a:t>Weierstrass</a:t>
            </a: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 curves.</a:t>
            </a:r>
            <a:b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Inefficient “Generic Mapping” for patent circumvention.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Speed penalty factor ~3 in comparison to “Integrated Mapping”!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choice </a:t>
            </a:r>
            <a:r>
              <a:rPr lang="en-US" dirty="0"/>
              <a:t>for </a:t>
            </a:r>
            <a:r>
              <a:rPr lang="en-US" dirty="0" smtClean="0"/>
              <a:t>balanced </a:t>
            </a:r>
            <a:r>
              <a:rPr lang="en-US" dirty="0"/>
              <a:t>PACE </a:t>
            </a:r>
            <a:r>
              <a:rPr lang="en-US" dirty="0" smtClean="0"/>
              <a:t>sub-step in </a:t>
            </a:r>
            <a:r>
              <a:rPr lang="en-US" dirty="0" err="1" smtClean="0"/>
              <a:t>SmartBlue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76A329B-0028-4E78-A406-5DDE8CBC260F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00" y="1102407"/>
            <a:ext cx="4384265" cy="50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choice </a:t>
            </a:r>
            <a:r>
              <a:rPr lang="en-US" dirty="0"/>
              <a:t>for </a:t>
            </a:r>
            <a:r>
              <a:rPr lang="en-US" dirty="0" smtClean="0"/>
              <a:t>balanced </a:t>
            </a:r>
            <a:r>
              <a:rPr lang="en-US" dirty="0"/>
              <a:t>PACE </a:t>
            </a:r>
            <a:r>
              <a:rPr lang="en-US" dirty="0" smtClean="0"/>
              <a:t>sub-step in </a:t>
            </a:r>
            <a:r>
              <a:rPr lang="en-US" dirty="0" err="1" smtClean="0"/>
              <a:t>SmartBlue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ED501B6-61D1-48C6-8E3A-C80B6791D80A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00" y="1102407"/>
            <a:ext cx="4384265" cy="50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130532" y="3231473"/>
            <a:ext cx="52902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Use Curve25519 for X25519 </a:t>
            </a:r>
            <a:r>
              <a:rPr lang="en-US" sz="2000" b="1" dirty="0" err="1" smtClean="0">
                <a:solidFill>
                  <a:schemeClr val="accent5"/>
                </a:solidFill>
                <a:latin typeface="E+H Serif" pitchFamily="18" charset="0"/>
              </a:rPr>
              <a:t>Diffie</a:t>
            </a: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-Hellman</a:t>
            </a:r>
          </a:p>
        </p:txBody>
      </p:sp>
    </p:spTree>
    <p:extLst>
      <p:ext uri="{BB962C8B-B14F-4D97-AF65-F5344CB8AC3E}">
        <p14:creationId xmlns:p14="http://schemas.microsoft.com/office/powerpoint/2010/main" val="41229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choice </a:t>
            </a:r>
            <a:r>
              <a:rPr lang="en-US" dirty="0"/>
              <a:t>for </a:t>
            </a:r>
            <a:r>
              <a:rPr lang="en-US" dirty="0" smtClean="0"/>
              <a:t>balanced </a:t>
            </a:r>
            <a:r>
              <a:rPr lang="en-US" dirty="0"/>
              <a:t>PACE </a:t>
            </a:r>
            <a:r>
              <a:rPr lang="en-US" dirty="0" smtClean="0"/>
              <a:t>sub-step in </a:t>
            </a:r>
            <a:r>
              <a:rPr lang="en-US" dirty="0" err="1" smtClean="0"/>
              <a:t>SmartBlue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ED501B6-61D1-48C6-8E3A-C80B6791D80A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00" y="1102407"/>
            <a:ext cx="4384265" cy="50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278001" y="3231473"/>
            <a:ext cx="499527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Elligator2 for G = Map2Point(s) sub-step</a:t>
            </a:r>
          </a:p>
          <a:p>
            <a:pPr algn="ctr"/>
            <a:endParaRPr lang="en-US" sz="2000" b="1" dirty="0">
              <a:solidFill>
                <a:schemeClr val="accent5"/>
              </a:solidFill>
              <a:latin typeface="E+H Serif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Not covered by patents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Very efficient</a:t>
            </a:r>
          </a:p>
        </p:txBody>
      </p:sp>
    </p:spTree>
    <p:extLst>
      <p:ext uri="{BB962C8B-B14F-4D97-AF65-F5344CB8AC3E}">
        <p14:creationId xmlns:p14="http://schemas.microsoft.com/office/powerpoint/2010/main" val="19311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choice </a:t>
            </a:r>
            <a:r>
              <a:rPr lang="en-US" dirty="0"/>
              <a:t>for </a:t>
            </a:r>
            <a:r>
              <a:rPr lang="en-US" dirty="0" smtClean="0"/>
              <a:t>balanced </a:t>
            </a:r>
            <a:r>
              <a:rPr lang="en-US" dirty="0"/>
              <a:t>PACE </a:t>
            </a:r>
            <a:r>
              <a:rPr lang="en-US" dirty="0" smtClean="0"/>
              <a:t>sub-step in </a:t>
            </a:r>
            <a:r>
              <a:rPr lang="en-US" dirty="0" err="1" smtClean="0"/>
              <a:t>SmartBlue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06820EF-295B-46C9-B91E-202A7C6D31E5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00" y="1102407"/>
            <a:ext cx="4384265" cy="50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03864" y="1112116"/>
            <a:ext cx="814357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Twist security of Curve25519 allows for very simple method for</a:t>
            </a:r>
            <a:b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E+H Serif" pitchFamily="18" charset="0"/>
              </a:rPr>
              <a:t>mandatory point verification in PACE</a:t>
            </a:r>
          </a:p>
          <a:p>
            <a:pPr algn="ctr"/>
            <a:endParaRPr lang="en-US" sz="2000" b="1" dirty="0">
              <a:solidFill>
                <a:schemeClr val="accent5"/>
              </a:solidFill>
              <a:latin typeface="E+H Serif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Avoids patent pitfalls regarding point compression and verification.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3401226" y="2435555"/>
            <a:ext cx="991313" cy="1555331"/>
          </a:xfrm>
          <a:prstGeom prst="straightConnector1">
            <a:avLst/>
          </a:prstGeom>
          <a:ln w="38100">
            <a:solidFill>
              <a:srgbClr val="007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187297" y="2435555"/>
            <a:ext cx="991312" cy="1640789"/>
          </a:xfrm>
          <a:prstGeom prst="straightConnector1">
            <a:avLst/>
          </a:prstGeom>
          <a:ln w="38100">
            <a:solidFill>
              <a:srgbClr val="007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picture: Field devices in process automation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D31A89C-59A3-4C6A-A515-FC0C8ED5143A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/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" y="1103870"/>
            <a:ext cx="8064227" cy="457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46" y="5166653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5674406" y="1187864"/>
            <a:ext cx="3017817" cy="119641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194881" y="2512464"/>
            <a:ext cx="4735474" cy="1006509"/>
          </a:xfr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lIns="108000" tIns="108000" rIns="108000" bIns="108000"/>
          <a:lstStyle/>
          <a:p>
            <a:pPr marL="0" indent="0">
              <a:buSzPct val="100000"/>
              <a:buNone/>
            </a:pPr>
            <a:r>
              <a:rPr lang="de-DE" dirty="0" err="1" smtClean="0">
                <a:latin typeface="E+H Serif" pitchFamily="18" charset="0"/>
              </a:rPr>
              <a:t>Manufactoring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execution</a:t>
            </a:r>
            <a:r>
              <a:rPr lang="de-DE" dirty="0" smtClean="0">
                <a:latin typeface="E+H Serif" pitchFamily="18" charset="0"/>
              </a:rPr>
              <a:t> </a:t>
            </a:r>
            <a:r>
              <a:rPr lang="de-DE" dirty="0" err="1" smtClean="0">
                <a:latin typeface="E+H Serif" pitchFamily="18" charset="0"/>
              </a:rPr>
              <a:t>system</a:t>
            </a:r>
            <a:r>
              <a:rPr lang="de-DE" dirty="0" smtClean="0">
                <a:latin typeface="E+H Serif" pitchFamily="18" charset="0"/>
              </a:rPr>
              <a:t> (MES)</a:t>
            </a:r>
            <a:endParaRPr lang="de-DE" dirty="0">
              <a:latin typeface="E+H Serif" pitchFamily="18" charset="0"/>
            </a:endParaRPr>
          </a:p>
          <a:p>
            <a:pPr marL="271463" indent="-271463">
              <a:buSzPct val="100000"/>
              <a:buFont typeface="E+H Serif"/>
              <a:buChar char="•"/>
            </a:pPr>
            <a:r>
              <a:rPr lang="de-DE" dirty="0" smtClean="0">
                <a:latin typeface="E+H Serif" pitchFamily="18" charset="0"/>
              </a:rPr>
              <a:t>E.g. SAP</a:t>
            </a:r>
          </a:p>
        </p:txBody>
      </p:sp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PACE constant-time run </a:t>
            </a:r>
            <a:r>
              <a:rPr lang="en-US" dirty="0"/>
              <a:t>on </a:t>
            </a:r>
            <a:r>
              <a:rPr lang="en-US" dirty="0" smtClean="0"/>
              <a:t>Curve25519: </a:t>
            </a:r>
            <a:r>
              <a:rPr lang="en-US" dirty="0"/>
              <a:t>474 </a:t>
            </a:r>
            <a:r>
              <a:rPr lang="en-US" dirty="0" err="1" smtClean="0"/>
              <a:t>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 </a:t>
            </a:r>
            <a:r>
              <a:rPr lang="en-US" dirty="0"/>
              <a:t>secret dependent branches, conditional </a:t>
            </a:r>
            <a:r>
              <a:rPr lang="en-US" dirty="0" smtClean="0"/>
              <a:t>swaps </a:t>
            </a:r>
            <a:r>
              <a:rPr lang="en-US" dirty="0"/>
              <a:t>by </a:t>
            </a:r>
            <a:r>
              <a:rPr lang="en-US" dirty="0" smtClean="0"/>
              <a:t>logic)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dirty="0" smtClean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 smtClean="0"/>
              <a:t>Synchronous </a:t>
            </a:r>
            <a:r>
              <a:rPr lang="en-US" dirty="0"/>
              <a:t>execution requires 4 </a:t>
            </a:r>
            <a:r>
              <a:rPr lang="en-US" dirty="0" err="1"/>
              <a:t>mJ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5"/>
                </a:solidFill>
              </a:rPr>
              <a:t>Energy </a:t>
            </a:r>
            <a:r>
              <a:rPr lang="en-US" b="1" dirty="0">
                <a:solidFill>
                  <a:schemeClr val="accent5"/>
                </a:solidFill>
              </a:rPr>
              <a:t>buffer constraints </a:t>
            </a:r>
            <a:r>
              <a:rPr lang="en-US" b="1" dirty="0" smtClean="0">
                <a:solidFill>
                  <a:schemeClr val="accent5"/>
                </a:solidFill>
              </a:rPr>
              <a:t>exceeded!</a:t>
            </a:r>
            <a:endParaRPr lang="en-US" b="1" dirty="0">
              <a:solidFill>
                <a:schemeClr val="accent5"/>
              </a:solidFill>
            </a:endParaRPr>
          </a:p>
          <a:p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9" y="1099908"/>
            <a:ext cx="8194440" cy="237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on Cortex M0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E36F278-2812-4539-84C7-6687BF60C5BC}" type="slidenum">
              <a:rPr lang="en-US" smtClean="0"/>
              <a:t>40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5501126" y="3512321"/>
            <a:ext cx="3514688" cy="30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Tx/>
              <a:buNone/>
              <a:defRPr sz="2000">
                <a:solidFill>
                  <a:srgbClr val="000000"/>
                </a:solidFill>
                <a:latin typeface="E+H Serif"/>
                <a:ea typeface="+mn-ea"/>
                <a:cs typeface="+mn-cs"/>
              </a:defRPr>
            </a:lvl1pPr>
            <a:lvl2pPr marL="360363" indent="31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Tx/>
              <a:buNone/>
              <a:defRPr sz="1800">
                <a:solidFill>
                  <a:srgbClr val="000000"/>
                </a:solidFill>
                <a:latin typeface="E+H Serif"/>
              </a:defRPr>
            </a:lvl2pPr>
            <a:lvl3pPr marL="714375" indent="31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Tx/>
              <a:buNone/>
              <a:defRPr sz="1400">
                <a:solidFill>
                  <a:srgbClr val="000000"/>
                </a:solidFill>
                <a:latin typeface="E+H Serif"/>
              </a:defRPr>
            </a:lvl3pPr>
            <a:lvl4pPr marL="1074738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Tx/>
              <a:buNone/>
              <a:tabLst/>
              <a:defRPr sz="1400">
                <a:solidFill>
                  <a:srgbClr val="000000"/>
                </a:solidFill>
                <a:latin typeface="E+H Serif"/>
              </a:defRPr>
            </a:lvl4pPr>
            <a:lvl5pPr marL="1436688" indent="-31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Tx/>
              <a:buNone/>
              <a:defRPr sz="1400">
                <a:solidFill>
                  <a:srgbClr val="000000"/>
                </a:solidFill>
                <a:latin typeface="E+H Serif"/>
              </a:defRPr>
            </a:lvl5pPr>
            <a:lvl6pPr marL="22526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200" kern="0" dirty="0" smtClean="0"/>
              <a:t>Nordic  nRF51822, 256k Flash 16k RAM, 16 MHz</a:t>
            </a:r>
            <a:endParaRPr lang="en-US" sz="1200" kern="0" dirty="0"/>
          </a:p>
        </p:txBody>
      </p:sp>
      <p:sp>
        <p:nvSpPr>
          <p:cNvPr id="14" name="Ellipse 13"/>
          <p:cNvSpPr/>
          <p:nvPr/>
        </p:nvSpPr>
        <p:spPr>
          <a:xfrm>
            <a:off x="6305236" y="3110669"/>
            <a:ext cx="2710578" cy="43797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8052469" y="5435128"/>
            <a:ext cx="671227" cy="683665"/>
            <a:chOff x="5634009" y="5084749"/>
            <a:chExt cx="671227" cy="683665"/>
          </a:xfrm>
        </p:grpSpPr>
        <p:pic>
          <p:nvPicPr>
            <p:cNvPr id="16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009" y="5139333"/>
              <a:ext cx="671227" cy="59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Gerade Verbindung 16"/>
            <p:cNvCxnSpPr/>
            <p:nvPr/>
          </p:nvCxnSpPr>
          <p:spPr>
            <a:xfrm flipV="1">
              <a:off x="5738094" y="5084749"/>
              <a:ext cx="463058" cy="666572"/>
            </a:xfrm>
            <a:prstGeom prst="line">
              <a:avLst/>
            </a:prstGeom>
            <a:ln w="38100">
              <a:solidFill>
                <a:srgbClr val="D5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5738094" y="5101842"/>
              <a:ext cx="463058" cy="666572"/>
            </a:xfrm>
            <a:prstGeom prst="line">
              <a:avLst/>
            </a:prstGeom>
            <a:ln w="38100">
              <a:solidFill>
                <a:srgbClr val="D50C2F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2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9" y="1099908"/>
            <a:ext cx="8194440" cy="237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on Cortex M0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b="1" dirty="0">
                <a:solidFill>
                  <a:srgbClr val="A8005C"/>
                </a:solidFill>
              </a:rPr>
              <a:t>Asynchronous Crypto Engine (</a:t>
            </a:r>
            <a:r>
              <a:rPr lang="en-US" b="1" dirty="0" smtClean="0">
                <a:solidFill>
                  <a:srgbClr val="A8005C"/>
                </a:solidFill>
              </a:rPr>
              <a:t>ACE)</a:t>
            </a:r>
          </a:p>
          <a:p>
            <a:pPr marL="631826" lvl="1" indent="-271463">
              <a:buSzPct val="100000"/>
              <a:buFont typeface="E+H Serif"/>
              <a:buChar char="•"/>
            </a:pPr>
            <a:r>
              <a:rPr lang="en-US" b="1" dirty="0" smtClean="0">
                <a:solidFill>
                  <a:srgbClr val="A8005C"/>
                </a:solidFill>
              </a:rPr>
              <a:t>Chop calculation into chunks and go to sleep if necessary</a:t>
            </a:r>
          </a:p>
          <a:p>
            <a:pPr marL="631826" lvl="1" indent="-271463">
              <a:buSzPct val="100000"/>
              <a:buFont typeface="E+H Serif"/>
              <a:buChar char="•"/>
            </a:pPr>
            <a:r>
              <a:rPr lang="en-US" b="1" dirty="0" smtClean="0">
                <a:solidFill>
                  <a:srgbClr val="A8005C"/>
                </a:solidFill>
              </a:rPr>
              <a:t>Largest transient before returning to sleep: 149 </a:t>
            </a:r>
            <a:r>
              <a:rPr lang="en-US" b="1" dirty="0" err="1" smtClean="0">
                <a:solidFill>
                  <a:srgbClr val="A8005C"/>
                </a:solidFill>
                <a:latin typeface="Symbol" panose="05050102010706020507" pitchFamily="18" charset="2"/>
              </a:rPr>
              <a:t>m</a:t>
            </a:r>
            <a:r>
              <a:rPr lang="en-US" b="1" dirty="0" err="1" smtClean="0">
                <a:solidFill>
                  <a:srgbClr val="A8005C"/>
                </a:solidFill>
              </a:rPr>
              <a:t>J</a:t>
            </a:r>
            <a:r>
              <a:rPr lang="en-US" b="1" dirty="0" smtClean="0">
                <a:solidFill>
                  <a:srgbClr val="A8005C"/>
                </a:solidFill>
              </a:rPr>
              <a:t> (inversions)</a:t>
            </a:r>
          </a:p>
          <a:p>
            <a:pPr marL="631826" lvl="1" indent="-271463">
              <a:buSzPct val="100000"/>
              <a:buFont typeface="E+H Serif"/>
              <a:buChar char="•"/>
            </a:pPr>
            <a:r>
              <a:rPr lang="en-US" b="1" dirty="0">
                <a:solidFill>
                  <a:srgbClr val="A8005C"/>
                </a:solidFill>
              </a:rPr>
              <a:t>Run-time </a:t>
            </a:r>
            <a:r>
              <a:rPr lang="en-US" b="1" dirty="0" smtClean="0">
                <a:solidFill>
                  <a:srgbClr val="A8005C"/>
                </a:solidFill>
              </a:rPr>
              <a:t>@ 1.5 </a:t>
            </a:r>
            <a:r>
              <a:rPr lang="en-US" b="1" dirty="0" err="1" smtClean="0">
                <a:solidFill>
                  <a:srgbClr val="A8005C"/>
                </a:solidFill>
              </a:rPr>
              <a:t>mW</a:t>
            </a:r>
            <a:r>
              <a:rPr lang="en-US" b="1" dirty="0" smtClean="0">
                <a:solidFill>
                  <a:srgbClr val="A8005C"/>
                </a:solidFill>
              </a:rPr>
              <a:t>: ~4s </a:t>
            </a:r>
            <a:endParaRPr lang="en-US" b="1" dirty="0">
              <a:solidFill>
                <a:srgbClr val="A8005C"/>
              </a:solidFill>
            </a:endParaRPr>
          </a:p>
          <a:p>
            <a:pPr marL="631826" lvl="1" indent="-271463">
              <a:buSzPct val="100000"/>
              <a:buFont typeface="E+H Serif"/>
              <a:buChar char="•"/>
            </a:pPr>
            <a:endParaRPr lang="en-US" b="1" dirty="0">
              <a:solidFill>
                <a:srgbClr val="A8005C"/>
              </a:solidFill>
            </a:endParaRPr>
          </a:p>
          <a:p>
            <a:pPr marL="631826" lvl="1" indent="-271463">
              <a:buSzPct val="100000"/>
              <a:buFont typeface="E+H Serif"/>
              <a:buChar char="•"/>
            </a:pPr>
            <a:endParaRPr lang="en-US" b="1" dirty="0" smtClean="0">
              <a:solidFill>
                <a:srgbClr val="A8005C"/>
              </a:solidFill>
            </a:endParaRPr>
          </a:p>
          <a:p>
            <a:endParaRPr lang="en-US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663850C-2864-4948-B068-EC904DA5D3E4}" type="slidenum">
              <a:rPr lang="en-US" smtClean="0"/>
              <a:t>41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5501126" y="3512321"/>
            <a:ext cx="3514688" cy="30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Tx/>
              <a:buNone/>
              <a:defRPr sz="2000">
                <a:solidFill>
                  <a:srgbClr val="000000"/>
                </a:solidFill>
                <a:latin typeface="E+H Serif"/>
                <a:ea typeface="+mn-ea"/>
                <a:cs typeface="+mn-cs"/>
              </a:defRPr>
            </a:lvl1pPr>
            <a:lvl2pPr marL="360363" indent="31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Tx/>
              <a:buNone/>
              <a:defRPr sz="1800">
                <a:solidFill>
                  <a:srgbClr val="000000"/>
                </a:solidFill>
                <a:latin typeface="E+H Serif"/>
              </a:defRPr>
            </a:lvl2pPr>
            <a:lvl3pPr marL="714375" indent="31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Tx/>
              <a:buNone/>
              <a:defRPr sz="1400">
                <a:solidFill>
                  <a:srgbClr val="000000"/>
                </a:solidFill>
                <a:latin typeface="E+H Serif"/>
              </a:defRPr>
            </a:lvl3pPr>
            <a:lvl4pPr marL="1074738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Tx/>
              <a:buNone/>
              <a:tabLst/>
              <a:defRPr sz="1400">
                <a:solidFill>
                  <a:srgbClr val="000000"/>
                </a:solidFill>
                <a:latin typeface="E+H Serif"/>
              </a:defRPr>
            </a:lvl4pPr>
            <a:lvl5pPr marL="1436688" indent="-31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Tx/>
              <a:buNone/>
              <a:defRPr sz="1400">
                <a:solidFill>
                  <a:srgbClr val="000000"/>
                </a:solidFill>
                <a:latin typeface="E+H Serif"/>
              </a:defRPr>
            </a:lvl5pPr>
            <a:lvl6pPr marL="22526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200" kern="0" dirty="0" smtClean="0"/>
              <a:t>Nordic  nRF51822, 256k Flash 16k RAM, 16 MHz</a:t>
            </a:r>
            <a:endParaRPr lang="en-US" sz="1200" kern="0" dirty="0"/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60" y="5600808"/>
            <a:ext cx="671227" cy="5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2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 for </a:t>
            </a:r>
            <a:r>
              <a:rPr lang="en-US" dirty="0" smtClean="0"/>
              <a:t>even </a:t>
            </a:r>
            <a:r>
              <a:rPr lang="en-US" dirty="0" err="1" smtClean="0"/>
              <a:t>smallter</a:t>
            </a:r>
            <a:r>
              <a:rPr lang="en-US" dirty="0" smtClean="0"/>
              <a:t> targets: ~96 </a:t>
            </a:r>
            <a:r>
              <a:rPr lang="en-US" dirty="0"/>
              <a:t>bit security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 smtClean="0"/>
              <a:t>Curve19119 (a little brother of Curve25519)</a:t>
            </a:r>
            <a:endParaRPr lang="en-US" dirty="0" smtClean="0"/>
          </a:p>
          <a:p>
            <a:pPr lvl="1">
              <a:buSzPct val="100000"/>
            </a:pPr>
            <a:r>
              <a:rPr lang="en-US" dirty="0" smtClean="0"/>
              <a:t>Strongly </a:t>
            </a:r>
            <a:r>
              <a:rPr lang="en-US" dirty="0"/>
              <a:t>inspired by </a:t>
            </a:r>
            <a:r>
              <a:rPr lang="en-US" dirty="0" smtClean="0"/>
              <a:t>Curve25519 </a:t>
            </a:r>
            <a:r>
              <a:rPr lang="en-US" sz="800" dirty="0"/>
              <a:t>(http://cr.yp.to/ecdh/curve25519-20060209.pdf)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SzPct val="100000"/>
            </a:pPr>
            <a:r>
              <a:rPr lang="en-US" dirty="0" smtClean="0"/>
              <a:t>Field </a:t>
            </a:r>
            <a:r>
              <a:rPr lang="en-US" dirty="0"/>
              <a:t>prime p = 2</a:t>
            </a:r>
            <a:r>
              <a:rPr lang="en-US" baseline="30000" dirty="0"/>
              <a:t>191 </a:t>
            </a:r>
            <a:r>
              <a:rPr lang="en-US" dirty="0"/>
              <a:t>– </a:t>
            </a:r>
            <a:r>
              <a:rPr lang="en-US" dirty="0" smtClean="0"/>
              <a:t>19 instead of </a:t>
            </a:r>
            <a:r>
              <a:rPr lang="en-US" dirty="0"/>
              <a:t>p = </a:t>
            </a:r>
            <a:r>
              <a:rPr lang="en-US" dirty="0" smtClean="0"/>
              <a:t>2</a:t>
            </a:r>
            <a:r>
              <a:rPr lang="en-US" baseline="30000" dirty="0" smtClean="0"/>
              <a:t>255 </a:t>
            </a:r>
            <a:r>
              <a:rPr lang="en-US" dirty="0"/>
              <a:t>– 19</a:t>
            </a:r>
            <a:r>
              <a:rPr lang="en-US" dirty="0" smtClean="0"/>
              <a:t> </a:t>
            </a:r>
          </a:p>
          <a:p>
            <a:pPr>
              <a:buSzPct val="100000"/>
            </a:pPr>
            <a:endParaRPr lang="en-US" dirty="0" smtClean="0"/>
          </a:p>
          <a:p>
            <a:pPr>
              <a:buSzPct val="100000"/>
            </a:pPr>
            <a:r>
              <a:rPr lang="en-US" dirty="0" smtClean="0"/>
              <a:t>Montgomery </a:t>
            </a:r>
            <a:r>
              <a:rPr lang="en-US" dirty="0"/>
              <a:t>curve y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3</a:t>
            </a:r>
            <a:r>
              <a:rPr lang="en-US" dirty="0"/>
              <a:t> + A x</a:t>
            </a:r>
            <a:r>
              <a:rPr lang="en-US" baseline="30000" dirty="0"/>
              <a:t>2</a:t>
            </a:r>
            <a:r>
              <a:rPr lang="en-US" dirty="0"/>
              <a:t> + x .</a:t>
            </a: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Parameter A chosen rigidly to be as small as possible given that</a:t>
            </a:r>
          </a:p>
          <a:p>
            <a:pPr marL="631826" lvl="1">
              <a:buSzPct val="100000"/>
              <a:buFont typeface="E+H Serif"/>
              <a:buChar char="•"/>
            </a:pPr>
            <a:r>
              <a:rPr lang="en-US" dirty="0"/>
              <a:t>Both group orders #E and #</a:t>
            </a:r>
            <a:r>
              <a:rPr lang="en-US" dirty="0" err="1"/>
              <a:t>E</a:t>
            </a:r>
            <a:r>
              <a:rPr lang="en-US" baseline="-25000" dirty="0" err="1"/>
              <a:t>quadratic</a:t>
            </a:r>
            <a:r>
              <a:rPr lang="en-US" baseline="-25000" dirty="0"/>
              <a:t> twist</a:t>
            </a:r>
            <a:r>
              <a:rPr lang="en-US" dirty="0"/>
              <a:t> </a:t>
            </a:r>
            <a:r>
              <a:rPr lang="en-US" dirty="0" smtClean="0"/>
              <a:t>,co-Factors </a:t>
            </a:r>
            <a:r>
              <a:rPr lang="en-US" dirty="0"/>
              <a:t>4 or 8 (twist security</a:t>
            </a:r>
            <a:r>
              <a:rPr lang="en-US" dirty="0" smtClean="0"/>
              <a:t>)</a:t>
            </a:r>
            <a:endParaRPr lang="en-US" dirty="0"/>
          </a:p>
          <a:p>
            <a:pPr marL="631826" lvl="1">
              <a:buSzPct val="100000"/>
              <a:buFont typeface="E+H Serif"/>
              <a:buChar char="•"/>
            </a:pPr>
            <a:r>
              <a:rPr lang="en-US" dirty="0"/>
              <a:t>#E &gt; 2</a:t>
            </a:r>
            <a:r>
              <a:rPr lang="en-US" baseline="30000" dirty="0"/>
              <a:t>188</a:t>
            </a:r>
            <a:r>
              <a:rPr lang="en-US" dirty="0"/>
              <a:t>.</a:t>
            </a:r>
          </a:p>
          <a:p>
            <a:pPr marL="631826" lvl="1">
              <a:buSzPct val="100000"/>
              <a:buFont typeface="E+H Serif"/>
              <a:buChar char="•"/>
            </a:pPr>
            <a:r>
              <a:rPr lang="en-US" b="1" dirty="0" smtClean="0"/>
              <a:t>New construction requirement: </a:t>
            </a:r>
            <a:r>
              <a:rPr lang="en-US" b="1" dirty="0"/>
              <a:t>(A+2) shall be </a:t>
            </a:r>
            <a:r>
              <a:rPr lang="en-US" b="1" dirty="0" smtClean="0"/>
              <a:t>square.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Allows </a:t>
            </a:r>
            <a:r>
              <a:rPr lang="en-US" dirty="0"/>
              <a:t>for most-efficient</a:t>
            </a:r>
            <a:r>
              <a:rPr lang="en-US" b="1" dirty="0"/>
              <a:t> </a:t>
            </a:r>
            <a:r>
              <a:rPr lang="en-US" b="1" dirty="0" err="1"/>
              <a:t>Hisil</a:t>
            </a:r>
            <a:r>
              <a:rPr lang="en-US" b="1" dirty="0"/>
              <a:t>-Wong-Carter-Dawson 2008 </a:t>
            </a:r>
            <a:r>
              <a:rPr lang="en-US" b="1" dirty="0" smtClean="0"/>
              <a:t>formulas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02D95FB-7444-4120-8E2B-59C69901DDE6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 for </a:t>
            </a:r>
            <a:r>
              <a:rPr lang="en-US" dirty="0" smtClean="0"/>
              <a:t>even </a:t>
            </a:r>
            <a:r>
              <a:rPr lang="en-US" dirty="0" err="1" smtClean="0"/>
              <a:t>smallter</a:t>
            </a:r>
            <a:r>
              <a:rPr lang="en-US" dirty="0" smtClean="0"/>
              <a:t> targets: ~96 </a:t>
            </a:r>
            <a:r>
              <a:rPr lang="en-US" dirty="0"/>
              <a:t>bit security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US" dirty="0" smtClean="0"/>
              <a:t>Result </a:t>
            </a:r>
            <a:r>
              <a:rPr lang="en-US" dirty="0"/>
              <a:t>of construction and suggested base point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x-coordinate-only </a:t>
            </a:r>
            <a:r>
              <a:rPr lang="en-US" dirty="0"/>
              <a:t>DH protocol </a:t>
            </a:r>
            <a:r>
              <a:rPr lang="en-US" dirty="0" smtClean="0"/>
              <a:t>X19119: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marL="360363">
              <a:buSzPct val="100000"/>
              <a:buFont typeface="E+H Serif"/>
              <a:buChar char="•"/>
            </a:pPr>
            <a:r>
              <a:rPr lang="en-US" dirty="0"/>
              <a:t>A = 529418</a:t>
            </a:r>
          </a:p>
          <a:p>
            <a:pPr marL="360363">
              <a:buSzPct val="100000"/>
              <a:buFont typeface="E+H Serif"/>
              <a:buChar char="•"/>
            </a:pPr>
            <a:r>
              <a:rPr lang="en-US" dirty="0" smtClean="0"/>
              <a:t>#</a:t>
            </a:r>
            <a:r>
              <a:rPr lang="en-US" dirty="0"/>
              <a:t>E = 8 (2</a:t>
            </a:r>
            <a:r>
              <a:rPr lang="en-US" baseline="30000" dirty="0"/>
              <a:t>188  </a:t>
            </a:r>
            <a:r>
              <a:rPr lang="en-US" dirty="0"/>
              <a:t>+ 6805822842506810719592233527</a:t>
            </a:r>
            <a:r>
              <a:rPr lang="en-US" dirty="0" smtClean="0"/>
              <a:t>)</a:t>
            </a:r>
          </a:p>
          <a:p>
            <a:pPr marL="360363">
              <a:buSzPct val="100000"/>
              <a:buFont typeface="E+H Serif"/>
              <a:buChar char="•"/>
            </a:pPr>
            <a:endParaRPr lang="en-US" dirty="0" smtClean="0"/>
          </a:p>
          <a:p>
            <a:pPr marL="360363">
              <a:buSzPct val="100000"/>
              <a:buFont typeface="E+H Serif"/>
              <a:buChar char="•"/>
            </a:pPr>
            <a:r>
              <a:rPr lang="en-US" dirty="0" err="1" smtClean="0"/>
              <a:t>Xbase</a:t>
            </a:r>
            <a:r>
              <a:rPr lang="en-US" dirty="0" smtClean="0"/>
              <a:t> </a:t>
            </a:r>
            <a:r>
              <a:rPr lang="en-US" dirty="0"/>
              <a:t>point = 11</a:t>
            </a:r>
          </a:p>
          <a:p>
            <a:pPr marL="360363">
              <a:buSzPct val="100000"/>
              <a:buFont typeface="E+H Serif"/>
              <a:buChar char="•"/>
            </a:pP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4BB7F87-391B-425C-9D4A-9120AC4338EE}" type="slidenum">
              <a:rPr lang="en-US" smtClean="0"/>
              <a:t>43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</a:t>
            </a:r>
            <a:r>
              <a:rPr lang="en-US" dirty="0"/>
              <a:t>comparison of Curve19119 and Curve25519 on </a:t>
            </a:r>
            <a:r>
              <a:rPr lang="en-US" dirty="0" smtClean="0"/>
              <a:t>M0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b="1" dirty="0"/>
              <a:t>Speed advantage of field multiplication </a:t>
            </a:r>
            <a:r>
              <a:rPr lang="en-US" dirty="0"/>
              <a:t>and squaring: </a:t>
            </a:r>
            <a:r>
              <a:rPr lang="en-US" b="1" dirty="0"/>
              <a:t>Factor ~1.5</a:t>
            </a:r>
          </a:p>
          <a:p>
            <a:pPr marL="631826" lvl="1" indent="-271463">
              <a:buSzPct val="100000"/>
              <a:buFont typeface="E+H Serif"/>
              <a:buChar char="•"/>
            </a:pPr>
            <a:r>
              <a:rPr lang="en-US" dirty="0"/>
              <a:t>Two levels of </a:t>
            </a:r>
            <a:r>
              <a:rPr lang="en-US" dirty="0" smtClean="0"/>
              <a:t>refined </a:t>
            </a:r>
            <a:r>
              <a:rPr lang="en-US" dirty="0"/>
              <a:t>Karatsuba mapping 192</a:t>
            </a:r>
            <a:r>
              <a:rPr lang="en-US" dirty="0">
                <a:sym typeface="Wingdings" panose="05000000000000000000" pitchFamily="2" charset="2"/>
              </a:rPr>
              <a:t>96 bit and 6432 bit multiplications/</a:t>
            </a:r>
            <a:r>
              <a:rPr lang="en-US" dirty="0" err="1">
                <a:sym typeface="Wingdings" panose="05000000000000000000" pitchFamily="2" charset="2"/>
              </a:rPr>
              <a:t>squarings</a:t>
            </a:r>
            <a:endParaRPr lang="en-US" dirty="0">
              <a:sym typeface="Wingdings" panose="05000000000000000000" pitchFamily="2" charset="2"/>
            </a:endParaRPr>
          </a:p>
          <a:p>
            <a:pPr marL="631826" lvl="1" indent="-271463">
              <a:buSzPct val="100000"/>
              <a:buFont typeface="E+H Serif"/>
              <a:buChar char="•"/>
            </a:pPr>
            <a:r>
              <a:rPr lang="en-US" dirty="0">
                <a:sym typeface="Wingdings" panose="05000000000000000000" pitchFamily="2" charset="2"/>
              </a:rPr>
              <a:t>Constant-time conditional negations </a:t>
            </a:r>
            <a:r>
              <a:rPr lang="en-US" dirty="0" smtClean="0">
                <a:sym typeface="Wingdings" panose="05000000000000000000" pitchFamily="2" charset="2"/>
              </a:rPr>
              <a:t>in Karatsuba using </a:t>
            </a:r>
            <a:r>
              <a:rPr lang="en-US" dirty="0">
                <a:sym typeface="Wingdings" panose="05000000000000000000" pitchFamily="2" charset="2"/>
              </a:rPr>
              <a:t>method of </a:t>
            </a:r>
            <a:r>
              <a:rPr lang="en-US" dirty="0" err="1">
                <a:sym typeface="Wingdings" panose="05000000000000000000" pitchFamily="2" charset="2"/>
              </a:rPr>
              <a:t>Düll</a:t>
            </a:r>
            <a:r>
              <a:rPr lang="en-US" dirty="0">
                <a:sym typeface="Wingdings" panose="05000000000000000000" pitchFamily="2" charset="2"/>
              </a:rPr>
              <a:t> et. al. (2015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271463" indent="-271463">
              <a:buSzPct val="100000"/>
              <a:buFont typeface="E+H Serif"/>
              <a:buChar char="•"/>
            </a:pPr>
            <a:r>
              <a:rPr lang="en-US" dirty="0"/>
              <a:t>Variable base point </a:t>
            </a:r>
            <a:r>
              <a:rPr lang="en-US" dirty="0" smtClean="0"/>
              <a:t>scalar multiplication: </a:t>
            </a:r>
            <a:r>
              <a:rPr lang="en-US" b="1" dirty="0" smtClean="0"/>
              <a:t>X19119</a:t>
            </a:r>
            <a:r>
              <a:rPr lang="en-US" dirty="0"/>
              <a:t> </a:t>
            </a:r>
            <a:r>
              <a:rPr lang="en-US" b="1" dirty="0" smtClean="0"/>
              <a:t>1.92 times faster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E9B7CED-3C51-4602-957D-13663D98C313}" type="slidenum">
              <a:rPr lang="en-US" smtClean="0"/>
              <a:t>44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2" y="1329960"/>
            <a:ext cx="8709278" cy="129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Explored the design space of PAKE protocols for the constrained setting of a remote HMI interface for field devices: </a:t>
            </a:r>
            <a:r>
              <a:rPr lang="en-US" b="1" dirty="0"/>
              <a:t>PACE</a:t>
            </a:r>
          </a:p>
          <a:p>
            <a:r>
              <a:rPr lang="en-US" dirty="0" err="1" smtClean="0"/>
              <a:t>Asynchronized</a:t>
            </a:r>
            <a:r>
              <a:rPr lang="en-US" dirty="0" smtClean="0"/>
              <a:t> PACE, Curve25519 </a:t>
            </a:r>
            <a:r>
              <a:rPr lang="en-US" dirty="0"/>
              <a:t>with </a:t>
            </a:r>
            <a:r>
              <a:rPr lang="en-US" dirty="0" smtClean="0"/>
              <a:t>Elligator2:  </a:t>
            </a:r>
            <a:r>
              <a:rPr lang="en-US" dirty="0" smtClean="0">
                <a:sym typeface="Wingdings" panose="05000000000000000000" pitchFamily="2" charset="2"/>
              </a:rPr>
              <a:t>Login </a:t>
            </a:r>
            <a:r>
              <a:rPr lang="en-US" dirty="0">
                <a:sym typeface="Wingdings" panose="05000000000000000000" pitchFamily="2" charset="2"/>
              </a:rPr>
              <a:t>delay </a:t>
            </a:r>
            <a:r>
              <a:rPr lang="en-US" b="1" dirty="0">
                <a:sym typeface="Wingdings" panose="05000000000000000000" pitchFamily="2" charset="2"/>
              </a:rPr>
              <a:t>&lt;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4s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Evaluation of a</a:t>
            </a:r>
            <a:r>
              <a:rPr lang="en-US" dirty="0" smtClean="0"/>
              <a:t>lternative choices: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96 bit security level (Curve19119): ~ </a:t>
            </a:r>
            <a:r>
              <a:rPr lang="en-US" dirty="0" smtClean="0"/>
              <a:t>Login factor 1.92 faster (~2s)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Speed penalty for </a:t>
            </a:r>
            <a:r>
              <a:rPr lang="en-US" dirty="0">
                <a:sym typeface="Wingdings" panose="05000000000000000000" pitchFamily="2" charset="2"/>
              </a:rPr>
              <a:t>PACE on </a:t>
            </a:r>
            <a:r>
              <a:rPr lang="en-US" dirty="0" err="1">
                <a:sym typeface="Wingdings" panose="05000000000000000000" pitchFamily="2" charset="2"/>
              </a:rPr>
              <a:t>Weierstrass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Curves (e.g. P256) with Coin2Point patent circumvention: 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factor</a:t>
            </a:r>
            <a:r>
              <a:rPr lang="en-US" dirty="0" smtClean="0">
                <a:sym typeface="Wingdings" panose="05000000000000000000" pitchFamily="2" charset="2"/>
              </a:rPr>
              <a:t> &gt;&gt; 2</a:t>
            </a:r>
            <a:r>
              <a:rPr lang="en-US" b="1" dirty="0" smtClean="0">
                <a:sym typeface="Wingdings" panose="05000000000000000000" pitchFamily="2" charset="2"/>
              </a:rPr>
              <a:t> (e.g. &gt;&gt;  8s 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Additional speed penalty for random-prime curves: factor 3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A8005C"/>
                </a:solidFill>
              </a:rPr>
              <a:t>Efficiency </a:t>
            </a:r>
            <a:r>
              <a:rPr lang="en-US" sz="2400" b="1" dirty="0">
                <a:solidFill>
                  <a:srgbClr val="A8005C"/>
                </a:solidFill>
              </a:rPr>
              <a:t>matters!</a:t>
            </a:r>
            <a:br>
              <a:rPr lang="en-US" sz="2400" b="1" dirty="0">
                <a:solidFill>
                  <a:srgbClr val="A8005C"/>
                </a:solidFill>
              </a:rPr>
            </a:br>
            <a:r>
              <a:rPr lang="en-US" b="1" dirty="0" smtClean="0">
                <a:solidFill>
                  <a:srgbClr val="A8005C"/>
                </a:solidFill>
              </a:rPr>
              <a:t>Less </a:t>
            </a:r>
            <a:r>
              <a:rPr lang="en-US" b="1" dirty="0">
                <a:solidFill>
                  <a:srgbClr val="A8005C"/>
                </a:solidFill>
              </a:rPr>
              <a:t>efficient protocols and implementations might have driven us back to weak Challenge-Response protocols.</a:t>
            </a: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48D05CE-8205-4374-822C-7980FD184336}" type="slidenum">
              <a:rPr lang="en-US" smtClean="0"/>
              <a:t>45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response protocols revisited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candidate that might actually be </a:t>
            </a:r>
            <a:r>
              <a:rPr lang="en-US" dirty="0" smtClean="0"/>
              <a:t>beneficial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/>
              <a:t>Haase</a:t>
            </a:r>
            <a:r>
              <a:rPr lang="en-US" dirty="0"/>
              <a:t> and </a:t>
            </a:r>
            <a:r>
              <a:rPr lang="en-US" dirty="0" err="1"/>
              <a:t>Benoît</a:t>
            </a:r>
            <a:r>
              <a:rPr lang="en-US" dirty="0"/>
              <a:t> </a:t>
            </a:r>
            <a:r>
              <a:rPr lang="en-US" dirty="0" err="1"/>
              <a:t>Labrique</a:t>
            </a:r>
            <a:r>
              <a:rPr lang="en-US" dirty="0"/>
              <a:t> would like to thank Peter </a:t>
            </a:r>
            <a:r>
              <a:rPr lang="en-US" dirty="0" err="1"/>
              <a:t>Schwabe</a:t>
            </a:r>
            <a:r>
              <a:rPr lang="en-US" dirty="0"/>
              <a:t>, Marc </a:t>
            </a:r>
            <a:r>
              <a:rPr lang="en-US" dirty="0" err="1"/>
              <a:t>Fischlin</a:t>
            </a:r>
            <a:r>
              <a:rPr lang="en-US" dirty="0"/>
              <a:t>, Florian Bachmann, Johann </a:t>
            </a:r>
            <a:r>
              <a:rPr lang="en-US" dirty="0" err="1"/>
              <a:t>Heyszl</a:t>
            </a:r>
            <a:r>
              <a:rPr lang="en-US" dirty="0"/>
              <a:t> and Tanja Lange for inspiring discussions.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540C480-440D-4C44-ABF8-C3F66CB50006}" type="slidenum">
              <a:rPr lang="en-US" smtClean="0"/>
              <a:t>46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7" y="1725118"/>
            <a:ext cx="8017820" cy="2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upload.wikimedia.org/wikipedia/commons/thumb/e/ee/PACE-flag.svg/750px-PACE-flag.sv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32" y="5147633"/>
            <a:ext cx="1577550" cy="10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picture: Field devices in process automation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D31A89C-59A3-4C6A-A515-FC0C8ED5143A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/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" y="1103870"/>
            <a:ext cx="8064227" cy="457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46" y="5166653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409914" y="4674097"/>
            <a:ext cx="5494945" cy="1006509"/>
          </a:xfr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lIns="108000" tIns="108000" rIns="108000" bIns="108000"/>
          <a:lstStyle/>
          <a:p>
            <a:pPr marL="0" indent="0">
              <a:buSzPct val="100000"/>
              <a:buNone/>
            </a:pPr>
            <a:r>
              <a:rPr lang="de-DE" dirty="0" smtClean="0">
                <a:latin typeface="E+H Serif" pitchFamily="18" charset="0"/>
              </a:rPr>
              <a:t>Distributed Control System (DCS)</a:t>
            </a:r>
            <a:endParaRPr lang="de-DE" dirty="0">
              <a:latin typeface="E+H Serif" pitchFamily="18" charset="0"/>
            </a:endParaRPr>
          </a:p>
          <a:p>
            <a:pPr marL="271463" indent="-271463">
              <a:buSzPct val="100000"/>
              <a:buFont typeface="E+H Serif"/>
              <a:buChar char="•"/>
            </a:pPr>
            <a:r>
              <a:rPr lang="de-DE" dirty="0" smtClean="0">
                <a:latin typeface="E+H Serif" pitchFamily="18" charset="0"/>
              </a:rPr>
              <a:t>E.g. Siemens, </a:t>
            </a:r>
            <a:r>
              <a:rPr lang="de-DE" dirty="0" err="1" smtClean="0">
                <a:latin typeface="E+H Serif" pitchFamily="18" charset="0"/>
              </a:rPr>
              <a:t>Yokogawa</a:t>
            </a:r>
            <a:r>
              <a:rPr lang="de-DE" dirty="0" smtClean="0">
                <a:latin typeface="E+H Serif" pitchFamily="18" charset="0"/>
              </a:rPr>
              <a:t>, Emerson, …</a:t>
            </a:r>
          </a:p>
        </p:txBody>
      </p:sp>
      <p:sp>
        <p:nvSpPr>
          <p:cNvPr id="14" name="Ellipse 13"/>
          <p:cNvSpPr/>
          <p:nvPr/>
        </p:nvSpPr>
        <p:spPr>
          <a:xfrm>
            <a:off x="605326" y="991312"/>
            <a:ext cx="3436835" cy="152969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837205" y="2384277"/>
            <a:ext cx="2083036" cy="8460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925226" y="2451219"/>
            <a:ext cx="2083036" cy="8460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picture: Field devices in process automation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20B0F2A-79B4-4CDF-B887-754D1CA65FB2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/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" y="1103870"/>
            <a:ext cx="8064227" cy="457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llipse 10"/>
          <p:cNvSpPr/>
          <p:nvPr/>
        </p:nvSpPr>
        <p:spPr>
          <a:xfrm>
            <a:off x="407734" y="3273040"/>
            <a:ext cx="7703376" cy="293975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CA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87150" y="1258039"/>
            <a:ext cx="4974837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+H Serif" pitchFamily="18" charset="0"/>
              </a:rPr>
              <a:t>Field devices: closest to the process</a:t>
            </a:r>
            <a:br>
              <a:rPr lang="en-US" sz="2000" dirty="0" smtClean="0">
                <a:latin typeface="E+H Serif" pitchFamily="18" charset="0"/>
              </a:rPr>
            </a:br>
            <a:endParaRPr lang="en-US" sz="2000" dirty="0" smtClean="0">
              <a:latin typeface="E+H Serif" pitchFamily="18" charset="0"/>
            </a:endParaRPr>
          </a:p>
          <a:p>
            <a:pPr marL="271463" indent="-271463">
              <a:buClr>
                <a:srgbClr val="007CAA"/>
              </a:buClr>
              <a:buSzPct val="100000"/>
              <a:buFont typeface="E+H Serif"/>
              <a:buChar char="•"/>
            </a:pPr>
            <a:r>
              <a:rPr lang="en-US" sz="2000" dirty="0" smtClean="0">
                <a:latin typeface="E+H Serif" pitchFamily="18" charset="0"/>
              </a:rPr>
              <a:t>Harsh </a:t>
            </a:r>
            <a:r>
              <a:rPr lang="en-US" sz="2000" dirty="0">
                <a:latin typeface="E+H Serif" pitchFamily="18" charset="0"/>
              </a:rPr>
              <a:t>environmental conditions</a:t>
            </a:r>
            <a:endParaRPr lang="en-US" sz="2000" dirty="0" smtClean="0">
              <a:latin typeface="E+H Serif" pitchFamily="18" charset="0"/>
            </a:endParaRPr>
          </a:p>
          <a:p>
            <a:pPr marL="271463" indent="-271463">
              <a:buClr>
                <a:srgbClr val="007CAA"/>
              </a:buClr>
              <a:buSzPct val="100000"/>
              <a:buFont typeface="E+H Serif"/>
              <a:buChar char="•"/>
            </a:pPr>
            <a:r>
              <a:rPr lang="en-US" sz="2000" dirty="0" smtClean="0">
                <a:latin typeface="E+H Serif" pitchFamily="18" charset="0"/>
              </a:rPr>
              <a:t>Tight resource constraints</a:t>
            </a:r>
          </a:p>
          <a:p>
            <a:pPr marL="271463" indent="-271463">
              <a:buClr>
                <a:srgbClr val="007CAA"/>
              </a:buClr>
              <a:buSzPct val="100000"/>
              <a:buFont typeface="E+H Serif"/>
              <a:buChar char="•"/>
            </a:pPr>
            <a:r>
              <a:rPr lang="en-US" sz="2000" dirty="0" smtClean="0">
                <a:latin typeface="E+H Serif" pitchFamily="18" charset="0"/>
              </a:rPr>
              <a:t>Low computational power</a:t>
            </a:r>
          </a:p>
          <a:p>
            <a:pPr marL="271463" indent="-271463">
              <a:buClr>
                <a:srgbClr val="007CAA"/>
              </a:buClr>
              <a:buSzPct val="100000"/>
              <a:buFont typeface="E+H Serif"/>
              <a:buChar char="•"/>
            </a:pPr>
            <a:r>
              <a:rPr lang="en-US" sz="2000" dirty="0" smtClean="0">
                <a:latin typeface="E+H Serif" pitchFamily="18" charset="0"/>
              </a:rPr>
              <a:t>Often: explosion protection required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46" y="5166653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50" y="2784590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5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picture: Field devices in process automation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D31A89C-59A3-4C6A-A515-FC0C8ED5143A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/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" y="1103870"/>
            <a:ext cx="8064227" cy="457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46" y="5166653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picture: Field devices in process automation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F10F3EB-D995-4160-8EB1-CB594C59FDE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/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" y="1103870"/>
            <a:ext cx="8064227" cy="457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>
            <a:spLocks noChangeAspect="1"/>
          </p:cNvSpPr>
          <p:nvPr/>
        </p:nvSpPr>
        <p:spPr>
          <a:xfrm>
            <a:off x="949806" y="1103870"/>
            <a:ext cx="7732721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007CAA"/>
              </a:buClr>
              <a:buSzPct val="100000"/>
              <a:buFont typeface="E+H Serif"/>
              <a:buChar char="•"/>
            </a:pPr>
            <a:r>
              <a:rPr lang="en-US" sz="2000" dirty="0" smtClean="0">
                <a:latin typeface="E+H Serif" pitchFamily="18" charset="0"/>
              </a:rPr>
              <a:t>2017: Still most important interface to distributed control system</a:t>
            </a:r>
            <a:br>
              <a:rPr lang="en-US" sz="2000" dirty="0" smtClean="0">
                <a:latin typeface="E+H Serif" pitchFamily="18" charset="0"/>
              </a:rPr>
            </a:br>
            <a:r>
              <a:rPr lang="en-US" sz="1000" b="1" dirty="0" smtClean="0">
                <a:latin typeface="E+H Serif" pitchFamily="18" charset="0"/>
              </a:rPr>
              <a:t/>
            </a:r>
            <a:br>
              <a:rPr lang="en-US" sz="1000" b="1" dirty="0" smtClean="0">
                <a:latin typeface="E+H Serif" pitchFamily="18" charset="0"/>
              </a:rPr>
            </a:br>
            <a:r>
              <a:rPr lang="en-US" sz="2000" b="1" dirty="0" smtClean="0">
                <a:latin typeface="E+H Serif" pitchFamily="18" charset="0"/>
              </a:rPr>
              <a:t>Analog process value encoding (@ ~12V supply voltage)</a:t>
            </a:r>
            <a:br>
              <a:rPr lang="en-US" sz="2000" b="1" dirty="0" smtClean="0">
                <a:latin typeface="E+H Serif" pitchFamily="18" charset="0"/>
              </a:rPr>
            </a:br>
            <a:r>
              <a:rPr lang="en-US" sz="1000" b="1" dirty="0" smtClean="0">
                <a:latin typeface="E+H Serif" pitchFamily="18" charset="0"/>
              </a:rPr>
              <a:t/>
            </a:r>
            <a:br>
              <a:rPr lang="en-US" sz="1000" b="1" dirty="0" smtClean="0">
                <a:latin typeface="E+H Serif" pitchFamily="18" charset="0"/>
              </a:rPr>
            </a:br>
            <a:r>
              <a:rPr lang="en-US" sz="2000" b="1" dirty="0" smtClean="0">
                <a:latin typeface="E+H Serif" pitchFamily="18" charset="0"/>
              </a:rPr>
              <a:t>3.6 mA (error state)</a:t>
            </a:r>
            <a:br>
              <a:rPr lang="en-US" sz="2000" b="1" dirty="0" smtClean="0">
                <a:latin typeface="E+H Serif" pitchFamily="18" charset="0"/>
              </a:rPr>
            </a:br>
            <a:r>
              <a:rPr lang="en-US" sz="2000" b="1" dirty="0" smtClean="0">
                <a:latin typeface="E+H Serif" pitchFamily="18" charset="0"/>
              </a:rPr>
              <a:t>4 … 20 mA (valid process data)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435552" y="2735086"/>
            <a:ext cx="1102407" cy="1221617"/>
          </a:xfrm>
          <a:prstGeom prst="straightConnector1">
            <a:avLst/>
          </a:prstGeom>
          <a:ln w="38100">
            <a:solidFill>
              <a:srgbClr val="007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46" y="5166653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picture: Field devices in process automation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Making Password Authenticated Key Exchange Suitable For Resource Constrained Industrial Control Devices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F10F3EB-D995-4160-8EB1-CB594C59FDE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Labrique</a:t>
            </a:r>
            <a:endParaRPr lang="en-US" dirty="0"/>
          </a:p>
        </p:txBody>
      </p:sp>
      <p:pic>
        <p:nvPicPr>
          <p:cNvPr id="10" name="Grafik 9"/>
          <p:cNvPicPr/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" y="1103870"/>
            <a:ext cx="8064227" cy="457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>
            <a:spLocks noChangeAspect="1"/>
          </p:cNvSpPr>
          <p:nvPr/>
        </p:nvSpPr>
        <p:spPr>
          <a:xfrm>
            <a:off x="949806" y="1103870"/>
            <a:ext cx="7732721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007CAA"/>
              </a:buClr>
              <a:buSzPct val="100000"/>
              <a:buFont typeface="E+H Serif"/>
              <a:buChar char="•"/>
            </a:pPr>
            <a:r>
              <a:rPr lang="en-US" sz="2000" dirty="0" smtClean="0">
                <a:latin typeface="E+H Serif" pitchFamily="18" charset="0"/>
              </a:rPr>
              <a:t>2017: Still most important interface to distributed control system</a:t>
            </a:r>
            <a:br>
              <a:rPr lang="en-US" sz="2000" dirty="0" smtClean="0">
                <a:latin typeface="E+H Serif" pitchFamily="18" charset="0"/>
              </a:rPr>
            </a:br>
            <a:r>
              <a:rPr lang="en-US" sz="1000" b="1" dirty="0" smtClean="0">
                <a:latin typeface="E+H Serif" pitchFamily="18" charset="0"/>
              </a:rPr>
              <a:t/>
            </a:r>
            <a:br>
              <a:rPr lang="en-US" sz="1000" b="1" dirty="0" smtClean="0">
                <a:latin typeface="E+H Serif" pitchFamily="18" charset="0"/>
              </a:rPr>
            </a:br>
            <a:r>
              <a:rPr lang="en-US" sz="2000" b="1" dirty="0" smtClean="0">
                <a:latin typeface="E+H Serif" pitchFamily="18" charset="0"/>
              </a:rPr>
              <a:t>Analog process value encoding (@ ~12V supply voltage)</a:t>
            </a:r>
            <a:br>
              <a:rPr lang="en-US" sz="2000" b="1" dirty="0" smtClean="0">
                <a:latin typeface="E+H Serif" pitchFamily="18" charset="0"/>
              </a:rPr>
            </a:br>
            <a:r>
              <a:rPr lang="en-US" sz="1000" b="1" dirty="0" smtClean="0">
                <a:latin typeface="E+H Serif" pitchFamily="18" charset="0"/>
              </a:rPr>
              <a:t/>
            </a:r>
            <a:br>
              <a:rPr lang="en-US" sz="1000" b="1" dirty="0" smtClean="0">
                <a:latin typeface="E+H Serif" pitchFamily="18" charset="0"/>
              </a:rPr>
            </a:br>
            <a:r>
              <a:rPr lang="en-US" sz="2000" b="1" dirty="0" smtClean="0">
                <a:latin typeface="E+H Serif" pitchFamily="18" charset="0"/>
              </a:rPr>
              <a:t>3.6 mA (error state)</a:t>
            </a:r>
            <a:br>
              <a:rPr lang="en-US" sz="2000" b="1" dirty="0" smtClean="0">
                <a:latin typeface="E+H Serif" pitchFamily="18" charset="0"/>
              </a:rPr>
            </a:br>
            <a:r>
              <a:rPr lang="en-US" sz="2000" b="1" dirty="0" smtClean="0">
                <a:latin typeface="E+H Serif" pitchFamily="18" charset="0"/>
              </a:rPr>
              <a:t>4 … 20 mA (valid process data)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435552" y="2735086"/>
            <a:ext cx="1102407" cy="1221617"/>
          </a:xfrm>
          <a:prstGeom prst="straightConnector1">
            <a:avLst/>
          </a:prstGeom>
          <a:ln w="38100">
            <a:solidFill>
              <a:srgbClr val="007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46" y="5166653"/>
            <a:ext cx="382280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29395" y="5614580"/>
            <a:ext cx="812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E+H Serif" pitchFamily="18" charset="0"/>
              </a:rPr>
              <a:t>No digital data exchange between DCS and Field Device!</a:t>
            </a:r>
          </a:p>
        </p:txBody>
      </p:sp>
    </p:spTree>
    <p:extLst>
      <p:ext uri="{BB962C8B-B14F-4D97-AF65-F5344CB8AC3E}">
        <p14:creationId xmlns:p14="http://schemas.microsoft.com/office/powerpoint/2010/main" val="12026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EH1208"/>
  <p:tag name="LANGUAGE" val="1"/>
  <p:tag name="LOGOOPTIMIZATION" val="0"/>
  <p:tag name="CLASSIFICATIO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08,8146_402,2775_57,43268_86,918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08,8146_402,2775_57,43268_86,918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08,8146_402,2775_57,43268_86,918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08,8146_402,2775_57,43268_86,918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08,8146_402,2775_57,43268_86,918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13,6068_369,9414_443,7924_92,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628,3992_323,60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13,6068_369,9414_443,7924_92,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628,3992_323,60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13,6068_369,9414_443,7924_92,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3,26354_30,7048_692,3909_148,19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628,3992_323,60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13,6068_369,9414_443,7924_92,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" val="Industries\IR_waste-water_BT.jpg"/>
  <p:tag name="SHAPETYPE" val="imgTitleImage"/>
  <p:tag name="DIMENSIONS" val="385,8279_165,578_444,8975_303,42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3,26354_30,7048_692,3909_148,19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628,3992_323,60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false_true_true_true_true_true_false_true_false_false_false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61,05811_116,9971_326,1078_196,5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67,6091_94,28016_387,1659_218,19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4,60788_239,5513_417,6954_220,0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3,26354_30,7048_370,5342_191,94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3,26354_30,7048_491,3909_198,29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3,26354_30,7048_494,6635_298,22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770,0988_108,35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79,8812_190,0569_86,83339_105,6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79,25_198,3193_278,9999_266,55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444_189,0827_481,5_271,17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770,0988_108,35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79,25_198,3193_278,9999_266,55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444_189,0827_481,5_271,17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79,25_198,3193_278,9999_266,55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444_189,0827_481,5_271,17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770,0988_108,35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79,25_198,3193_278,9999_266,55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444_189,0827_481,5_271,17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8,8333_157,078_86,83339_307,67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770,0988_108,353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79,25_198,3193_278,9999_266,55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444_189,0827_481,5_271,17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770,0988_108,35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251,6817_160,7757_271,0684_144,62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251,6817_160,7757_271,0684_144,62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620,4249_399,7688_302,6021_88,1183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620,4249_399,7688_302,6021_88,1183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620,4249_399,7688_302,6021_88,118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620,4249_399,7688_302,6021_88,118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88,4754_189,4178_642,25_107,717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620,4249_399,7688_302,6021_88,1183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45,2177_397,2897_486,715_89,495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45,2177_397,2897_486,715_89,4953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45,2177_397,2897_486,715_89,495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45,2177_397,2897_486,715_89,495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95,75_230,9463_70,5_92,30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770,0988_108,35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95,75_230,9463_70,5_92,30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770,0988_108,353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872,2374_130,0892_60,59441_104,72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08,8146_402,2775_57,43268_86,9188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564,8801_141,7243_61,36992_173,51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193,0072_128,5789_635,6236_179,67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30,10079_26,52953_390,9534_433,35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MENSIONS" val="708,8146_402,2775_57,43268_86,91882"/>
</p:tagLst>
</file>

<file path=ppt/theme/theme1.xml><?xml version="1.0" encoding="utf-8"?>
<a:theme xmlns:a="http://schemas.openxmlformats.org/drawingml/2006/main" name="E+H_OnScreen">
  <a:themeElements>
    <a:clrScheme name="E+H">
      <a:dk1>
        <a:srgbClr val="000000"/>
      </a:dk1>
      <a:lt1>
        <a:srgbClr val="FFFFFF"/>
      </a:lt1>
      <a:dk2>
        <a:srgbClr val="506671"/>
      </a:dk2>
      <a:lt2>
        <a:srgbClr val="009EE3"/>
      </a:lt2>
      <a:accent1>
        <a:srgbClr val="AED3E7"/>
      </a:accent1>
      <a:accent2>
        <a:srgbClr val="007CAA"/>
      </a:accent2>
      <a:accent3>
        <a:srgbClr val="00597A"/>
      </a:accent3>
      <a:accent4>
        <a:srgbClr val="009EE3"/>
      </a:accent4>
      <a:accent5>
        <a:srgbClr val="7B0040"/>
      </a:accent5>
      <a:accent6>
        <a:srgbClr val="506671"/>
      </a:accent6>
      <a:hlink>
        <a:srgbClr val="009EE3"/>
      </a:hlink>
      <a:folHlink>
        <a:srgbClr val="8FA2AC"/>
      </a:folHlink>
    </a:clrScheme>
    <a:fontScheme name="E+H Serif">
      <a:majorFont>
        <a:latin typeface="E+H Serif"/>
        <a:ea typeface=""/>
        <a:cs typeface=""/>
      </a:majorFont>
      <a:minorFont>
        <a:latin typeface="E+H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CAA"/>
        </a:solidFill>
        <a:ln>
          <a:noFill/>
        </a:ln>
      </a:spPr>
      <a:bodyPr rtlCol="0" anchor="ctr"/>
      <a:lstStyle>
        <a:defPPr algn="ctr">
          <a:defRPr sz="2000" dirty="0" err="1" smtClean="0">
            <a:solidFill>
              <a:srgbClr val="000000"/>
            </a:solidFill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7CA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E+H Serif" pitchFamily="18" charset="0"/>
          </a:defRPr>
        </a:defPPr>
      </a:lstStyle>
    </a:txDef>
  </a:objectDefaults>
  <a:extraClrSchemeLst>
    <a:extraClrScheme>
      <a:clrScheme name="Endress+Hauser">
        <a:dk1>
          <a:srgbClr val="000000"/>
        </a:dk1>
        <a:lt1>
          <a:srgbClr val="FFFFFF"/>
        </a:lt1>
        <a:dk2>
          <a:srgbClr val="506671"/>
        </a:dk2>
        <a:lt2>
          <a:srgbClr val="009EE3"/>
        </a:lt2>
        <a:accent1>
          <a:srgbClr val="AED3E7"/>
        </a:accent1>
        <a:accent2>
          <a:srgbClr val="007CAA"/>
        </a:accent2>
        <a:accent3>
          <a:srgbClr val="00597A"/>
        </a:accent3>
        <a:accent4>
          <a:srgbClr val="009EE3"/>
        </a:accent4>
        <a:accent5>
          <a:srgbClr val="7B0040"/>
        </a:accent5>
        <a:accent6>
          <a:srgbClr val="506671"/>
        </a:accent6>
        <a:hlink>
          <a:srgbClr val="009EE3"/>
        </a:hlink>
        <a:folHlink>
          <a:srgbClr val="8FA2AC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2183</Words>
  <Application>Microsoft Office PowerPoint</Application>
  <PresentationFormat>Bildschirmpräsentation (4:3)</PresentationFormat>
  <Paragraphs>428</Paragraphs>
  <Slides>46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E+H_OnScreen</vt:lpstr>
      <vt:lpstr>Making Password Authenticated Key Exchange Suitable For Resource Constrained Industrial Control Devices</vt:lpstr>
      <vt:lpstr>Examples for Process industry installations</vt:lpstr>
      <vt:lpstr>Bigger picture: Field devices in process automation</vt:lpstr>
      <vt:lpstr>Bigger picture: Field devices in process automation</vt:lpstr>
      <vt:lpstr>Bigger picture: Field devices in process automation</vt:lpstr>
      <vt:lpstr>Bigger picture: Field devices in process automation</vt:lpstr>
      <vt:lpstr>Bigger picture: Field devices in process automation</vt:lpstr>
      <vt:lpstr>Bigger picture: Field devices in process automation</vt:lpstr>
      <vt:lpstr>Bigger picture: Field devices in process automation</vt:lpstr>
      <vt:lpstr>HMI interfaces of field devices in 2017</vt:lpstr>
      <vt:lpstr>HMI interfaces of field devices in 2017</vt:lpstr>
      <vt:lpstr>HMI interfaces of field devices in 2017</vt:lpstr>
      <vt:lpstr>HMI interfaces of field devices in 2017</vt:lpstr>
      <vt:lpstr>Control industry : Re-use of consumer/office standards</vt:lpstr>
      <vt:lpstr>Threat analysis  Security requirements</vt:lpstr>
      <vt:lpstr>Attacker model  Derived key security requirements</vt:lpstr>
      <vt:lpstr>Actual application requirements and constraints</vt:lpstr>
      <vt:lpstr>Operator authentication for E+H SmartBlue App</vt:lpstr>
      <vt:lpstr>Challenge triangle for actual implementation</vt:lpstr>
      <vt:lpstr>Typical budget constraints for 4 … 20 mA devices</vt:lpstr>
      <vt:lpstr>Typical budget constraints for 4 … 20 mA devices</vt:lpstr>
      <vt:lpstr>Typical budget constraints for 4 … 20 mA devices</vt:lpstr>
      <vt:lpstr>Typical budget constraints for 4 … 20 mA devices</vt:lpstr>
      <vt:lpstr>Typical budget constraints for 4 … 20 mA devices</vt:lpstr>
      <vt:lpstr>Wireless HMI: Most important requirements</vt:lpstr>
      <vt:lpstr>How did we proceed – 1 – </vt:lpstr>
      <vt:lpstr>How did we proceed – 2 – </vt:lpstr>
      <vt:lpstr>How did we proceed – 3 – </vt:lpstr>
      <vt:lpstr>Password Authenticated Connection Establishment</vt:lpstr>
      <vt:lpstr>Password Authenticated Connection Establishment</vt:lpstr>
      <vt:lpstr>PACE protocol family members : 4 main steps</vt:lpstr>
      <vt:lpstr>PACE protocol family members : 4 main steps</vt:lpstr>
      <vt:lpstr>PACE protocol family members : 4 main steps</vt:lpstr>
      <vt:lpstr>PACE protocol family members : 4 main steps</vt:lpstr>
      <vt:lpstr>PACE protocol family members : 4 main steps</vt:lpstr>
      <vt:lpstr>Our choice for balanced PACE sub-step in SmartBlue App</vt:lpstr>
      <vt:lpstr>Our choice for balanced PACE sub-step in SmartBlue App</vt:lpstr>
      <vt:lpstr>Our choice for balanced PACE sub-step in SmartBlue App</vt:lpstr>
      <vt:lpstr>Our choice for balanced PACE sub-step in SmartBlue App</vt:lpstr>
      <vt:lpstr>PACE on Cortex M0+</vt:lpstr>
      <vt:lpstr>PACE on Cortex M0+</vt:lpstr>
      <vt:lpstr>Our proposal for even smallter targets: ~96 bit security</vt:lpstr>
      <vt:lpstr>Our proposal for even smallter targets: ~96 bit security</vt:lpstr>
      <vt:lpstr>Speed comparison of Curve19119 and Curve25519 on M0</vt:lpstr>
      <vt:lpstr>Summary</vt:lpstr>
      <vt:lpstr>Challenge response protocols revisited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Password Authenticated Key Exchange Suitable For Resource Constrained Industrial Control Devices</dc:title>
  <dc:creator>Björn Haase</dc:creator>
  <cp:lastModifiedBy>Björn Haase</cp:lastModifiedBy>
  <cp:revision>183</cp:revision>
  <cp:lastPrinted>2017-09-26T23:30:23Z</cp:lastPrinted>
  <dcterms:modified xsi:type="dcterms:W3CDTF">2017-09-27T00:13:23Z</dcterms:modified>
</cp:coreProperties>
</file>