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8" r:id="rId3"/>
    <p:sldId id="269" r:id="rId4"/>
    <p:sldId id="294" r:id="rId5"/>
    <p:sldId id="296" r:id="rId6"/>
    <p:sldId id="298" r:id="rId7"/>
    <p:sldId id="297" r:id="rId8"/>
    <p:sldId id="299" r:id="rId9"/>
    <p:sldId id="300" r:id="rId10"/>
    <p:sldId id="314" r:id="rId11"/>
    <p:sldId id="311" r:id="rId12"/>
    <p:sldId id="312" r:id="rId13"/>
    <p:sldId id="310" r:id="rId14"/>
    <p:sldId id="306" r:id="rId15"/>
    <p:sldId id="315" r:id="rId16"/>
    <p:sldId id="273" r:id="rId17"/>
    <p:sldId id="308" r:id="rId18"/>
    <p:sldId id="274" r:id="rId19"/>
    <p:sldId id="284" r:id="rId20"/>
    <p:sldId id="309" r:id="rId21"/>
    <p:sldId id="317" r:id="rId22"/>
    <p:sldId id="285" r:id="rId23"/>
    <p:sldId id="288" r:id="rId24"/>
    <p:sldId id="316" r:id="rId25"/>
    <p:sldId id="319" r:id="rId26"/>
    <p:sldId id="322" r:id="rId27"/>
    <p:sldId id="289" r:id="rId28"/>
    <p:sldId id="320" r:id="rId29"/>
    <p:sldId id="318" r:id="rId30"/>
    <p:sldId id="321" r:id="rId31"/>
    <p:sldId id="293" r:id="rId32"/>
    <p:sldId id="292" r:id="rId33"/>
    <p:sldId id="301" r:id="rId34"/>
    <p:sldId id="323" r:id="rId35"/>
  </p:sldIdLst>
  <p:sldSz cx="13004800" cy="9753600"/>
  <p:notesSz cx="6858000" cy="9144000"/>
  <p:defaultTextStyle>
    <a:lvl1pPr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1pPr>
    <a:lvl2pPr indent="228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2pPr>
    <a:lvl3pPr indent="457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3pPr>
    <a:lvl4pPr indent="685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4pPr>
    <a:lvl5pPr indent="9144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5pPr>
    <a:lvl6pPr indent="11430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6pPr>
    <a:lvl7pPr indent="1371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7pPr>
    <a:lvl8pPr indent="1600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8pPr>
    <a:lvl9pPr indent="1828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0242"/>
  </p:normalViewPr>
  <p:slideViewPr>
    <p:cSldViewPr snapToGrid="0" snapToObjects="1" showGuides="1">
      <p:cViewPr>
        <p:scale>
          <a:sx n="60" d="100"/>
          <a:sy n="60" d="100"/>
        </p:scale>
        <p:origin x="1016" y="1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PIC12C508, taken from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9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figure we show log2 (GE,</a:t>
            </a:r>
            <a:r>
              <a:rPr lang="en-US" baseline="0" dirty="0" smtClean="0"/>
              <a:t> GM, etc.).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Computation</a:t>
            </a:r>
            <a:r>
              <a:rPr lang="en-US" baseline="0" dirty="0" smtClean="0"/>
              <a:t> time of GM bounds is 0.002s per iteration for all the attack traces lengths (MacBook PRO 2014)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8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0.003s per iteration for all the attack traces lengths (MacBook PRO 2014). Faster than the rank estimation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2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0.003s per iteration for all the attack traces lengths (MacBook PRO 2014). Faster than the rank estimation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0.003s per iteration for all the attack traces lengths (MacBook PRO 2014). Faster than the rank estimation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defRPr sz="1800"/>
            </a:pPr>
            <a:r>
              <a:rPr lang="en-GB" sz="3200" dirty="0" smtClean="0"/>
              <a:t>FSE’15 requires about 7s</a:t>
            </a:r>
            <a:r>
              <a:rPr lang="en-GB" sz="3200" baseline="0" dirty="0" smtClean="0"/>
              <a:t> for similar tightness.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81156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78s per iteration for all the attack traces lengths (MacBook PRO 2014) due to use of </a:t>
            </a:r>
            <a:r>
              <a:rPr lang="en-US" baseline="0" dirty="0" err="1" smtClean="0"/>
              <a:t>vpa</a:t>
            </a:r>
            <a:r>
              <a:rPr lang="en-US" baseline="0" dirty="0" smtClean="0"/>
              <a:t> toolbox in MATLAB (in C or </a:t>
            </a:r>
            <a:r>
              <a:rPr lang="en-US" baseline="0" dirty="0" err="1" smtClean="0"/>
              <a:t>Matematica</a:t>
            </a:r>
            <a:r>
              <a:rPr lang="en-US" baseline="0" dirty="0" smtClean="0"/>
              <a:t> can be done much faster). Compare this to 15s per iteration for FSE on only 128 bytes. No other method could compute this plot. Distance of about 12 bits, </a:t>
            </a:r>
            <a:r>
              <a:rPr lang="en-US" baseline="0" smtClean="0"/>
              <a:t>as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7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78s per iteration for all the attack traces lengths (MacBook PRO 2014) due to use of </a:t>
            </a:r>
            <a:r>
              <a:rPr lang="en-US" baseline="0" dirty="0" err="1" smtClean="0"/>
              <a:t>vpa</a:t>
            </a:r>
            <a:r>
              <a:rPr lang="en-US" baseline="0" dirty="0" smtClean="0"/>
              <a:t> toolbox in MATLAB (in C or </a:t>
            </a:r>
            <a:r>
              <a:rPr lang="en-US" baseline="0" dirty="0" err="1" smtClean="0"/>
              <a:t>Matematica</a:t>
            </a:r>
            <a:r>
              <a:rPr lang="en-US" baseline="0" dirty="0" smtClean="0"/>
              <a:t> can be done much faster). Compare this to 15s per iteration for FSE on only 128 bytes. No other method could compute this plot. Distance of about 12 bits, </a:t>
            </a:r>
            <a:r>
              <a:rPr lang="en-US" baseline="0" smtClean="0"/>
              <a:t>as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7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78s per iteration for all the attack traces lengths (MacBook PRO 2014) due to use of </a:t>
            </a:r>
            <a:r>
              <a:rPr lang="en-US" baseline="0" dirty="0" err="1" smtClean="0"/>
              <a:t>vpa</a:t>
            </a:r>
            <a:r>
              <a:rPr lang="en-US" baseline="0" dirty="0" smtClean="0"/>
              <a:t> toolbox in MATLAB (in C or </a:t>
            </a:r>
            <a:r>
              <a:rPr lang="en-US" baseline="0" dirty="0" err="1" smtClean="0"/>
              <a:t>Matematica</a:t>
            </a:r>
            <a:r>
              <a:rPr lang="en-US" baseline="0" dirty="0" smtClean="0"/>
              <a:t> can be done much faster). Compare this to 15s per iteration for FSE on only 128 bytes. No other method could compute this plot. Distance of about 12 bits, </a:t>
            </a:r>
            <a:r>
              <a:rPr lang="en-US" baseline="0" smtClean="0"/>
              <a:t>as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1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r>
              <a:rPr lang="en-US" baseline="0" dirty="0" smtClean="0"/>
              <a:t> time of GM bounds is 78s per iteration for all the attack traces lengths (MacBook PRO 2014) due to use of </a:t>
            </a:r>
            <a:r>
              <a:rPr lang="en-US" baseline="0" dirty="0" err="1" smtClean="0"/>
              <a:t>vpa</a:t>
            </a:r>
            <a:r>
              <a:rPr lang="en-US" baseline="0" dirty="0" smtClean="0"/>
              <a:t> toolbox in MATLAB (in C or </a:t>
            </a:r>
            <a:r>
              <a:rPr lang="en-US" baseline="0" dirty="0" err="1" smtClean="0"/>
              <a:t>Matematica</a:t>
            </a:r>
            <a:r>
              <a:rPr lang="en-US" baseline="0" dirty="0" smtClean="0"/>
              <a:t> can be done much faster). Compare this to 15s per iteration for FSE on only 128 bytes. No other method could compute this plot. Distance of about 12 bits, </a:t>
            </a:r>
            <a:r>
              <a:rPr lang="en-US" baseline="0" smtClean="0"/>
              <a:t>as predicted.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power of SCA on</a:t>
            </a:r>
            <a:r>
              <a:rPr lang="en-US" baseline="0" dirty="0" smtClean="0"/>
              <a:t> crypto algorithms comes from the divide et </a:t>
            </a:r>
            <a:r>
              <a:rPr lang="en-US" baseline="0" dirty="0" err="1" smtClean="0"/>
              <a:t>impera</a:t>
            </a:r>
            <a:r>
              <a:rPr lang="en-US" baseline="0" dirty="0" smtClean="0"/>
              <a:t> strategy. This is also used for key-loading scenarios.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original evaluation tool developed by</a:t>
            </a:r>
            <a:r>
              <a:rPr lang="en-US" baseline="0" dirty="0" smtClean="0"/>
              <a:t> James Massey in 1994, under the initial name of “guess work”.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term “guessing entropy” was introduced by </a:t>
            </a:r>
            <a:r>
              <a:rPr lang="en-US" baseline="0" dirty="0" err="1" smtClean="0"/>
              <a:t>Cachin</a:t>
            </a:r>
            <a:r>
              <a:rPr lang="en-US" baseline="0" dirty="0" smtClean="0"/>
              <a:t> in his PhD thesis.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GM we need actual probabilities, not scores.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measure used in practice in many publications of SCA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GE has a clearly larger STD =&gt; we need to average much more to get a good estimate. With GM there is no such problem.</a:t>
            </a:r>
          </a:p>
          <a:p>
            <a:r>
              <a:rPr lang="en-US" baseline="0" dirty="0" smtClean="0"/>
              <a:t>The only requirement is to get real probabilities, as obtained from template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Veyrat-Charvillon</a:t>
            </a:r>
            <a:r>
              <a:rPr lang="en-US" dirty="0" smtClean="0"/>
              <a:t>,</a:t>
            </a:r>
            <a:r>
              <a:rPr lang="en-US" baseline="0" dirty="0" smtClean="0"/>
              <a:t> FX and his group proposed first practical algorithms for 128-bit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baseline="0" dirty="0" smtClean="0"/>
              <a:t>LB/UB bounds are easily computable for very large keys.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9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0" dirty="0" smtClean="0"/>
              <a:t>ur LB/UB bounds are easily computable for very large keys. Thanks to the reviewer for the LB-UB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0" dirty="0" smtClean="0"/>
              <a:t>ur LB/UB bounds are easily computable for very large keys. Thanks to the reviewer for the LB-UB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8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345308"/>
            <a:ext cx="10464800" cy="1582292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6544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/>
            </a:pPr>
            <a:r>
              <a:rPr sz="4000"/>
              <a:t>Body Level One</a:t>
            </a:r>
          </a:p>
          <a:p>
            <a:pPr lvl="1">
              <a:defRPr sz="1800"/>
            </a:pPr>
            <a:r>
              <a:rPr sz="4000"/>
              <a:t>Body Level Two</a:t>
            </a:r>
          </a:p>
          <a:p>
            <a:pPr lvl="2">
              <a:defRPr sz="1800"/>
            </a:pPr>
            <a:r>
              <a:rPr sz="4000"/>
              <a:t>Body Level Three</a:t>
            </a:r>
          </a:p>
          <a:p>
            <a:pPr lvl="3">
              <a:defRPr sz="1800"/>
            </a:pPr>
            <a:r>
              <a:rPr sz="4000"/>
              <a:t>Body Level Four</a:t>
            </a:r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0579" y="2028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159" y="2028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157" y="3334494"/>
            <a:ext cx="4801992" cy="2120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651" y="3334494"/>
            <a:ext cx="2117236" cy="21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8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-2603" y="9341565"/>
            <a:ext cx="373709" cy="355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61" r:id="rId5"/>
  </p:sldLayoutIdLst>
  <p:transition spd="med"/>
  <p:txStyles>
    <p:titleStyle>
      <a:lvl1pPr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1pPr>
      <a:lvl2pPr indent="228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2pPr>
      <a:lvl3pPr indent="457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3pPr>
      <a:lvl4pPr indent="685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4pPr>
      <a:lvl5pPr indent="9144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5pPr>
      <a:lvl6pPr indent="11430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6pPr>
      <a:lvl7pPr indent="1371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7pPr>
      <a:lvl8pPr indent="1600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8pPr>
      <a:lvl9pPr indent="1828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lab.cs.pub.ro/marios.choudary/gmbound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3927199"/>
            <a:ext cx="10464800" cy="15822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6000" dirty="0"/>
              <a:t>Back to </a:t>
            </a:r>
            <a:r>
              <a:rPr lang="en-US" sz="6000" dirty="0" smtClean="0"/>
              <a:t>Massey:</a:t>
            </a:r>
            <a:br>
              <a:rPr lang="en-US" sz="6000" dirty="0" smtClean="0"/>
            </a:br>
            <a:r>
              <a:rPr lang="en-US" sz="6000" dirty="0" smtClean="0"/>
              <a:t>Impressively </a:t>
            </a:r>
            <a:r>
              <a:rPr lang="en-US" sz="6000" dirty="0"/>
              <a:t>fast, scalable and tight security evaluation tools</a:t>
            </a:r>
            <a:endParaRPr sz="6000" dirty="0"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89709" y="6172200"/>
            <a:ext cx="11596255" cy="20849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4000" dirty="0" smtClean="0"/>
              <a:t>Marios O. Choudary and </a:t>
            </a:r>
            <a:r>
              <a:rPr lang="en-GB" sz="4000" dirty="0" err="1" smtClean="0"/>
              <a:t>Pantelimon</a:t>
            </a:r>
            <a:r>
              <a:rPr lang="en-GB" sz="4000" dirty="0" smtClean="0"/>
              <a:t> George </a:t>
            </a:r>
            <a:r>
              <a:rPr lang="en-GB" sz="4000" dirty="0" err="1" smtClean="0"/>
              <a:t>Popescu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University </a:t>
            </a:r>
            <a:r>
              <a:rPr lang="en-GB" sz="4000" dirty="0" err="1" smtClean="0"/>
              <a:t>Politehnica</a:t>
            </a:r>
            <a:r>
              <a:rPr lang="en-GB" sz="4000" dirty="0" smtClean="0"/>
              <a:t> of Bucharest</a:t>
            </a:r>
            <a:endParaRPr sz="4000" dirty="0"/>
          </a:p>
          <a:p>
            <a:pPr lvl="0">
              <a:defRPr sz="1800"/>
            </a:pPr>
            <a:r>
              <a:rPr lang="en-GB" sz="4000" dirty="0" smtClean="0"/>
              <a:t>CHES 2017, Taipei</a:t>
            </a:r>
            <a:endParaRPr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Experimental data sets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083981"/>
            <a:ext cx="5334000" cy="68060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  <a:p>
            <a:pPr lvl="1">
              <a:defRPr sz="1800"/>
            </a:pPr>
            <a:r>
              <a:rPr lang="en-GB" sz="3000" dirty="0" smtClean="0"/>
              <a:t>Target is AES S-box lookup</a:t>
            </a:r>
          </a:p>
          <a:p>
            <a:pPr lvl="1">
              <a:defRPr sz="1800"/>
            </a:pPr>
            <a:r>
              <a:rPr lang="en-GB" sz="3000" dirty="0" smtClean="0"/>
              <a:t>Hamming Weight leakage model</a:t>
            </a:r>
          </a:p>
          <a:p>
            <a:pPr lvl="1">
              <a:defRPr sz="1800"/>
            </a:pPr>
            <a:r>
              <a:rPr lang="en-GB" sz="3000" dirty="0" smtClean="0"/>
              <a:t>One sample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/>
              <a:t>Real data set:</a:t>
            </a:r>
          </a:p>
          <a:p>
            <a:pPr lvl="1" algn="l">
              <a:defRPr sz="1800"/>
            </a:pPr>
            <a:r>
              <a:rPr lang="en-GB" sz="3000" dirty="0" smtClean="0"/>
              <a:t>Target is AES S-box lookup from AVR XMEGA AES crypto engine</a:t>
            </a:r>
          </a:p>
          <a:p>
            <a:pPr lvl="1" algn="l">
              <a:defRPr sz="1800"/>
            </a:pPr>
            <a:r>
              <a:rPr lang="en-GB" sz="3000" dirty="0" smtClean="0"/>
              <a:t>Template Attack profiling</a:t>
            </a:r>
          </a:p>
          <a:p>
            <a:pPr lvl="1" algn="l">
              <a:defRPr sz="1800"/>
            </a:pPr>
            <a:r>
              <a:rPr lang="en-GB" sz="3000" dirty="0" smtClean="0"/>
              <a:t>LDA compression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42960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487593" cy="65830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500" dirty="0" smtClean="0"/>
              <a:t>Probabilities for real data with a single attack trace</a:t>
            </a:r>
            <a:br>
              <a:rPr lang="en-GB" sz="3500" dirty="0" smtClean="0"/>
            </a:br>
            <a:r>
              <a:rPr lang="en-GB" sz="3500" dirty="0" smtClean="0">
                <a:solidFill>
                  <a:srgbClr val="FF0000"/>
                </a:solidFill>
              </a:rPr>
              <a:t>Very large standard deviation for GE (100 iterations)</a:t>
            </a:r>
          </a:p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3500" dirty="0"/>
          </a:p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3500" dirty="0"/>
          </a:p>
          <a:p>
            <a:pPr lvl="0">
              <a:defRPr sz="1800"/>
            </a:pPr>
            <a:endParaRPr lang="en-GB" sz="3500" dirty="0" smtClean="0"/>
          </a:p>
          <a:p>
            <a:pPr lvl="1">
              <a:defRPr sz="1800"/>
            </a:pPr>
            <a:endParaRPr lang="en-GB" sz="3500" dirty="0" smtClean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Guessing entropy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87" y="3392376"/>
            <a:ext cx="6961173" cy="5794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28868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5830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GB" sz="3500" dirty="0" smtClean="0"/>
              <a:t>Probabilities for real data with 100 attack traces</a:t>
            </a:r>
            <a:br>
              <a:rPr lang="en-GB" sz="3500" dirty="0" smtClean="0"/>
            </a:br>
            <a:r>
              <a:rPr lang="en-GB" sz="3500" dirty="0" smtClean="0">
                <a:solidFill>
                  <a:srgbClr val="FF0000"/>
                </a:solidFill>
              </a:rPr>
              <a:t>Again large </a:t>
            </a:r>
            <a:r>
              <a:rPr lang="en-GB" sz="3500" dirty="0">
                <a:solidFill>
                  <a:srgbClr val="FF0000"/>
                </a:solidFill>
              </a:rPr>
              <a:t>standard deviation for </a:t>
            </a:r>
            <a:r>
              <a:rPr lang="en-GB" sz="3500" dirty="0" smtClean="0">
                <a:solidFill>
                  <a:srgbClr val="FF0000"/>
                </a:solidFill>
              </a:rPr>
              <a:t>GE</a:t>
            </a:r>
          </a:p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3500" dirty="0"/>
          </a:p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3500" dirty="0"/>
          </a:p>
          <a:p>
            <a:pPr lvl="0">
              <a:defRPr sz="1800"/>
            </a:pPr>
            <a:endParaRPr lang="en-GB" sz="3500" dirty="0" smtClean="0"/>
          </a:p>
          <a:p>
            <a:pPr lvl="1">
              <a:defRPr sz="1800"/>
            </a:pPr>
            <a:endParaRPr lang="en-GB" sz="3500" dirty="0" smtClean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Guessing entropy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09" y="3602804"/>
            <a:ext cx="6894623" cy="573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2880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GM, GE on a single key byte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13730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2603500"/>
            <a:ext cx="5334000" cy="137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/>
              <a:t>Real data 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9" y="3711351"/>
            <a:ext cx="6317216" cy="5544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659" y="2213885"/>
            <a:ext cx="11363688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4000" dirty="0" smtClean="0">
                <a:solidFill>
                  <a:srgbClr val="FF0000"/>
                </a:solidFill>
              </a:rPr>
              <a:t>Large </a:t>
            </a:r>
            <a:r>
              <a:rPr lang="en-GB" sz="4000" dirty="0">
                <a:solidFill>
                  <a:srgbClr val="FF0000"/>
                </a:solidFill>
              </a:rPr>
              <a:t>standard deviation for </a:t>
            </a:r>
            <a:r>
              <a:rPr lang="en-GB" sz="4000" dirty="0" smtClean="0">
                <a:solidFill>
                  <a:srgbClr val="FF0000"/>
                </a:solidFill>
              </a:rPr>
              <a:t>GE in both experiments</a:t>
            </a:r>
            <a:endParaRPr lang="en-GB" sz="4000" dirty="0">
              <a:solidFill>
                <a:srgbClr val="FF000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05806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69636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Problems for full-key evaluation:</a:t>
            </a:r>
            <a:br>
              <a:rPr lang="en-GB" sz="8000" dirty="0" smtClean="0"/>
            </a:br>
            <a:r>
              <a:rPr lang="en-GB" sz="8000" dirty="0" smtClean="0">
                <a:solidFill>
                  <a:srgbClr val="FF0000"/>
                </a:solidFill>
              </a:rPr>
              <a:t>GM, GE do not scale!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566071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600" b="1" dirty="0" smtClean="0"/>
              <a:t>n</a:t>
            </a:r>
            <a:r>
              <a:rPr lang="en-GB" sz="3600" b="1" baseline="-25000" dirty="0" smtClean="0"/>
              <a:t>s</a:t>
            </a:r>
            <a:r>
              <a:rPr lang="en-GB" sz="3600" dirty="0" smtClean="0"/>
              <a:t> = 2 bytes =&gt; |</a:t>
            </a:r>
            <a:r>
              <a:rPr lang="en-GB" sz="3600" dirty="0" err="1" smtClean="0"/>
              <a:t>S|</a:t>
            </a:r>
            <a:r>
              <a:rPr lang="en-GB" sz="3600" baseline="30000" dirty="0" err="1" smtClean="0"/>
              <a:t>ns</a:t>
            </a:r>
            <a:r>
              <a:rPr lang="en-GB" sz="3600" dirty="0" smtClean="0"/>
              <a:t> = 256</a:t>
            </a:r>
            <a:r>
              <a:rPr lang="en-GB" sz="3600" baseline="30000" dirty="0" smtClean="0"/>
              <a:t>2</a:t>
            </a:r>
            <a:r>
              <a:rPr lang="en-GB" sz="3600" dirty="0" smtClean="0"/>
              <a:t> = 65536 probabilities</a:t>
            </a:r>
            <a:br>
              <a:rPr lang="en-GB" sz="3600" dirty="0" smtClean="0"/>
            </a:br>
            <a:r>
              <a:rPr lang="en-GB" sz="3600" dirty="0" smtClean="0"/>
              <a:t>to compute and sort</a:t>
            </a:r>
          </a:p>
          <a:p>
            <a:pPr lvl="0">
              <a:defRPr sz="1800"/>
            </a:pPr>
            <a:endParaRPr lang="en-GB" sz="3600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sz="1800" dirty="0" smtClean="0"/>
          </a:p>
          <a:p>
            <a:pPr lvl="0">
              <a:defRPr sz="1800"/>
            </a:pPr>
            <a:endParaRPr lang="en-GB" sz="1800" dirty="0"/>
          </a:p>
          <a:p>
            <a:pPr lvl="0">
              <a:defRPr sz="1800"/>
            </a:pPr>
            <a:endParaRPr lang="en-GB" sz="3800" dirty="0" smtClean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198" y="4194510"/>
            <a:ext cx="1800000" cy="180000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kumimoji="0" lang="en-US" sz="3000" b="0" i="0" u="none" strike="noStrike" cap="none" spc="0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0759" y="4194510"/>
            <a:ext cx="1800000" cy="180000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lang="en-US" sz="300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2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829743" y="5679274"/>
            <a:ext cx="1115194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2850989" y="5679275"/>
            <a:ext cx="1115195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7" y="6787750"/>
            <a:ext cx="6041249" cy="216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5" y="3398278"/>
            <a:ext cx="5259130" cy="12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5442" y="5486212"/>
            <a:ext cx="102657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269" y="4687425"/>
            <a:ext cx="495957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000" b="1" dirty="0"/>
              <a:t>n</a:t>
            </a:r>
            <a:r>
              <a:rPr lang="en-GB" sz="4000" b="1" baseline="-25000" dirty="0"/>
              <a:t>s</a:t>
            </a:r>
            <a:r>
              <a:rPr lang="en-GB" sz="4000" dirty="0"/>
              <a:t> = 2 </a:t>
            </a:r>
            <a:r>
              <a:rPr lang="en-GB" sz="4000" dirty="0" smtClean="0"/>
              <a:t>bytes</a:t>
            </a:r>
          </a:p>
          <a:p>
            <a:pPr algn="l" rtl="0" latinLnBrk="1" hangingPunct="0"/>
            <a:r>
              <a:rPr lang="en-GB" sz="4000" dirty="0" smtClean="0"/>
              <a:t>=&gt; we can still do it</a:t>
            </a:r>
          </a:p>
          <a:p>
            <a:pPr algn="l" rtl="0" latinLnBrk="1" hangingPunct="0"/>
            <a:r>
              <a:rPr lang="en-GB" sz="4000" dirty="0" smtClean="0"/>
              <a:t>(takes a few min)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90723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69636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Problems for full-key evaluation:</a:t>
            </a:r>
            <a:br>
              <a:rPr lang="en-GB" sz="8000" dirty="0" smtClean="0"/>
            </a:br>
            <a:r>
              <a:rPr lang="en-GB" sz="8000" dirty="0" smtClean="0">
                <a:solidFill>
                  <a:srgbClr val="FF0000"/>
                </a:solidFill>
              </a:rPr>
              <a:t>GM, GE do not scale!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6" name="Shape 69"/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971923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600" b="1" dirty="0" smtClean="0"/>
              <a:t>n</a:t>
            </a:r>
            <a:r>
              <a:rPr lang="en-GB" sz="3600" b="1" baseline="-25000" dirty="0" smtClean="0"/>
              <a:t>s</a:t>
            </a:r>
            <a:r>
              <a:rPr lang="en-GB" sz="3600" dirty="0" smtClean="0"/>
              <a:t> = 16 bytes =&gt; |</a:t>
            </a:r>
            <a:r>
              <a:rPr lang="en-GB" sz="3600" dirty="0" err="1" smtClean="0"/>
              <a:t>S|</a:t>
            </a:r>
            <a:r>
              <a:rPr lang="en-GB" sz="3600" baseline="30000" dirty="0" err="1" smtClean="0"/>
              <a:t>ns</a:t>
            </a:r>
            <a:r>
              <a:rPr lang="en-GB" sz="3600" dirty="0" smtClean="0"/>
              <a:t> = 256</a:t>
            </a:r>
            <a:r>
              <a:rPr lang="en-GB" sz="3600" baseline="30000" dirty="0" smtClean="0"/>
              <a:t>16</a:t>
            </a:r>
            <a:r>
              <a:rPr lang="en-GB" sz="3600" dirty="0" smtClean="0"/>
              <a:t> = 3.4</a:t>
            </a:r>
            <a:r>
              <a:rPr lang="mr-IN" sz="3600" dirty="0" smtClean="0"/>
              <a:t>…</a:t>
            </a:r>
            <a:r>
              <a:rPr lang="en-GB" sz="3600" dirty="0" smtClean="0"/>
              <a:t> x 10</a:t>
            </a:r>
            <a:r>
              <a:rPr lang="en-GB" sz="3600" baseline="30000" dirty="0" smtClean="0"/>
              <a:t>38</a:t>
            </a:r>
            <a:r>
              <a:rPr lang="en-GB" sz="3600" dirty="0" smtClean="0"/>
              <a:t> probabilities</a:t>
            </a:r>
            <a:br>
              <a:rPr lang="en-GB" sz="3600" dirty="0" smtClean="0"/>
            </a:br>
            <a:r>
              <a:rPr lang="en-GB" sz="3600" dirty="0" smtClean="0"/>
              <a:t>to compute and sort</a:t>
            </a:r>
          </a:p>
          <a:p>
            <a:pPr lvl="0">
              <a:defRPr sz="1800"/>
            </a:pPr>
            <a:endParaRPr lang="en-GB" sz="3600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sz="1800" dirty="0" smtClean="0"/>
          </a:p>
          <a:p>
            <a:pPr lvl="0">
              <a:defRPr sz="1800"/>
            </a:pPr>
            <a:endParaRPr lang="en-GB" sz="1800" dirty="0"/>
          </a:p>
          <a:p>
            <a:pPr lvl="0">
              <a:defRPr sz="1800"/>
            </a:pPr>
            <a:endParaRPr lang="en-GB" sz="3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045442" y="5703922"/>
            <a:ext cx="102657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8375" y="4701262"/>
            <a:ext cx="507481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4000" b="1" dirty="0"/>
              <a:t>n</a:t>
            </a:r>
            <a:r>
              <a:rPr lang="en-GB" sz="4000" b="1" baseline="-25000" dirty="0"/>
              <a:t>s</a:t>
            </a:r>
            <a:r>
              <a:rPr lang="en-GB" sz="4000" dirty="0"/>
              <a:t> = </a:t>
            </a:r>
            <a:r>
              <a:rPr lang="en-GB" sz="4000" dirty="0" smtClean="0"/>
              <a:t>16 bytes</a:t>
            </a:r>
          </a:p>
          <a:p>
            <a:pPr algn="l" rtl="0" latinLnBrk="1" hangingPunct="0"/>
            <a:r>
              <a:rPr lang="en-GB" sz="4000" dirty="0" smtClean="0">
                <a:solidFill>
                  <a:srgbClr val="FF0000"/>
                </a:solidFill>
              </a:rPr>
              <a:t>=&gt; we can not do 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3198" y="4194510"/>
            <a:ext cx="1800000" cy="180000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kumimoji="0" lang="en-US" sz="3000" b="0" i="0" u="none" strike="noStrike" cap="none" spc="0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0759" y="4194510"/>
            <a:ext cx="1800000" cy="180000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lang="en-US" sz="300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2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829743" y="5679274"/>
            <a:ext cx="1115194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2850989" y="5679275"/>
            <a:ext cx="1115195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3448" y="4191692"/>
            <a:ext cx="1800000" cy="1800000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lang="en-US" sz="3000" baseline="-25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16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5734777" y="5679275"/>
            <a:ext cx="1115195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8614" y="4750826"/>
            <a:ext cx="468078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r-IN" sz="3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…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" y="6782653"/>
            <a:ext cx="8606251" cy="21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5" y="3398278"/>
            <a:ext cx="525913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8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8000" dirty="0" smtClean="0"/>
              <a:t>Full-key Evaluation tools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600" b="1" dirty="0" smtClean="0"/>
              <a:t>Key enumeration:</a:t>
            </a:r>
            <a:r>
              <a:rPr lang="en-GB" sz="3600" dirty="0" smtClean="0"/>
              <a:t> efficient algorithmic combination of lists of probabilities to output the most likely values of the full key (optimised brute force search attack)</a:t>
            </a:r>
            <a:br>
              <a:rPr lang="en-GB" sz="3600" dirty="0" smtClean="0"/>
            </a:br>
            <a:r>
              <a:rPr lang="en-GB" sz="3600" dirty="0" smtClean="0"/>
              <a:t>f(</a:t>
            </a:r>
            <a:r>
              <a:rPr lang="en-GB" sz="3600" dirty="0" err="1" smtClean="0"/>
              <a:t>k</a:t>
            </a:r>
            <a:r>
              <a:rPr lang="en-GB" sz="3600" baseline="-25000" dirty="0" err="1" smtClean="0"/>
              <a:t>good</a:t>
            </a:r>
            <a:r>
              <a:rPr lang="en-GB" sz="3600" dirty="0" smtClean="0"/>
              <a:t>, L</a:t>
            </a:r>
            <a:r>
              <a:rPr lang="en-GB" sz="3600" baseline="-25000" dirty="0" smtClean="0"/>
              <a:t>1</a:t>
            </a:r>
            <a:r>
              <a:rPr lang="en-GB" sz="3600" dirty="0" smtClean="0"/>
              <a:t>, L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, </a:t>
            </a:r>
            <a:r>
              <a:rPr lang="mr-IN" sz="3600" dirty="0" smtClean="0"/>
              <a:t>…</a:t>
            </a:r>
            <a:r>
              <a:rPr lang="en-GB" sz="3600" dirty="0" smtClean="0"/>
              <a:t>) =&gt; P(</a:t>
            </a:r>
            <a:r>
              <a:rPr lang="en-GB" sz="3600" dirty="0" err="1" smtClean="0"/>
              <a:t>k</a:t>
            </a:r>
            <a:r>
              <a:rPr lang="en-GB" sz="3600" baseline="-25000" dirty="0" err="1" smtClean="0"/>
              <a:t>full</a:t>
            </a:r>
            <a:r>
              <a:rPr lang="en-GB" sz="3600" dirty="0" smtClean="0"/>
              <a:t>= v</a:t>
            </a:r>
            <a:r>
              <a:rPr lang="en-GB" sz="3600" baseline="-25000" dirty="0" smtClean="0"/>
              <a:t>1</a:t>
            </a:r>
            <a:r>
              <a:rPr lang="en-GB" sz="3600" dirty="0" smtClean="0"/>
              <a:t>) &gt; P(</a:t>
            </a:r>
            <a:r>
              <a:rPr lang="en-GB" sz="3600" dirty="0" err="1" smtClean="0"/>
              <a:t>k</a:t>
            </a:r>
            <a:r>
              <a:rPr lang="en-GB" sz="3600" baseline="-25000" dirty="0" err="1" smtClean="0"/>
              <a:t>full</a:t>
            </a:r>
            <a:r>
              <a:rPr lang="en-GB" sz="3600" dirty="0" smtClean="0"/>
              <a:t>= v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) &gt; </a:t>
            </a:r>
            <a:r>
              <a:rPr lang="mr-IN" sz="3600" dirty="0" smtClean="0"/>
              <a:t>…</a:t>
            </a:r>
            <a:endParaRPr lang="en-GB" sz="1800" dirty="0"/>
          </a:p>
          <a:p>
            <a:pPr lvl="0">
              <a:defRPr sz="1800"/>
            </a:pPr>
            <a:r>
              <a:rPr lang="en-GB" sz="3800" b="1" dirty="0" smtClean="0"/>
              <a:t>Rank estimation:</a:t>
            </a:r>
            <a:r>
              <a:rPr lang="en-GB" sz="3800" dirty="0" smtClean="0"/>
              <a:t> algorithmic estimation (bound) of the key rank (empirical guessing entropy) </a:t>
            </a:r>
            <a:r>
              <a:rPr lang="en-GB" sz="3800" dirty="0"/>
              <a:t/>
            </a:r>
            <a:br>
              <a:rPr lang="en-GB" sz="3800" dirty="0"/>
            </a:br>
            <a:r>
              <a:rPr lang="en-GB" sz="3800" dirty="0" smtClean="0"/>
              <a:t>f(</a:t>
            </a:r>
            <a:r>
              <a:rPr lang="en-GB" sz="3800" dirty="0" err="1" smtClean="0"/>
              <a:t>k</a:t>
            </a:r>
            <a:r>
              <a:rPr lang="en-GB" sz="3800" baseline="-25000" dirty="0" err="1" smtClean="0"/>
              <a:t>good</a:t>
            </a:r>
            <a:r>
              <a:rPr lang="en-GB" sz="3800" dirty="0" smtClean="0"/>
              <a:t>, L</a:t>
            </a:r>
            <a:r>
              <a:rPr lang="en-GB" sz="3800" baseline="-25000" dirty="0" smtClean="0"/>
              <a:t>1</a:t>
            </a:r>
            <a:r>
              <a:rPr lang="en-GB" sz="3800" dirty="0" smtClean="0"/>
              <a:t>, L</a:t>
            </a:r>
            <a:r>
              <a:rPr lang="en-GB" sz="3800" baseline="-25000" dirty="0" smtClean="0"/>
              <a:t>2</a:t>
            </a:r>
            <a:r>
              <a:rPr lang="en-GB" sz="3800" dirty="0" smtClean="0"/>
              <a:t>, </a:t>
            </a:r>
            <a:r>
              <a:rPr lang="mr-IN" sz="3800" dirty="0" smtClean="0"/>
              <a:t>…</a:t>
            </a:r>
            <a:r>
              <a:rPr lang="en-GB" sz="3800" dirty="0" smtClean="0"/>
              <a:t>) =&gt; {</a:t>
            </a:r>
            <a:r>
              <a:rPr lang="en-GB" sz="3800" dirty="0" err="1" smtClean="0"/>
              <a:t>lbound</a:t>
            </a:r>
            <a:r>
              <a:rPr lang="en-GB" sz="3800" dirty="0" smtClean="0"/>
              <a:t>(GE), </a:t>
            </a:r>
            <a:r>
              <a:rPr lang="en-GB" sz="3800" dirty="0" err="1" smtClean="0"/>
              <a:t>ubound</a:t>
            </a:r>
            <a:r>
              <a:rPr lang="en-GB" sz="3800" dirty="0" smtClean="0"/>
              <a:t>(GE)}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53108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lang="en-GB" sz="3600" b="1" dirty="0" smtClean="0"/>
              <a:t>Limitations:</a:t>
            </a:r>
            <a:r>
              <a:rPr lang="en-GB" sz="3600" dirty="0" smtClean="0"/>
              <a:t> </a:t>
            </a:r>
          </a:p>
          <a:p>
            <a:pPr lvl="1">
              <a:defRPr sz="1800"/>
            </a:pPr>
            <a:r>
              <a:rPr lang="en-GB" sz="3500" dirty="0"/>
              <a:t>Existing key enumeration and rank estimation algorithms can only practically work with less than 256-byte (2048-bit) keys (i.e. 256 probability lists</a:t>
            </a:r>
            <a:r>
              <a:rPr lang="en-GB" sz="3500" dirty="0" smtClean="0"/>
              <a:t>)</a:t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(</a:t>
            </a:r>
            <a:r>
              <a:rPr lang="en-GB" sz="3500" dirty="0"/>
              <a:t>due to computation time and memory </a:t>
            </a:r>
            <a:r>
              <a:rPr lang="en-GB" sz="3500" dirty="0" smtClean="0"/>
              <a:t>consumption)</a:t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>
                <a:solidFill>
                  <a:srgbClr val="FF0000"/>
                </a:solidFill>
              </a:rPr>
              <a:t>=&gt; </a:t>
            </a:r>
            <a:r>
              <a:rPr lang="en-GB" sz="3500" dirty="0">
                <a:solidFill>
                  <a:srgbClr val="FF0000"/>
                </a:solidFill>
              </a:rPr>
              <a:t>existing tools we cannot evaluate the security of a device against a full-key SCA for keys of 512-byte (4096-bit) and </a:t>
            </a:r>
            <a:r>
              <a:rPr lang="en-GB" sz="3500" dirty="0" smtClean="0">
                <a:solidFill>
                  <a:srgbClr val="FF0000"/>
                </a:solidFill>
              </a:rPr>
              <a:t>larger</a:t>
            </a:r>
            <a:br>
              <a:rPr lang="en-GB" sz="3500" dirty="0" smtClean="0">
                <a:solidFill>
                  <a:srgbClr val="FF0000"/>
                </a:solidFill>
              </a:rPr>
            </a:br>
            <a:r>
              <a:rPr lang="en-GB" sz="3500" dirty="0" smtClean="0">
                <a:solidFill>
                  <a:srgbClr val="FF0000"/>
                </a:solidFill>
              </a:rPr>
              <a:t>(e.g</a:t>
            </a:r>
            <a:r>
              <a:rPr lang="en-GB" sz="3500" dirty="0">
                <a:solidFill>
                  <a:srgbClr val="FF0000"/>
                </a:solidFill>
              </a:rPr>
              <a:t>. </a:t>
            </a:r>
            <a:r>
              <a:rPr lang="en-GB" sz="3500" dirty="0" smtClean="0">
                <a:solidFill>
                  <a:srgbClr val="FF0000"/>
                </a:solidFill>
              </a:rPr>
              <a:t>key-loading attack on large </a:t>
            </a:r>
            <a:r>
              <a:rPr lang="en-GB" sz="3500" dirty="0">
                <a:solidFill>
                  <a:srgbClr val="FF0000"/>
                </a:solidFill>
              </a:rPr>
              <a:t>RSA keys</a:t>
            </a:r>
            <a:r>
              <a:rPr lang="en-GB" sz="3500" dirty="0" smtClean="0">
                <a:solidFill>
                  <a:srgbClr val="FF0000"/>
                </a:solidFill>
              </a:rPr>
              <a:t>)</a:t>
            </a:r>
            <a:endParaRPr lang="en-GB" sz="3500" dirty="0">
              <a:solidFill>
                <a:srgbClr val="FF0000"/>
              </a:solidFill>
            </a:endParaRPr>
          </a:p>
          <a:p>
            <a:pPr lvl="1">
              <a:defRPr sz="1800"/>
            </a:pPr>
            <a:endParaRPr lang="en-GB" dirty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8000" dirty="0" smtClean="0"/>
              <a:t>Full-key Evaluation tools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87476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" y="444500"/>
            <a:ext cx="13004799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6800" dirty="0" smtClean="0"/>
              <a:t>Our main result:</a:t>
            </a:r>
            <a:br>
              <a:rPr lang="en-GB" sz="6800" dirty="0" smtClean="0"/>
            </a:br>
            <a:r>
              <a:rPr lang="en-GB" sz="6800" dirty="0" smtClean="0">
                <a:solidFill>
                  <a:schemeClr val="accent2"/>
                </a:solidFill>
              </a:rPr>
              <a:t>scalable GM bounds for large keys</a:t>
            </a:r>
            <a:endParaRPr sz="6800" dirty="0">
              <a:solidFill>
                <a:schemeClr val="accent2"/>
              </a:solidFill>
            </a:endParaRP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600" dirty="0" smtClean="0"/>
              <a:t>Mathematical bounds from Massey’s guessing entropy</a:t>
            </a:r>
          </a:p>
          <a:p>
            <a:pPr lvl="1">
              <a:defRPr sz="1800"/>
            </a:pPr>
            <a:r>
              <a:rPr lang="en-GB" sz="3200" b="1" dirty="0" smtClean="0">
                <a:solidFill>
                  <a:schemeClr val="accent2"/>
                </a:solidFill>
              </a:rPr>
              <a:t>Fast</a:t>
            </a:r>
            <a:r>
              <a:rPr lang="en-GB" sz="3200" dirty="0" smtClean="0"/>
              <a:t>: a fraction of a second for a 128-byte key</a:t>
            </a:r>
          </a:p>
          <a:p>
            <a:pPr lvl="1">
              <a:defRPr sz="1800"/>
            </a:pPr>
            <a:r>
              <a:rPr lang="en-GB" sz="3200" b="1" dirty="0" smtClean="0">
                <a:solidFill>
                  <a:schemeClr val="accent2"/>
                </a:solidFill>
              </a:rPr>
              <a:t>Tight</a:t>
            </a:r>
            <a:r>
              <a:rPr lang="en-GB" sz="3200" dirty="0" smtClean="0"/>
              <a:t>: a few bits margin for a 128-byte key</a:t>
            </a:r>
          </a:p>
          <a:p>
            <a:pPr lvl="1">
              <a:defRPr sz="1800"/>
            </a:pPr>
            <a:r>
              <a:rPr lang="en-GB" sz="3200" b="1" dirty="0" smtClean="0">
                <a:solidFill>
                  <a:schemeClr val="accent2"/>
                </a:solidFill>
              </a:rPr>
              <a:t>Scalable</a:t>
            </a:r>
            <a:r>
              <a:rPr lang="en-GB" sz="3200" dirty="0" smtClean="0"/>
              <a:t>: we have computed the bounds for a full-key SCA on 1024-byte (8192-bit) and 8192-byte (65536-bit) keys</a:t>
            </a:r>
          </a:p>
          <a:p>
            <a:pPr lvl="1">
              <a:defRPr sz="1800"/>
            </a:pPr>
            <a:r>
              <a:rPr lang="en-GB" sz="3200" b="1" dirty="0" smtClean="0">
                <a:solidFill>
                  <a:schemeClr val="accent2"/>
                </a:solidFill>
              </a:rPr>
              <a:t>With mathematical proofs</a:t>
            </a:r>
            <a:endParaRPr sz="3200" b="1" dirty="0">
              <a:solidFill>
                <a:schemeClr val="accent2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3634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797757" y="2761500"/>
            <a:ext cx="11439280" cy="642206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6000" dirty="0" smtClean="0"/>
          </a:p>
          <a:p>
            <a:pPr lvl="0">
              <a:defRPr sz="1800"/>
            </a:pPr>
            <a:endParaRPr lang="en-GB" sz="6000" dirty="0" smtClean="0"/>
          </a:p>
          <a:p>
            <a:pPr lvl="0">
              <a:defRPr sz="1800"/>
            </a:pPr>
            <a:r>
              <a:rPr lang="en-GB" sz="6000" dirty="0" smtClean="0"/>
              <a:t>n</a:t>
            </a:r>
            <a:r>
              <a:rPr lang="en-GB" sz="6000" baseline="-25000" dirty="0" smtClean="0"/>
              <a:t>s</a:t>
            </a:r>
            <a:r>
              <a:rPr lang="en-GB" sz="6000" dirty="0" smtClean="0"/>
              <a:t> is number of </a:t>
            </a:r>
            <a:r>
              <a:rPr lang="en-GB" sz="6000" dirty="0" err="1" smtClean="0"/>
              <a:t>subkeys</a:t>
            </a:r>
            <a:r>
              <a:rPr lang="en-GB" sz="6000" dirty="0" smtClean="0"/>
              <a:t> (key bytes) in full key</a:t>
            </a:r>
            <a:br>
              <a:rPr lang="en-GB" sz="6000" dirty="0" smtClean="0"/>
            </a:br>
            <a:r>
              <a:rPr lang="en-GB" sz="6000" dirty="0" smtClean="0"/>
              <a:t>(e.g. n</a:t>
            </a:r>
            <a:r>
              <a:rPr lang="en-GB" sz="6000" baseline="-25000" dirty="0" smtClean="0"/>
              <a:t>s</a:t>
            </a:r>
            <a:r>
              <a:rPr lang="en-GB" sz="6000" dirty="0" smtClean="0"/>
              <a:t>=16 for AES-128)</a:t>
            </a:r>
          </a:p>
          <a:p>
            <a:pPr lvl="0">
              <a:defRPr sz="1800"/>
            </a:pPr>
            <a:r>
              <a:rPr lang="en-GB" sz="5300" dirty="0" smtClean="0"/>
              <a:t>|S| is number of possible values per </a:t>
            </a:r>
            <a:r>
              <a:rPr lang="en-GB" sz="5300" dirty="0" err="1" smtClean="0"/>
              <a:t>subkey</a:t>
            </a:r>
            <a:r>
              <a:rPr lang="en-GB" sz="5300" dirty="0"/>
              <a:t/>
            </a:r>
            <a:br>
              <a:rPr lang="en-GB" sz="5300" dirty="0"/>
            </a:br>
            <a:r>
              <a:rPr lang="en-GB" sz="5300" dirty="0" smtClean="0"/>
              <a:t>(e.g. 256 for 8-bit implementation of AES).</a:t>
            </a:r>
            <a:r>
              <a:rPr lang="en-GB" sz="3500" dirty="0" smtClean="0">
                <a:solidFill>
                  <a:schemeClr val="bg1"/>
                </a:solidFill>
              </a:rPr>
              <a:t>ween LB_GM -- UB_GM: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967372" y="4688268"/>
            <a:ext cx="1875514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(LB_GM)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964" y="4688268"/>
            <a:ext cx="193161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1"/>
                </a:solidFill>
              </a:rPr>
              <a:t>(U</a:t>
            </a: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" y="3600965"/>
            <a:ext cx="12731058" cy="126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Shape 68"/>
          <p:cNvSpPr>
            <a:spLocks noGrp="1"/>
          </p:cNvSpPr>
          <p:nvPr>
            <p:ph type="title"/>
          </p:nvPr>
        </p:nvSpPr>
        <p:spPr>
          <a:xfrm>
            <a:off x="1" y="444500"/>
            <a:ext cx="13004799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6800" dirty="0" smtClean="0"/>
              <a:t>Our main result:</a:t>
            </a:r>
            <a:br>
              <a:rPr lang="en-GB" sz="6800" dirty="0" smtClean="0"/>
            </a:br>
            <a:r>
              <a:rPr lang="en-GB" sz="6800" dirty="0" smtClean="0">
                <a:solidFill>
                  <a:schemeClr val="accent2"/>
                </a:solidFill>
              </a:rPr>
              <a:t>scalable GM bounds for large keys</a:t>
            </a:r>
            <a:endParaRPr sz="68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96" y="2913597"/>
            <a:ext cx="1174840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From math literature, we arrived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at the </a:t>
            </a:r>
            <a:r>
              <a:rPr kumimoji="0" lang="en-US" sz="3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following </a:t>
            </a:r>
            <a:r>
              <a:rPr kumimoji="0" lang="en-US" sz="3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bounds: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9765" y="3795664"/>
            <a:ext cx="2318047" cy="974001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07535" y="3801332"/>
            <a:ext cx="1262230" cy="974001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666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Side Channel Attacks (SCA)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52500" y="132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600" dirty="0" smtClean="0"/>
              <a:t>Are powerful tools to extract data (e.g. secret keys) used in cryptographic algorithms</a:t>
            </a:r>
          </a:p>
          <a:p>
            <a:pPr lvl="0">
              <a:defRPr sz="1800"/>
            </a:pPr>
            <a:endParaRPr lang="en-GB" sz="3600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r>
              <a:rPr lang="en-GB" sz="3600" dirty="0" smtClean="0">
                <a:solidFill>
                  <a:schemeClr val="bg1"/>
                </a:solidFill>
              </a:rPr>
              <a:t>OR during key-loading operations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1" y="4166198"/>
            <a:ext cx="5098553" cy="3823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66" y="5079880"/>
            <a:ext cx="3027218" cy="2571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64790" y="5991551"/>
            <a:ext cx="2281155" cy="564257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CRYPTO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110" y="6173897"/>
            <a:ext cx="1037828" cy="223022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9289021" y="5804950"/>
            <a:ext cx="1704109" cy="937458"/>
          </a:xfrm>
          <a:prstGeom prst="right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12104" y="5929995"/>
            <a:ext cx="924933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KEY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21911" y="4166198"/>
            <a:ext cx="3867110" cy="4368202"/>
          </a:xfrm>
          <a:prstGeom prst="roundRect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8220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797757" y="2761500"/>
            <a:ext cx="11439280" cy="642206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>
              <a:defRPr sz="1800"/>
            </a:pPr>
            <a:endParaRPr lang="en-GB" sz="3500" dirty="0" smtClean="0"/>
          </a:p>
          <a:p>
            <a:pPr lvl="0">
              <a:defRPr sz="1800"/>
            </a:pPr>
            <a:endParaRPr lang="en-GB" sz="6000" dirty="0" smtClean="0"/>
          </a:p>
          <a:p>
            <a:pPr lvl="0">
              <a:defRPr sz="1800"/>
            </a:pPr>
            <a:endParaRPr lang="en-GB" sz="5300" dirty="0" smtClean="0"/>
          </a:p>
          <a:p>
            <a:pPr lvl="0">
              <a:defRPr sz="1800"/>
            </a:pPr>
            <a:r>
              <a:rPr lang="en-GB" sz="5300" dirty="0" smtClean="0"/>
              <a:t>Complexity: </a:t>
            </a:r>
            <a:br>
              <a:rPr lang="en-GB" sz="5300" dirty="0" smtClean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=&gt; computation increases </a:t>
            </a:r>
            <a:r>
              <a:rPr lang="en-GB" sz="5300" b="1" dirty="0" smtClean="0">
                <a:solidFill>
                  <a:schemeClr val="accent2"/>
                </a:solidFill>
              </a:rPr>
              <a:t>linearly</a:t>
            </a:r>
            <a:r>
              <a:rPr lang="en-GB" sz="5300" dirty="0" smtClean="0">
                <a:solidFill>
                  <a:schemeClr val="accent2"/>
                </a:solidFill>
              </a:rPr>
              <a:t> </a:t>
            </a:r>
            <a:r>
              <a:rPr lang="en-GB" sz="5300" dirty="0" smtClean="0"/>
              <a:t>with number of </a:t>
            </a:r>
            <a:r>
              <a:rPr lang="en-GB" sz="5300" dirty="0" err="1" smtClean="0"/>
              <a:t>subkeys</a:t>
            </a:r>
            <a:endParaRPr lang="en-GB" sz="5300" dirty="0">
              <a:solidFill>
                <a:schemeClr val="bg1"/>
              </a:solidFill>
            </a:endParaRPr>
          </a:p>
          <a:p>
            <a:pPr>
              <a:defRPr sz="1800"/>
            </a:pPr>
            <a:r>
              <a:rPr lang="en-GB" sz="5500" dirty="0" smtClean="0"/>
              <a:t>We </a:t>
            </a:r>
            <a:r>
              <a:rPr lang="en-GB" sz="5500" dirty="0"/>
              <a:t>can compute distance between </a:t>
            </a:r>
            <a:r>
              <a:rPr lang="en-GB" sz="5500" dirty="0" err="1" smtClean="0"/>
              <a:t>LB_GM-UB_GM:</a:t>
            </a:r>
            <a:r>
              <a:rPr lang="en-GB" sz="5500" dirty="0" err="1" smtClean="0">
                <a:solidFill>
                  <a:schemeClr val="bg1"/>
                </a:solidFill>
              </a:rPr>
              <a:t>compute</a:t>
            </a:r>
            <a:r>
              <a:rPr lang="en-GB" sz="5500" dirty="0" smtClean="0">
                <a:solidFill>
                  <a:schemeClr val="bg1"/>
                </a:solidFill>
              </a:rPr>
              <a:t> distance between </a:t>
            </a:r>
          </a:p>
          <a:p>
            <a:pPr>
              <a:defRPr sz="1800"/>
            </a:pPr>
            <a:r>
              <a:rPr lang="en-GB" sz="5500" dirty="0" smtClean="0">
                <a:solidFill>
                  <a:schemeClr val="bg1"/>
                </a:solidFill>
              </a:rPr>
              <a:t>LB_GM -- UB_GM: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Shape 68"/>
          <p:cNvSpPr>
            <a:spLocks noGrp="1"/>
          </p:cNvSpPr>
          <p:nvPr>
            <p:ph type="title"/>
          </p:nvPr>
        </p:nvSpPr>
        <p:spPr>
          <a:xfrm>
            <a:off x="1" y="444500"/>
            <a:ext cx="13004799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6800" dirty="0" smtClean="0"/>
              <a:t>Our main result:</a:t>
            </a:r>
            <a:br>
              <a:rPr lang="en-GB" sz="6800" dirty="0" smtClean="0"/>
            </a:br>
            <a:r>
              <a:rPr lang="en-GB" sz="6800" dirty="0" smtClean="0">
                <a:solidFill>
                  <a:schemeClr val="accent2"/>
                </a:solidFill>
              </a:rPr>
              <a:t>scalable GM bounds for large keys</a:t>
            </a:r>
            <a:endParaRPr sz="68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47" y="5357379"/>
            <a:ext cx="2318046" cy="8429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67372" y="4688268"/>
            <a:ext cx="1875514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(LB_GM)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1964" y="4688268"/>
            <a:ext cx="193161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1"/>
                </a:solidFill>
              </a:rPr>
              <a:t>(U</a:t>
            </a: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" y="3600965"/>
            <a:ext cx="12731058" cy="126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59" y="7763112"/>
            <a:ext cx="9219285" cy="12410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69765" y="3795664"/>
            <a:ext cx="2318047" cy="974001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73" y="2913597"/>
            <a:ext cx="11382924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From math literature, we arrived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at the following result: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7535" y="3801332"/>
            <a:ext cx="1262230" cy="974001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9836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797757" y="2761500"/>
            <a:ext cx="11439280" cy="642206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>
              <a:defRPr sz="1800"/>
            </a:pPr>
            <a:endParaRPr lang="en-GB" sz="3500" dirty="0" smtClean="0">
              <a:solidFill>
                <a:schemeClr val="bg2"/>
              </a:solidFill>
            </a:endParaRPr>
          </a:p>
          <a:p>
            <a:pPr lvl="0">
              <a:defRPr sz="1800"/>
            </a:pPr>
            <a:endParaRPr lang="en-GB" sz="6000" dirty="0" smtClean="0">
              <a:solidFill>
                <a:schemeClr val="bg2"/>
              </a:solidFill>
            </a:endParaRPr>
          </a:p>
          <a:p>
            <a:pPr lvl="0">
              <a:defRPr sz="1800"/>
            </a:pPr>
            <a:endParaRPr lang="en-GB" sz="5300" dirty="0" smtClean="0">
              <a:solidFill>
                <a:schemeClr val="bg2"/>
              </a:solidFill>
            </a:endParaRPr>
          </a:p>
          <a:p>
            <a:pPr lvl="0">
              <a:defRPr sz="1800"/>
            </a:pPr>
            <a:r>
              <a:rPr lang="en-GB" sz="5300" dirty="0" smtClean="0">
                <a:solidFill>
                  <a:schemeClr val="bg2"/>
                </a:solidFill>
              </a:rPr>
              <a:t>Complexity: </a:t>
            </a:r>
            <a:br>
              <a:rPr lang="en-GB" sz="5300" dirty="0" smtClean="0">
                <a:solidFill>
                  <a:schemeClr val="bg2"/>
                </a:solidFill>
              </a:rPr>
            </a:br>
            <a:r>
              <a:rPr lang="en-GB" sz="5300" dirty="0" smtClean="0">
                <a:solidFill>
                  <a:schemeClr val="bg2"/>
                </a:solidFill>
              </a:rPr>
              <a:t/>
            </a:r>
            <a:br>
              <a:rPr lang="en-GB" sz="5300" dirty="0" smtClean="0">
                <a:solidFill>
                  <a:schemeClr val="bg2"/>
                </a:solidFill>
              </a:rPr>
            </a:br>
            <a:r>
              <a:rPr lang="en-GB" sz="5300" dirty="0" smtClean="0">
                <a:solidFill>
                  <a:schemeClr val="bg2"/>
                </a:solidFill>
              </a:rPr>
              <a:t>=&gt; computation increases </a:t>
            </a:r>
            <a:r>
              <a:rPr lang="en-GB" sz="5300" b="1" dirty="0" smtClean="0">
                <a:solidFill>
                  <a:schemeClr val="bg2"/>
                </a:solidFill>
              </a:rPr>
              <a:t>linearly</a:t>
            </a:r>
            <a:r>
              <a:rPr lang="en-GB" sz="5300" dirty="0" smtClean="0">
                <a:solidFill>
                  <a:schemeClr val="bg2"/>
                </a:solidFill>
              </a:rPr>
              <a:t> with number of </a:t>
            </a:r>
            <a:r>
              <a:rPr lang="en-GB" sz="5300" dirty="0" err="1" smtClean="0">
                <a:solidFill>
                  <a:schemeClr val="bg2"/>
                </a:solidFill>
              </a:rPr>
              <a:t>subkeys</a:t>
            </a:r>
            <a:endParaRPr lang="en-GB" sz="5300" dirty="0">
              <a:solidFill>
                <a:schemeClr val="bg2"/>
              </a:solidFill>
            </a:endParaRPr>
          </a:p>
          <a:p>
            <a:pPr>
              <a:defRPr sz="1800"/>
            </a:pPr>
            <a:r>
              <a:rPr lang="en-GB" sz="5500" dirty="0" smtClean="0">
                <a:solidFill>
                  <a:schemeClr val="bg2"/>
                </a:solidFill>
              </a:rPr>
              <a:t>We </a:t>
            </a:r>
            <a:r>
              <a:rPr lang="en-GB" sz="5500" dirty="0">
                <a:solidFill>
                  <a:schemeClr val="bg2"/>
                </a:solidFill>
              </a:rPr>
              <a:t>can compute distance between </a:t>
            </a:r>
            <a:r>
              <a:rPr lang="en-GB" sz="5500" dirty="0" err="1" smtClean="0">
                <a:solidFill>
                  <a:schemeClr val="bg2"/>
                </a:solidFill>
              </a:rPr>
              <a:t>LB_GM-UB_GM:compute</a:t>
            </a:r>
            <a:r>
              <a:rPr lang="en-GB" sz="5500" dirty="0" smtClean="0">
                <a:solidFill>
                  <a:schemeClr val="bg2"/>
                </a:solidFill>
              </a:rPr>
              <a:t> distance between </a:t>
            </a:r>
          </a:p>
          <a:p>
            <a:pPr>
              <a:defRPr sz="1800"/>
            </a:pPr>
            <a:r>
              <a:rPr lang="en-GB" sz="5500" dirty="0" smtClean="0">
                <a:solidFill>
                  <a:schemeClr val="bg2"/>
                </a:solidFill>
              </a:rPr>
              <a:t>LB_GM -- UB_GM: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21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Shape 68"/>
          <p:cNvSpPr>
            <a:spLocks noGrp="1"/>
          </p:cNvSpPr>
          <p:nvPr>
            <p:ph type="title"/>
          </p:nvPr>
        </p:nvSpPr>
        <p:spPr>
          <a:xfrm>
            <a:off x="1" y="444500"/>
            <a:ext cx="13004799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6800" dirty="0" smtClean="0">
                <a:solidFill>
                  <a:schemeClr val="bg2"/>
                </a:solidFill>
              </a:rPr>
              <a:t>Our main result:</a:t>
            </a:r>
            <a:br>
              <a:rPr lang="en-GB" sz="6800" dirty="0" smtClean="0">
                <a:solidFill>
                  <a:schemeClr val="bg2"/>
                </a:solidFill>
              </a:rPr>
            </a:br>
            <a:r>
              <a:rPr lang="en-GB" sz="6800" dirty="0" smtClean="0">
                <a:solidFill>
                  <a:schemeClr val="bg2"/>
                </a:solidFill>
              </a:rPr>
              <a:t>scalable GM bounds for large keys</a:t>
            </a:r>
            <a:endParaRPr sz="6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47" y="5357379"/>
            <a:ext cx="2318046" cy="8429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67372" y="4688268"/>
            <a:ext cx="1875514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(LB_GM)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1964" y="4688268"/>
            <a:ext cx="193161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</a:rPr>
              <a:t>(U</a:t>
            </a: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B_GM)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" y="3600965"/>
            <a:ext cx="12731058" cy="126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59" y="7763112"/>
            <a:ext cx="9219285" cy="12410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69765" y="3950857"/>
            <a:ext cx="2318047" cy="663615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73" y="2913597"/>
            <a:ext cx="11382924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From math literature, we arrived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at the following result: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7535" y="3956525"/>
            <a:ext cx="1262230" cy="663615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780" y="6177279"/>
            <a:ext cx="917879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VERY SCALABLE!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2041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GE, GM and GM bounds on two key bytes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13730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22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2603500"/>
            <a:ext cx="5334000" cy="137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/>
              <a:t>Real data 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9" y="3711352"/>
            <a:ext cx="6317216" cy="5541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1471" y="4474263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81302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GM bounds vs </a:t>
            </a:r>
            <a:r>
              <a:rPr lang="en-GB" sz="8000" smtClean="0"/>
              <a:t>rank estimation (FSE’15) </a:t>
            </a:r>
            <a:r>
              <a:rPr lang="en-GB" sz="8000" dirty="0" smtClean="0"/>
              <a:t>on 16 key bytes</a:t>
            </a:r>
            <a:endParaRPr sz="8000" dirty="0"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23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284537" cy="6286500"/>
          </a:xfrm>
        </p:spPr>
        <p:txBody>
          <a:bodyPr/>
          <a:lstStyle/>
          <a:p>
            <a:r>
              <a:rPr lang="en-US" sz="3500" dirty="0" smtClean="0"/>
              <a:t>Could not compare with GE or GM (not computable for full AES key)</a:t>
            </a:r>
          </a:p>
          <a:p>
            <a:r>
              <a:rPr lang="en-US" sz="3500" dirty="0" smtClean="0"/>
              <a:t>FSE’15 (</a:t>
            </a:r>
            <a:r>
              <a:rPr lang="en-US" sz="3600" dirty="0" err="1" smtClean="0"/>
              <a:t>Glowacz</a:t>
            </a:r>
            <a:r>
              <a:rPr lang="en-US" sz="3600" dirty="0" smtClean="0"/>
              <a:t> </a:t>
            </a:r>
            <a:r>
              <a:rPr lang="en-US" sz="3500" dirty="0" smtClean="0"/>
              <a:t>et al.) : probably the best (tightness + speed) rank estimation algorithm to date</a:t>
            </a:r>
          </a:p>
          <a:p>
            <a:pPr lvl="1"/>
            <a:r>
              <a:rPr lang="en-US" sz="3500" dirty="0" smtClean="0">
                <a:solidFill>
                  <a:schemeClr val="accent5"/>
                </a:solidFill>
              </a:rPr>
              <a:t>Although still not scalable for keys larger than 256 bytes</a:t>
            </a:r>
          </a:p>
        </p:txBody>
      </p:sp>
    </p:spTree>
    <p:extLst>
      <p:ext uri="{BB962C8B-B14F-4D97-AF65-F5344CB8AC3E}">
        <p14:creationId xmlns:p14="http://schemas.microsoft.com/office/powerpoint/2010/main" val="494065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GM bounds vs </a:t>
            </a:r>
            <a:r>
              <a:rPr lang="en-GB" sz="8000" smtClean="0"/>
              <a:t>rank estimation (FSE’15) </a:t>
            </a:r>
            <a:r>
              <a:rPr lang="en-GB" sz="8000" dirty="0" smtClean="0"/>
              <a:t>on 16 key bytes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13730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24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2603500"/>
            <a:ext cx="5334000" cy="137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/>
              <a:t>Real data 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9" y="3711351"/>
            <a:ext cx="6317215" cy="5544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1471" y="4474263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2781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GM bounds vs </a:t>
            </a:r>
            <a:r>
              <a:rPr lang="en-GB" sz="8000" smtClean="0"/>
              <a:t>rank estimation (FSE’15) </a:t>
            </a:r>
            <a:r>
              <a:rPr lang="en-GB" sz="8000" dirty="0" smtClean="0"/>
              <a:t>on 16 key bytes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13730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25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3711352"/>
            <a:ext cx="5334000" cy="46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smtClean="0"/>
              <a:t>Computation time</a:t>
            </a:r>
            <a:br>
              <a:rPr lang="en-GB" sz="3200" smtClean="0"/>
            </a:br>
            <a:r>
              <a:rPr lang="en-GB" sz="3200" smtClean="0"/>
              <a:t>(16 key bytes)</a:t>
            </a:r>
            <a:endParaRPr lang="en-GB" sz="3200" dirty="0" smtClean="0"/>
          </a:p>
          <a:p>
            <a:pPr lvl="1" algn="l">
              <a:defRPr sz="1800"/>
            </a:pPr>
            <a:r>
              <a:rPr lang="en-GB" sz="3200" dirty="0" smtClean="0"/>
              <a:t>GM bounds:</a:t>
            </a:r>
            <a:br>
              <a:rPr lang="en-GB" sz="3200" dirty="0" smtClean="0"/>
            </a:br>
            <a:r>
              <a:rPr lang="en-GB" sz="3200" dirty="0" smtClean="0"/>
              <a:t>&lt; 10 </a:t>
            </a:r>
            <a:r>
              <a:rPr lang="en-GB" sz="3200" dirty="0" err="1" smtClean="0"/>
              <a:t>ms</a:t>
            </a:r>
            <a:r>
              <a:rPr lang="en-GB" sz="3200" dirty="0" smtClean="0"/>
              <a:t> per iteration</a:t>
            </a:r>
          </a:p>
          <a:p>
            <a:pPr lvl="1" algn="l">
              <a:defRPr sz="1800"/>
            </a:pPr>
            <a:r>
              <a:rPr lang="en-GB" sz="3200" dirty="0" smtClean="0"/>
              <a:t>FSE’15 bounds:</a:t>
            </a:r>
            <a:br>
              <a:rPr lang="en-GB" sz="3200" dirty="0" smtClean="0"/>
            </a:br>
            <a:r>
              <a:rPr lang="en-GB" sz="3200" dirty="0" smtClean="0"/>
              <a:t>~300 </a:t>
            </a:r>
            <a:r>
              <a:rPr lang="en-GB" sz="3200" dirty="0" err="1" smtClean="0"/>
              <a:t>ms</a:t>
            </a:r>
            <a:r>
              <a:rPr lang="en-GB" sz="3200" dirty="0" smtClean="0"/>
              <a:t> per iteration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1471" y="4474263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35273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GM bounds on 128 key bytes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13730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3200" dirty="0" smtClean="0"/>
              <a:t>Simulated data set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26</a:t>
            </a:fld>
            <a:endParaRPr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3711352"/>
            <a:ext cx="5334000" cy="46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>
                <a:solidFill>
                  <a:schemeClr val="accent2"/>
                </a:solidFill>
              </a:rPr>
              <a:t>Constant memory</a:t>
            </a:r>
          </a:p>
          <a:p>
            <a:pPr algn="l">
              <a:defRPr sz="1800"/>
            </a:pPr>
            <a:r>
              <a:rPr lang="en-GB" sz="3200" dirty="0" smtClean="0"/>
              <a:t>Computation time</a:t>
            </a:r>
            <a:br>
              <a:rPr lang="en-GB" sz="3200" dirty="0" smtClean="0"/>
            </a:br>
            <a:r>
              <a:rPr lang="en-GB" sz="3200" dirty="0" smtClean="0"/>
              <a:t>(128 key bytes)</a:t>
            </a:r>
          </a:p>
          <a:p>
            <a:pPr lvl="1" algn="l">
              <a:defRPr sz="1800"/>
            </a:pPr>
            <a:r>
              <a:rPr lang="en-GB" sz="3200" dirty="0" smtClean="0">
                <a:solidFill>
                  <a:schemeClr val="accent2"/>
                </a:solidFill>
              </a:rPr>
              <a:t>150 </a:t>
            </a:r>
            <a:r>
              <a:rPr lang="en-GB" sz="3200" dirty="0" err="1" smtClean="0">
                <a:solidFill>
                  <a:schemeClr val="accent2"/>
                </a:solidFill>
              </a:rPr>
              <a:t>ms</a:t>
            </a:r>
            <a:r>
              <a:rPr lang="en-GB" sz="3200" dirty="0" smtClean="0">
                <a:solidFill>
                  <a:schemeClr val="accent2"/>
                </a:solidFill>
              </a:rPr>
              <a:t> per iteration</a:t>
            </a:r>
          </a:p>
          <a:p>
            <a:pPr lvl="1" algn="l">
              <a:defRPr sz="1800"/>
            </a:pPr>
            <a:r>
              <a:rPr lang="en-GB" sz="3200" dirty="0"/>
              <a:t>FSE’15 requires </a:t>
            </a:r>
            <a:r>
              <a:rPr lang="en-GB" sz="3200" dirty="0" smtClean="0"/>
              <a:t>a few </a:t>
            </a:r>
            <a:r>
              <a:rPr lang="en-GB" sz="3200" smtClean="0"/>
              <a:t>seconds for </a:t>
            </a:r>
            <a:r>
              <a:rPr lang="en-GB" sz="3200" dirty="0"/>
              <a:t>similar tightness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3" cy="5541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79639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Our GM bounds for 1024 bytes (8192-bit key)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700244" cy="13730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200" dirty="0" smtClean="0"/>
              <a:t>Based on simulated data set, replicated to obtain 1024 </a:t>
            </a:r>
            <a:r>
              <a:rPr lang="en-GB" sz="3200" dirty="0" err="1" smtClean="0"/>
              <a:t>subkeys</a:t>
            </a:r>
            <a:endParaRPr lang="en-GB" sz="3200" dirty="0" smtClean="0"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09" y="3711351"/>
            <a:ext cx="6660705" cy="5544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1471" y="4474263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233635" y="4564619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5870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Our GM bounds for 1024 bytes (8192-bit key)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700244" cy="13730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200" dirty="0" smtClean="0"/>
              <a:t>Based on simulated data set, replicated to obtain 1024 </a:t>
            </a:r>
            <a:r>
              <a:rPr lang="en-GB" sz="3200" dirty="0" err="1" smtClean="0"/>
              <a:t>subkeys</a:t>
            </a:r>
            <a:endParaRPr lang="en-GB" sz="3200" dirty="0" smtClean="0"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3711352"/>
            <a:ext cx="5334000" cy="46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>
                <a:solidFill>
                  <a:schemeClr val="accent2"/>
                </a:solidFill>
              </a:rPr>
              <a:t>Constant memory</a:t>
            </a:r>
            <a:endParaRPr lang="en-GB" sz="3200" dirty="0">
              <a:solidFill>
                <a:schemeClr val="accent2"/>
              </a:solidFill>
            </a:endParaRPr>
          </a:p>
          <a:p>
            <a:pPr algn="l">
              <a:defRPr sz="1800"/>
            </a:pPr>
            <a:r>
              <a:rPr lang="en-GB" sz="3200" dirty="0" smtClean="0"/>
              <a:t>Computation time</a:t>
            </a:r>
            <a:br>
              <a:rPr lang="en-GB" sz="3200" dirty="0" smtClean="0"/>
            </a:br>
            <a:r>
              <a:rPr lang="en-GB" sz="3200" dirty="0" smtClean="0"/>
              <a:t>(1024 key bytes)</a:t>
            </a:r>
          </a:p>
          <a:p>
            <a:pPr lvl="1" algn="l">
              <a:defRPr sz="1800"/>
            </a:pPr>
            <a:r>
              <a:rPr lang="en-GB" sz="3200" dirty="0"/>
              <a:t>~</a:t>
            </a:r>
            <a:r>
              <a:rPr lang="en-GB" sz="3200" dirty="0" smtClean="0"/>
              <a:t>70s per iteration: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MATLAB VPA (very slow)</a:t>
            </a:r>
            <a:br>
              <a:rPr lang="en-GB" sz="3200" dirty="0" smtClean="0"/>
            </a:br>
            <a:r>
              <a:rPr lang="en-GB" sz="3200" dirty="0" smtClean="0"/>
              <a:t>- no optimisations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1471" y="4474263"/>
            <a:ext cx="755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(bits)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55564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Our GM bounds for 1024 bytes (8192-bit key)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700244" cy="13730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200" dirty="0" smtClean="0"/>
              <a:t>Based on simulated data set, replicated to obtain 1024 </a:t>
            </a:r>
            <a:r>
              <a:rPr lang="en-GB" sz="3200" dirty="0" err="1" smtClean="0"/>
              <a:t>subkeys</a:t>
            </a:r>
            <a:endParaRPr lang="en-GB" sz="3200" dirty="0" smtClean="0"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4" cy="5541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Shape 74"/>
          <p:cNvSpPr txBox="1">
            <a:spLocks/>
          </p:cNvSpPr>
          <p:nvPr/>
        </p:nvSpPr>
        <p:spPr>
          <a:xfrm>
            <a:off x="6718300" y="3711352"/>
            <a:ext cx="5334000" cy="46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>
                <a:solidFill>
                  <a:schemeClr val="bg2"/>
                </a:solidFill>
              </a:rPr>
              <a:t>Constant memory</a:t>
            </a:r>
          </a:p>
          <a:p>
            <a:pPr algn="l">
              <a:defRPr sz="1800"/>
            </a:pPr>
            <a:r>
              <a:rPr lang="en-GB" sz="3200" dirty="0" smtClean="0">
                <a:solidFill>
                  <a:schemeClr val="bg2"/>
                </a:solidFill>
              </a:rPr>
              <a:t>Computation time</a:t>
            </a:r>
            <a:br>
              <a:rPr lang="en-GB" sz="3200" dirty="0" smtClean="0">
                <a:solidFill>
                  <a:schemeClr val="bg2"/>
                </a:solidFill>
              </a:rPr>
            </a:br>
            <a:r>
              <a:rPr lang="en-GB" sz="3200" dirty="0" smtClean="0">
                <a:solidFill>
                  <a:schemeClr val="bg2"/>
                </a:solidFill>
              </a:rPr>
              <a:t>(1024 key bytes)</a:t>
            </a:r>
          </a:p>
          <a:p>
            <a:pPr lvl="1" algn="l">
              <a:defRPr sz="1800"/>
            </a:pPr>
            <a:r>
              <a:rPr lang="en-GB" sz="3200" dirty="0">
                <a:solidFill>
                  <a:schemeClr val="bg2"/>
                </a:solidFill>
              </a:rPr>
              <a:t>~</a:t>
            </a:r>
            <a:r>
              <a:rPr lang="en-GB" sz="3200" dirty="0" smtClean="0">
                <a:solidFill>
                  <a:schemeClr val="bg2"/>
                </a:solidFill>
              </a:rPr>
              <a:t>70s per iteration:</a:t>
            </a:r>
            <a:br>
              <a:rPr lang="en-GB" sz="3200" dirty="0" smtClean="0">
                <a:solidFill>
                  <a:schemeClr val="bg2"/>
                </a:solidFill>
              </a:rPr>
            </a:br>
            <a:r>
              <a:rPr lang="en-GB" sz="3200" dirty="0" smtClean="0">
                <a:solidFill>
                  <a:schemeClr val="bg2"/>
                </a:solidFill>
              </a:rPr>
              <a:t/>
            </a:r>
            <a:br>
              <a:rPr lang="en-GB" sz="3200" dirty="0" smtClean="0">
                <a:solidFill>
                  <a:schemeClr val="bg2"/>
                </a:solidFill>
              </a:rPr>
            </a:br>
            <a:r>
              <a:rPr lang="en-GB" sz="3200" dirty="0" smtClean="0">
                <a:solidFill>
                  <a:schemeClr val="bg2"/>
                </a:solidFill>
              </a:rPr>
              <a:t>- MATLAB VPA</a:t>
            </a:r>
            <a:br>
              <a:rPr lang="en-GB" sz="3200" dirty="0" smtClean="0">
                <a:solidFill>
                  <a:schemeClr val="bg2"/>
                </a:solidFill>
              </a:rPr>
            </a:br>
            <a:r>
              <a:rPr lang="en-GB" sz="3200" dirty="0" smtClean="0">
                <a:solidFill>
                  <a:schemeClr val="bg2"/>
                </a:solidFill>
              </a:rPr>
              <a:t>- no optimisations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417" y="4762644"/>
            <a:ext cx="1074172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YES,</a:t>
            </a:r>
            <a:r>
              <a:rPr kumimoji="0" lang="en-US" sz="10000" b="0" i="0" u="none" strike="noStrike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0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WE CAN</a:t>
            </a:r>
            <a:r>
              <a:rPr kumimoji="0" lang="en-US" sz="10000" b="0" i="0" u="none" strike="noStrike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DO </a:t>
            </a:r>
            <a:r>
              <a:rPr kumimoji="0" lang="en-US" sz="10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IT!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881" y="6691234"/>
            <a:ext cx="1152879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NONE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OF THE PREVIOUS ALGORITHMS COULD DO IT!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0890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8000" dirty="0" smtClean="0"/>
              <a:t>SCA on crypto algorithms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sp>
        <p:nvSpPr>
          <p:cNvPr id="8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869882" cy="62911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lang="en-GB" sz="3600" dirty="0" smtClean="0"/>
              <a:t>Improved brute-force attacks by Divide and Conquer strategy:</a:t>
            </a:r>
          </a:p>
          <a:p>
            <a:pPr lvl="0">
              <a:defRPr sz="1800"/>
            </a:pPr>
            <a:endParaRPr lang="en-GB" sz="3600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sz="1800" dirty="0" smtClean="0"/>
          </a:p>
          <a:p>
            <a:pPr lvl="0">
              <a:defRPr sz="1800"/>
            </a:pPr>
            <a:endParaRPr lang="en-GB" sz="1800" dirty="0"/>
          </a:p>
          <a:p>
            <a:pPr lvl="0">
              <a:defRPr sz="1800"/>
            </a:pPr>
            <a:endParaRPr lang="en-GB" sz="1800" dirty="0"/>
          </a:p>
          <a:p>
            <a:pPr lvl="1">
              <a:defRPr sz="1800"/>
            </a:pPr>
            <a:endParaRPr lang="en-GB" sz="3200" dirty="0" smtClean="0"/>
          </a:p>
          <a:p>
            <a:pPr lvl="1">
              <a:defRPr sz="1800"/>
            </a:pPr>
            <a:r>
              <a:rPr lang="en-GB" sz="3200" dirty="0" smtClean="0"/>
              <a:t>Target 8-bit </a:t>
            </a:r>
            <a:r>
              <a:rPr lang="en-GB" sz="3200" dirty="0" err="1" smtClean="0"/>
              <a:t>subkeys</a:t>
            </a:r>
            <a:r>
              <a:rPr lang="en-GB" sz="3200" dirty="0" smtClean="0"/>
              <a:t> instead of full crypto key (e.g. 128-bit)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7" y="3730471"/>
            <a:ext cx="4467132" cy="4468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3730471"/>
            <a:ext cx="6546273" cy="4468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27423" y="5064798"/>
            <a:ext cx="1800000" cy="1800000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kumimoji="0" lang="en-US" sz="3000" b="0" i="0" u="none" strike="noStrike" cap="none" spc="0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4984" y="5064798"/>
            <a:ext cx="1800000" cy="1800000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Sbox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(k</a:t>
            </a:r>
            <a:r>
              <a:rPr lang="en-US" sz="300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2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(8-bit)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7341" y="5064798"/>
            <a:ext cx="1800000" cy="1800000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r-I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…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532" y="3282522"/>
            <a:ext cx="1037828" cy="2230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55008" y="3282522"/>
            <a:ext cx="1037828" cy="223022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904509" y="5512748"/>
            <a:ext cx="1371600" cy="1012743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08" y="3730471"/>
            <a:ext cx="2043367" cy="44631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50377" y="6573808"/>
            <a:ext cx="2281155" cy="56425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AES</a:t>
            </a:r>
          </a:p>
        </p:txBody>
      </p:sp>
      <p:sp>
        <p:nvSpPr>
          <p:cNvPr id="3" name="Oval 2"/>
          <p:cNvSpPr/>
          <p:nvPr/>
        </p:nvSpPr>
        <p:spPr>
          <a:xfrm>
            <a:off x="2111829" y="4615543"/>
            <a:ext cx="1088571" cy="449255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11031" y="6525491"/>
            <a:ext cx="1088571" cy="449255"/>
          </a:xfrm>
          <a:prstGeom prst="ellipse">
            <a:avLst/>
          </a:prstGeom>
          <a:noFill/>
          <a:ln w="381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609510" y="6844018"/>
            <a:ext cx="1704109" cy="937458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8630757" y="6844019"/>
            <a:ext cx="1704109" cy="937458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10753998" y="6844019"/>
            <a:ext cx="1704109" cy="937458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46102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08431" y="444500"/>
            <a:ext cx="12535699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Our GM bounds for 1024 bytes (8192-bit key)</a:t>
            </a:r>
            <a:endParaRPr sz="8000" dirty="0"/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700244" cy="137307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200" dirty="0" smtClean="0"/>
              <a:t>We can even go further: 8192-byte (</a:t>
            </a:r>
            <a:r>
              <a:rPr lang="cs-CZ" sz="3200" dirty="0" smtClean="0"/>
              <a:t>65536-bit) </a:t>
            </a:r>
            <a:r>
              <a:rPr lang="cs-CZ" sz="3200" dirty="0" err="1" smtClean="0"/>
              <a:t>key</a:t>
            </a:r>
            <a:endParaRPr lang="en-GB" sz="3200" dirty="0" smtClean="0"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711352"/>
            <a:ext cx="6658223" cy="5541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6718300" y="3711352"/>
            <a:ext cx="5334000" cy="46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200" dirty="0" smtClean="0">
                <a:solidFill>
                  <a:schemeClr val="accent2"/>
                </a:solidFill>
              </a:rPr>
              <a:t>Constant memory</a:t>
            </a:r>
          </a:p>
          <a:p>
            <a:pPr algn="l">
              <a:defRPr sz="1800"/>
            </a:pPr>
            <a:r>
              <a:rPr lang="en-GB" sz="3200" dirty="0" smtClean="0"/>
              <a:t>Computation time</a:t>
            </a:r>
            <a:br>
              <a:rPr lang="en-GB" sz="3200" dirty="0" smtClean="0"/>
            </a:br>
            <a:r>
              <a:rPr lang="en-GB" sz="3200" dirty="0" smtClean="0"/>
              <a:t>(8192 key bytes)</a:t>
            </a:r>
          </a:p>
          <a:p>
            <a:pPr lvl="1" algn="l">
              <a:defRPr sz="1800"/>
            </a:pPr>
            <a:r>
              <a:rPr lang="en-GB" sz="3200" dirty="0" smtClean="0"/>
              <a:t>~1000s per iteration: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MATLAB VPA (very slow)</a:t>
            </a:r>
            <a:br>
              <a:rPr lang="en-GB" sz="3200" dirty="0" smtClean="0"/>
            </a:br>
            <a:r>
              <a:rPr lang="en-GB" sz="3200" dirty="0" smtClean="0"/>
              <a:t>- no optimisations</a:t>
            </a:r>
          </a:p>
        </p:txBody>
      </p:sp>
    </p:spTree>
    <p:extLst>
      <p:ext uri="{BB962C8B-B14F-4D97-AF65-F5344CB8AC3E}">
        <p14:creationId xmlns:p14="http://schemas.microsoft.com/office/powerpoint/2010/main" val="2094345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Conclusions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lang="en-GB" sz="3600" dirty="0" smtClean="0"/>
              <a:t>GM can be a valuable evaluation tool</a:t>
            </a:r>
          </a:p>
          <a:p>
            <a:pPr lvl="0">
              <a:defRPr sz="1800"/>
            </a:pPr>
            <a:r>
              <a:rPr lang="en-GB" sz="3600" dirty="0" smtClean="0"/>
              <a:t>Our GM bounds provide the </a:t>
            </a:r>
            <a:r>
              <a:rPr lang="en-GB" sz="3600" b="1" dirty="0" smtClean="0">
                <a:solidFill>
                  <a:schemeClr val="accent2"/>
                </a:solidFill>
              </a:rPr>
              <a:t>fastest</a:t>
            </a:r>
            <a:r>
              <a:rPr lang="en-GB" sz="3600" dirty="0" smtClean="0"/>
              <a:t> and </a:t>
            </a:r>
            <a:r>
              <a:rPr lang="en-GB" sz="3600" b="1" dirty="0" smtClean="0">
                <a:solidFill>
                  <a:schemeClr val="accent2"/>
                </a:solidFill>
              </a:rPr>
              <a:t>most scalable</a:t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GB" sz="3600" dirty="0" smtClean="0"/>
              <a:t>full-key SCA evaluation tool to date</a:t>
            </a:r>
          </a:p>
          <a:p>
            <a:pPr lvl="0">
              <a:defRPr sz="1800"/>
            </a:pPr>
            <a:r>
              <a:rPr lang="en-GB" sz="3700" dirty="0" smtClean="0"/>
              <a:t>We can evaluate very large keys</a:t>
            </a:r>
          </a:p>
          <a:p>
            <a:pPr lvl="1">
              <a:defRPr sz="1800"/>
            </a:pPr>
            <a:r>
              <a:rPr lang="en-GB" sz="3400" dirty="0" smtClean="0"/>
              <a:t>Results shown for 1024-byte (8192-bit)</a:t>
            </a:r>
            <a:br>
              <a:rPr lang="en-GB" sz="3400" dirty="0" smtClean="0"/>
            </a:br>
            <a:r>
              <a:rPr lang="en-GB" sz="3400" dirty="0" smtClean="0"/>
              <a:t>and 8192-byte (</a:t>
            </a:r>
            <a:r>
              <a:rPr lang="cs-CZ" sz="3400" dirty="0" smtClean="0"/>
              <a:t>65536-bit)</a:t>
            </a:r>
            <a:r>
              <a:rPr lang="en-GB" sz="3400" dirty="0" smtClean="0"/>
              <a:t> key</a:t>
            </a:r>
          </a:p>
          <a:p>
            <a:pPr>
              <a:defRPr sz="1800"/>
            </a:pPr>
            <a:r>
              <a:rPr lang="en-GB" sz="3400" dirty="0" smtClean="0"/>
              <a:t>Read the </a:t>
            </a:r>
            <a:r>
              <a:rPr lang="en-GB" sz="3400" dirty="0" smtClean="0"/>
              <a:t>paper for more details and results</a:t>
            </a:r>
          </a:p>
          <a:p>
            <a:pPr>
              <a:defRPr sz="1800"/>
            </a:pPr>
            <a:r>
              <a:rPr lang="en-GB" sz="3400" dirty="0" smtClean="0"/>
              <a:t>Code available</a:t>
            </a:r>
            <a:r>
              <a:rPr lang="en-GB" sz="3400" dirty="0"/>
              <a:t>: </a:t>
            </a:r>
            <a:r>
              <a:rPr lang="en-GB" sz="3400" dirty="0" smtClean="0">
                <a:hlinkClick r:id="rId2"/>
              </a:rPr>
              <a:t>https</a:t>
            </a:r>
            <a:r>
              <a:rPr lang="en-GB" sz="3400" dirty="0">
                <a:hlinkClick r:id="rId2"/>
              </a:rPr>
              <a:t>://</a:t>
            </a:r>
            <a:r>
              <a:rPr lang="en-GB" sz="3400" dirty="0" smtClean="0">
                <a:hlinkClick r:id="rId2"/>
              </a:rPr>
              <a:t>gitlab.cs.pub.ro/marios.choudary/gmbounds</a:t>
            </a:r>
            <a:endParaRPr lang="en-GB" sz="3400" dirty="0" smtClean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31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8675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761963"/>
            <a:ext cx="10464800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GB" sz="3800" dirty="0" err="1" smtClean="0"/>
              <a:t>marios.choudary</a:t>
            </a:r>
            <a:r>
              <a:rPr sz="3800" dirty="0" smtClean="0"/>
              <a:t>@cs.pub.ro</a:t>
            </a:r>
            <a:r>
              <a:rPr lang="en-GB" dirty="0"/>
              <a:t/>
            </a:r>
            <a:br>
              <a:rPr lang="en-GB" dirty="0"/>
            </a:br>
            <a:r>
              <a:rPr lang="en-GB" sz="3900" dirty="0" err="1" smtClean="0"/>
              <a:t>pgpopescu@yahoo.com</a:t>
            </a:r>
            <a:endParaRPr sz="3900" dirty="0" smtClean="0"/>
          </a:p>
        </p:txBody>
      </p:sp>
      <p:sp>
        <p:nvSpPr>
          <p:cNvPr id="98" name="Shape 98"/>
          <p:cNvSpPr/>
          <p:nvPr/>
        </p:nvSpPr>
        <p:spPr>
          <a:xfrm>
            <a:off x="1270000" y="1253579"/>
            <a:ext cx="104648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lang="en-GB" sz="5000" dirty="0" smtClean="0"/>
              <a:t>If you like this, please sponsor us </a:t>
            </a:r>
            <a:r>
              <a:rPr lang="en-GB" sz="5000" dirty="0" smtClean="0">
                <a:sym typeface="Wingdings"/>
              </a:rPr>
              <a:t></a:t>
            </a:r>
            <a:endParaRPr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60148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SCA on key-loading operations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33</a:t>
            </a:fld>
            <a:endParaRPr/>
          </a:p>
        </p:txBody>
      </p:sp>
      <p:sp>
        <p:nvSpPr>
          <p:cNvPr id="8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911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600" dirty="0" smtClean="0"/>
              <a:t>We may target individual bytes/words one at a time:</a:t>
            </a:r>
          </a:p>
          <a:p>
            <a:pPr lvl="0">
              <a:defRPr sz="1800"/>
            </a:pPr>
            <a:endParaRPr lang="en-GB" sz="3600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sz="1800" dirty="0" smtClean="0"/>
          </a:p>
          <a:p>
            <a:pPr lvl="0">
              <a:defRPr sz="1800"/>
            </a:pPr>
            <a:endParaRPr lang="en-GB" sz="1800" dirty="0"/>
          </a:p>
          <a:p>
            <a:pPr lvl="0">
              <a:defRPr sz="1800"/>
            </a:pPr>
            <a:endParaRPr lang="en-GB" sz="1800" dirty="0" smtClean="0"/>
          </a:p>
          <a:p>
            <a:pPr lvl="0">
              <a:defRPr sz="1800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7" y="3730471"/>
            <a:ext cx="11969368" cy="4468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532" y="3282522"/>
            <a:ext cx="1037828" cy="223022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662545" y="5112327"/>
            <a:ext cx="0" cy="1787237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oval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1641763" y="6899564"/>
            <a:ext cx="7523019" cy="0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>
            <a:off x="9164782" y="6899564"/>
            <a:ext cx="0" cy="623454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38"/>
          <p:cNvSpPr/>
          <p:nvPr/>
        </p:nvSpPr>
        <p:spPr>
          <a:xfrm>
            <a:off x="4596539" y="6175749"/>
            <a:ext cx="903432" cy="56425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</a:t>
            </a:r>
            <a:r>
              <a:rPr kumimoji="0" lang="en-GB" sz="3000" b="0" i="0" u="none" strike="noStrike" cap="none" spc="0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35546" y="6156365"/>
            <a:ext cx="903432" cy="56425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</a:t>
            </a:r>
            <a:r>
              <a:rPr lang="en-GB" sz="3000" baseline="-25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2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7669" y="6175749"/>
            <a:ext cx="903432" cy="56425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r-I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…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7694" y="4321508"/>
            <a:ext cx="2584041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000000"/>
                </a:solidFill>
              </a:rPr>
              <a:t>MOV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Mem-to-</a:t>
            </a:r>
            <a:r>
              <a:rPr lang="en-US" dirty="0" err="1" smtClean="0">
                <a:solidFill>
                  <a:srgbClr val="000000"/>
                </a:solidFill>
              </a:rPr>
              <a:t>Reg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5110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 bounds vs</a:t>
            </a:r>
            <a:br>
              <a:rPr lang="en-US" dirty="0" smtClean="0"/>
            </a:br>
            <a:r>
              <a:rPr lang="en-US" dirty="0" smtClean="0"/>
              <a:t>rank estimation methods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99" y="2423190"/>
            <a:ext cx="7127801" cy="69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6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Security Evaluations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600" dirty="0" smtClean="0"/>
              <a:t>Used to determine security of a device against side-channel attacks (as well as other attacks</a:t>
            </a:r>
            <a:r>
              <a:rPr lang="mr-IN" sz="3600" dirty="0" smtClean="0"/>
              <a:t>…</a:t>
            </a:r>
            <a:r>
              <a:rPr lang="en-GB" sz="3600" dirty="0" smtClean="0"/>
              <a:t>)</a:t>
            </a:r>
          </a:p>
          <a:p>
            <a:pPr lvl="0">
              <a:defRPr sz="1800"/>
            </a:pPr>
            <a:r>
              <a:rPr lang="en-GB" sz="3500" dirty="0" smtClean="0"/>
              <a:t>Performed by chip designers as well as specialised evaluation labs (for certification purposes)</a:t>
            </a:r>
          </a:p>
          <a:p>
            <a:pPr lvl="0">
              <a:defRPr sz="1800"/>
            </a:pPr>
            <a:r>
              <a:rPr lang="en-GB" sz="3500" dirty="0" smtClean="0"/>
              <a:t>Certifications (e.g. Common Criteria, EMV) typically needed for commercial security-critical products (e.g. banking cards)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989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31371" y="444500"/>
            <a:ext cx="11908971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Evaluations </a:t>
            </a:r>
            <a:r>
              <a:rPr lang="en-GB" sz="8000" smtClean="0"/>
              <a:t>on single </a:t>
            </a:r>
            <a:r>
              <a:rPr lang="en-GB" sz="8000" dirty="0" err="1" smtClean="0"/>
              <a:t>subkeys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8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911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600" dirty="0" smtClean="0"/>
              <a:t>Due to Divide and Conquer strategy, classic evaluation tools apply mostly to single </a:t>
            </a:r>
            <a:r>
              <a:rPr lang="en-GB" sz="3600" dirty="0" err="1" smtClean="0"/>
              <a:t>subkeys</a:t>
            </a:r>
            <a:r>
              <a:rPr lang="en-GB" sz="3600" dirty="0" smtClean="0"/>
              <a:t> (bytes, words):</a:t>
            </a:r>
            <a:endParaRPr lang="en-GB" dirty="0" smtClean="0"/>
          </a:p>
          <a:p>
            <a:pPr lvl="1">
              <a:defRPr sz="1800"/>
            </a:pPr>
            <a:r>
              <a:rPr lang="en-GB" sz="3200" b="1" dirty="0" smtClean="0"/>
              <a:t>Guessing entropy</a:t>
            </a:r>
            <a:r>
              <a:rPr lang="en-GB" sz="3200" dirty="0" smtClean="0"/>
              <a:t> (our focus)</a:t>
            </a:r>
          </a:p>
          <a:p>
            <a:pPr lvl="1">
              <a:defRPr sz="1800"/>
            </a:pPr>
            <a:r>
              <a:rPr lang="en-GB" sz="3200" dirty="0" smtClean="0"/>
              <a:t>Success rate</a:t>
            </a:r>
            <a:endParaRPr lang="en-GB" sz="3200" dirty="0"/>
          </a:p>
          <a:p>
            <a:pPr lvl="1">
              <a:defRPr sz="1800"/>
            </a:pPr>
            <a:r>
              <a:rPr lang="en-GB" sz="3200" dirty="0" smtClean="0"/>
              <a:t>Mutual information</a:t>
            </a:r>
          </a:p>
          <a:p>
            <a:pPr lvl="1">
              <a:defRPr sz="1800"/>
            </a:pPr>
            <a:r>
              <a:rPr lang="mr-IN" sz="3200" dirty="0" smtClean="0"/>
              <a:t>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73106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31371" y="444500"/>
            <a:ext cx="11908971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Evaluations on single </a:t>
            </a:r>
            <a:r>
              <a:rPr lang="en-GB" sz="8000" dirty="0" err="1" smtClean="0"/>
              <a:t>subkeys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788521" y="3679371"/>
            <a:ext cx="5466800" cy="6017795"/>
            <a:chOff x="266439" y="2651991"/>
            <a:chExt cx="5946890" cy="65462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700" y="3690800"/>
              <a:ext cx="6546273" cy="446865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6200000">
              <a:off x="2411837" y="3036945"/>
              <a:ext cx="1800000" cy="1800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Sbox</a:t>
              </a:r>
              <a:r>
                <a:rPr kumimoji="0" lang="en-US" sz="3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(k</a:t>
              </a:r>
              <a:r>
                <a:rPr kumimoji="0" lang="en-US" sz="3000" b="0" i="0" u="none" strike="noStrike" cap="none" spc="0" normalizeH="0" baseline="-2500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1</a:t>
              </a:r>
              <a:r>
                <a:rPr kumimoji="0" lang="en-US" sz="3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)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0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rPr>
                <a:t>(8-bit)</a:t>
              </a:r>
              <a:endPara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2411836" y="5089389"/>
              <a:ext cx="1800000" cy="1800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spc="0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Sbox</a:t>
              </a:r>
              <a:r>
                <a:rPr kumimoji="0" lang="en-US" sz="3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(k</a:t>
              </a:r>
              <a:r>
                <a:rPr lang="en-US" sz="3000" baseline="-2500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rPr>
                <a:t>2</a:t>
              </a:r>
              <a:r>
                <a:rPr kumimoji="0" lang="en-US" sz="3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)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0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rPr>
                <a:t>(8-bit)</a:t>
              </a:r>
              <a:endPara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2411836" y="7141464"/>
              <a:ext cx="1800000" cy="1800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mr-IN" sz="3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…</a:t>
              </a:r>
              <a:endPara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62638" y="2244025"/>
              <a:ext cx="1037828" cy="2230226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4509218" y="7572735"/>
              <a:ext cx="1704109" cy="937458"/>
            </a:xfrm>
            <a:prstGeom prst="rightArrow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SCA (</a:t>
              </a:r>
              <a:r>
                <a:rPr kumimoji="0" lang="mr-IN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…</a:t>
              </a:r>
              <a:r>
                <a:rPr kumimoji="0" lang="en-GB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509219" y="5520659"/>
              <a:ext cx="1704109" cy="937458"/>
            </a:xfrm>
            <a:prstGeom prst="rightArrow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SCA (k</a:t>
              </a:r>
              <a:r>
                <a:rPr kumimoji="0" lang="en-US" sz="2400" b="0" i="0" u="none" strike="noStrike" cap="none" spc="0" normalizeH="0" baseline="-2500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2</a:t>
              </a:r>
              <a:r>
                <a:rPr kumimoji="0" lang="en-US" sz="24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509220" y="3468216"/>
              <a:ext cx="1704109" cy="937458"/>
            </a:xfrm>
            <a:prstGeom prst="rightArrow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SCA</a:t>
              </a:r>
              <a:r>
                <a:rPr kumimoji="0" lang="en-US" sz="24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(k</a:t>
              </a:r>
              <a:r>
                <a:rPr kumimoji="0" lang="en-US" sz="2400" b="0" i="0" u="none" strike="noStrike" cap="none" spc="0" normalizeH="0" baseline="-2500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1</a:t>
              </a:r>
              <a:r>
                <a:rPr kumimoji="0" lang="en-US" sz="24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)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7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911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600" dirty="0" smtClean="0"/>
              <a:t>These tools require lists of probabilities (or scores) for each value of a </a:t>
            </a:r>
            <a:r>
              <a:rPr lang="en-GB" sz="3600" dirty="0" err="1" smtClean="0"/>
              <a:t>subkey</a:t>
            </a:r>
            <a:r>
              <a:rPr lang="en-GB" sz="3600" dirty="0" smtClean="0"/>
              <a:t>:</a:t>
            </a:r>
          </a:p>
          <a:p>
            <a:pPr lvl="0">
              <a:defRPr sz="1800"/>
            </a:pPr>
            <a:endParaRPr lang="en-GB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dirty="0" smtClean="0"/>
          </a:p>
          <a:p>
            <a:pPr lvl="0">
              <a:defRPr sz="1800"/>
            </a:pPr>
            <a:endParaRPr lang="en-GB" dirty="0" smtClean="0"/>
          </a:p>
          <a:p>
            <a:pPr lvl="0">
              <a:defRPr sz="1800"/>
            </a:pPr>
            <a:endParaRPr lang="en-GB" dirty="0" smtClean="0"/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99928" y="4563072"/>
            <a:ext cx="65001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3200" dirty="0"/>
              <a:t>L</a:t>
            </a:r>
            <a:r>
              <a:rPr lang="en-GB" sz="3200" baseline="-25000" dirty="0"/>
              <a:t>1</a:t>
            </a:r>
            <a:r>
              <a:rPr lang="en-GB" sz="3200" dirty="0"/>
              <a:t> = [P(k</a:t>
            </a:r>
            <a:r>
              <a:rPr lang="en-GB" sz="3200" baseline="-25000" dirty="0"/>
              <a:t>1</a:t>
            </a:r>
            <a:r>
              <a:rPr lang="en-GB" sz="3200" dirty="0"/>
              <a:t>=0), P(k</a:t>
            </a:r>
            <a:r>
              <a:rPr lang="en-GB" sz="3200" baseline="-25000" dirty="0"/>
              <a:t>1</a:t>
            </a:r>
            <a:r>
              <a:rPr lang="en-GB" sz="3200" dirty="0"/>
              <a:t>=1), </a:t>
            </a:r>
            <a:r>
              <a:rPr lang="mr-IN" sz="3200" dirty="0" smtClean="0"/>
              <a:t>…</a:t>
            </a:r>
            <a:r>
              <a:rPr lang="en-GB" sz="3200" dirty="0" smtClean="0"/>
              <a:t>, P(k</a:t>
            </a:r>
            <a:r>
              <a:rPr lang="en-GB" sz="3200" baseline="-25000" dirty="0" smtClean="0"/>
              <a:t>1</a:t>
            </a:r>
            <a:r>
              <a:rPr lang="en-GB" sz="3200" dirty="0" smtClean="0"/>
              <a:t>=255)]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597" y="6436457"/>
            <a:ext cx="6500177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1" indent="0" rtl="0" latinLnBrk="1" hangingPunct="0"/>
            <a:r>
              <a:rPr lang="en-GB" sz="3200" dirty="0"/>
              <a:t>L</a:t>
            </a:r>
            <a:r>
              <a:rPr lang="en-GB" sz="3200" baseline="-25000" dirty="0"/>
              <a:t>2</a:t>
            </a:r>
            <a:r>
              <a:rPr lang="en-GB" sz="3200" dirty="0"/>
              <a:t> = [P(k</a:t>
            </a:r>
            <a:r>
              <a:rPr lang="en-GB" sz="3200" baseline="-25000" dirty="0"/>
              <a:t>2</a:t>
            </a:r>
            <a:r>
              <a:rPr lang="en-GB" sz="3200" dirty="0"/>
              <a:t>=0), P(k</a:t>
            </a:r>
            <a:r>
              <a:rPr lang="en-GB" sz="3200" baseline="-25000" dirty="0"/>
              <a:t>2</a:t>
            </a:r>
            <a:r>
              <a:rPr lang="en-GB" sz="3200" dirty="0"/>
              <a:t>=1), </a:t>
            </a:r>
            <a:r>
              <a:rPr lang="mr-IN" sz="3200" dirty="0" smtClean="0"/>
              <a:t>…</a:t>
            </a:r>
            <a:r>
              <a:rPr lang="en-GB" sz="3200" dirty="0" smtClean="0"/>
              <a:t>, P(k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=255)]</a:t>
            </a:r>
            <a:endParaRPr lang="en-GB" sz="32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7981" y="8281288"/>
            <a:ext cx="3232492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algn="l" rtl="0" latinLnBrk="1" hangingPunct="0"/>
            <a:r>
              <a:rPr lang="mr-IN" sz="3200" dirty="0" smtClean="0"/>
              <a:t>…</a:t>
            </a:r>
            <a:endParaRPr lang="en-GB" sz="32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" name="Arc 1"/>
          <p:cNvSpPr/>
          <p:nvPr/>
        </p:nvSpPr>
        <p:spPr>
          <a:xfrm rot="11128086">
            <a:off x="5799470" y="6674927"/>
            <a:ext cx="2273318" cy="1412877"/>
          </a:xfrm>
          <a:prstGeom prst="arc">
            <a:avLst>
              <a:gd name="adj1" fmla="val 15535599"/>
              <a:gd name="adj2" fmla="val 0"/>
            </a:avLst>
          </a:prstGeom>
          <a:noFill/>
          <a:ln w="381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613" y="7687955"/>
            <a:ext cx="452046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e.g.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Template Attacks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7162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Guessing entropy (GM)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2052300" cy="6583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/>
            </a:pPr>
            <a:r>
              <a:rPr lang="en-GB" sz="3500" dirty="0" smtClean="0"/>
              <a:t>James L. Massey, </a:t>
            </a:r>
            <a:r>
              <a:rPr lang="mr-IN" sz="3500" dirty="0" smtClean="0"/>
              <a:t>’</a:t>
            </a:r>
            <a:r>
              <a:rPr lang="en-GB" sz="3500" dirty="0" smtClean="0"/>
              <a:t>94  (‘guess work’)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	    </a:t>
            </a:r>
            <a:br>
              <a:rPr lang="en-GB" sz="3500" dirty="0" smtClean="0"/>
            </a:br>
            <a:r>
              <a:rPr lang="en-GB" sz="3500" dirty="0" smtClean="0"/>
              <a:t>     |S| is the number of values per </a:t>
            </a:r>
            <a:r>
              <a:rPr lang="en-GB" sz="3500" dirty="0" err="1" smtClean="0"/>
              <a:t>subkey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      p</a:t>
            </a:r>
            <a:r>
              <a:rPr lang="en-GB" sz="3500" baseline="-25000" dirty="0" smtClean="0"/>
              <a:t>i</a:t>
            </a:r>
            <a:r>
              <a:rPr lang="en-GB" sz="3500" dirty="0" smtClean="0"/>
              <a:t> are the sorted probabilities after the SCA:</a:t>
            </a:r>
          </a:p>
          <a:p>
            <a:pPr lvl="1">
              <a:defRPr sz="1800"/>
            </a:pPr>
            <a:endParaRPr lang="en-GB" sz="3500" dirty="0" smtClean="0"/>
          </a:p>
          <a:p>
            <a:pPr lvl="1">
              <a:defRPr sz="1800"/>
            </a:pPr>
            <a:r>
              <a:rPr lang="en-GB" sz="3500" dirty="0" smtClean="0"/>
              <a:t>Statistical </a:t>
            </a:r>
            <a:r>
              <a:rPr lang="en-GB" sz="3500" dirty="0"/>
              <a:t>expectation of position of correct </a:t>
            </a:r>
            <a:r>
              <a:rPr lang="en-GB" sz="3500" dirty="0" smtClean="0"/>
              <a:t>key value </a:t>
            </a:r>
            <a:r>
              <a:rPr lang="en-GB" sz="3500" dirty="0"/>
              <a:t>in sorted list of probabilities</a:t>
            </a:r>
          </a:p>
          <a:p>
            <a:pPr lvl="1">
              <a:defRPr sz="1800"/>
            </a:pPr>
            <a:r>
              <a:rPr lang="en-GB" sz="3500" dirty="0"/>
              <a:t>Expected amount of work for optimised brute force attack </a:t>
            </a:r>
            <a:endParaRPr lang="en-GB" sz="3500" baseline="-25000" dirty="0">
              <a:solidFill>
                <a:schemeClr val="bg1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82" y="3352408"/>
            <a:ext cx="4656522" cy="12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62" y="6040717"/>
            <a:ext cx="11163776" cy="858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43710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78971" y="444500"/>
            <a:ext cx="12279086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000" dirty="0" smtClean="0"/>
              <a:t>Empirical guessing entropy (GE)</a:t>
            </a:r>
            <a:br>
              <a:rPr lang="en-GB" sz="8000" dirty="0" smtClean="0"/>
            </a:br>
            <a:r>
              <a:rPr lang="en-GB" sz="8000" dirty="0" smtClean="0"/>
              <a:t>(aka key rank)</a:t>
            </a:r>
            <a:endParaRPr sz="80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5830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GB" sz="3500" dirty="0" err="1"/>
              <a:t>Standaert</a:t>
            </a:r>
            <a:r>
              <a:rPr lang="en-GB" sz="3500" dirty="0"/>
              <a:t> et al., </a:t>
            </a:r>
            <a:r>
              <a:rPr lang="mr-IN" sz="3500" dirty="0"/>
              <a:t>’</a:t>
            </a:r>
            <a:r>
              <a:rPr lang="en-GB" sz="3500" dirty="0" smtClean="0"/>
              <a:t>06</a:t>
            </a:r>
          </a:p>
          <a:p>
            <a:pPr lvl="1">
              <a:defRPr sz="1800"/>
            </a:pPr>
            <a:r>
              <a:rPr lang="en-GB" sz="3500" dirty="0" smtClean="0"/>
              <a:t>GE = position of correct key (</a:t>
            </a:r>
            <a:r>
              <a:rPr lang="en-GB" sz="3500" dirty="0" err="1" smtClean="0"/>
              <a:t>k</a:t>
            </a:r>
            <a:r>
              <a:rPr lang="en-GB" sz="3500" baseline="-25000" dirty="0" err="1" smtClean="0"/>
              <a:t>good</a:t>
            </a:r>
            <a:r>
              <a:rPr lang="en-GB" sz="3500" dirty="0" smtClean="0"/>
              <a:t>)</a:t>
            </a:r>
            <a:br>
              <a:rPr lang="en-GB" sz="3500" dirty="0" smtClean="0"/>
            </a:b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in the sorted list of probabilities:</a:t>
            </a:r>
          </a:p>
          <a:p>
            <a:pPr lvl="1">
              <a:defRPr sz="1800"/>
            </a:pPr>
            <a:endParaRPr lang="en-GB" sz="3500" dirty="0" smtClean="0"/>
          </a:p>
          <a:p>
            <a:pPr lvl="1">
              <a:defRPr sz="1800"/>
            </a:pPr>
            <a:r>
              <a:rPr lang="en-GB" sz="3500" dirty="0" smtClean="0"/>
              <a:t>e. g. if </a:t>
            </a:r>
            <a:r>
              <a:rPr lang="en-GB" sz="3500" dirty="0" err="1" smtClean="0"/>
              <a:t>k</a:t>
            </a:r>
            <a:r>
              <a:rPr lang="en-GB" sz="3500" baseline="-25000" dirty="0" err="1" smtClean="0"/>
              <a:t>good</a:t>
            </a:r>
            <a:r>
              <a:rPr lang="en-GB" sz="3500" dirty="0" smtClean="0"/>
              <a:t> = v</a:t>
            </a:r>
            <a:r>
              <a:rPr lang="en-GB" sz="3500" baseline="-25000" dirty="0" smtClean="0"/>
              <a:t>2</a:t>
            </a:r>
            <a:r>
              <a:rPr lang="en-GB" sz="3500" dirty="0" smtClean="0"/>
              <a:t> =&gt; GE = 2</a:t>
            </a:r>
            <a:r>
              <a:rPr lang="en-GB" sz="3500" dirty="0" smtClean="0">
                <a:solidFill>
                  <a:schemeClr val="bg1"/>
                </a:solidFill>
              </a:rPr>
              <a:t> measure</a:t>
            </a:r>
            <a:endParaRPr lang="en-GB" sz="3500" baseline="-25000" dirty="0">
              <a:solidFill>
                <a:schemeClr val="bg1"/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6" y="6619124"/>
            <a:ext cx="11163776" cy="858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19548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83197"/>
            <a:ext cx="4680000" cy="1266352"/>
          </a:xfrm>
          <a:prstGeom prst="rect">
            <a:avLst/>
          </a:prstGeom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8000" dirty="0" smtClean="0"/>
              <a:t>Guessing entropy</a:t>
            </a:r>
            <a:endParaRPr sz="80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64219" y="2726523"/>
            <a:ext cx="508312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GE = position of </a:t>
            </a:r>
            <a:r>
              <a:rPr kumimoji="0" lang="en-US" sz="4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k</a:t>
            </a:r>
            <a:r>
              <a:rPr kumimoji="0" lang="en-US" sz="4400" b="0" i="0" u="none" strike="noStrike" cap="none" spc="0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good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Shape 74"/>
          <p:cNvSpPr>
            <a:spLocks noGrp="1"/>
          </p:cNvSpPr>
          <p:nvPr>
            <p:ph type="body" idx="1"/>
          </p:nvPr>
        </p:nvSpPr>
        <p:spPr>
          <a:xfrm>
            <a:off x="952500" y="3584248"/>
            <a:ext cx="5511719" cy="47703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3400" dirty="0" smtClean="0"/>
              <a:t>Statistical expectation of the position of correct key</a:t>
            </a:r>
          </a:p>
          <a:p>
            <a:pPr>
              <a:defRPr sz="1800"/>
            </a:pPr>
            <a:r>
              <a:rPr lang="en-GB" sz="3400" dirty="0" smtClean="0"/>
              <a:t>Does not require knowledge of </a:t>
            </a:r>
            <a:r>
              <a:rPr lang="en-GB" sz="3400" dirty="0" err="1" smtClean="0"/>
              <a:t>k</a:t>
            </a:r>
            <a:r>
              <a:rPr lang="en-GB" sz="3400" baseline="-25000" dirty="0" err="1" smtClean="0"/>
              <a:t>good</a:t>
            </a:r>
            <a:r>
              <a:rPr lang="en-GB" sz="3400" baseline="-25000" dirty="0" smtClean="0"/>
              <a:t/>
            </a:r>
            <a:br>
              <a:rPr lang="en-GB" sz="3400" baseline="-25000" dirty="0" smtClean="0"/>
            </a:br>
            <a:r>
              <a:rPr lang="en-GB" sz="2800" dirty="0" smtClean="0"/>
              <a:t> =&gt; may be used with unknown key</a:t>
            </a:r>
          </a:p>
        </p:txBody>
      </p:sp>
      <p:sp>
        <p:nvSpPr>
          <p:cNvPr id="9" name="Shape 74"/>
          <p:cNvSpPr txBox="1">
            <a:spLocks/>
          </p:cNvSpPr>
          <p:nvPr/>
        </p:nvSpPr>
        <p:spPr>
          <a:xfrm>
            <a:off x="6718300" y="3052772"/>
            <a:ext cx="5334000" cy="477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algn="l">
              <a:defRPr sz="1800"/>
            </a:pPr>
            <a:r>
              <a:rPr lang="en-GB" sz="3400" dirty="0" smtClean="0"/>
              <a:t>Actual position of correct key for a set of samples</a:t>
            </a:r>
          </a:p>
          <a:p>
            <a:pPr algn="l">
              <a:defRPr sz="1800"/>
            </a:pPr>
            <a:r>
              <a:rPr lang="en-GB" sz="3400" dirty="0" smtClean="0"/>
              <a:t>Requires knowledge of </a:t>
            </a:r>
            <a:r>
              <a:rPr lang="en-GB" sz="3400" dirty="0" err="1" smtClean="0"/>
              <a:t>k</a:t>
            </a:r>
            <a:r>
              <a:rPr lang="en-GB" sz="3400" baseline="-25000" dirty="0" err="1" smtClean="0"/>
              <a:t>good</a:t>
            </a:r>
            <a:endParaRPr lang="en-GB" sz="3400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40715" y="9262179"/>
            <a:ext cx="5296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Choudary and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Popescu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Back to Massey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" y="7945948"/>
            <a:ext cx="12412052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Our claim</a:t>
            </a: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GM can </a:t>
            </a:r>
            <a:r>
              <a:rPr kumimoji="0" lang="en-US" sz="3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bebetter</a:t>
            </a: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than GE for security evaluations</a:t>
            </a:r>
            <a:b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</a:br>
            <a:r>
              <a:rPr kumimoji="0" lang="en-US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(e.g. if we have probabilities)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55348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23765</TotalTime>
  <Words>1849</Words>
  <Application>Microsoft Macintosh PowerPoint</Application>
  <PresentationFormat>Custom</PresentationFormat>
  <Paragraphs>324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Franklin Gothic Book</vt:lpstr>
      <vt:lpstr>Helvetica Light</vt:lpstr>
      <vt:lpstr>Helvetica Neue</vt:lpstr>
      <vt:lpstr>Wingdings</vt:lpstr>
      <vt:lpstr>White</vt:lpstr>
      <vt:lpstr>Back to Massey: Impressively fast, scalable and tight security evaluation tools</vt:lpstr>
      <vt:lpstr>Side Channel Attacks (SCA)</vt:lpstr>
      <vt:lpstr>SCA on crypto algorithms</vt:lpstr>
      <vt:lpstr>Security Evaluations</vt:lpstr>
      <vt:lpstr>Evaluations on single subkeys</vt:lpstr>
      <vt:lpstr>Evaluations on single subkeys</vt:lpstr>
      <vt:lpstr>Guessing entropy (GM)</vt:lpstr>
      <vt:lpstr>Empirical guessing entropy (GE) (aka key rank)</vt:lpstr>
      <vt:lpstr>Guessing entropy</vt:lpstr>
      <vt:lpstr>Experimental data sets</vt:lpstr>
      <vt:lpstr>Guessing entropy</vt:lpstr>
      <vt:lpstr>Guessing entropy</vt:lpstr>
      <vt:lpstr>GM, GE on a single key byte</vt:lpstr>
      <vt:lpstr>Problems for full-key evaluation: GM, GE do not scale!</vt:lpstr>
      <vt:lpstr>Problems for full-key evaluation: GM, GE do not scale!</vt:lpstr>
      <vt:lpstr>Full-key Evaluation tools</vt:lpstr>
      <vt:lpstr>Full-key Evaluation tools</vt:lpstr>
      <vt:lpstr>Our main result: scalable GM bounds for large keys</vt:lpstr>
      <vt:lpstr>Our main result: scalable GM bounds for large keys</vt:lpstr>
      <vt:lpstr>Our main result: scalable GM bounds for large keys</vt:lpstr>
      <vt:lpstr>Our main result: scalable GM bounds for large keys</vt:lpstr>
      <vt:lpstr>GE, GM and GM bounds on two key bytes</vt:lpstr>
      <vt:lpstr>GM bounds vs rank estimation (FSE’15) on 16 key bytes</vt:lpstr>
      <vt:lpstr>GM bounds vs rank estimation (FSE’15) on 16 key bytes</vt:lpstr>
      <vt:lpstr>GM bounds vs rank estimation (FSE’15) on 16 key bytes</vt:lpstr>
      <vt:lpstr>GM bounds on 128 key bytes</vt:lpstr>
      <vt:lpstr>Our GM bounds for 1024 bytes (8192-bit key)</vt:lpstr>
      <vt:lpstr>Our GM bounds for 1024 bytes (8192-bit key)</vt:lpstr>
      <vt:lpstr>Our GM bounds for 1024 bytes (8192-bit key)</vt:lpstr>
      <vt:lpstr>Our GM bounds for 1024 bytes (8192-bit key)</vt:lpstr>
      <vt:lpstr>Conclusions</vt:lpstr>
      <vt:lpstr>PowerPoint Presentation</vt:lpstr>
      <vt:lpstr>SCA on key-loading operations</vt:lpstr>
      <vt:lpstr>GM bounds vs rank estimation methods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Massey: Impressively fast, scalable and tight security evaluation tools </dc:title>
  <cp:lastModifiedBy>Marios CHOUDARY (76978)</cp:lastModifiedBy>
  <cp:revision>232</cp:revision>
  <cp:lastPrinted>2017-09-23T15:42:10Z</cp:lastPrinted>
  <dcterms:modified xsi:type="dcterms:W3CDTF">2017-09-27T02:36:28Z</dcterms:modified>
</cp:coreProperties>
</file>