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73" r:id="rId3"/>
    <p:sldId id="270" r:id="rId4"/>
    <p:sldId id="284" r:id="rId5"/>
    <p:sldId id="302" r:id="rId6"/>
    <p:sldId id="258" r:id="rId7"/>
    <p:sldId id="257" r:id="rId8"/>
    <p:sldId id="291" r:id="rId9"/>
    <p:sldId id="292" r:id="rId10"/>
    <p:sldId id="293" r:id="rId11"/>
    <p:sldId id="294" r:id="rId12"/>
    <p:sldId id="295" r:id="rId13"/>
    <p:sldId id="299" r:id="rId14"/>
    <p:sldId id="261" r:id="rId15"/>
    <p:sldId id="303" r:id="rId16"/>
    <p:sldId id="287" r:id="rId17"/>
    <p:sldId id="260" r:id="rId18"/>
    <p:sldId id="263" r:id="rId19"/>
    <p:sldId id="300" r:id="rId20"/>
    <p:sldId id="269" r:id="rId21"/>
    <p:sldId id="262" r:id="rId22"/>
    <p:sldId id="304" r:id="rId23"/>
    <p:sldId id="305" r:id="rId24"/>
    <p:sldId id="272" r:id="rId25"/>
    <p:sldId id="288" r:id="rId26"/>
    <p:sldId id="298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7AFE9D-5974-4257-8C4D-ADCFFECDBAEE}">
          <p14:sldIdLst>
            <p14:sldId id="256"/>
            <p14:sldId id="273"/>
            <p14:sldId id="270"/>
            <p14:sldId id="284"/>
            <p14:sldId id="302"/>
            <p14:sldId id="258"/>
            <p14:sldId id="257"/>
            <p14:sldId id="291"/>
            <p14:sldId id="292"/>
            <p14:sldId id="293"/>
            <p14:sldId id="294"/>
            <p14:sldId id="295"/>
            <p14:sldId id="299"/>
            <p14:sldId id="261"/>
            <p14:sldId id="303"/>
            <p14:sldId id="287"/>
            <p14:sldId id="260"/>
            <p14:sldId id="263"/>
            <p14:sldId id="300"/>
            <p14:sldId id="269"/>
            <p14:sldId id="262"/>
            <p14:sldId id="304"/>
            <p14:sldId id="305"/>
            <p14:sldId id="272"/>
            <p14:sldId id="288"/>
            <p14:sldId id="298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Cnudde, Thomas" initials="DT" lastIdx="2" clrIdx="0">
    <p:extLst>
      <p:ext uri="{19B8F6BF-5375-455C-9EA6-DF929625EA0E}">
        <p15:presenceInfo xmlns:p15="http://schemas.microsoft.com/office/powerpoint/2012/main" userId="S-1-5-21-8915387-325452579-1788637320-331161" providerId="AD"/>
      </p:ext>
    </p:extLst>
  </p:cmAuthor>
  <p:cmAuthor id="2" name="Thomas De Cnudde" initials="TDC" lastIdx="2" clrIdx="1">
    <p:extLst>
      <p:ext uri="{19B8F6BF-5375-455C-9EA6-DF929625EA0E}">
        <p15:presenceInfo xmlns:p15="http://schemas.microsoft.com/office/powerpoint/2012/main" userId="d6ddbff0fa9bb5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112E"/>
    <a:srgbClr val="CE00C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5040" autoAdjust="0"/>
  </p:normalViewPr>
  <p:slideViewPr>
    <p:cSldViewPr snapToGrid="0">
      <p:cViewPr varScale="1">
        <p:scale>
          <a:sx n="73" d="100"/>
          <a:sy n="73" d="100"/>
        </p:scale>
        <p:origin x="43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BA0F3-C53A-4757-B74E-45441023846B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286E4-53BB-4EF5-8C69-0B5D59FAFE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1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end with a conclusion where we summarise our findings and discuss the implications of our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286E4-53BB-4EF5-8C69-0B5D59FAFE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the Isolated Design Flow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(IDF) of Xilinx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286E4-53BB-4EF5-8C69-0B5D59FAFE1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9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Quality of the randomness is not altered by the temperature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286E4-53BB-4EF5-8C69-0B5D59FAFE1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5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order leakage: t=200 for 2 share implementations</a:t>
            </a:r>
          </a:p>
          <a:p>
            <a:r>
              <a:rPr lang="en-US" dirty="0"/>
              <a:t>Third order leakage: t=10 for 3 share implementations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286E4-53BB-4EF5-8C69-0B5D59FAFE1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95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286E4-53BB-4EF5-8C69-0B5D59FAFE1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7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A3C8-2ABD-4EA1-8BF6-766B3A6A4B39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7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9216-5A83-42EC-9168-3E9A54D2A3FC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9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A7C9-D5F0-4027-A224-A30689F3E044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FAAB-FC26-4A47-998A-7E23EADD392F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0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D091-D974-4AAB-927D-10F928858D2A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2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654A-F39C-477C-9001-801F8085796E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EC14-63D5-47CF-B3BA-486B6594FEAB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9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30B8-3AC5-436A-A28C-2C0DEFE0C687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9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2874-B26E-43ED-801A-5446D4966211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7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06AC-8B55-49D9-8394-49558A042598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0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CD5A-A03C-438E-B9D8-E69C6385CDEE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0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A9280-83A2-425D-A6FC-9B2A314D474B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6D8CF-FD09-4314-9823-8DC59A3B0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0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862" y="515019"/>
            <a:ext cx="9144000" cy="2564078"/>
          </a:xfrm>
        </p:spPr>
        <p:txBody>
          <a:bodyPr>
            <a:normAutofit/>
          </a:bodyPr>
          <a:lstStyle/>
          <a:p>
            <a:pPr algn="l"/>
            <a:r>
              <a:rPr lang="en-US" sz="6500" b="1" dirty="0"/>
              <a:t>Hardware Masking, </a:t>
            </a:r>
            <a:br>
              <a:rPr lang="en-US" sz="6500" b="1" dirty="0"/>
            </a:br>
            <a:r>
              <a:rPr lang="en-US" sz="6500" b="1" dirty="0"/>
              <a:t>Revisited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2021" y="3933618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Maik Ender</a:t>
            </a:r>
          </a:p>
          <a:p>
            <a:pPr algn="l"/>
            <a:r>
              <a:rPr lang="en-US" dirty="0"/>
              <a:t>Amir Moradi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06" y="4952526"/>
            <a:ext cx="1937010" cy="971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12" y="4746615"/>
            <a:ext cx="2403288" cy="1602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79" y="5140898"/>
            <a:ext cx="963816" cy="866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250" y="4952526"/>
            <a:ext cx="1073475" cy="9661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1578" y="6306140"/>
            <a:ext cx="395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September 11 - CHES 2018 - Amsterdam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3999" y="4093175"/>
            <a:ext cx="2618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Thomas De Cnudde</a:t>
            </a:r>
          </a:p>
        </p:txBody>
      </p:sp>
    </p:spTree>
    <p:extLst>
      <p:ext uri="{BB962C8B-B14F-4D97-AF65-F5344CB8AC3E}">
        <p14:creationId xmlns:p14="http://schemas.microsoft.com/office/powerpoint/2010/main" val="16727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64737" y="2271677"/>
            <a:ext cx="5623388" cy="3875410"/>
            <a:chOff x="574273" y="1864876"/>
            <a:chExt cx="6194828" cy="42692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73" y="1864876"/>
              <a:ext cx="6194828" cy="426922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84300" y="1902975"/>
              <a:ext cx="683756" cy="406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21°C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84300" y="227230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50°C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84300" y="264164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70°C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 rot="16200000">
            <a:off x="-668006" y="3855512"/>
            <a:ext cx="179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max(|t-statistic|)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9425" y="6488668"/>
            <a:ext cx="189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Traces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6147087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9675" y="614708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1999" y="614708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9311" y="614708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7093" y="614708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6107" y="25848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6107" y="37358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126" y="4935936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77667" y="4599920"/>
            <a:ext cx="36257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Fixed-vs-random t-test </a:t>
            </a:r>
          </a:p>
          <a:p>
            <a:pPr algn="r"/>
            <a:r>
              <a:rPr lang="en-US" sz="2000" dirty="0"/>
              <a:t>iterated_MC1 and iterated_MC4 </a:t>
            </a:r>
          </a:p>
          <a:p>
            <a:pPr algn="r"/>
            <a:r>
              <a:rPr lang="en-US" sz="2000" dirty="0"/>
              <a:t>3 MCs active</a:t>
            </a:r>
          </a:p>
          <a:p>
            <a:pPr algn="r"/>
            <a:r>
              <a:rPr lang="en-US" sz="2000" dirty="0"/>
              <a:t> 6MHz</a:t>
            </a:r>
          </a:p>
          <a:p>
            <a:pPr algn="r"/>
            <a:r>
              <a:rPr lang="en-US" sz="2000" dirty="0"/>
              <a:t>V</a:t>
            </a:r>
            <a:r>
              <a:rPr lang="en-US" sz="2000" baseline="-25000" dirty="0"/>
              <a:t>dd</a:t>
            </a:r>
            <a:r>
              <a:rPr lang="en-US" sz="2000" dirty="0"/>
              <a:t> 1.3v, 0.0</a:t>
            </a:r>
            <a:r>
              <a:rPr lang="el-GR" sz="2000" dirty="0"/>
              <a:t>Ω</a:t>
            </a:r>
            <a:endParaRPr lang="en-US" sz="2000" dirty="0"/>
          </a:p>
          <a:p>
            <a:pPr algn="r"/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140444" y="2446345"/>
            <a:ext cx="6590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The higher the temperature, </a:t>
            </a:r>
          </a:p>
          <a:p>
            <a:r>
              <a:rPr lang="en-US" sz="3000" b="1" dirty="0"/>
              <a:t> the higher the leakage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Size and Clock Frequency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85" y="2264851"/>
            <a:ext cx="5630619" cy="38822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0061" y="32998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061" y="42095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080" y="5158972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061" y="23844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07653" y="2264851"/>
            <a:ext cx="128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3MC, 6MHz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07653" y="2581670"/>
            <a:ext cx="139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3MC, </a:t>
            </a:r>
            <a:r>
              <a:rPr lang="en-GB" dirty="0"/>
              <a:t>48</a:t>
            </a:r>
            <a:r>
              <a:rPr lang="en-US" dirty="0"/>
              <a:t>MHz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07653" y="2885789"/>
            <a:ext cx="128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6MC, 6MHz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07653" y="3202608"/>
            <a:ext cx="139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6MC, 48MHz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82911" y="5206574"/>
            <a:ext cx="35680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Fixed-vs-random t-test</a:t>
            </a:r>
          </a:p>
          <a:p>
            <a:pPr algn="r"/>
            <a:r>
              <a:rPr lang="en-US" sz="2000" dirty="0"/>
              <a:t>iterated_MC1 and iterated_MC4</a:t>
            </a:r>
          </a:p>
          <a:p>
            <a:pPr algn="r"/>
            <a:r>
              <a:rPr lang="en-US" sz="2000" dirty="0"/>
              <a:t>V</a:t>
            </a:r>
            <a:r>
              <a:rPr lang="en-US" sz="2000" baseline="-25000" dirty="0"/>
              <a:t>dd</a:t>
            </a:r>
            <a:r>
              <a:rPr lang="en-US" sz="2000" dirty="0"/>
              <a:t> 1.3v, 0.0</a:t>
            </a:r>
            <a:r>
              <a:rPr lang="el-GR" sz="2000" dirty="0"/>
              <a:t>Ω</a:t>
            </a:r>
            <a:r>
              <a:rPr lang="en-US" sz="2000" dirty="0"/>
              <a:t>, 21°C</a:t>
            </a:r>
          </a:p>
          <a:p>
            <a:pPr algn="r"/>
            <a:endParaRPr lang="en-US" sz="2000" dirty="0"/>
          </a:p>
          <a:p>
            <a:pPr algn="r"/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823583" y="2073838"/>
            <a:ext cx="6183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The more MCs active, </a:t>
            </a:r>
          </a:p>
          <a:p>
            <a:r>
              <a:rPr lang="en-US" sz="3000" b="1" dirty="0"/>
              <a:t>the higher the leakage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23583" y="2949391"/>
            <a:ext cx="47959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The higher the peak-to-peak </a:t>
            </a:r>
          </a:p>
          <a:p>
            <a:r>
              <a:rPr lang="en-US" sz="3000" b="1" dirty="0"/>
              <a:t>power consumption, </a:t>
            </a:r>
          </a:p>
          <a:p>
            <a:r>
              <a:rPr lang="en-US" sz="3000" b="1" dirty="0"/>
              <a:t>the higher the leakage</a:t>
            </a:r>
          </a:p>
          <a:p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11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19425" y="6488668"/>
            <a:ext cx="189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Traces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0" y="6147087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19675" y="614708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01999" y="614708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89311" y="614708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67093" y="614708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20M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668006" y="3855512"/>
            <a:ext cx="179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max(|t-statistic|)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23583" y="3378549"/>
            <a:ext cx="5631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The higher the clock frequency, the higher the leakage</a:t>
            </a:r>
          </a:p>
        </p:txBody>
      </p:sp>
    </p:spTree>
    <p:extLst>
      <p:ext uri="{BB962C8B-B14F-4D97-AF65-F5344CB8AC3E}">
        <p14:creationId xmlns:p14="http://schemas.microsoft.com/office/powerpoint/2010/main" val="216837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33" grpId="0"/>
      <p:bldP spid="3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Shares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1951278"/>
            <a:ext cx="6922772" cy="4741482"/>
            <a:chOff x="378093" y="2116518"/>
            <a:chExt cx="6922772" cy="47414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818" y="2116805"/>
              <a:ext cx="5650886" cy="393152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-332999" y="3741212"/>
              <a:ext cx="1791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max(|t-statistic|)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9425" y="6488668"/>
              <a:ext cx="1895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Number of Traces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83451" y="6048332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200M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9599" y="6048332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150M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00609" y="6048619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98638" y="6048332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50M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1114" y="241974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1114" y="362150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08133" y="4821636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52492" y="2116518"/>
              <a:ext cx="1303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 shares 1,2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52492" y="2419745"/>
              <a:ext cx="1548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 shares 1 to 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52492" y="2734134"/>
              <a:ext cx="1548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 shares 1 to 4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570686" y="4599920"/>
            <a:ext cx="33813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Fixed-vs-random t-test </a:t>
            </a:r>
          </a:p>
          <a:p>
            <a:pPr algn="r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-, 2</a:t>
            </a:r>
            <a:r>
              <a:rPr lang="en-US" sz="2000" baseline="30000" dirty="0"/>
              <a:t>nd</a:t>
            </a:r>
            <a:r>
              <a:rPr lang="en-US" sz="2000" dirty="0"/>
              <a:t>- and 3</a:t>
            </a:r>
            <a:r>
              <a:rPr lang="en-US" sz="2000" baseline="30000" dirty="0"/>
              <a:t>rd</a:t>
            </a:r>
            <a:r>
              <a:rPr lang="en-US" sz="2000" dirty="0"/>
              <a:t>-order masking</a:t>
            </a:r>
          </a:p>
          <a:p>
            <a:pPr algn="r"/>
            <a:r>
              <a:rPr lang="en-US" sz="2000" dirty="0"/>
              <a:t>6 MCs active</a:t>
            </a:r>
          </a:p>
          <a:p>
            <a:pPr algn="r"/>
            <a:r>
              <a:rPr lang="en-US" sz="2000" dirty="0"/>
              <a:t>6MHz</a:t>
            </a:r>
          </a:p>
          <a:p>
            <a:pPr algn="r"/>
            <a:r>
              <a:rPr lang="en-US" sz="2000" dirty="0"/>
              <a:t>V</a:t>
            </a:r>
            <a:r>
              <a:rPr lang="en-US" sz="2000" baseline="-25000" dirty="0"/>
              <a:t>dd</a:t>
            </a:r>
            <a:r>
              <a:rPr lang="en-US" sz="2000" dirty="0"/>
              <a:t> 1.3v, 0.0</a:t>
            </a:r>
            <a:r>
              <a:rPr lang="el-GR" sz="2000" dirty="0"/>
              <a:t>Ω</a:t>
            </a:r>
            <a:r>
              <a:rPr lang="en-US" sz="2000" dirty="0"/>
              <a:t>, 21°C</a:t>
            </a:r>
          </a:p>
          <a:p>
            <a:pPr algn="r"/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062666" y="3205700"/>
            <a:ext cx="83611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No 2</a:t>
            </a:r>
            <a:r>
              <a:rPr lang="en-US" sz="3000" b="1" baseline="30000" dirty="0"/>
              <a:t>nd</a:t>
            </a:r>
            <a:r>
              <a:rPr lang="en-US" sz="3000" b="1" dirty="0"/>
              <a:t>-order leakage in </a:t>
            </a:r>
          </a:p>
          <a:p>
            <a:r>
              <a:rPr lang="en-US" sz="3000" b="1" dirty="0"/>
              <a:t>the 2</a:t>
            </a:r>
            <a:r>
              <a:rPr lang="en-US" sz="3000" b="1" baseline="30000" dirty="0"/>
              <a:t>nd</a:t>
            </a:r>
            <a:r>
              <a:rPr lang="en-US" sz="3000" b="1" dirty="0"/>
              <a:t>-order secure design</a:t>
            </a:r>
          </a:p>
          <a:p>
            <a:endParaRPr lang="en-US" sz="3000" b="1" dirty="0"/>
          </a:p>
          <a:p>
            <a:r>
              <a:rPr lang="en-US" sz="3000" b="1" dirty="0"/>
              <a:t>No 2</a:t>
            </a:r>
            <a:r>
              <a:rPr lang="en-US" sz="3000" b="1" baseline="30000" dirty="0"/>
              <a:t>nd</a:t>
            </a:r>
            <a:r>
              <a:rPr lang="en-US" sz="3000" b="1" dirty="0"/>
              <a:t>- or 3</a:t>
            </a:r>
            <a:r>
              <a:rPr lang="en-US" sz="3000" b="1" baseline="30000" dirty="0"/>
              <a:t>rd</a:t>
            </a:r>
            <a:r>
              <a:rPr lang="en-US" sz="3000" b="1" dirty="0"/>
              <a:t>-order leakage in </a:t>
            </a:r>
          </a:p>
          <a:p>
            <a:r>
              <a:rPr lang="en-US" sz="3000" b="1" dirty="0"/>
              <a:t>The 3</a:t>
            </a:r>
            <a:r>
              <a:rPr lang="en-US" sz="3000" b="1" baseline="30000" dirty="0"/>
              <a:t>rd</a:t>
            </a:r>
            <a:r>
              <a:rPr lang="en-US" sz="3000" b="1" dirty="0"/>
              <a:t>-order secure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12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062666" y="1951278"/>
            <a:ext cx="56113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All linear 1</a:t>
            </a:r>
            <a:r>
              <a:rPr lang="en-US" sz="3000" b="1" baseline="30000" dirty="0"/>
              <a:t>st</a:t>
            </a:r>
            <a:r>
              <a:rPr lang="en-US" sz="3000" b="1" dirty="0"/>
              <a:t>-, 2</a:t>
            </a:r>
            <a:r>
              <a:rPr lang="en-US" sz="3000" b="1" baseline="30000" dirty="0"/>
              <a:t>nd-</a:t>
            </a:r>
            <a:r>
              <a:rPr lang="en-US" sz="3000" b="1" dirty="0"/>
              <a:t> and 3</a:t>
            </a:r>
            <a:r>
              <a:rPr lang="en-US" sz="3000" b="1" baseline="30000" dirty="0"/>
              <a:t>rd</a:t>
            </a:r>
            <a:r>
              <a:rPr lang="en-US" sz="3000" b="1" dirty="0"/>
              <a:t>-order designs leak in the 1</a:t>
            </a:r>
            <a:r>
              <a:rPr lang="en-US" sz="3000" b="1" baseline="30000" dirty="0"/>
              <a:t>st</a:t>
            </a:r>
            <a:r>
              <a:rPr lang="en-US" sz="3000" b="1" dirty="0"/>
              <a:t>-order!</a:t>
            </a:r>
          </a:p>
        </p:txBody>
      </p:sp>
    </p:spTree>
    <p:extLst>
      <p:ext uri="{BB962C8B-B14F-4D97-AF65-F5344CB8AC3E}">
        <p14:creationId xmlns:p14="http://schemas.microsoft.com/office/powerpoint/2010/main" val="293088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23825"/>
            <a:ext cx="10515600" cy="1325563"/>
          </a:xfrm>
        </p:spPr>
        <p:txBody>
          <a:bodyPr/>
          <a:lstStyle/>
          <a:p>
            <a:r>
              <a:rPr lang="en-US" dirty="0"/>
              <a:t>Hardware Masking, Revisited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32" y="1820982"/>
            <a:ext cx="1952004" cy="19520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73807" y="1331843"/>
            <a:ext cx="667658" cy="667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15592" y="4278960"/>
            <a:ext cx="20794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2">
                    <a:lumMod val="90000"/>
                  </a:schemeClr>
                </a:solidFill>
              </a:rPr>
              <a:t>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99" y="1484113"/>
            <a:ext cx="2370862" cy="237086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617070" y="1327973"/>
            <a:ext cx="667658" cy="667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1449" y="3817296"/>
            <a:ext cx="42556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bg2">
                    <a:lumMod val="90000"/>
                  </a:schemeClr>
                </a:solidFill>
              </a:rPr>
              <a:t>Can we make </a:t>
            </a:r>
            <a:r>
              <a:rPr lang="en-US" sz="3000" b="1" dirty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en-US" sz="3000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GB" sz="3000" b="1" dirty="0">
                <a:solidFill>
                  <a:schemeClr val="bg2">
                    <a:lumMod val="90000"/>
                  </a:schemeClr>
                </a:solidFill>
              </a:rPr>
              <a:t>Masked </a:t>
            </a:r>
            <a:r>
              <a:rPr lang="en-US" sz="3000" b="1" dirty="0">
                <a:solidFill>
                  <a:schemeClr val="bg2">
                    <a:lumMod val="90000"/>
                  </a:schemeClr>
                </a:solidFill>
              </a:rPr>
              <a:t>Implementations</a:t>
            </a:r>
            <a:br>
              <a:rPr lang="en-US" sz="3000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3000" dirty="0">
                <a:solidFill>
                  <a:schemeClr val="bg2">
                    <a:lumMod val="90000"/>
                  </a:schemeClr>
                </a:solidFill>
              </a:rPr>
              <a:t>leak?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1955348"/>
            <a:ext cx="3520319" cy="184816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55366" y="1327973"/>
            <a:ext cx="667658" cy="667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793" y="4048128"/>
            <a:ext cx="27554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Experiments</a:t>
            </a:r>
            <a:r>
              <a:rPr lang="en-US" sz="3000" dirty="0"/>
              <a:t> on </a:t>
            </a:r>
          </a:p>
          <a:p>
            <a:r>
              <a:rPr lang="en-US" sz="3000" dirty="0"/>
              <a:t>a </a:t>
            </a:r>
            <a:r>
              <a:rPr lang="en-US" sz="3000" b="1" dirty="0"/>
              <a:t>Toy Example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6743" y="5122499"/>
            <a:ext cx="5689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revealing the influence on the leakage by</a:t>
            </a:r>
          </a:p>
          <a:p>
            <a:r>
              <a:rPr lang="en-US" sz="2500" dirty="0"/>
              <a:t> 1. the various parameters</a:t>
            </a:r>
          </a:p>
          <a:p>
            <a:r>
              <a:rPr lang="en-US" sz="2500" dirty="0"/>
              <a:t> 2. </a:t>
            </a:r>
            <a:r>
              <a:rPr lang="en-US" sz="2500" b="1" dirty="0"/>
              <a:t>coupling of FPGA wires</a:t>
            </a:r>
          </a:p>
        </p:txBody>
      </p:sp>
    </p:spTree>
    <p:extLst>
      <p:ext uri="{BB962C8B-B14F-4D97-AF65-F5344CB8AC3E}">
        <p14:creationId xmlns:p14="http://schemas.microsoft.com/office/powerpoint/2010/main" val="2509665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3016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Does leakage current in open switch transistors contribute to the leakage in FPGAs?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27" y="1506539"/>
            <a:ext cx="7267575" cy="5181600"/>
          </a:xfrm>
          <a:prstGeom prst="rect">
            <a:avLst/>
          </a:prstGeom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2030536" y="1617963"/>
            <a:ext cx="8468144" cy="4588758"/>
            <a:chOff x="2030536" y="1617963"/>
            <a:chExt cx="8468144" cy="4588758"/>
          </a:xfrm>
        </p:grpSpPr>
        <p:grpSp>
          <p:nvGrpSpPr>
            <p:cNvPr id="10" name="Group 9"/>
            <p:cNvGrpSpPr/>
            <p:nvPr/>
          </p:nvGrpSpPr>
          <p:grpSpPr>
            <a:xfrm>
              <a:off x="2030536" y="1617963"/>
              <a:ext cx="8468144" cy="4588758"/>
              <a:chOff x="7576869" y="966204"/>
              <a:chExt cx="8468144" cy="458875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6869" y="966204"/>
                <a:ext cx="8468144" cy="4588758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0185400" y="1902282"/>
                <a:ext cx="1117600" cy="18696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16200000">
                <a:off x="9623932" y="2176691"/>
                <a:ext cx="1320800" cy="18696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803190" y="3166359"/>
              <a:ext cx="1610430" cy="1257300"/>
              <a:chOff x="3803190" y="3166359"/>
              <a:chExt cx="1610430" cy="12573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3803190" y="3166359"/>
                <a:ext cx="1610430" cy="12573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803190" y="3706565"/>
                <a:ext cx="698500" cy="71709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8197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648" y="3300875"/>
            <a:ext cx="4359558" cy="1325563"/>
          </a:xfrm>
        </p:spPr>
        <p:txBody>
          <a:bodyPr>
            <a:normAutofit/>
          </a:bodyPr>
          <a:lstStyle/>
          <a:p>
            <a:r>
              <a:rPr lang="en-US" sz="3200" dirty="0"/>
              <a:t>What is the influence of the leakage current?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04" y="2172448"/>
            <a:ext cx="4000000" cy="3600000"/>
          </a:xfrm>
          <a:prstGeom prst="rect">
            <a:avLst/>
          </a:prstGeom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15</a:t>
            </a:fld>
            <a:endParaRPr lang="en-US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46100" y="4540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Open transistors inside a switch matrix could couple wires from two different shares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30536" y="1617963"/>
            <a:ext cx="8468144" cy="4588758"/>
            <a:chOff x="2030536" y="1617963"/>
            <a:chExt cx="8468144" cy="4588758"/>
          </a:xfrm>
        </p:grpSpPr>
        <p:grpSp>
          <p:nvGrpSpPr>
            <p:cNvPr id="37" name="Group 36"/>
            <p:cNvGrpSpPr/>
            <p:nvPr/>
          </p:nvGrpSpPr>
          <p:grpSpPr>
            <a:xfrm>
              <a:off x="2030536" y="1617963"/>
              <a:ext cx="8468144" cy="4588758"/>
              <a:chOff x="7576869" y="966204"/>
              <a:chExt cx="8468144" cy="4588758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6869" y="966204"/>
                <a:ext cx="8468144" cy="4588758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10185400" y="1902282"/>
                <a:ext cx="1117600" cy="18696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6200000">
                <a:off x="9623932" y="2176691"/>
                <a:ext cx="1320800" cy="18696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768214" y="3166359"/>
              <a:ext cx="1988453" cy="1257300"/>
              <a:chOff x="3682746" y="3351356"/>
              <a:chExt cx="1988453" cy="12573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682746" y="3351356"/>
                <a:ext cx="1610430" cy="12573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682746" y="3891562"/>
                <a:ext cx="698500" cy="71709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3682746" y="3351356"/>
                <a:ext cx="1988453" cy="689836"/>
                <a:chOff x="9791700" y="2349500"/>
                <a:chExt cx="1988453" cy="689836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9791700" y="2349500"/>
                  <a:ext cx="1970965" cy="540206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9791700" y="2889706"/>
                  <a:ext cx="1988453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ctangle 22"/>
                <p:cNvSpPr/>
                <p:nvPr/>
              </p:nvSpPr>
              <p:spPr>
                <a:xfrm rot="809703">
                  <a:off x="10936769" y="2506684"/>
                  <a:ext cx="130200" cy="2508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0909300" y="2788511"/>
                  <a:ext cx="130200" cy="2508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10839449" y="2756523"/>
                  <a:ext cx="254990" cy="88326"/>
                  <a:chOff x="10846905" y="2754046"/>
                  <a:chExt cx="254990" cy="88326"/>
                </a:xfrm>
              </p:grpSpPr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10846905" y="2826611"/>
                    <a:ext cx="254990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>
                    <a:stCxn id="23" idx="2"/>
                  </p:cNvCxnSpPr>
                  <p:nvPr/>
                </p:nvCxnSpPr>
                <p:spPr>
                  <a:xfrm>
                    <a:off x="10972603" y="2754046"/>
                    <a:ext cx="1797" cy="88326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Group 31"/>
                <p:cNvGrpSpPr/>
                <p:nvPr/>
              </p:nvGrpSpPr>
              <p:grpSpPr>
                <a:xfrm rot="900000">
                  <a:off x="10874373" y="2548934"/>
                  <a:ext cx="254990" cy="88326"/>
                  <a:chOff x="10846905" y="2754046"/>
                  <a:chExt cx="254990" cy="88326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10846905" y="2826611"/>
                    <a:ext cx="254990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10972603" y="2754046"/>
                    <a:ext cx="1797" cy="88326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5" name="Group 14"/>
          <p:cNvGrpSpPr/>
          <p:nvPr/>
        </p:nvGrpSpPr>
        <p:grpSpPr>
          <a:xfrm>
            <a:off x="6273805" y="1929217"/>
            <a:ext cx="4716066" cy="2845983"/>
            <a:chOff x="6273805" y="1929217"/>
            <a:chExt cx="4716066" cy="2845983"/>
          </a:xfrm>
        </p:grpSpPr>
        <p:sp>
          <p:nvSpPr>
            <p:cNvPr id="11" name="Rectangle 10"/>
            <p:cNvSpPr/>
            <p:nvPr/>
          </p:nvSpPr>
          <p:spPr>
            <a:xfrm>
              <a:off x="6273805" y="1929217"/>
              <a:ext cx="4716066" cy="2845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itle 1"/>
            <p:cNvSpPr txBox="1">
              <a:spLocks/>
            </p:cNvSpPr>
            <p:nvPr/>
          </p:nvSpPr>
          <p:spPr>
            <a:xfrm>
              <a:off x="6535799" y="3300875"/>
              <a:ext cx="4359558" cy="132556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dirty="0"/>
                <a:t>What is the influence of the number of shared open switches?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915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experiments are designed with an increasing number of shared open switches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52" y="1690688"/>
            <a:ext cx="7114495" cy="4304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4500" y="2628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6700" y="2628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3086" y="2628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9472" y="2628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5858" y="2628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244" y="2628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4500" y="4191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6700" y="4191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2606" y="4191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9472" y="4191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5858" y="4191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244" y="4191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4500" y="581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76700" y="58188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2606" y="58108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9081" y="5816600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42678" y="58188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244" y="581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4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route two wires close to each other in the middle of two iterated_MC shares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43" y="2089803"/>
            <a:ext cx="7085714" cy="37047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76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shared open switches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07" y="2086653"/>
            <a:ext cx="5525880" cy="38909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19550" y="-92229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332999" y="3741212"/>
            <a:ext cx="179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max(|t-statistic|)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9425" y="6488668"/>
            <a:ext cx="189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Traces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3451" y="6048332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9599" y="6048332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150M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00609" y="604861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8638" y="604833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1114" y="32007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1114" y="40977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8133" y="5069286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53877" y="4907696"/>
            <a:ext cx="292862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2000" dirty="0"/>
          </a:p>
          <a:p>
            <a:pPr algn="r"/>
            <a:r>
              <a:rPr lang="en-US" sz="2000" dirty="0"/>
              <a:t>Fixed-vs-random t-test</a:t>
            </a:r>
          </a:p>
          <a:p>
            <a:pPr algn="r"/>
            <a:r>
              <a:rPr lang="en-US" sz="2000" dirty="0"/>
              <a:t>6 MCs active </a:t>
            </a:r>
          </a:p>
          <a:p>
            <a:pPr algn="r"/>
            <a:r>
              <a:rPr lang="en-US" sz="2000" dirty="0"/>
              <a:t>V</a:t>
            </a:r>
            <a:r>
              <a:rPr lang="en-US" sz="2000" baseline="-25000" dirty="0"/>
              <a:t>dd</a:t>
            </a:r>
            <a:r>
              <a:rPr lang="en-US" sz="2000" dirty="0"/>
              <a:t> 1.3v, 0.0</a:t>
            </a:r>
            <a:r>
              <a:rPr lang="el-GR" sz="2000" dirty="0"/>
              <a:t>Ω</a:t>
            </a:r>
            <a:r>
              <a:rPr lang="en-US" sz="2000" dirty="0"/>
              <a:t>, 6MHz, 21°C</a:t>
            </a:r>
          </a:p>
          <a:p>
            <a:pPr algn="r"/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823076" y="2962636"/>
            <a:ext cx="5159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Routing does not have much eﬀect on the observed leakage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1114" y="22928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85516" y="2105489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83191" y="2424107"/>
            <a:ext cx="2383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shared open switches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83712" y="2708914"/>
            <a:ext cx="2500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shared open switches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84233" y="3041847"/>
            <a:ext cx="1524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20+16 shared </a:t>
            </a:r>
          </a:p>
          <a:p>
            <a:r>
              <a:rPr lang="en-US" dirty="0"/>
              <a:t>open switches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23825"/>
            <a:ext cx="10515600" cy="1325563"/>
          </a:xfrm>
        </p:spPr>
        <p:txBody>
          <a:bodyPr/>
          <a:lstStyle/>
          <a:p>
            <a:r>
              <a:rPr lang="en-US" dirty="0"/>
              <a:t>Hardware Masking, Revisited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32" y="1820982"/>
            <a:ext cx="1952004" cy="19520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73807" y="1331843"/>
            <a:ext cx="667658" cy="667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15592" y="4223653"/>
            <a:ext cx="20794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2">
                    <a:lumMod val="90000"/>
                  </a:schemeClr>
                </a:solidFill>
              </a:rPr>
              <a:t>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99" y="1484113"/>
            <a:ext cx="2370862" cy="237086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617070" y="1327973"/>
            <a:ext cx="667658" cy="667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1448" y="3817296"/>
            <a:ext cx="42556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Can we make 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GB" sz="3000" b="1" dirty="0"/>
              <a:t>Masked</a:t>
            </a:r>
            <a:r>
              <a:rPr lang="en-US" sz="3000" b="1" dirty="0"/>
              <a:t> Implementations</a:t>
            </a:r>
            <a:br>
              <a:rPr lang="en-US" sz="3000" b="1" dirty="0"/>
            </a:br>
            <a:r>
              <a:rPr lang="en-US" sz="3000" dirty="0"/>
              <a:t>leak?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4678" y="5462102"/>
            <a:ext cx="43515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 Threshold Implementation of PRESENT</a:t>
            </a:r>
          </a:p>
          <a:p>
            <a:r>
              <a:rPr lang="en-US" sz="2000" dirty="0"/>
              <a:t>- Domain-Oriented Masking of AES</a:t>
            </a:r>
          </a:p>
          <a:p>
            <a:r>
              <a:rPr lang="en-US" sz="2000" dirty="0"/>
              <a:t>- d+1 Threshold Implementations of AES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1955348"/>
            <a:ext cx="3520319" cy="184816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55366" y="1327973"/>
            <a:ext cx="667658" cy="667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793" y="4048128"/>
            <a:ext cx="27554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90000"/>
                  </a:schemeClr>
                </a:solidFill>
              </a:rPr>
              <a:t>Experiments</a:t>
            </a:r>
            <a:r>
              <a:rPr lang="en-US" sz="3000" dirty="0">
                <a:solidFill>
                  <a:schemeClr val="bg2">
                    <a:lumMod val="90000"/>
                  </a:schemeClr>
                </a:solidFill>
              </a:rPr>
              <a:t> on </a:t>
            </a:r>
          </a:p>
          <a:p>
            <a:pPr algn="ctr"/>
            <a:r>
              <a:rPr lang="en-US" sz="3000" dirty="0">
                <a:solidFill>
                  <a:schemeClr val="bg2">
                    <a:lumMod val="90000"/>
                  </a:schemeClr>
                </a:solidFill>
              </a:rPr>
              <a:t>a </a:t>
            </a:r>
            <a:r>
              <a:rPr lang="en-US" sz="3000" b="1" dirty="0">
                <a:solidFill>
                  <a:schemeClr val="bg2">
                    <a:lumMod val="90000"/>
                  </a:schemeClr>
                </a:solidFill>
              </a:rPr>
              <a:t>Toy Example</a:t>
            </a:r>
          </a:p>
        </p:txBody>
      </p:sp>
    </p:spTree>
    <p:extLst>
      <p:ext uri="{BB962C8B-B14F-4D97-AF65-F5344CB8AC3E}">
        <p14:creationId xmlns:p14="http://schemas.microsoft.com/office/powerpoint/2010/main" val="38437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027905"/>
            <a:ext cx="7163705" cy="168323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790" y="3528944"/>
            <a:ext cx="11144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The idea is to build a model for the physical characteristics of a device, </a:t>
            </a:r>
          </a:p>
          <a:p>
            <a:pPr algn="ctr"/>
            <a:r>
              <a:rPr lang="en-US" sz="3000" dirty="0"/>
              <a:t>and then design masking schemes with provable security in that model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48945" y="2209731"/>
            <a:ext cx="8610600" cy="2638425"/>
            <a:chOff x="1812471" y="-1037773"/>
            <a:chExt cx="8610600" cy="26384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2471" y="-1037773"/>
              <a:ext cx="8610600" cy="2638425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1812471" y="420091"/>
              <a:ext cx="8610600" cy="1155365"/>
              <a:chOff x="1812471" y="420091"/>
              <a:chExt cx="8610600" cy="11553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575755" y="420091"/>
                <a:ext cx="4847316" cy="899163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812471" y="699492"/>
                <a:ext cx="3763284" cy="619762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812471" y="1319254"/>
                <a:ext cx="2935969" cy="256202"/>
              </a:xfrm>
              <a:prstGeom prst="rect">
                <a:avLst/>
              </a:prstGeom>
              <a:solidFill>
                <a:srgbClr val="C0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548945" y="2209731"/>
            <a:ext cx="8610601" cy="2638425"/>
            <a:chOff x="1841499" y="1881187"/>
            <a:chExt cx="8610601" cy="263842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1500" y="1881187"/>
              <a:ext cx="8610600" cy="263842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905830" y="3074986"/>
              <a:ext cx="5546270" cy="265113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17028" y="2478087"/>
              <a:ext cx="4835071" cy="265112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41499" y="2743199"/>
              <a:ext cx="5938157" cy="331788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15002" y="5126509"/>
            <a:ext cx="100010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We checked the influence of these parameters</a:t>
            </a:r>
            <a:r>
              <a:rPr lang="en-GB" sz="3000" b="1" dirty="0"/>
              <a:t> on the leakage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88562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Threshold Implementation of PRESENT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997541"/>
            <a:ext cx="6738251" cy="4734212"/>
            <a:chOff x="378093" y="2123788"/>
            <a:chExt cx="6738251" cy="47342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06" y="2123788"/>
              <a:ext cx="5677757" cy="39317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-332999" y="3741212"/>
              <a:ext cx="1791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max(|t-statistic|)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19425" y="6488668"/>
              <a:ext cx="1895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Number of Traces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83451" y="6048332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200M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19599" y="6048332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150M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00609" y="6048619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98638" y="6048332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50M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1420" y="53740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3638" y="2255846"/>
              <a:ext cx="1453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dd</a:t>
              </a:r>
              <a:r>
                <a:rPr lang="en-US" dirty="0"/>
                <a:t> 1.3v, 0.0</a:t>
              </a:r>
              <a:r>
                <a:rPr lang="el-GR" dirty="0"/>
                <a:t>Ω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3638" y="2584538"/>
              <a:ext cx="1453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dd</a:t>
              </a:r>
              <a:r>
                <a:rPr lang="en-US" dirty="0"/>
                <a:t> 1.0v, 1.0</a:t>
              </a:r>
              <a:r>
                <a:rPr lang="el-GR" dirty="0"/>
                <a:t>Ω</a:t>
              </a:r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611811" y="2438251"/>
              <a:ext cx="501827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11810" y="2755751"/>
              <a:ext cx="501827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91420" y="43580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1420" y="33878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6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0726" y="243825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8</a:t>
              </a: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20</a:t>
            </a:fld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783185" y="3638849"/>
            <a:ext cx="5932000" cy="1438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1</a:t>
            </a:r>
            <a:r>
              <a:rPr lang="en-US" sz="3000" b="1" baseline="30000" dirty="0"/>
              <a:t>st</a:t>
            </a:r>
            <a:r>
              <a:rPr lang="en-US" sz="3000" b="1" dirty="0"/>
              <a:t>-order implementation with </a:t>
            </a:r>
            <a:br>
              <a:rPr lang="en-US" sz="3000" b="1" dirty="0"/>
            </a:br>
            <a:r>
              <a:rPr lang="en-US" sz="3000" b="1" dirty="0"/>
              <a:t>3 shares leaks in the 1</a:t>
            </a:r>
            <a:r>
              <a:rPr lang="en-US" sz="3000" b="1" baseline="30000" dirty="0"/>
              <a:t>st</a:t>
            </a:r>
            <a:r>
              <a:rPr lang="en-US" sz="3000" b="1" dirty="0"/>
              <a:t> order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07308" y="4949371"/>
            <a:ext cx="25960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Fixed-vs-random t-test </a:t>
            </a:r>
          </a:p>
          <a:p>
            <a:pPr algn="r"/>
            <a:r>
              <a:rPr lang="en-US" sz="2000" dirty="0"/>
              <a:t>8 rounds of encryption</a:t>
            </a:r>
          </a:p>
          <a:p>
            <a:pPr algn="r"/>
            <a:r>
              <a:rPr lang="en-US" sz="2000" dirty="0"/>
              <a:t>12MHz</a:t>
            </a:r>
          </a:p>
          <a:p>
            <a:pPr algn="r"/>
            <a:r>
              <a:rPr lang="en-US" sz="2000" dirty="0"/>
              <a:t>21°C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38251" y="2219764"/>
            <a:ext cx="40796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PRESENT-80 TI from [PMK</a:t>
            </a:r>
            <a:r>
              <a:rPr lang="en-US" sz="2500" baseline="30000" dirty="0"/>
              <a:t>+</a:t>
            </a:r>
            <a:r>
              <a:rPr lang="en-US" sz="2500" dirty="0"/>
              <a:t>11]</a:t>
            </a:r>
          </a:p>
        </p:txBody>
      </p:sp>
    </p:spTree>
    <p:extLst>
      <p:ext uri="{BB962C8B-B14F-4D97-AF65-F5344CB8AC3E}">
        <p14:creationId xmlns:p14="http://schemas.microsoft.com/office/powerpoint/2010/main" val="146513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Masked AES implementations with d+1 shares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0" y="1761405"/>
            <a:ext cx="6856743" cy="4672859"/>
            <a:chOff x="378093" y="1894810"/>
            <a:chExt cx="6856743" cy="467285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501" y="1894810"/>
              <a:ext cx="5560006" cy="383226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659119" y="6198337"/>
              <a:ext cx="1895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Number of Traces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01943" y="5778042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100M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00378" y="5778042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98813" y="5778042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60M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97248" y="5778042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40M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20923" y="5778042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13638" y="1900246"/>
              <a:ext cx="1561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DOM, 2 shares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13638" y="2228938"/>
              <a:ext cx="1561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DOM, 3 shares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11811" y="2082651"/>
              <a:ext cx="501827" cy="4571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11810" y="2400151"/>
              <a:ext cx="501827" cy="45719"/>
            </a:xfrm>
            <a:prstGeom prst="rect">
              <a:avLst/>
            </a:prstGeom>
            <a:solidFill>
              <a:srgbClr val="A1112E"/>
            </a:solidFill>
            <a:ln>
              <a:solidFill>
                <a:srgbClr val="A111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20923" y="2576443"/>
              <a:ext cx="1667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d+1 TI, 2 shares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20923" y="2905135"/>
              <a:ext cx="1646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d+1 TI, 3 shares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19096" y="2758848"/>
              <a:ext cx="501827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19095" y="3076348"/>
              <a:ext cx="501827" cy="45719"/>
            </a:xfrm>
            <a:prstGeom prst="rect">
              <a:avLst/>
            </a:prstGeom>
            <a:solidFill>
              <a:srgbClr val="CE00CE"/>
            </a:solidFill>
            <a:ln>
              <a:solidFill>
                <a:srgbClr val="CE0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-332999" y="3741212"/>
              <a:ext cx="1791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max(|t-statistic|)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41569" y="51436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41569" y="43888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41569" y="362627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6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31814" y="28713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8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14796" y="20849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9407371" y="4949371"/>
            <a:ext cx="25960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Fixed-vs-random t-test </a:t>
            </a:r>
          </a:p>
          <a:p>
            <a:pPr algn="r"/>
            <a:r>
              <a:rPr lang="en-US" sz="2000" dirty="0"/>
              <a:t>full encryption</a:t>
            </a:r>
          </a:p>
          <a:p>
            <a:pPr algn="r"/>
            <a:r>
              <a:rPr lang="en-US" sz="2000" dirty="0"/>
              <a:t>24MHz</a:t>
            </a:r>
          </a:p>
          <a:p>
            <a:pPr algn="r"/>
            <a:r>
              <a:rPr lang="en-US" sz="2000" dirty="0"/>
              <a:t>V</a:t>
            </a:r>
            <a:r>
              <a:rPr lang="en-US" sz="2000" baseline="-25000" dirty="0"/>
              <a:t>dd</a:t>
            </a:r>
            <a:r>
              <a:rPr lang="en-US" sz="2000" dirty="0"/>
              <a:t> 1.2v, 1.0</a:t>
            </a:r>
            <a:r>
              <a:rPr lang="el-GR" sz="2000" dirty="0"/>
              <a:t>Ω</a:t>
            </a:r>
            <a:r>
              <a:rPr lang="en-US" sz="2000" dirty="0"/>
              <a:t>, 21°C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556815" y="1949246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/>
              <a:t>Domain-Oriented Masking from [GMK16]</a:t>
            </a:r>
          </a:p>
          <a:p>
            <a:r>
              <a:rPr lang="en-US" sz="2500" dirty="0"/>
              <a:t>d+1 TI from [DRB</a:t>
            </a:r>
            <a:r>
              <a:rPr lang="en-US" sz="2500" baseline="30000" dirty="0"/>
              <a:t>+</a:t>
            </a:r>
            <a:r>
              <a:rPr lang="en-US" sz="2500" dirty="0"/>
              <a:t>16]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794946" y="3437094"/>
            <a:ext cx="47985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All 1</a:t>
            </a:r>
            <a:r>
              <a:rPr lang="en-US" sz="3000" b="1" baseline="30000" dirty="0"/>
              <a:t>st</a:t>
            </a:r>
            <a:r>
              <a:rPr lang="en-US" sz="3000" b="1" dirty="0"/>
              <a:t>- and 2</a:t>
            </a:r>
            <a:r>
              <a:rPr lang="en-US" sz="3000" b="1" baseline="30000" dirty="0"/>
              <a:t>nd</a:t>
            </a:r>
            <a:r>
              <a:rPr lang="en-US" sz="3000" b="1" dirty="0"/>
              <a:t>-order designs </a:t>
            </a:r>
          </a:p>
          <a:p>
            <a:r>
              <a:rPr lang="en-US" sz="3000" b="1" dirty="0"/>
              <a:t>leak in the 1</a:t>
            </a:r>
            <a:r>
              <a:rPr lang="en-US" sz="3000" b="1" baseline="30000" dirty="0"/>
              <a:t>st</a:t>
            </a:r>
            <a:r>
              <a:rPr lang="en-US" sz="3000" b="1" dirty="0"/>
              <a:t>-order!</a:t>
            </a:r>
          </a:p>
        </p:txBody>
      </p:sp>
    </p:spTree>
    <p:extLst>
      <p:ext uri="{BB962C8B-B14F-4D97-AF65-F5344CB8AC3E}">
        <p14:creationId xmlns:p14="http://schemas.microsoft.com/office/powerpoint/2010/main" val="27124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23825"/>
            <a:ext cx="10515600" cy="1325563"/>
          </a:xfrm>
        </p:spPr>
        <p:txBody>
          <a:bodyPr/>
          <a:lstStyle/>
          <a:p>
            <a:r>
              <a:rPr lang="en-US" dirty="0"/>
              <a:t>Hardware Masking, Revisited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9173807" y="1331843"/>
            <a:ext cx="2521200" cy="3498993"/>
            <a:chOff x="9173807" y="1331843"/>
            <a:chExt cx="2521200" cy="3498993"/>
          </a:xfrm>
        </p:grpSpPr>
        <p:sp>
          <p:nvSpPr>
            <p:cNvPr id="4" name="Oval 3"/>
            <p:cNvSpPr/>
            <p:nvPr/>
          </p:nvSpPr>
          <p:spPr>
            <a:xfrm>
              <a:off x="9173807" y="1331843"/>
              <a:ext cx="667658" cy="6676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/>
                <a:t>3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600332" y="1820982"/>
              <a:ext cx="2094675" cy="3009854"/>
              <a:chOff x="9600332" y="1820982"/>
              <a:chExt cx="2094675" cy="30098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00332" y="1820982"/>
                <a:ext cx="1952004" cy="1952004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9615592" y="4276838"/>
                <a:ext cx="207941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/>
                  <a:t>Conclusions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201449" y="1327973"/>
            <a:ext cx="4255653" cy="3966651"/>
            <a:chOff x="4201449" y="1327973"/>
            <a:chExt cx="4255653" cy="39666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899" y="1484113"/>
              <a:ext cx="2370862" cy="2370862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4617070" y="1327973"/>
              <a:ext cx="667658" cy="6676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01449" y="3817296"/>
              <a:ext cx="425565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bg2">
                      <a:lumMod val="90000"/>
                    </a:schemeClr>
                  </a:solidFill>
                </a:rPr>
                <a:t>Can we make </a:t>
              </a:r>
              <a:r>
                <a:rPr lang="en-US" sz="3000" b="1" dirty="0">
                  <a:solidFill>
                    <a:schemeClr val="bg2">
                      <a:lumMod val="90000"/>
                    </a:schemeClr>
                  </a:solidFill>
                </a:rPr>
                <a:t/>
              </a:r>
              <a:br>
                <a:rPr lang="en-US" sz="3000" b="1" dirty="0">
                  <a:solidFill>
                    <a:schemeClr val="bg2">
                      <a:lumMod val="90000"/>
                    </a:schemeClr>
                  </a:solidFill>
                </a:rPr>
              </a:br>
              <a:r>
                <a:rPr lang="en-GB" sz="3000" b="1" dirty="0">
                  <a:solidFill>
                    <a:schemeClr val="bg2">
                      <a:lumMod val="90000"/>
                    </a:schemeClr>
                  </a:solidFill>
                </a:rPr>
                <a:t>Masked</a:t>
              </a:r>
              <a:r>
                <a:rPr lang="en-US" sz="3000" b="1" dirty="0">
                  <a:solidFill>
                    <a:schemeClr val="bg2">
                      <a:lumMod val="90000"/>
                    </a:schemeClr>
                  </a:solidFill>
                </a:rPr>
                <a:t> Implementations</a:t>
              </a:r>
              <a:br>
                <a:rPr lang="en-US" sz="3000" b="1" dirty="0">
                  <a:solidFill>
                    <a:schemeClr val="bg2">
                      <a:lumMod val="90000"/>
                    </a:schemeClr>
                  </a:solidFill>
                </a:rPr>
              </a:br>
              <a:r>
                <a:rPr lang="en-US" sz="3000" dirty="0">
                  <a:solidFill>
                    <a:schemeClr val="bg2">
                      <a:lumMod val="90000"/>
                    </a:schemeClr>
                  </a:solidFill>
                </a:rPr>
                <a:t>leak?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1955348"/>
            <a:ext cx="3520319" cy="184816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55366" y="1327973"/>
            <a:ext cx="667658" cy="667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793" y="4048128"/>
            <a:ext cx="27554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2">
                    <a:lumMod val="90000"/>
                  </a:schemeClr>
                </a:solidFill>
              </a:rPr>
              <a:t>Experiments</a:t>
            </a:r>
            <a:r>
              <a:rPr lang="en-US" sz="3000" dirty="0">
                <a:solidFill>
                  <a:schemeClr val="bg2">
                    <a:lumMod val="90000"/>
                  </a:schemeClr>
                </a:solidFill>
              </a:rPr>
              <a:t> on </a:t>
            </a:r>
          </a:p>
          <a:p>
            <a:r>
              <a:rPr lang="en-US" sz="3000" dirty="0">
                <a:solidFill>
                  <a:schemeClr val="bg2">
                    <a:lumMod val="90000"/>
                  </a:schemeClr>
                </a:solidFill>
              </a:rPr>
              <a:t>a </a:t>
            </a:r>
            <a:r>
              <a:rPr lang="en-US" sz="3000" b="1" dirty="0">
                <a:solidFill>
                  <a:schemeClr val="bg2">
                    <a:lumMod val="90000"/>
                  </a:schemeClr>
                </a:solidFill>
              </a:rPr>
              <a:t>Toy Example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30248" y="4755477"/>
            <a:ext cx="19343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- Summary</a:t>
            </a:r>
          </a:p>
          <a:p>
            <a:r>
              <a:rPr lang="en-US" sz="2500" dirty="0"/>
              <a:t>- Implications</a:t>
            </a:r>
          </a:p>
        </p:txBody>
      </p:sp>
    </p:spTree>
    <p:extLst>
      <p:ext uri="{BB962C8B-B14F-4D97-AF65-F5344CB8AC3E}">
        <p14:creationId xmlns:p14="http://schemas.microsoft.com/office/powerpoint/2010/main" val="2164144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23825"/>
            <a:ext cx="10515600" cy="1325563"/>
          </a:xfrm>
        </p:spPr>
        <p:txBody>
          <a:bodyPr/>
          <a:lstStyle/>
          <a:p>
            <a:r>
              <a:rPr lang="en-US" dirty="0"/>
              <a:t>Hardware Masking, Revisited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23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99" y="1484113"/>
            <a:ext cx="2370862" cy="2370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01449" y="3817296"/>
            <a:ext cx="42556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Can we make 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GB" sz="3000" b="1" dirty="0"/>
              <a:t>Masked</a:t>
            </a:r>
            <a:r>
              <a:rPr lang="en-US" sz="3000" b="1" dirty="0"/>
              <a:t> Implementations</a:t>
            </a:r>
            <a:br>
              <a:rPr lang="en-US" sz="3000" b="1" dirty="0"/>
            </a:br>
            <a:r>
              <a:rPr lang="en-US" sz="3000" dirty="0"/>
              <a:t>leak?</a:t>
            </a:r>
          </a:p>
          <a:p>
            <a:pPr algn="ctr"/>
            <a:endParaRPr lang="en-US" sz="3000" b="1" dirty="0"/>
          </a:p>
        </p:txBody>
      </p:sp>
      <p:sp>
        <p:nvSpPr>
          <p:cNvPr id="6" name="Rectangle 5"/>
          <p:cNvSpPr/>
          <p:nvPr/>
        </p:nvSpPr>
        <p:spPr>
          <a:xfrm>
            <a:off x="5688762" y="5488693"/>
            <a:ext cx="133575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/>
              <a:t>YES!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0827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for the Spartan-6 FPGA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5228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Higher leakage with</a:t>
            </a:r>
          </a:p>
          <a:p>
            <a:pPr marL="914400" lvl="1" indent="-457200">
              <a:buAutoNum type="arabicPeriod"/>
            </a:pPr>
            <a:r>
              <a:rPr lang="en-US" dirty="0"/>
              <a:t>higher supply voltages</a:t>
            </a:r>
          </a:p>
          <a:p>
            <a:pPr marL="914400" lvl="1" indent="-457200">
              <a:buAutoNum type="arabicPeriod"/>
            </a:pPr>
            <a:r>
              <a:rPr lang="en-US" dirty="0"/>
              <a:t>lower shunt resistors</a:t>
            </a:r>
          </a:p>
          <a:p>
            <a:pPr marL="914400" lvl="1" indent="-457200">
              <a:buAutoNum type="arabicPeriod"/>
            </a:pPr>
            <a:r>
              <a:rPr lang="en-US" dirty="0"/>
              <a:t>higher temperatures</a:t>
            </a:r>
          </a:p>
          <a:p>
            <a:pPr marL="914400" lvl="1" indent="-457200">
              <a:buAutoNum type="arabicPeriod"/>
            </a:pPr>
            <a:r>
              <a:rPr lang="en-US" dirty="0"/>
              <a:t>higher peak-to-peak power consumption </a:t>
            </a:r>
            <a:br>
              <a:rPr lang="en-US" dirty="0"/>
            </a:br>
            <a:r>
              <a:rPr lang="en-US" dirty="0"/>
              <a:t>(higher clock frequency or larger circuits)</a:t>
            </a:r>
          </a:p>
          <a:p>
            <a:pPr marL="914400" lvl="1" indent="-457200">
              <a:buAutoNum type="arabicPeriod"/>
            </a:pPr>
            <a:r>
              <a:rPr lang="en-US" dirty="0"/>
              <a:t>lower number of shares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Leakage does not depend much on</a:t>
            </a:r>
          </a:p>
          <a:p>
            <a:pPr marL="914400" lvl="1" indent="-457200">
              <a:buAutoNum type="arabicPeriod"/>
            </a:pPr>
            <a:r>
              <a:rPr lang="en-US" dirty="0"/>
              <a:t>the distance between the shares</a:t>
            </a:r>
          </a:p>
          <a:p>
            <a:pPr marL="914400" lvl="1" indent="-457200">
              <a:buAutoNum type="arabicPeriod"/>
            </a:pPr>
            <a:r>
              <a:rPr lang="en-US" dirty="0"/>
              <a:t>the leakage current from open transistors between the shares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0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774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Assumptions can be violated!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Not surprising, e.g. glitches, early signal propagation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dirty="0"/>
              <a:t>Correctly masked implementations leak?   </a:t>
            </a:r>
            <a:br>
              <a:rPr lang="en-US" sz="3200" dirty="0"/>
            </a:br>
            <a:r>
              <a:rPr lang="en-US" sz="3200" dirty="0"/>
              <a:t>  </a:t>
            </a:r>
            <a:r>
              <a:rPr lang="en-US" sz="2800" dirty="0"/>
              <a:t>Yes, with a high number of traces in a low noise environment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  Can this be exploited by an attacker? How?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What about ASICs? </a:t>
            </a:r>
            <a:br>
              <a:rPr lang="en-US" sz="3200" dirty="0"/>
            </a:br>
            <a:r>
              <a:rPr lang="en-US" sz="3200" dirty="0"/>
              <a:t>  </a:t>
            </a:r>
            <a:r>
              <a:rPr lang="en-US" dirty="0"/>
              <a:t>Likely more traces needed…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6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553029"/>
            <a:ext cx="11353800" cy="4638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/>
              <a:t>Temporal non-completeness?</a:t>
            </a:r>
          </a:p>
          <a:p>
            <a:pPr marL="457200" lvl="1" indent="0">
              <a:buNone/>
            </a:pPr>
            <a:r>
              <a:rPr lang="en-US" sz="2800" dirty="0"/>
              <a:t>Don’t process on more than d shares per clock cycle for d</a:t>
            </a:r>
            <a:r>
              <a:rPr lang="en-US" sz="2800" baseline="30000" dirty="0"/>
              <a:t>th</a:t>
            </a:r>
            <a:r>
              <a:rPr lang="en-US" sz="2800" dirty="0"/>
              <a:t>-order security</a:t>
            </a:r>
            <a:br>
              <a:rPr lang="en-US" sz="2800" dirty="0"/>
            </a:br>
            <a:r>
              <a:rPr lang="en-US" sz="2800" dirty="0"/>
              <a:t>Expensive… 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3500" dirty="0"/>
              <a:t>Embedded voltage regulators? </a:t>
            </a:r>
          </a:p>
          <a:p>
            <a:pPr marL="457200" lvl="1" indent="0">
              <a:buNone/>
            </a:pPr>
            <a:r>
              <a:rPr lang="en-US" sz="2800" dirty="0"/>
              <a:t>Do EM signals show similar issues?</a:t>
            </a: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Sharing the V</a:t>
            </a:r>
            <a:r>
              <a:rPr lang="en-US" sz="3200" baseline="-25000" dirty="0"/>
              <a:t>dd</a:t>
            </a:r>
            <a:r>
              <a:rPr lang="en-US" sz="3200" dirty="0"/>
              <a:t> lines?</a:t>
            </a:r>
            <a:br>
              <a:rPr lang="en-US" sz="3200" dirty="0"/>
            </a:br>
            <a:r>
              <a:rPr lang="en-US" sz="3200" dirty="0"/>
              <a:t>     </a:t>
            </a:r>
            <a:r>
              <a:rPr lang="en-US" dirty="0"/>
              <a:t>Not clear how to </a:t>
            </a:r>
            <a:r>
              <a:rPr lang="en-GB" dirty="0"/>
              <a:t>apply</a:t>
            </a:r>
            <a:r>
              <a:rPr lang="en-US" dirty="0"/>
              <a:t> nonlinear functions</a:t>
            </a:r>
            <a:r>
              <a:rPr lang="en-GB" dirty="0"/>
              <a:t> in this setting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GB" sz="3200" dirty="0"/>
              <a:t>U</a:t>
            </a:r>
            <a:r>
              <a:rPr lang="en-US" sz="3200" dirty="0"/>
              <a:t>se the </a:t>
            </a:r>
            <a:r>
              <a:rPr lang="en-GB" sz="3200" dirty="0"/>
              <a:t>leakage detection</a:t>
            </a:r>
            <a:r>
              <a:rPr lang="en-US" sz="3200" dirty="0"/>
              <a:t> </a:t>
            </a:r>
            <a:r>
              <a:rPr lang="en-GB" sz="3200" dirty="0"/>
              <a:t>in addition to attacks</a:t>
            </a:r>
            <a:r>
              <a:rPr lang="en-US" sz="3200" dirty="0"/>
              <a:t>?</a:t>
            </a:r>
          </a:p>
          <a:p>
            <a:pPr marL="457200" lvl="1" indent="0">
              <a:buNone/>
            </a:pPr>
            <a:r>
              <a:rPr lang="en-US" sz="2800" dirty="0"/>
              <a:t>Moments-Correlating DPA [MS16]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4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06" y="4952526"/>
            <a:ext cx="1937010" cy="971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12" y="4746615"/>
            <a:ext cx="2403288" cy="1602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79" y="5140898"/>
            <a:ext cx="963816" cy="866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250" y="4952526"/>
            <a:ext cx="1073475" cy="9661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1578" y="6306140"/>
            <a:ext cx="395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September 11 - CHES 2018 - Amsterdam</a:t>
            </a:r>
          </a:p>
        </p:txBody>
      </p:sp>
    </p:spTree>
    <p:extLst>
      <p:ext uri="{BB962C8B-B14F-4D97-AF65-F5344CB8AC3E}">
        <p14:creationId xmlns:p14="http://schemas.microsoft.com/office/powerpoint/2010/main" val="295748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67" y="244496"/>
            <a:ext cx="11107057" cy="1325563"/>
          </a:xfrm>
        </p:spPr>
        <p:txBody>
          <a:bodyPr/>
          <a:lstStyle/>
          <a:p>
            <a:r>
              <a:rPr lang="en-US" dirty="0"/>
              <a:t>What do we control in the measurement setup and in the implementation?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8" y="2301576"/>
            <a:ext cx="7345205" cy="2488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7" y="4789951"/>
            <a:ext cx="932115" cy="932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61" y="4789951"/>
            <a:ext cx="884214" cy="884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5" y="3646309"/>
            <a:ext cx="1604260" cy="354985"/>
          </a:xfrm>
          <a:prstGeom prst="rect">
            <a:avLst/>
          </a:prstGeom>
        </p:spPr>
      </p:pic>
      <p:sp>
        <p:nvSpPr>
          <p:cNvPr id="17" name="Content Placeholder 4"/>
          <p:cNvSpPr>
            <a:spLocks noGrp="1"/>
          </p:cNvSpPr>
          <p:nvPr>
            <p:ph idx="1"/>
          </p:nvPr>
        </p:nvSpPr>
        <p:spPr>
          <a:xfrm>
            <a:off x="8026400" y="1825625"/>
            <a:ext cx="4068782" cy="4351338"/>
          </a:xfrm>
        </p:spPr>
        <p:txBody>
          <a:bodyPr/>
          <a:lstStyle/>
          <a:p>
            <a:r>
              <a:rPr lang="en-US" dirty="0"/>
              <a:t>Supply Voltage</a:t>
            </a:r>
          </a:p>
          <a:p>
            <a:r>
              <a:rPr lang="en-US" dirty="0"/>
              <a:t>Shunt Resistor</a:t>
            </a:r>
          </a:p>
          <a:p>
            <a:r>
              <a:rPr lang="en-US" dirty="0"/>
              <a:t>Distance between the shares </a:t>
            </a:r>
          </a:p>
          <a:p>
            <a:r>
              <a:rPr lang="en-US" dirty="0"/>
              <a:t>Temperature</a:t>
            </a:r>
          </a:p>
          <a:p>
            <a:r>
              <a:rPr lang="en-US" dirty="0"/>
              <a:t>Circuit Size</a:t>
            </a:r>
          </a:p>
          <a:p>
            <a:r>
              <a:rPr lang="en-US" dirty="0"/>
              <a:t>Clock Frequency</a:t>
            </a:r>
          </a:p>
          <a:p>
            <a:r>
              <a:rPr lang="en-US" dirty="0"/>
              <a:t>Number of Shares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66D8CF-FD09-4314-9823-8DC59A3B006D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28" y="3062745"/>
            <a:ext cx="1545885" cy="133508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46433" y="2301576"/>
            <a:ext cx="413887" cy="4138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60320" y="2621121"/>
            <a:ext cx="413887" cy="4138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23825"/>
            <a:ext cx="10515600" cy="1325563"/>
          </a:xfrm>
        </p:spPr>
        <p:txBody>
          <a:bodyPr/>
          <a:lstStyle/>
          <a:p>
            <a:r>
              <a:rPr lang="en-US" dirty="0"/>
              <a:t>Hardware Masking, Revisited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4</a:t>
            </a:fld>
            <a:endParaRPr lang="en-US" sz="3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9173807" y="1331843"/>
            <a:ext cx="2590753" cy="4285408"/>
            <a:chOff x="9173807" y="1331843"/>
            <a:chExt cx="2590753" cy="4285408"/>
          </a:xfrm>
        </p:grpSpPr>
        <p:sp>
          <p:nvSpPr>
            <p:cNvPr id="4" name="Oval 3"/>
            <p:cNvSpPr/>
            <p:nvPr/>
          </p:nvSpPr>
          <p:spPr>
            <a:xfrm>
              <a:off x="9173807" y="1331843"/>
              <a:ext cx="667658" cy="6676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/>
                <a:t>3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600332" y="1820982"/>
              <a:ext cx="2164228" cy="3796269"/>
              <a:chOff x="9600332" y="1820982"/>
              <a:chExt cx="2164228" cy="379626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00332" y="1820982"/>
                <a:ext cx="1952004" cy="1952004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9615592" y="4276838"/>
                <a:ext cx="207941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/>
                  <a:t>Conclusions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830248" y="4755477"/>
                <a:ext cx="193431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dirty="0"/>
                  <a:t>- Summary</a:t>
                </a:r>
              </a:p>
              <a:p>
                <a:r>
                  <a:rPr lang="en-US" sz="2500" dirty="0"/>
                  <a:t>- Implications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201450" y="1327973"/>
            <a:ext cx="4255652" cy="3966651"/>
            <a:chOff x="4201450" y="1327973"/>
            <a:chExt cx="4255652" cy="39666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899" y="1484113"/>
              <a:ext cx="2370862" cy="2370862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4617070" y="1327973"/>
              <a:ext cx="667658" cy="6676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01450" y="3817296"/>
              <a:ext cx="425565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/>
                <a:t>Can we make </a:t>
              </a:r>
              <a:r>
                <a:rPr lang="en-US" sz="3000" b="1" dirty="0"/>
                <a:t/>
              </a:r>
              <a:br>
                <a:rPr lang="en-US" sz="3000" b="1" dirty="0"/>
              </a:br>
              <a:r>
                <a:rPr lang="en-GB" sz="3000" b="1" dirty="0"/>
                <a:t>Masked</a:t>
              </a:r>
              <a:r>
                <a:rPr lang="en-US" sz="3000" b="1" dirty="0"/>
                <a:t> Implementations</a:t>
              </a:r>
              <a:br>
                <a:rPr lang="en-US" sz="3000" b="1" dirty="0"/>
              </a:br>
              <a:r>
                <a:rPr lang="en-US" sz="3000" dirty="0"/>
                <a:t>leak?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1955348"/>
            <a:ext cx="3520319" cy="184816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55366" y="1327973"/>
            <a:ext cx="667658" cy="667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793" y="4048128"/>
            <a:ext cx="27554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Experiments</a:t>
            </a:r>
            <a:r>
              <a:rPr lang="en-US" sz="3000" dirty="0"/>
              <a:t> on </a:t>
            </a:r>
          </a:p>
          <a:p>
            <a:r>
              <a:rPr lang="en-US" sz="3000" dirty="0"/>
              <a:t>a </a:t>
            </a:r>
            <a:r>
              <a:rPr lang="en-US" sz="3000" b="1" dirty="0"/>
              <a:t>Toy Example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7826" y="5123899"/>
            <a:ext cx="3609193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/>
              <a:t>to reveal the influence </a:t>
            </a:r>
            <a:br>
              <a:rPr lang="en-US" sz="2500" dirty="0"/>
            </a:br>
            <a:r>
              <a:rPr lang="en-US" sz="2500" dirty="0"/>
              <a:t>of the various parameters </a:t>
            </a:r>
          </a:p>
          <a:p>
            <a:r>
              <a:rPr lang="en-US" sz="2500" dirty="0"/>
              <a:t>on the leakage</a:t>
            </a:r>
          </a:p>
        </p:txBody>
      </p:sp>
    </p:spTree>
    <p:extLst>
      <p:ext uri="{BB962C8B-B14F-4D97-AF65-F5344CB8AC3E}">
        <p14:creationId xmlns:p14="http://schemas.microsoft.com/office/powerpoint/2010/main" val="118817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23825"/>
            <a:ext cx="10515600" cy="1325563"/>
          </a:xfrm>
        </p:spPr>
        <p:txBody>
          <a:bodyPr/>
          <a:lstStyle/>
          <a:p>
            <a:r>
              <a:rPr lang="en-US" dirty="0"/>
              <a:t>Hardware Masking, Revisited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32" y="1820982"/>
            <a:ext cx="1952004" cy="19520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73807" y="1331843"/>
            <a:ext cx="667658" cy="667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15592" y="4278960"/>
            <a:ext cx="20794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2">
                    <a:lumMod val="90000"/>
                  </a:schemeClr>
                </a:solidFill>
              </a:rPr>
              <a:t>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99" y="1484113"/>
            <a:ext cx="2370862" cy="237086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617070" y="1327973"/>
            <a:ext cx="667658" cy="667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1450" y="3817296"/>
            <a:ext cx="42556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bg2">
                    <a:lumMod val="90000"/>
                  </a:schemeClr>
                </a:solidFill>
              </a:rPr>
              <a:t>Can we make </a:t>
            </a:r>
            <a:r>
              <a:rPr lang="en-US" sz="3000" b="1" dirty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en-US" sz="3000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GB" sz="3000" b="1" dirty="0">
                <a:solidFill>
                  <a:schemeClr val="bg2">
                    <a:lumMod val="90000"/>
                  </a:schemeClr>
                </a:solidFill>
              </a:rPr>
              <a:t>Masked </a:t>
            </a:r>
            <a:r>
              <a:rPr lang="en-US" sz="3000" b="1" dirty="0">
                <a:solidFill>
                  <a:schemeClr val="bg2">
                    <a:lumMod val="90000"/>
                  </a:schemeClr>
                </a:solidFill>
              </a:rPr>
              <a:t>Implementations</a:t>
            </a:r>
            <a:br>
              <a:rPr lang="en-US" sz="3000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3000" dirty="0">
                <a:solidFill>
                  <a:schemeClr val="bg2">
                    <a:lumMod val="90000"/>
                  </a:schemeClr>
                </a:solidFill>
              </a:rPr>
              <a:t>leak?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1955348"/>
            <a:ext cx="3520319" cy="184816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55366" y="1327973"/>
            <a:ext cx="667658" cy="667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793" y="4048128"/>
            <a:ext cx="27554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Experiments</a:t>
            </a:r>
            <a:r>
              <a:rPr lang="en-US" sz="3000" dirty="0"/>
              <a:t> on </a:t>
            </a:r>
          </a:p>
          <a:p>
            <a:r>
              <a:rPr lang="en-US" sz="3000" dirty="0"/>
              <a:t>a </a:t>
            </a:r>
            <a:r>
              <a:rPr lang="en-US" sz="3000" b="1" dirty="0"/>
              <a:t>Toy Example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6743" y="5122499"/>
            <a:ext cx="5588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revealing the influence on the leakage by</a:t>
            </a:r>
          </a:p>
          <a:p>
            <a:r>
              <a:rPr lang="en-US" sz="2500" dirty="0"/>
              <a:t> 1. </a:t>
            </a:r>
            <a:r>
              <a:rPr lang="en-US" sz="2500" b="1" dirty="0"/>
              <a:t>the various parameters</a:t>
            </a:r>
          </a:p>
          <a:p>
            <a:r>
              <a:rPr lang="en-US" sz="2500" dirty="0">
                <a:solidFill>
                  <a:schemeClr val="bg2">
                    <a:lumMod val="90000"/>
                  </a:schemeClr>
                </a:solidFill>
              </a:rPr>
              <a:t> 2. coupling of FPGA wires</a:t>
            </a:r>
          </a:p>
        </p:txBody>
      </p:sp>
    </p:spTree>
    <p:extLst>
      <p:ext uri="{BB962C8B-B14F-4D97-AF65-F5344CB8AC3E}">
        <p14:creationId xmlns:p14="http://schemas.microsoft.com/office/powerpoint/2010/main" val="360113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share in our toy example consists of consecutive MixColumn modules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493" y="2503841"/>
            <a:ext cx="8769014" cy="2092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2268" y="4853151"/>
            <a:ext cx="592835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We can choose between </a:t>
            </a:r>
          </a:p>
          <a:p>
            <a:pPr marL="285750" indent="-285750">
              <a:buFontTx/>
              <a:buChar char="-"/>
            </a:pPr>
            <a:r>
              <a:rPr lang="en-US" sz="2500" dirty="0"/>
              <a:t>a </a:t>
            </a:r>
            <a:r>
              <a:rPr lang="en-US" sz="2500" b="1" dirty="0"/>
              <a:t>lower</a:t>
            </a:r>
            <a:r>
              <a:rPr lang="en-US" sz="2500" dirty="0"/>
              <a:t> </a:t>
            </a:r>
            <a:r>
              <a:rPr lang="en-US" sz="2500" b="1" dirty="0"/>
              <a:t>power consumption</a:t>
            </a:r>
            <a:r>
              <a:rPr lang="en-US" sz="2500" dirty="0"/>
              <a:t> from 3 MCs  </a:t>
            </a:r>
          </a:p>
          <a:p>
            <a:pPr marL="285750" indent="-285750">
              <a:buFontTx/>
              <a:buChar char="-"/>
            </a:pPr>
            <a:r>
              <a:rPr lang="en-US" sz="2500" dirty="0"/>
              <a:t>a </a:t>
            </a:r>
            <a:r>
              <a:rPr lang="en-US" sz="2500" b="1" dirty="0"/>
              <a:t>higher</a:t>
            </a:r>
            <a:r>
              <a:rPr lang="en-US" sz="2500" dirty="0"/>
              <a:t> </a:t>
            </a:r>
            <a:r>
              <a:rPr lang="en-US" sz="2500" b="1" dirty="0"/>
              <a:t>power consumption </a:t>
            </a:r>
            <a:r>
              <a:rPr lang="en-US" sz="2500" dirty="0"/>
              <a:t>from 6 MCs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iterated MixColumns shares are placed next to each other and in full isolation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90" y="1867971"/>
            <a:ext cx="8649050" cy="3442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6636" y="5494576"/>
            <a:ext cx="70587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We can test the influence of the </a:t>
            </a:r>
            <a:r>
              <a:rPr lang="en-GB" sz="2500" b="1" dirty="0"/>
              <a:t>number of shares</a:t>
            </a:r>
            <a:r>
              <a:rPr lang="en-GB" sz="2500" dirty="0"/>
              <a:t> </a:t>
            </a:r>
          </a:p>
          <a:p>
            <a:r>
              <a:rPr lang="en-GB" sz="2500" dirty="0"/>
              <a:t>and the </a:t>
            </a:r>
            <a:r>
              <a:rPr lang="en-US" sz="2500" b="1" dirty="0"/>
              <a:t>distance </a:t>
            </a:r>
            <a:r>
              <a:rPr lang="en-US" sz="2500" dirty="0"/>
              <a:t>between the shares on the leakage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3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Voltage &amp; Shunt Resistor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3" y="1840181"/>
            <a:ext cx="5533333" cy="4295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6425" y="1673102"/>
            <a:ext cx="145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dd</a:t>
            </a:r>
            <a:r>
              <a:rPr lang="en-US" dirty="0"/>
              <a:t> 1.0v, 1.0</a:t>
            </a:r>
            <a:r>
              <a:rPr lang="el-GR" dirty="0"/>
              <a:t>Ω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76425" y="1978601"/>
            <a:ext cx="145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dd</a:t>
            </a:r>
            <a:r>
              <a:rPr lang="en-US" dirty="0"/>
              <a:t> 1.0v, 0.0</a:t>
            </a:r>
            <a:r>
              <a:rPr lang="el-GR" dirty="0"/>
              <a:t>Ω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76425" y="2277587"/>
            <a:ext cx="320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dd</a:t>
            </a:r>
            <a:r>
              <a:rPr lang="en-US" dirty="0"/>
              <a:t> 1.2v, 1.0</a:t>
            </a:r>
            <a:r>
              <a:rPr lang="el-GR" dirty="0"/>
              <a:t>Ω</a:t>
            </a:r>
            <a:r>
              <a:rPr lang="en-US" dirty="0"/>
              <a:t> (Sakura-G default)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6425" y="2582055"/>
            <a:ext cx="145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dd</a:t>
            </a:r>
            <a:r>
              <a:rPr lang="en-US" dirty="0"/>
              <a:t> 1.2v, 0.0</a:t>
            </a:r>
            <a:r>
              <a:rPr lang="el-GR" dirty="0"/>
              <a:t>Ω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76425" y="2881041"/>
            <a:ext cx="145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dd</a:t>
            </a:r>
            <a:r>
              <a:rPr lang="en-US" dirty="0"/>
              <a:t> 1.3v, 0.0</a:t>
            </a:r>
            <a:r>
              <a:rPr lang="el-GR" dirty="0"/>
              <a:t>Ω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611063" y="3745043"/>
            <a:ext cx="179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max(|t-statistic|)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9425" y="6488668"/>
            <a:ext cx="189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Traces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6147087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9675" y="614708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1999" y="614708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9311" y="614708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7093" y="614708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848" y="246225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848" y="30843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5867" y="3706397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5867" y="4332588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128" y="4986145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341" y="5614889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69364" y="4660782"/>
            <a:ext cx="362567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Fixed-vs-random t-test</a:t>
            </a:r>
          </a:p>
          <a:p>
            <a:pPr algn="r"/>
            <a:r>
              <a:rPr lang="en-US" sz="2000" dirty="0"/>
              <a:t>iterated_MC1 and iterated_MC4 </a:t>
            </a:r>
          </a:p>
          <a:p>
            <a:pPr algn="r"/>
            <a:r>
              <a:rPr lang="en-US" sz="2000" dirty="0"/>
              <a:t>3 MCs active</a:t>
            </a:r>
          </a:p>
          <a:p>
            <a:pPr algn="r"/>
            <a:r>
              <a:rPr lang="en-US" sz="2000" dirty="0"/>
              <a:t>6MHz</a:t>
            </a:r>
          </a:p>
          <a:p>
            <a:pPr algn="r"/>
            <a:r>
              <a:rPr lang="en-US" sz="2000" dirty="0"/>
              <a:t>21°C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98238" y="2052868"/>
            <a:ext cx="5086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The higher the supply voltage, </a:t>
            </a:r>
          </a:p>
          <a:p>
            <a:r>
              <a:rPr lang="en-US" sz="3000" b="1" dirty="0"/>
              <a:t>the higher the leakage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8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98238" y="3406838"/>
            <a:ext cx="4828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The lower the shunt resistor, </a:t>
            </a:r>
          </a:p>
          <a:p>
            <a:r>
              <a:rPr lang="en-US" sz="3000" b="1" dirty="0"/>
              <a:t>the higher the leakage</a:t>
            </a:r>
          </a:p>
        </p:txBody>
      </p:sp>
    </p:spTree>
    <p:extLst>
      <p:ext uri="{BB962C8B-B14F-4D97-AF65-F5344CB8AC3E}">
        <p14:creationId xmlns:p14="http://schemas.microsoft.com/office/powerpoint/2010/main" val="34825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3998" y="1970637"/>
            <a:ext cx="5716502" cy="4085682"/>
            <a:chOff x="368753" y="2027186"/>
            <a:chExt cx="6057448" cy="41764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53" y="2027186"/>
              <a:ext cx="6057448" cy="417645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193800" y="2133600"/>
              <a:ext cx="171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Iterated_MC</a:t>
              </a:r>
              <a:r>
                <a:rPr lang="en-US" baseline="-25000" dirty="0"/>
                <a:t>1↔2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93800" y="2577092"/>
              <a:ext cx="171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Iterated_MC</a:t>
              </a:r>
              <a:r>
                <a:rPr lang="en-US" baseline="-25000" dirty="0"/>
                <a:t>1↔3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93800" y="3020584"/>
              <a:ext cx="171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Iterated_MC</a:t>
              </a:r>
              <a:r>
                <a:rPr lang="en-US" baseline="-25000" dirty="0"/>
                <a:t>1↔4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331462" y="4633232"/>
            <a:ext cx="25383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2000" dirty="0"/>
          </a:p>
          <a:p>
            <a:pPr algn="r"/>
            <a:r>
              <a:rPr lang="en-US" sz="2000" dirty="0"/>
              <a:t>Fixed-vs-random t-test</a:t>
            </a:r>
          </a:p>
          <a:p>
            <a:pPr algn="r"/>
            <a:r>
              <a:rPr lang="en-US" sz="2000" dirty="0"/>
              <a:t> 3 MCs active </a:t>
            </a:r>
          </a:p>
          <a:p>
            <a:pPr algn="r"/>
            <a:r>
              <a:rPr lang="en-US" sz="2000" dirty="0"/>
              <a:t>6MHz</a:t>
            </a:r>
          </a:p>
          <a:p>
            <a:pPr algn="r"/>
            <a:r>
              <a:rPr lang="en-US" sz="2000" dirty="0"/>
              <a:t>V</a:t>
            </a:r>
            <a:r>
              <a:rPr lang="en-US" sz="2000" baseline="-25000" dirty="0"/>
              <a:t>dd</a:t>
            </a:r>
            <a:r>
              <a:rPr lang="en-US" sz="2000" dirty="0"/>
              <a:t> 1.2v, 0.0</a:t>
            </a:r>
            <a:r>
              <a:rPr lang="el-GR" sz="2000" dirty="0"/>
              <a:t>Ω</a:t>
            </a:r>
            <a:r>
              <a:rPr lang="en-US" sz="2000" dirty="0"/>
              <a:t> , 21°C</a:t>
            </a:r>
          </a:p>
          <a:p>
            <a:pPr algn="r"/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679337" y="2484948"/>
            <a:ext cx="55126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The distance between the shares </a:t>
            </a:r>
          </a:p>
          <a:p>
            <a:r>
              <a:rPr lang="en-US" sz="3000" b="1" dirty="0"/>
              <a:t>does not  influence leakage much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11063" y="3745043"/>
            <a:ext cx="179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max(|t-statistic|)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19425" y="6488668"/>
            <a:ext cx="189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Traces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6147087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9675" y="614708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01999" y="614708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9311" y="614708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7093" y="614708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7176" y="2273126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176" y="3293017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6437" y="4327574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0650" y="5362718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D8CF-FD09-4314-9823-8DC59A3B006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6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10615</TotalTime>
  <Words>1041</Words>
  <Application>Microsoft Office PowerPoint</Application>
  <PresentationFormat>Widescreen</PresentationFormat>
  <Paragraphs>350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Hardware Masking,  Revisited</vt:lpstr>
      <vt:lpstr>PowerPoint Presentation</vt:lpstr>
      <vt:lpstr>What do we control in the measurement setup and in the implementation?</vt:lpstr>
      <vt:lpstr>Hardware Masking, Revisited</vt:lpstr>
      <vt:lpstr>Hardware Masking, Revisited</vt:lpstr>
      <vt:lpstr>One share in our toy example consists of consecutive MixColumn modules</vt:lpstr>
      <vt:lpstr>Four iterated MixColumns shares are placed next to each other and in full isolation</vt:lpstr>
      <vt:lpstr>Supply Voltage &amp; Shunt Resistor</vt:lpstr>
      <vt:lpstr>Distance</vt:lpstr>
      <vt:lpstr>Temperature</vt:lpstr>
      <vt:lpstr>Circuit Size and Clock Frequency</vt:lpstr>
      <vt:lpstr>Number of Shares</vt:lpstr>
      <vt:lpstr>Hardware Masking, Revisited</vt:lpstr>
      <vt:lpstr>Does leakage current in open switch transistors contribute to the leakage in FPGAs?</vt:lpstr>
      <vt:lpstr>What is the influence of the leakage current?</vt:lpstr>
      <vt:lpstr>Our experiments are designed with an increasing number of shared open switches</vt:lpstr>
      <vt:lpstr>We route two wires close to each other in the middle of two iterated_MC shares</vt:lpstr>
      <vt:lpstr>Number of shared open switches</vt:lpstr>
      <vt:lpstr>Hardware Masking, Revisited</vt:lpstr>
      <vt:lpstr>A Threshold Implementation of PRESENT </vt:lpstr>
      <vt:lpstr>Masked AES implementations with d+1 shares</vt:lpstr>
      <vt:lpstr>Hardware Masking, Revisited</vt:lpstr>
      <vt:lpstr>Hardware Masking, Revisited</vt:lpstr>
      <vt:lpstr>Summary for the Spartan-6 FPGA</vt:lpstr>
      <vt:lpstr>Implications</vt:lpstr>
      <vt:lpstr>Potential Solutions</vt:lpstr>
      <vt:lpstr>PowerPoint Presentation</vt:lpstr>
    </vt:vector>
  </TitlesOfParts>
  <Company>Analog Devices,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DeCnudde, Thomas</dc:creator>
  <cp:lastModifiedBy>BVB_HD2</cp:lastModifiedBy>
  <cp:revision>105</cp:revision>
  <dcterms:created xsi:type="dcterms:W3CDTF">2018-08-25T15:57:04Z</dcterms:created>
  <dcterms:modified xsi:type="dcterms:W3CDTF">2018-09-11T10:51:02Z</dcterms:modified>
</cp:coreProperties>
</file>