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1.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9"/>
  </p:notesMasterIdLst>
  <p:sldIdLst>
    <p:sldId id="256" r:id="rId2"/>
    <p:sldId id="376" r:id="rId3"/>
    <p:sldId id="302" r:id="rId4"/>
    <p:sldId id="341" r:id="rId5"/>
    <p:sldId id="349" r:id="rId6"/>
    <p:sldId id="348" r:id="rId7"/>
    <p:sldId id="343" r:id="rId8"/>
    <p:sldId id="351" r:id="rId9"/>
    <p:sldId id="373" r:id="rId10"/>
    <p:sldId id="379" r:id="rId11"/>
    <p:sldId id="380" r:id="rId12"/>
    <p:sldId id="353" r:id="rId13"/>
    <p:sldId id="350" r:id="rId14"/>
    <p:sldId id="354" r:id="rId15"/>
    <p:sldId id="375" r:id="rId16"/>
    <p:sldId id="374" r:id="rId17"/>
    <p:sldId id="355" r:id="rId18"/>
    <p:sldId id="356" r:id="rId19"/>
    <p:sldId id="359" r:id="rId20"/>
    <p:sldId id="360" r:id="rId21"/>
    <p:sldId id="371" r:id="rId22"/>
    <p:sldId id="344" r:id="rId23"/>
    <p:sldId id="365" r:id="rId24"/>
    <p:sldId id="366" r:id="rId25"/>
    <p:sldId id="345" r:id="rId26"/>
    <p:sldId id="367" r:id="rId27"/>
    <p:sldId id="368" r:id="rId28"/>
    <p:sldId id="346" r:id="rId29"/>
    <p:sldId id="372" r:id="rId30"/>
    <p:sldId id="377" r:id="rId31"/>
    <p:sldId id="337" r:id="rId32"/>
    <p:sldId id="340" r:id="rId33"/>
    <p:sldId id="347" r:id="rId34"/>
    <p:sldId id="358" r:id="rId35"/>
    <p:sldId id="362" r:id="rId36"/>
    <p:sldId id="378" r:id="rId37"/>
    <p:sldId id="338" r:id="rId38"/>
  </p:sldIdLst>
  <p:sldSz cx="9144000" cy="6858000" type="screen4x3"/>
  <p:notesSz cx="6858000" cy="9144000"/>
  <p:embeddedFontLst>
    <p:embeddedFont>
      <p:font typeface="Cambria Math" panose="0204050305040603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5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8140" autoAdjust="0"/>
  </p:normalViewPr>
  <p:slideViewPr>
    <p:cSldViewPr snapToGrid="0">
      <p:cViewPr varScale="1">
        <p:scale>
          <a:sx n="78" d="100"/>
          <a:sy n="78" d="100"/>
        </p:scale>
        <p:origin x="143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586335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540000" y="4320000"/>
            <a:ext cx="5759700" cy="4139700"/>
          </a:xfrm>
          <a:prstGeom prst="rect">
            <a:avLst/>
          </a:prstGeom>
          <a:noFill/>
          <a:ln>
            <a:noFill/>
          </a:ln>
        </p:spPr>
        <p:txBody>
          <a:bodyPr lIns="0" tIns="0" rIns="0" bIns="0" anchor="t" anchorCtr="0">
            <a:noAutofit/>
          </a:bodyPr>
          <a:lstStyle/>
          <a:p>
            <a:pPr marL="0" marR="0" lvl="0" indent="0" algn="l" rtl="0">
              <a:lnSpc>
                <a:spcPct val="100000"/>
              </a:lnSpc>
              <a:spcBef>
                <a:spcPts val="0"/>
              </a:spcBef>
              <a:buSzPct val="25000"/>
              <a:buNone/>
            </a:pPr>
            <a:r>
              <a:rPr lang="en" sz="2000" b="0" i="0" u="none" strike="noStrike" cap="none">
                <a:latin typeface="Arial"/>
                <a:ea typeface="Arial"/>
                <a:cs typeface="Arial"/>
                <a:sym typeface="Arial"/>
              </a:rPr>
              <a:t>Last update: 15/03/2016</a:t>
            </a:r>
          </a:p>
          <a:p>
            <a:pPr marL="0" marR="0" lvl="0" indent="0" algn="l" rtl="0">
              <a:lnSpc>
                <a:spcPct val="100000"/>
              </a:lnSpc>
              <a:spcBef>
                <a:spcPts val="0"/>
              </a:spcBef>
              <a:buNone/>
            </a:pPr>
            <a:endParaRPr sz="1800" b="0" i="0" u="none" strike="noStrike" cap="none"/>
          </a:p>
        </p:txBody>
      </p:sp>
      <p:sp>
        <p:nvSpPr>
          <p:cNvPr id="120" name="Shape 120"/>
          <p:cNvSpPr txBox="1"/>
          <p:nvPr/>
        </p:nvSpPr>
        <p:spPr>
          <a:xfrm>
            <a:off x="3884760" y="8685360"/>
            <a:ext cx="2971500" cy="4569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buSzPct val="25000"/>
              <a:buNone/>
            </a:pPr>
            <a:fld id="{00000000-1234-1234-1234-123412341234}" type="slidenum">
              <a:rPr lang="en" sz="1000" b="0" i="0" u="none" strike="noStrike" cap="none">
                <a:solidFill>
                  <a:srgbClr val="000000"/>
                </a:solidFill>
                <a:latin typeface="Arial"/>
                <a:ea typeface="Arial"/>
                <a:cs typeface="Arial"/>
                <a:sym typeface="Arial"/>
              </a:rPr>
              <a:t>1</a:t>
            </a:fld>
            <a:endParaRPr lang="en" sz="1000" b="0" i="0" u="none" strike="noStrike" cap="none">
              <a:solidFill>
                <a:srgbClr val="000000"/>
              </a:solidFill>
              <a:latin typeface="Arial"/>
              <a:ea typeface="Arial"/>
              <a:cs typeface="Arial"/>
              <a:sym typeface="Arial"/>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50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2729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7631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352896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2665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174096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322352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218743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359568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2316547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Easy</a:t>
            </a:r>
            <a:r>
              <a:rPr lang="en-US" baseline="0" dirty="0" smtClean="0"/>
              <a:t> fix once the problem is spot, which is definitely not trivial given the Keccak intricate operations</a:t>
            </a:r>
          </a:p>
          <a:p>
            <a:pPr lvl="0" rtl="0">
              <a:spcBef>
                <a:spcPts val="0"/>
              </a:spcBef>
              <a:buNone/>
            </a:pPr>
            <a:r>
              <a:rPr lang="en-US" baseline="0" dirty="0" smtClean="0"/>
              <a:t>Verified in the same way with the tool</a:t>
            </a:r>
            <a:endParaRPr dirty="0"/>
          </a:p>
        </p:txBody>
      </p:sp>
    </p:spTree>
    <p:extLst>
      <p:ext uri="{BB962C8B-B14F-4D97-AF65-F5344CB8AC3E}">
        <p14:creationId xmlns:p14="http://schemas.microsoft.com/office/powerpoint/2010/main" val="410860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We have</a:t>
            </a:r>
            <a:r>
              <a:rPr lang="en-US" baseline="0" dirty="0" smtClean="0"/>
              <a:t> seen registers are important in masking, we try to </a:t>
            </a:r>
            <a:r>
              <a:rPr lang="en-US" baseline="0" smtClean="0"/>
              <a:t>avoid them</a:t>
            </a:r>
            <a:fld id="{5AA10E95-4450-41BD-8B53-3F13C1985788}" type="slidenum">
              <a:rPr lang="en-US" baseline="0" smtClean="0"/>
              <a:t>2</a:t>
            </a:fld>
            <a:fld id="{412D34BC-8FE7-4A5D-B24D-5131A671788B}" type="slidenum">
              <a:rPr lang="en-US" baseline="0" smtClean="0"/>
              <a:t>2</a:t>
            </a:fld>
            <a:endParaRPr dirty="0"/>
          </a:p>
        </p:txBody>
      </p:sp>
    </p:spTree>
    <p:extLst>
      <p:ext uri="{BB962C8B-B14F-4D97-AF65-F5344CB8AC3E}">
        <p14:creationId xmlns:p14="http://schemas.microsoft.com/office/powerpoint/2010/main" val="173473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257967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374024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8815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TI condition</a:t>
            </a:r>
            <a:r>
              <a:rPr lang="en-US" baseline="0" dirty="0" smtClean="0"/>
              <a:t> of NC is violated</a:t>
            </a:r>
          </a:p>
          <a:p>
            <a:pPr lvl="0" rtl="0">
              <a:spcBef>
                <a:spcPts val="0"/>
              </a:spcBef>
              <a:buNone/>
            </a:pPr>
            <a:r>
              <a:rPr lang="en-US" baseline="0" dirty="0" smtClean="0"/>
              <a:t>AND gate outputs all possible combinations of inputs</a:t>
            </a:r>
          </a:p>
          <a:p>
            <a:pPr lvl="0" rtl="0">
              <a:spcBef>
                <a:spcPts val="0"/>
              </a:spcBef>
              <a:buNone/>
            </a:pPr>
            <a:r>
              <a:rPr lang="en-US" baseline="0" dirty="0" smtClean="0"/>
              <a:t>You could say: well but if the inputs are 4 different variables what is the matter on mixing three different shares form different variables? That would be correct indeed, but then we need as explained before independent inputs, which means extra registers and for this application we want to avoid registers.</a:t>
            </a:r>
          </a:p>
          <a:p>
            <a:pPr lvl="0" rtl="0">
              <a:spcBef>
                <a:spcPts val="0"/>
              </a:spcBef>
              <a:buNone/>
            </a:pPr>
            <a:r>
              <a:rPr lang="en-US" baseline="0" dirty="0" smtClean="0"/>
              <a:t>Due to the 2-bit nature of the AND gate the output of the first layer need twice protection that the output of the second one </a:t>
            </a:r>
            <a:endParaRPr lang="en-US" dirty="0"/>
          </a:p>
        </p:txBody>
      </p:sp>
    </p:spTree>
    <p:extLst>
      <p:ext uri="{BB962C8B-B14F-4D97-AF65-F5344CB8AC3E}">
        <p14:creationId xmlns:p14="http://schemas.microsoft.com/office/powerpoint/2010/main" val="387891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166173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0707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Since it is TI and dependencies over inputs do</a:t>
            </a:r>
            <a:r>
              <a:rPr lang="en-US" baseline="0" dirty="0" smtClean="0"/>
              <a:t> not matter, I focus on the sharing of Chi</a:t>
            </a:r>
          </a:p>
          <a:p>
            <a:pPr lvl="0" rtl="0">
              <a:spcBef>
                <a:spcPts val="0"/>
              </a:spcBef>
              <a:buNone/>
            </a:pPr>
            <a:r>
              <a:rPr lang="en-US" baseline="0" dirty="0" smtClean="0"/>
              <a:t>What about uniformity?</a:t>
            </a:r>
            <a:endParaRPr dirty="0"/>
          </a:p>
        </p:txBody>
      </p:sp>
    </p:spTree>
    <p:extLst>
      <p:ext uri="{BB962C8B-B14F-4D97-AF65-F5344CB8AC3E}">
        <p14:creationId xmlns:p14="http://schemas.microsoft.com/office/powerpoint/2010/main" val="366067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133778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3053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67242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95633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040859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Explain t-test?</a:t>
            </a:r>
            <a:endParaRPr dirty="0"/>
          </a:p>
        </p:txBody>
      </p:sp>
    </p:spTree>
    <p:extLst>
      <p:ext uri="{BB962C8B-B14F-4D97-AF65-F5344CB8AC3E}">
        <p14:creationId xmlns:p14="http://schemas.microsoft.com/office/powerpoint/2010/main" val="766853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3 linear permutations</a:t>
            </a:r>
            <a:r>
              <a:rPr lang="en-US" baseline="0" dirty="0" smtClean="0"/>
              <a:t>: different ops in state bits</a:t>
            </a:r>
          </a:p>
          <a:p>
            <a:pPr lvl="0" rtl="0">
              <a:spcBef>
                <a:spcPts val="0"/>
              </a:spcBef>
              <a:buNone/>
            </a:pPr>
            <a:r>
              <a:rPr lang="en-US" baseline="0" dirty="0" smtClean="0"/>
              <a:t>Chi: the Sbox and the only non-linear function. Not trivial to secure</a:t>
            </a:r>
          </a:p>
          <a:p>
            <a:pPr lvl="0" rtl="0">
              <a:spcBef>
                <a:spcPts val="0"/>
              </a:spcBef>
              <a:buNone/>
            </a:pPr>
            <a:r>
              <a:rPr lang="en-US" baseline="0" dirty="0" smtClean="0"/>
              <a:t>Iota just content addition</a:t>
            </a:r>
            <a:endParaRPr dirty="0"/>
          </a:p>
        </p:txBody>
      </p:sp>
    </p:spTree>
    <p:extLst>
      <p:ext uri="{BB962C8B-B14F-4D97-AF65-F5344CB8AC3E}">
        <p14:creationId xmlns:p14="http://schemas.microsoft.com/office/powerpoint/2010/main" val="1806894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20759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What if we get a question</a:t>
            </a:r>
            <a:endParaRPr dirty="0"/>
          </a:p>
        </p:txBody>
      </p:sp>
    </p:spTree>
    <p:extLst>
      <p:ext uri="{BB962C8B-B14F-4D97-AF65-F5344CB8AC3E}">
        <p14:creationId xmlns:p14="http://schemas.microsoft.com/office/powerpoint/2010/main" val="1756354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1202967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smtClean="0"/>
              <a:t>Intricate</a:t>
            </a:r>
            <a:endParaRPr dirty="0"/>
          </a:p>
        </p:txBody>
      </p:sp>
    </p:spTree>
    <p:extLst>
      <p:ext uri="{BB962C8B-B14F-4D97-AF65-F5344CB8AC3E}">
        <p14:creationId xmlns:p14="http://schemas.microsoft.com/office/powerpoint/2010/main" val="878502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20982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7557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61807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8051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8511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7183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8171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3600"/>
            <a:ext cx="8229300" cy="114480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2" name="Shape 52"/>
          <p:cNvSpPr txBox="1">
            <a:spLocks noGrp="1"/>
          </p:cNvSpPr>
          <p:nvPr>
            <p:ph type="body" idx="1"/>
          </p:nvPr>
        </p:nvSpPr>
        <p:spPr>
          <a:xfrm>
            <a:off x="457200" y="1604520"/>
            <a:ext cx="8229300" cy="3977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3" name="Shape 53"/>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300"/>
              <a:t>‹#›</a:t>
            </a:fld>
            <a:endParaRPr lang="en" sz="13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3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40.png"/></Relationships>
</file>

<file path=ppt/slides/_rels/slide3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Screenshot from 2017-04-27 17-47-35.png"/>
          <p:cNvPicPr preferRelativeResize="0"/>
          <p:nvPr/>
        </p:nvPicPr>
        <p:blipFill rotWithShape="1">
          <a:blip r:embed="rId3">
            <a:alphaModFix/>
          </a:blip>
          <a:srcRect l="23689" t="23008" r="27834" b="12504"/>
          <a:stretch/>
        </p:blipFill>
        <p:spPr>
          <a:xfrm>
            <a:off x="-63374" y="0"/>
            <a:ext cx="9207374" cy="6842148"/>
          </a:xfrm>
          <a:prstGeom prst="rect">
            <a:avLst/>
          </a:prstGeom>
          <a:noFill/>
          <a:ln>
            <a:noFill/>
          </a:ln>
        </p:spPr>
      </p:pic>
      <p:sp>
        <p:nvSpPr>
          <p:cNvPr id="124" name="Shape 124"/>
          <p:cNvSpPr txBox="1"/>
          <p:nvPr/>
        </p:nvSpPr>
        <p:spPr>
          <a:xfrm>
            <a:off x="1758462" y="2875008"/>
            <a:ext cx="6127288" cy="2522100"/>
          </a:xfrm>
          <a:prstGeom prst="rect">
            <a:avLst/>
          </a:prstGeom>
          <a:noFill/>
          <a:ln>
            <a:noFill/>
          </a:ln>
        </p:spPr>
        <p:txBody>
          <a:bodyPr lIns="91425" tIns="91425" rIns="91425" bIns="91425" anchor="ctr" anchorCtr="0">
            <a:noAutofit/>
          </a:bodyPr>
          <a:lstStyle/>
          <a:p>
            <a:pPr algn="r"/>
            <a:r>
              <a:rPr lang="en-US" sz="3200" b="1" dirty="0" smtClean="0">
                <a:solidFill>
                  <a:srgbClr val="FFFFFF"/>
                </a:solidFill>
              </a:rPr>
              <a:t>Rhythmic</a:t>
            </a:r>
            <a:r>
              <a:rPr lang="nl-BE" sz="3200" b="1" dirty="0" smtClean="0">
                <a:solidFill>
                  <a:srgbClr val="FFFFFF"/>
                </a:solidFill>
              </a:rPr>
              <a:t> </a:t>
            </a:r>
            <a:r>
              <a:rPr lang="nl-BE" sz="3200" b="1" dirty="0" err="1">
                <a:solidFill>
                  <a:srgbClr val="FFFFFF"/>
                </a:solidFill>
              </a:rPr>
              <a:t>Keccak</a:t>
            </a:r>
            <a:r>
              <a:rPr lang="nl-BE" sz="3200" b="1" dirty="0">
                <a:solidFill>
                  <a:srgbClr val="FFFFFF"/>
                </a:solidFill>
              </a:rPr>
              <a:t>:</a:t>
            </a:r>
          </a:p>
          <a:p>
            <a:pPr algn="r"/>
            <a:r>
              <a:rPr lang="en-US" sz="2400" b="1" dirty="0">
                <a:solidFill>
                  <a:srgbClr val="FFFFFF"/>
                </a:solidFill>
              </a:rPr>
              <a:t>SCA Security and Low Latency in </a:t>
            </a:r>
            <a:r>
              <a:rPr lang="en-US" sz="2400" b="1" dirty="0" smtClean="0">
                <a:solidFill>
                  <a:srgbClr val="FFFFFF"/>
                </a:solidFill>
              </a:rPr>
              <a:t>HW</a:t>
            </a:r>
          </a:p>
          <a:p>
            <a:pPr algn="r"/>
            <a:endParaRPr lang="en-US" sz="2400" b="1" dirty="0">
              <a:solidFill>
                <a:srgbClr val="FFFFFF"/>
              </a:solidFill>
            </a:endParaRPr>
          </a:p>
          <a:p>
            <a:pPr algn="r"/>
            <a:endParaRPr sz="2400" b="1" dirty="0">
              <a:solidFill>
                <a:srgbClr val="FFFFFF"/>
              </a:solidFill>
            </a:endParaRPr>
          </a:p>
          <a:p>
            <a:pPr lvl="0" algn="r">
              <a:lnSpc>
                <a:spcPct val="120000"/>
              </a:lnSpc>
            </a:pPr>
            <a:r>
              <a:rPr lang="en" sz="2000" b="1" dirty="0" smtClean="0">
                <a:solidFill>
                  <a:srgbClr val="FFFFFF"/>
                </a:solidFill>
              </a:rPr>
              <a:t>Victor Arribas, </a:t>
            </a:r>
            <a:r>
              <a:rPr lang="nl-BE" sz="2000" dirty="0" err="1">
                <a:solidFill>
                  <a:srgbClr val="FFFFFF"/>
                </a:solidFill>
              </a:rPr>
              <a:t>Begül</a:t>
            </a:r>
            <a:r>
              <a:rPr lang="nl-BE" sz="2000" dirty="0">
                <a:solidFill>
                  <a:srgbClr val="FFFFFF"/>
                </a:solidFill>
              </a:rPr>
              <a:t> </a:t>
            </a:r>
            <a:r>
              <a:rPr lang="nl-BE" sz="2000" dirty="0" err="1">
                <a:solidFill>
                  <a:srgbClr val="FFFFFF"/>
                </a:solidFill>
              </a:rPr>
              <a:t>Bilgin</a:t>
            </a:r>
            <a:r>
              <a:rPr lang="nl-BE" sz="2000" dirty="0">
                <a:solidFill>
                  <a:srgbClr val="FFFFFF"/>
                </a:solidFill>
              </a:rPr>
              <a:t>, </a:t>
            </a:r>
            <a:r>
              <a:rPr lang="nl-BE" sz="2000" dirty="0" smtClean="0">
                <a:solidFill>
                  <a:srgbClr val="FFFFFF"/>
                </a:solidFill>
              </a:rPr>
              <a:t>George </a:t>
            </a:r>
            <a:r>
              <a:rPr lang="nl-BE" sz="2000" dirty="0" err="1" smtClean="0">
                <a:solidFill>
                  <a:srgbClr val="FFFFFF"/>
                </a:solidFill>
              </a:rPr>
              <a:t>Petrides</a:t>
            </a:r>
            <a:r>
              <a:rPr lang="nl-BE" sz="2000" dirty="0" smtClean="0">
                <a:solidFill>
                  <a:srgbClr val="FFFFFF"/>
                </a:solidFill>
              </a:rPr>
              <a:t>,</a:t>
            </a:r>
            <a:endParaRPr lang="en" sz="2000" dirty="0" smtClean="0">
              <a:solidFill>
                <a:srgbClr val="FFFFFF"/>
              </a:solidFill>
            </a:endParaRPr>
          </a:p>
          <a:p>
            <a:pPr lvl="0" algn="r" rtl="0">
              <a:lnSpc>
                <a:spcPct val="120000"/>
              </a:lnSpc>
              <a:spcBef>
                <a:spcPts val="0"/>
              </a:spcBef>
              <a:buNone/>
            </a:pPr>
            <a:r>
              <a:rPr lang="en" sz="2000" dirty="0" smtClean="0">
                <a:solidFill>
                  <a:srgbClr val="FFFFFF"/>
                </a:solidFill>
              </a:rPr>
              <a:t>Svetla Nikova, Vincent Rijmen</a:t>
            </a:r>
            <a:endParaRPr lang="en" sz="2000" dirty="0">
              <a:solidFill>
                <a:srgbClr val="FFFFFF"/>
              </a:solidFill>
            </a:endParaRPr>
          </a:p>
        </p:txBody>
      </p:sp>
      <p:sp>
        <p:nvSpPr>
          <p:cNvPr id="2" name="Rectangle 1"/>
          <p:cNvSpPr/>
          <p:nvPr/>
        </p:nvSpPr>
        <p:spPr>
          <a:xfrm>
            <a:off x="5740400" y="6333318"/>
            <a:ext cx="2145350" cy="327077"/>
          </a:xfrm>
          <a:prstGeom prst="rect">
            <a:avLst/>
          </a:prstGeom>
        </p:spPr>
        <p:txBody>
          <a:bodyPr wrap="square">
            <a:spAutoFit/>
          </a:bodyPr>
          <a:lstStyle/>
          <a:p>
            <a:pPr lvl="0" algn="r">
              <a:lnSpc>
                <a:spcPct val="120000"/>
              </a:lnSpc>
            </a:pPr>
            <a:r>
              <a:rPr lang="en" dirty="0" smtClean="0">
                <a:solidFill>
                  <a:srgbClr val="FFFFFF"/>
                </a:solidFill>
              </a:rPr>
              <a:t>TCHES 2018</a:t>
            </a:r>
            <a:endParaRPr lang="en" dirty="0">
              <a:solidFill>
                <a:srgbClr val="FFFFFF"/>
              </a:solidFill>
            </a:endParaRPr>
          </a:p>
        </p:txBody>
      </p:sp>
      <p:sp>
        <p:nvSpPr>
          <p:cNvPr id="5" name="Rectangle 4"/>
          <p:cNvSpPr/>
          <p:nvPr/>
        </p:nvSpPr>
        <p:spPr>
          <a:xfrm>
            <a:off x="495300" y="6333318"/>
            <a:ext cx="2145350" cy="327077"/>
          </a:xfrm>
          <a:prstGeom prst="rect">
            <a:avLst/>
          </a:prstGeom>
        </p:spPr>
        <p:txBody>
          <a:bodyPr wrap="square">
            <a:spAutoFit/>
          </a:bodyPr>
          <a:lstStyle/>
          <a:p>
            <a:pPr lvl="0">
              <a:lnSpc>
                <a:spcPct val="120000"/>
              </a:lnSpc>
            </a:pPr>
            <a:r>
              <a:rPr lang="en" dirty="0">
                <a:solidFill>
                  <a:srgbClr val="FFFFFF"/>
                </a:solidFill>
              </a:rPr>
              <a:t>1</a:t>
            </a:r>
            <a:r>
              <a:rPr lang="en" dirty="0" smtClean="0">
                <a:solidFill>
                  <a:srgbClr val="FFFFFF"/>
                </a:solidFill>
              </a:rPr>
              <a:t>0/09/2018</a:t>
            </a:r>
            <a:endParaRPr lang="en" dirty="0">
              <a:solidFill>
                <a:srgbClr val="FFFFFF"/>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971" t="6666" r="7070" b="8472"/>
          <a:stretch/>
        </p:blipFill>
        <p:spPr>
          <a:xfrm>
            <a:off x="7529989" y="59103"/>
            <a:ext cx="1080612" cy="13784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10</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Input dependencies</a:t>
            </a:r>
            <a:endParaRPr lang="en" sz="4800" b="1" dirty="0">
              <a:solidFill>
                <a:srgbClr val="0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613525" y="1620181"/>
                <a:ext cx="4536178" cy="461665"/>
              </a:xfrm>
              <a:prstGeom prst="rect">
                <a:avLst/>
              </a:prstGeom>
              <a:noFill/>
            </p:spPr>
            <p:txBody>
              <a:bodyPr wrap="none" rtlCol="0">
                <a:spAutoFit/>
              </a:bodyPr>
              <a:lstStyle/>
              <a:p>
                <a:r>
                  <a:rPr lang="en-US" sz="2400" dirty="0" smtClean="0"/>
                  <a:t>Example: calculating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13525" y="1620181"/>
                <a:ext cx="4536178" cy="461665"/>
              </a:xfrm>
              <a:prstGeom prst="rect">
                <a:avLst/>
              </a:prstGeom>
              <a:blipFill>
                <a:blip r:embed="rId3"/>
                <a:stretch>
                  <a:fillRect l="-2151" t="-9211" r="-1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50644" y="2630996"/>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350644" y="2630996"/>
                <a:ext cx="442429" cy="461665"/>
              </a:xfrm>
              <a:prstGeom prst="rect">
                <a:avLst/>
              </a:prstGeom>
              <a:blipFill>
                <a:blip r:embed="rId4"/>
                <a:stretch>
                  <a:fillRect/>
                </a:stretch>
              </a:blipFill>
            </p:spPr>
            <p:txBody>
              <a:bodyPr/>
              <a:lstStyle/>
              <a:p>
                <a:r>
                  <a:rPr lang="nl-BE">
                    <a:noFill/>
                  </a:rPr>
                  <a:t> </a:t>
                </a:r>
              </a:p>
            </p:txBody>
          </p:sp>
        </mc:Fallback>
      </mc:AlternateContent>
      <p:cxnSp>
        <p:nvCxnSpPr>
          <p:cNvPr id="12" name="Straight Arrow Connector 11"/>
          <p:cNvCxnSpPr>
            <a:stCxn id="9" idx="3"/>
            <a:endCxn id="3" idx="1"/>
          </p:cNvCxnSpPr>
          <p:nvPr/>
        </p:nvCxnSpPr>
        <p:spPr>
          <a:xfrm>
            <a:off x="1793073" y="2861829"/>
            <a:ext cx="116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5162939" y="2521262"/>
                <a:ext cx="877078" cy="681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 </m:t>
                      </m:r>
                      <m:r>
                        <a:rPr lang="nl-BE" sz="2400" i="1" smtClean="0">
                          <a:solidFill>
                            <a:schemeClr val="tx1"/>
                          </a:solidFill>
                          <a:latin typeface="Cambria Math" panose="02040503050406030204" pitchFamily="18" charset="0"/>
                          <a:ea typeface="Cambria Math" panose="02040503050406030204" pitchFamily="18" charset="0"/>
                        </a:rPr>
                        <m:t>⨀</m:t>
                      </m:r>
                    </m:oMath>
                  </m:oMathPara>
                </a14:m>
                <a:endParaRPr lang="nl-BE" sz="2400" i="1"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62939" y="2521262"/>
                <a:ext cx="877078" cy="681134"/>
              </a:xfrm>
              <a:prstGeom prst="rect">
                <a:avLst/>
              </a:prstGeom>
              <a:blipFill>
                <a:blip r:embed="rId5"/>
                <a:stretch>
                  <a:fillRect/>
                </a:stretch>
              </a:blipFill>
              <a:ln>
                <a:solidFill>
                  <a:schemeClr val="tx1"/>
                </a:solidFill>
              </a:ln>
            </p:spPr>
            <p:txBody>
              <a:bodyPr/>
              <a:lstStyle/>
              <a:p>
                <a:r>
                  <a:rPr lang="nl-BE">
                    <a:noFill/>
                  </a:rPr>
                  <a:t> </a:t>
                </a:r>
              </a:p>
            </p:txBody>
          </p:sp>
        </mc:Fallback>
      </mc:AlternateContent>
      <p:cxnSp>
        <p:nvCxnSpPr>
          <p:cNvPr id="14" name="Straight Arrow Connector 13"/>
          <p:cNvCxnSpPr>
            <a:stCxn id="3" idx="3"/>
            <a:endCxn id="16" idx="1"/>
          </p:cNvCxnSpPr>
          <p:nvPr/>
        </p:nvCxnSpPr>
        <p:spPr>
          <a:xfrm>
            <a:off x="3834882" y="2861829"/>
            <a:ext cx="1328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40017" y="2852939"/>
            <a:ext cx="116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16" idx="2"/>
          </p:cNvCxnSpPr>
          <p:nvPr/>
        </p:nvCxnSpPr>
        <p:spPr>
          <a:xfrm>
            <a:off x="2375438" y="2861828"/>
            <a:ext cx="3226040" cy="340568"/>
          </a:xfrm>
          <a:prstGeom prst="bentConnector4">
            <a:avLst>
              <a:gd name="adj1" fmla="val 686"/>
              <a:gd name="adj2" fmla="val 2136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1350644" y="3893917"/>
                <a:ext cx="573144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oMath>
                  </m:oMathPara>
                </a14:m>
                <a:endParaRPr lang="en-US" sz="2400" dirty="0" smtClean="0"/>
              </a:p>
            </p:txBody>
          </p:sp>
        </mc:Choice>
        <mc:Fallback xmlns="">
          <p:sp>
            <p:nvSpPr>
              <p:cNvPr id="39" name="TextBox 38"/>
              <p:cNvSpPr txBox="1">
                <a:spLocks noRot="1" noChangeAspect="1" noMove="1" noResize="1" noEditPoints="1" noAdjustHandles="1" noChangeArrowheads="1" noChangeShapeType="1" noTextEdit="1"/>
              </p:cNvSpPr>
              <p:nvPr/>
            </p:nvSpPr>
            <p:spPr>
              <a:xfrm>
                <a:off x="1350644" y="3893917"/>
                <a:ext cx="5731441" cy="461665"/>
              </a:xfrm>
              <a:prstGeom prst="rect">
                <a:avLst/>
              </a:prstGeom>
              <a:blipFill>
                <a:blip r:embed="rId6"/>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73251" y="4554780"/>
                <a:ext cx="6089552" cy="8271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solidFill>
                                    <a:schemeClr val="tx1"/>
                                  </a:solidFill>
                                  <a:latin typeface="Cambria Math" panose="02040503050406030204" pitchFamily="18" charset="0"/>
                                  <a:ea typeface="Cambria Math" panose="02040503050406030204" pitchFamily="18" charset="0"/>
                                </a:rPr>
                              </m:ctrlPr>
                            </m:mPr>
                            <m:mr>
                              <m:e>
                                <m:d>
                                  <m:dPr>
                                    <m:ctrlPr>
                                      <a:rPr lang="en-US" sz="2400" i="1">
                                        <a:solidFill>
                                          <a:schemeClr val="tx1"/>
                                        </a:solidFill>
                                        <a:latin typeface="Cambria Math" panose="02040503050406030204" pitchFamily="18" charset="0"/>
                                        <a:ea typeface="Cambria Math" panose="02040503050406030204" pitchFamily="18" charset="0"/>
                                      </a:rPr>
                                    </m:ctrlPr>
                                  </m:dPr>
                                  <m:e>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1</m:t>
                                        </m:r>
                                      </m:sub>
                                    </m:sSub>
                                    <m:r>
                                      <a:rPr lang="en-US" sz="2400" i="1">
                                        <a:solidFill>
                                          <a:schemeClr val="tx1"/>
                                        </a:solidFill>
                                        <a:latin typeface="Cambria Math" panose="02040503050406030204" pitchFamily="18" charset="0"/>
                                        <a:ea typeface="Cambria Math" panose="02040503050406030204" pitchFamily="18" charset="0"/>
                                      </a:rPr>
                                      <m:t>≪1</m:t>
                                    </m:r>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1</m:t>
                                    </m:r>
                                  </m:sub>
                                </m:sSub>
                              </m:e>
                              <m:e>
                                <m:d>
                                  <m:dPr>
                                    <m:ctrlPr>
                                      <a:rPr lang="en-US" sz="2400" i="1" smtClean="0">
                                        <a:solidFill>
                                          <a:schemeClr val="tx1"/>
                                        </a:solidFill>
                                        <a:latin typeface="Cambria Math" panose="02040503050406030204" pitchFamily="18" charset="0"/>
                                        <a:ea typeface="Cambria Math" panose="02040503050406030204" pitchFamily="18" charset="0"/>
                                      </a:rPr>
                                    </m:ctrlPr>
                                  </m:dPr>
                                  <m:e>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1</m:t>
                                        </m:r>
                                      </m:sub>
                                    </m:sSub>
                                    <m:r>
                                      <a:rPr lang="en-US" sz="2400" i="1">
                                        <a:solidFill>
                                          <a:schemeClr val="tx1"/>
                                        </a:solidFill>
                                        <a:latin typeface="Cambria Math" panose="02040503050406030204" pitchFamily="18" charset="0"/>
                                        <a:ea typeface="Cambria Math" panose="02040503050406030204" pitchFamily="18" charset="0"/>
                                      </a:rPr>
                                      <m:t>≪1</m:t>
                                    </m:r>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2</m:t>
                                    </m:r>
                                  </m:sub>
                                </m:sSub>
                              </m:e>
                            </m:mr>
                            <m:mr>
                              <m:e>
                                <m:d>
                                  <m:dPr>
                                    <m:ctrlPr>
                                      <a:rPr lang="en-US" sz="2400" i="1" smtClean="0">
                                        <a:solidFill>
                                          <a:schemeClr val="tx1"/>
                                        </a:solidFill>
                                        <a:latin typeface="Cambria Math" panose="02040503050406030204" pitchFamily="18" charset="0"/>
                                        <a:ea typeface="Cambria Math" panose="02040503050406030204" pitchFamily="18" charset="0"/>
                                      </a:rPr>
                                    </m:ctrlPr>
                                  </m:dPr>
                                  <m:e>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2</m:t>
                                        </m:r>
                                      </m:sub>
                                    </m:sSub>
                                    <m:r>
                                      <a:rPr lang="en-US" sz="2400" i="1">
                                        <a:solidFill>
                                          <a:schemeClr val="tx1"/>
                                        </a:solidFill>
                                        <a:latin typeface="Cambria Math" panose="02040503050406030204" pitchFamily="18" charset="0"/>
                                        <a:ea typeface="Cambria Math" panose="02040503050406030204" pitchFamily="18" charset="0"/>
                                      </a:rPr>
                                      <m:t>≪1</m:t>
                                    </m:r>
                                  </m:e>
                                </m:d>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1</m:t>
                                    </m:r>
                                  </m:sub>
                                </m:sSub>
                              </m:e>
                              <m:e>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2</m:t>
                                    </m:r>
                                  </m:sub>
                                </m:sSub>
                                <m:r>
                                  <a:rPr lang="en-US" sz="2400" i="1">
                                    <a:solidFill>
                                      <a:schemeClr val="tx1"/>
                                    </a:solidFill>
                                    <a:latin typeface="Cambria Math" panose="02040503050406030204" pitchFamily="18" charset="0"/>
                                    <a:ea typeface="Cambria Math" panose="02040503050406030204" pitchFamily="18" charset="0"/>
                                  </a:rPr>
                                  <m:t>≪1)⋅</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𝑥</m:t>
                                    </m:r>
                                  </m:e>
                                  <m:sub>
                                    <m:r>
                                      <a:rPr lang="en-US" sz="2400" i="1">
                                        <a:solidFill>
                                          <a:schemeClr val="tx1"/>
                                        </a:solidFill>
                                        <a:latin typeface="Cambria Math" panose="02040503050406030204" pitchFamily="18" charset="0"/>
                                        <a:ea typeface="Cambria Math" panose="02040503050406030204" pitchFamily="18" charset="0"/>
                                      </a:rPr>
                                      <m:t>2</m:t>
                                    </m:r>
                                  </m:sub>
                                </m:sSub>
                              </m:e>
                            </m:mr>
                          </m:m>
                        </m:e>
                      </m:d>
                    </m:oMath>
                  </m:oMathPara>
                </a14:m>
                <a:endParaRPr lang="en-US" sz="240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1273251" y="4554780"/>
                <a:ext cx="6089552" cy="827150"/>
              </a:xfrm>
              <a:prstGeom prst="rect">
                <a:avLst/>
              </a:prstGeom>
              <a:blipFill>
                <a:blip r:embed="rId7"/>
                <a:stretch>
                  <a:fillRect/>
                </a:stretch>
              </a:blipFill>
            </p:spPr>
            <p:txBody>
              <a:bodyPr/>
              <a:lstStyle/>
              <a:p>
                <a:r>
                  <a:rPr lang="en-US">
                    <a:noFill/>
                  </a:rPr>
                  <a:t> </a:t>
                </a:r>
              </a:p>
            </p:txBody>
          </p:sp>
        </mc:Fallback>
      </mc:AlternateContent>
      <p:sp>
        <p:nvSpPr>
          <p:cNvPr id="18" name="Rectangle 17"/>
          <p:cNvSpPr/>
          <p:nvPr/>
        </p:nvSpPr>
        <p:spPr>
          <a:xfrm>
            <a:off x="2957804" y="2521262"/>
            <a:ext cx="877078" cy="681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tx1"/>
                </a:solidFill>
              </a:rPr>
              <a:t>&lt;&lt; 1</a:t>
            </a:r>
            <a:endParaRPr lang="nl-BE" i="1" dirty="0">
              <a:solidFill>
                <a:schemeClr val="tx1"/>
              </a:solidFill>
            </a:endParaRPr>
          </a:p>
        </p:txBody>
      </p:sp>
      <mc:AlternateContent xmlns:mc="http://schemas.openxmlformats.org/markup-compatibility/2006" xmlns:a14="http://schemas.microsoft.com/office/drawing/2010/main">
        <mc:Choice Requires="a14">
          <p:sp>
            <p:nvSpPr>
              <p:cNvPr id="19" name="TextBox 18"/>
              <p:cNvSpPr txBox="1"/>
              <p:nvPr/>
            </p:nvSpPr>
            <p:spPr>
              <a:xfrm>
                <a:off x="7288024" y="2622106"/>
                <a:ext cx="17100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288024" y="2622106"/>
                <a:ext cx="1710084" cy="461665"/>
              </a:xfrm>
              <a:prstGeom prst="rect">
                <a:avLst/>
              </a:prstGeom>
              <a:blipFill>
                <a:blip r:embed="rId8"/>
                <a:stretch>
                  <a:fillRect r="-357" b="-19737"/>
                </a:stretch>
              </a:blipFill>
            </p:spPr>
            <p:txBody>
              <a:bodyPr/>
              <a:lstStyle/>
              <a:p>
                <a:r>
                  <a:rPr lang="en-US">
                    <a:noFill/>
                  </a:rPr>
                  <a:t> </a:t>
                </a:r>
              </a:p>
            </p:txBody>
          </p:sp>
        </mc:Fallback>
      </mc:AlternateContent>
    </p:spTree>
    <p:extLst>
      <p:ext uri="{BB962C8B-B14F-4D97-AF65-F5344CB8AC3E}">
        <p14:creationId xmlns:p14="http://schemas.microsoft.com/office/powerpoint/2010/main" val="272202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11</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Input dependencies</a:t>
            </a:r>
            <a:endParaRPr lang="en" sz="4800" b="1" dirty="0">
              <a:solidFill>
                <a:srgbClr val="0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613525" y="1620181"/>
                <a:ext cx="4536178" cy="461665"/>
              </a:xfrm>
              <a:prstGeom prst="rect">
                <a:avLst/>
              </a:prstGeom>
              <a:noFill/>
            </p:spPr>
            <p:txBody>
              <a:bodyPr wrap="none" rtlCol="0">
                <a:spAutoFit/>
              </a:bodyPr>
              <a:lstStyle/>
              <a:p>
                <a:r>
                  <a:rPr lang="en-US" sz="2400" dirty="0" smtClean="0"/>
                  <a:t>Example: calculating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13525" y="1620181"/>
                <a:ext cx="4536178" cy="461665"/>
              </a:xfrm>
              <a:prstGeom prst="rect">
                <a:avLst/>
              </a:prstGeom>
              <a:blipFill>
                <a:blip r:embed="rId3"/>
                <a:stretch>
                  <a:fillRect l="-2151" t="-9211" r="-1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50644" y="2630996"/>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350644" y="2630996"/>
                <a:ext cx="442429" cy="461665"/>
              </a:xfrm>
              <a:prstGeom prst="rect">
                <a:avLst/>
              </a:prstGeom>
              <a:blipFill>
                <a:blip r:embed="rId4"/>
                <a:stretch>
                  <a:fillRect/>
                </a:stretch>
              </a:blipFill>
            </p:spPr>
            <p:txBody>
              <a:bodyPr/>
              <a:lstStyle/>
              <a:p>
                <a:r>
                  <a:rPr lang="nl-BE">
                    <a:noFill/>
                  </a:rPr>
                  <a:t> </a:t>
                </a:r>
              </a:p>
            </p:txBody>
          </p:sp>
        </mc:Fallback>
      </mc:AlternateContent>
      <p:cxnSp>
        <p:nvCxnSpPr>
          <p:cNvPr id="12" name="Straight Arrow Connector 11"/>
          <p:cNvCxnSpPr>
            <a:stCxn id="9" idx="3"/>
            <a:endCxn id="3" idx="1"/>
          </p:cNvCxnSpPr>
          <p:nvPr/>
        </p:nvCxnSpPr>
        <p:spPr>
          <a:xfrm>
            <a:off x="1793073" y="2861829"/>
            <a:ext cx="116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5162939" y="2521262"/>
                <a:ext cx="877078" cy="681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 </m:t>
                      </m:r>
                      <m:r>
                        <a:rPr lang="nl-BE" sz="2400" i="1" smtClean="0">
                          <a:solidFill>
                            <a:schemeClr val="tx1"/>
                          </a:solidFill>
                          <a:latin typeface="Cambria Math" panose="02040503050406030204" pitchFamily="18" charset="0"/>
                          <a:ea typeface="Cambria Math" panose="02040503050406030204" pitchFamily="18" charset="0"/>
                        </a:rPr>
                        <m:t>⨀</m:t>
                      </m:r>
                    </m:oMath>
                  </m:oMathPara>
                </a14:m>
                <a:endParaRPr lang="nl-BE" sz="2400" i="1"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62939" y="2521262"/>
                <a:ext cx="877078" cy="681134"/>
              </a:xfrm>
              <a:prstGeom prst="rect">
                <a:avLst/>
              </a:prstGeom>
              <a:blipFill>
                <a:blip r:embed="rId5"/>
                <a:stretch>
                  <a:fillRect/>
                </a:stretch>
              </a:blipFill>
              <a:ln>
                <a:solidFill>
                  <a:schemeClr val="tx1"/>
                </a:solidFill>
              </a:ln>
            </p:spPr>
            <p:txBody>
              <a:bodyPr/>
              <a:lstStyle/>
              <a:p>
                <a:r>
                  <a:rPr lang="nl-BE">
                    <a:noFill/>
                  </a:rPr>
                  <a:t> </a:t>
                </a:r>
              </a:p>
            </p:txBody>
          </p:sp>
        </mc:Fallback>
      </mc:AlternateContent>
      <p:cxnSp>
        <p:nvCxnSpPr>
          <p:cNvPr id="14" name="Straight Arrow Connector 13"/>
          <p:cNvCxnSpPr>
            <a:stCxn id="3" idx="3"/>
            <a:endCxn id="16" idx="1"/>
          </p:cNvCxnSpPr>
          <p:nvPr/>
        </p:nvCxnSpPr>
        <p:spPr>
          <a:xfrm>
            <a:off x="3834882" y="2861829"/>
            <a:ext cx="1328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40017" y="2852939"/>
            <a:ext cx="116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16" idx="2"/>
          </p:cNvCxnSpPr>
          <p:nvPr/>
        </p:nvCxnSpPr>
        <p:spPr>
          <a:xfrm>
            <a:off x="2375438" y="2861828"/>
            <a:ext cx="3226040" cy="340568"/>
          </a:xfrm>
          <a:prstGeom prst="bentConnector4">
            <a:avLst>
              <a:gd name="adj1" fmla="val 686"/>
              <a:gd name="adj2" fmla="val 21369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1350644" y="3893917"/>
                <a:ext cx="573144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oMath>
                  </m:oMathPara>
                </a14:m>
                <a:endParaRPr lang="en-US" sz="2400" dirty="0" smtClean="0"/>
              </a:p>
            </p:txBody>
          </p:sp>
        </mc:Choice>
        <mc:Fallback xmlns="">
          <p:sp>
            <p:nvSpPr>
              <p:cNvPr id="39" name="TextBox 38"/>
              <p:cNvSpPr txBox="1">
                <a:spLocks noRot="1" noChangeAspect="1" noMove="1" noResize="1" noEditPoints="1" noAdjustHandles="1" noChangeArrowheads="1" noChangeShapeType="1" noTextEdit="1"/>
              </p:cNvSpPr>
              <p:nvPr/>
            </p:nvSpPr>
            <p:spPr>
              <a:xfrm>
                <a:off x="1350644" y="3893917"/>
                <a:ext cx="5731441" cy="461665"/>
              </a:xfrm>
              <a:prstGeom prst="rect">
                <a:avLst/>
              </a:prstGeom>
              <a:blipFill>
                <a:blip r:embed="rId6"/>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73251" y="4554780"/>
                <a:ext cx="6155596" cy="8271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≪1)=</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e>
                              <m:e>
                                <m:d>
                                  <m:dPr>
                                    <m:ctrlPr>
                                      <a:rPr lang="en-US" sz="2400" b="1" i="1" smtClean="0">
                                        <a:solidFill>
                                          <a:srgbClr val="FF0000"/>
                                        </a:solidFill>
                                        <a:latin typeface="Cambria Math" panose="02040503050406030204" pitchFamily="18" charset="0"/>
                                        <a:ea typeface="Cambria Math" panose="02040503050406030204" pitchFamily="18" charset="0"/>
                                      </a:rPr>
                                    </m:ctrlPr>
                                  </m:dPr>
                                  <m:e>
                                    <m:sSub>
                                      <m:sSubPr>
                                        <m:ctrlPr>
                                          <a:rPr lang="en-US" sz="2400" b="1" i="1">
                                            <a:solidFill>
                                              <a:srgbClr val="FF0000"/>
                                            </a:solidFill>
                                            <a:latin typeface="Cambria Math" panose="02040503050406030204" pitchFamily="18" charset="0"/>
                                            <a:ea typeface="Cambria Math" panose="02040503050406030204" pitchFamily="18" charset="0"/>
                                          </a:rPr>
                                        </m:ctrlPr>
                                      </m:sSubPr>
                                      <m:e>
                                        <m:r>
                                          <a:rPr lang="en-US" sz="2400" b="1" i="1">
                                            <a:solidFill>
                                              <a:srgbClr val="FF0000"/>
                                            </a:solidFill>
                                            <a:latin typeface="Cambria Math" panose="02040503050406030204" pitchFamily="18" charset="0"/>
                                            <a:ea typeface="Cambria Math" panose="02040503050406030204" pitchFamily="18" charset="0"/>
                                          </a:rPr>
                                          <m:t>𝒙</m:t>
                                        </m:r>
                                      </m:e>
                                      <m:sub>
                                        <m:r>
                                          <a:rPr lang="en-US" sz="2400" b="1" i="1">
                                            <a:solidFill>
                                              <a:srgbClr val="FF0000"/>
                                            </a:solidFill>
                                            <a:latin typeface="Cambria Math" panose="02040503050406030204" pitchFamily="18" charset="0"/>
                                            <a:ea typeface="Cambria Math" panose="02040503050406030204" pitchFamily="18" charset="0"/>
                                          </a:rPr>
                                          <m:t>𝟏</m:t>
                                        </m:r>
                                      </m:sub>
                                    </m:sSub>
                                    <m:r>
                                      <a:rPr lang="en-US" sz="2400" b="1" i="1">
                                        <a:solidFill>
                                          <a:srgbClr val="FF0000"/>
                                        </a:solidFill>
                                        <a:latin typeface="Cambria Math" panose="02040503050406030204" pitchFamily="18" charset="0"/>
                                        <a:ea typeface="Cambria Math" panose="02040503050406030204" pitchFamily="18" charset="0"/>
                                      </a:rPr>
                                      <m:t>≪</m:t>
                                    </m:r>
                                    <m:r>
                                      <a:rPr lang="en-US" sz="2400" b="1" i="1">
                                        <a:solidFill>
                                          <a:srgbClr val="FF0000"/>
                                        </a:solidFill>
                                        <a:latin typeface="Cambria Math" panose="02040503050406030204" pitchFamily="18" charset="0"/>
                                        <a:ea typeface="Cambria Math" panose="02040503050406030204" pitchFamily="18" charset="0"/>
                                      </a:rPr>
                                      <m:t>𝟏</m:t>
                                    </m:r>
                                  </m:e>
                                </m:d>
                                <m:r>
                                  <a:rPr lang="en-US" sz="2400" b="1" i="1">
                                    <a:solidFill>
                                      <a:srgbClr val="FF0000"/>
                                    </a:solidFill>
                                    <a:latin typeface="Cambria Math" panose="02040503050406030204" pitchFamily="18" charset="0"/>
                                    <a:ea typeface="Cambria Math" panose="02040503050406030204" pitchFamily="18" charset="0"/>
                                  </a:rPr>
                                  <m:t>⋅</m:t>
                                </m:r>
                                <m:sSub>
                                  <m:sSubPr>
                                    <m:ctrlPr>
                                      <a:rPr lang="en-US" sz="2400" b="1" i="1">
                                        <a:solidFill>
                                          <a:srgbClr val="FF0000"/>
                                        </a:solidFill>
                                        <a:latin typeface="Cambria Math" panose="02040503050406030204" pitchFamily="18" charset="0"/>
                                        <a:ea typeface="Cambria Math" panose="02040503050406030204" pitchFamily="18" charset="0"/>
                                      </a:rPr>
                                    </m:ctrlPr>
                                  </m:sSubPr>
                                  <m:e>
                                    <m:r>
                                      <a:rPr lang="en-US" sz="2400" b="1" i="1">
                                        <a:solidFill>
                                          <a:srgbClr val="FF0000"/>
                                        </a:solidFill>
                                        <a:latin typeface="Cambria Math" panose="02040503050406030204" pitchFamily="18" charset="0"/>
                                        <a:ea typeface="Cambria Math" panose="02040503050406030204" pitchFamily="18" charset="0"/>
                                      </a:rPr>
                                      <m:t>𝒙</m:t>
                                    </m:r>
                                  </m:e>
                                  <m:sub>
                                    <m:r>
                                      <a:rPr lang="en-US" sz="2400" b="1" i="1">
                                        <a:solidFill>
                                          <a:srgbClr val="FF0000"/>
                                        </a:solidFill>
                                        <a:latin typeface="Cambria Math" panose="02040503050406030204" pitchFamily="18" charset="0"/>
                                        <a:ea typeface="Cambria Math" panose="02040503050406030204" pitchFamily="18" charset="0"/>
                                      </a:rPr>
                                      <m:t>𝟐</m:t>
                                    </m:r>
                                  </m:sub>
                                </m:sSub>
                              </m:e>
                            </m:mr>
                            <m:mr>
                              <m:e>
                                <m:d>
                                  <m:dPr>
                                    <m:ctrlPr>
                                      <a:rPr lang="en-US" sz="2400" b="1" i="1" smtClean="0">
                                        <a:solidFill>
                                          <a:srgbClr val="FF0000"/>
                                        </a:solidFill>
                                        <a:latin typeface="Cambria Math" panose="02040503050406030204" pitchFamily="18" charset="0"/>
                                        <a:ea typeface="Cambria Math" panose="02040503050406030204" pitchFamily="18" charset="0"/>
                                      </a:rPr>
                                    </m:ctrlPr>
                                  </m:dPr>
                                  <m:e>
                                    <m:sSub>
                                      <m:sSubPr>
                                        <m:ctrlPr>
                                          <a:rPr lang="en-US" sz="2400" b="1" i="1">
                                            <a:solidFill>
                                              <a:srgbClr val="FF0000"/>
                                            </a:solidFill>
                                            <a:latin typeface="Cambria Math" panose="02040503050406030204" pitchFamily="18" charset="0"/>
                                            <a:ea typeface="Cambria Math" panose="02040503050406030204" pitchFamily="18" charset="0"/>
                                          </a:rPr>
                                        </m:ctrlPr>
                                      </m:sSubPr>
                                      <m:e>
                                        <m:r>
                                          <a:rPr lang="en-US" sz="2400" b="1" i="1">
                                            <a:solidFill>
                                              <a:srgbClr val="FF0000"/>
                                            </a:solidFill>
                                            <a:latin typeface="Cambria Math" panose="02040503050406030204" pitchFamily="18" charset="0"/>
                                            <a:ea typeface="Cambria Math" panose="02040503050406030204" pitchFamily="18" charset="0"/>
                                          </a:rPr>
                                          <m:t>𝒙</m:t>
                                        </m:r>
                                      </m:e>
                                      <m:sub>
                                        <m:r>
                                          <a:rPr lang="en-US" sz="2400" b="1" i="1">
                                            <a:solidFill>
                                              <a:srgbClr val="FF0000"/>
                                            </a:solidFill>
                                            <a:latin typeface="Cambria Math" panose="02040503050406030204" pitchFamily="18" charset="0"/>
                                            <a:ea typeface="Cambria Math" panose="02040503050406030204" pitchFamily="18" charset="0"/>
                                          </a:rPr>
                                          <m:t>𝟐</m:t>
                                        </m:r>
                                      </m:sub>
                                    </m:sSub>
                                    <m:r>
                                      <a:rPr lang="en-US" sz="2400" b="1" i="1">
                                        <a:solidFill>
                                          <a:srgbClr val="FF0000"/>
                                        </a:solidFill>
                                        <a:latin typeface="Cambria Math" panose="02040503050406030204" pitchFamily="18" charset="0"/>
                                        <a:ea typeface="Cambria Math" panose="02040503050406030204" pitchFamily="18" charset="0"/>
                                      </a:rPr>
                                      <m:t>≪</m:t>
                                    </m:r>
                                    <m:r>
                                      <a:rPr lang="en-US" sz="2400" b="1" i="1">
                                        <a:solidFill>
                                          <a:srgbClr val="FF0000"/>
                                        </a:solidFill>
                                        <a:latin typeface="Cambria Math" panose="02040503050406030204" pitchFamily="18" charset="0"/>
                                        <a:ea typeface="Cambria Math" panose="02040503050406030204" pitchFamily="18" charset="0"/>
                                      </a:rPr>
                                      <m:t>𝟏</m:t>
                                    </m:r>
                                  </m:e>
                                </m:d>
                                <m:r>
                                  <a:rPr lang="en-US" sz="2400" b="1" i="1">
                                    <a:solidFill>
                                      <a:srgbClr val="FF0000"/>
                                    </a:solidFill>
                                    <a:latin typeface="Cambria Math" panose="02040503050406030204" pitchFamily="18" charset="0"/>
                                    <a:ea typeface="Cambria Math" panose="02040503050406030204" pitchFamily="18" charset="0"/>
                                  </a:rPr>
                                  <m:t>⋅</m:t>
                                </m:r>
                                <m:sSub>
                                  <m:sSubPr>
                                    <m:ctrlPr>
                                      <a:rPr lang="en-US" sz="2400" b="1" i="1">
                                        <a:solidFill>
                                          <a:srgbClr val="FF0000"/>
                                        </a:solidFill>
                                        <a:latin typeface="Cambria Math" panose="02040503050406030204" pitchFamily="18" charset="0"/>
                                        <a:ea typeface="Cambria Math" panose="02040503050406030204" pitchFamily="18" charset="0"/>
                                      </a:rPr>
                                    </m:ctrlPr>
                                  </m:sSubPr>
                                  <m:e>
                                    <m:r>
                                      <a:rPr lang="en-US" sz="2400" b="1" i="1">
                                        <a:solidFill>
                                          <a:srgbClr val="FF0000"/>
                                        </a:solidFill>
                                        <a:latin typeface="Cambria Math" panose="02040503050406030204" pitchFamily="18" charset="0"/>
                                        <a:ea typeface="Cambria Math" panose="02040503050406030204" pitchFamily="18" charset="0"/>
                                      </a:rPr>
                                      <m:t>𝒙</m:t>
                                    </m:r>
                                  </m:e>
                                  <m:sub>
                                    <m:r>
                                      <a:rPr lang="en-US" sz="2400" b="1" i="1">
                                        <a:solidFill>
                                          <a:srgbClr val="FF0000"/>
                                        </a:solidFill>
                                        <a:latin typeface="Cambria Math" panose="02040503050406030204" pitchFamily="18" charset="0"/>
                                        <a:ea typeface="Cambria Math" panose="02040503050406030204" pitchFamily="18" charset="0"/>
                                      </a:rPr>
                                      <m:t>𝟏</m:t>
                                    </m:r>
                                  </m:sub>
                                </m:sSub>
                              </m:e>
                              <m:e>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≪1)⋅</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e>
                            </m:mr>
                          </m:m>
                        </m:e>
                      </m:d>
                    </m:oMath>
                  </m:oMathPara>
                </a14:m>
                <a:endParaRPr lang="en-US" sz="240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1273251" y="4554780"/>
                <a:ext cx="6155596" cy="827150"/>
              </a:xfrm>
              <a:prstGeom prst="rect">
                <a:avLst/>
              </a:prstGeom>
              <a:blipFill>
                <a:blip r:embed="rId7"/>
                <a:stretch>
                  <a:fillRect/>
                </a:stretch>
              </a:blipFill>
            </p:spPr>
            <p:txBody>
              <a:bodyPr/>
              <a:lstStyle/>
              <a:p>
                <a:r>
                  <a:rPr lang="en-US">
                    <a:noFill/>
                  </a:rPr>
                  <a:t> </a:t>
                </a:r>
              </a:p>
            </p:txBody>
          </p:sp>
        </mc:Fallback>
      </mc:AlternateContent>
      <p:sp>
        <p:nvSpPr>
          <p:cNvPr id="15" name="TextBox 14"/>
          <p:cNvSpPr txBox="1"/>
          <p:nvPr/>
        </p:nvSpPr>
        <p:spPr>
          <a:xfrm>
            <a:off x="613525" y="5584645"/>
            <a:ext cx="3693640" cy="461665"/>
          </a:xfrm>
          <a:prstGeom prst="rect">
            <a:avLst/>
          </a:prstGeom>
          <a:noFill/>
        </p:spPr>
        <p:txBody>
          <a:bodyPr wrap="none" rtlCol="0">
            <a:spAutoFit/>
          </a:bodyPr>
          <a:lstStyle/>
          <a:p>
            <a:r>
              <a:rPr lang="en-US" sz="2400" dirty="0" smtClean="0"/>
              <a:t>Non-completeness FAILS</a:t>
            </a:r>
          </a:p>
        </p:txBody>
      </p:sp>
      <p:sp>
        <p:nvSpPr>
          <p:cNvPr id="18" name="Rectangle 17"/>
          <p:cNvSpPr/>
          <p:nvPr/>
        </p:nvSpPr>
        <p:spPr>
          <a:xfrm>
            <a:off x="2957804" y="2521262"/>
            <a:ext cx="877078" cy="681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tx1"/>
                </a:solidFill>
              </a:rPr>
              <a:t>&lt;&lt; 1</a:t>
            </a:r>
            <a:endParaRPr lang="nl-BE" i="1" dirty="0">
              <a:solidFill>
                <a:schemeClr val="tx1"/>
              </a:solidFill>
            </a:endParaRPr>
          </a:p>
        </p:txBody>
      </p:sp>
      <mc:AlternateContent xmlns:mc="http://schemas.openxmlformats.org/markup-compatibility/2006" xmlns:a14="http://schemas.microsoft.com/office/drawing/2010/main">
        <mc:Choice Requires="a14">
          <p:sp>
            <p:nvSpPr>
              <p:cNvPr id="19" name="TextBox 18"/>
              <p:cNvSpPr txBox="1"/>
              <p:nvPr/>
            </p:nvSpPr>
            <p:spPr>
              <a:xfrm>
                <a:off x="7288024" y="2622106"/>
                <a:ext cx="17100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288024" y="2622106"/>
                <a:ext cx="1710084" cy="461665"/>
              </a:xfrm>
              <a:prstGeom prst="rect">
                <a:avLst/>
              </a:prstGeom>
              <a:blipFill>
                <a:blip r:embed="rId8"/>
                <a:stretch>
                  <a:fillRect r="-357" b="-19737"/>
                </a:stretch>
              </a:blipFill>
            </p:spPr>
            <p:txBody>
              <a:bodyPr/>
              <a:lstStyle/>
              <a:p>
                <a:r>
                  <a:rPr lang="en-US">
                    <a:noFill/>
                  </a:rPr>
                  <a:t> </a:t>
                </a:r>
              </a:p>
            </p:txBody>
          </p:sp>
        </mc:Fallback>
      </mc:AlternateContent>
    </p:spTree>
    <p:extLst>
      <p:ext uri="{BB962C8B-B14F-4D97-AF65-F5344CB8AC3E}">
        <p14:creationId xmlns:p14="http://schemas.microsoft.com/office/powerpoint/2010/main" val="156358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12</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Input deps. </a:t>
            </a:r>
            <a:r>
              <a:rPr lang="nl-BE" sz="4800" b="1" dirty="0" smtClean="0">
                <a:solidFill>
                  <a:srgbClr val="000000"/>
                </a:solidFill>
              </a:rPr>
              <a:t>I</a:t>
            </a:r>
            <a:r>
              <a:rPr lang="en" sz="4800" b="1" dirty="0" smtClean="0">
                <a:solidFill>
                  <a:srgbClr val="000000"/>
                </a:solidFill>
              </a:rPr>
              <a:t>n Keccak</a:t>
            </a:r>
            <a:endParaRPr lang="en" sz="4800" b="1" dirty="0">
              <a:solidFill>
                <a:srgbClr val="000000"/>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75" y="2081846"/>
            <a:ext cx="2642576" cy="2987260"/>
          </a:xfrm>
          <a:prstGeom prst="rect">
            <a:avLst/>
          </a:prstGeom>
        </p:spPr>
      </p:pic>
      <p:sp>
        <p:nvSpPr>
          <p:cNvPr id="19" name="TextBox 18"/>
          <p:cNvSpPr txBox="1"/>
          <p:nvPr/>
        </p:nvSpPr>
        <p:spPr>
          <a:xfrm>
            <a:off x="613525" y="1620181"/>
            <a:ext cx="4432624" cy="461665"/>
          </a:xfrm>
          <a:prstGeom prst="rect">
            <a:avLst/>
          </a:prstGeom>
          <a:noFill/>
        </p:spPr>
        <p:txBody>
          <a:bodyPr wrap="none" rtlCol="0">
            <a:spAutoFit/>
          </a:bodyPr>
          <a:lstStyle/>
          <a:p>
            <a:r>
              <a:rPr lang="en-US" sz="2400" dirty="0" smtClean="0"/>
              <a:t>Dependencies introduced by </a:t>
            </a:r>
            <a:r>
              <a:rPr lang="el-GR" sz="2400" dirty="0" smtClean="0"/>
              <a:t>θ</a:t>
            </a:r>
            <a:r>
              <a:rPr lang="en-US" sz="2400" dirty="0" smtClean="0"/>
              <a:t> </a:t>
            </a:r>
          </a:p>
        </p:txBody>
      </p:sp>
      <p:sp>
        <p:nvSpPr>
          <p:cNvPr id="20" name="TextBox 19"/>
          <p:cNvSpPr txBox="1"/>
          <p:nvPr/>
        </p:nvSpPr>
        <p:spPr>
          <a:xfrm>
            <a:off x="4061575" y="2455144"/>
            <a:ext cx="4365298" cy="461665"/>
          </a:xfrm>
          <a:prstGeom prst="rect">
            <a:avLst/>
          </a:prstGeom>
          <a:noFill/>
        </p:spPr>
        <p:txBody>
          <a:bodyPr wrap="none" rtlCol="0">
            <a:spAutoFit/>
          </a:bodyPr>
          <a:lstStyle/>
          <a:p>
            <a:r>
              <a:rPr lang="en-US" sz="2400" dirty="0" smtClean="0"/>
              <a:t>Round-based implementations</a:t>
            </a:r>
          </a:p>
        </p:txBody>
      </p:sp>
      <p:sp>
        <p:nvSpPr>
          <p:cNvPr id="22" name="TextBox 21"/>
          <p:cNvSpPr txBox="1"/>
          <p:nvPr/>
        </p:nvSpPr>
        <p:spPr>
          <a:xfrm>
            <a:off x="4061575" y="3282556"/>
            <a:ext cx="4806124" cy="1200329"/>
          </a:xfrm>
          <a:prstGeom prst="rect">
            <a:avLst/>
          </a:prstGeom>
          <a:noFill/>
        </p:spPr>
        <p:txBody>
          <a:bodyPr wrap="none" rtlCol="0">
            <a:spAutoFit/>
          </a:bodyPr>
          <a:lstStyle/>
          <a:p>
            <a:r>
              <a:rPr lang="en-US" sz="2400" dirty="0" smtClean="0"/>
              <a:t>Non-completeness flaw in </a:t>
            </a:r>
          </a:p>
          <a:p>
            <a:r>
              <a:rPr lang="en-US" sz="2400" dirty="0"/>
              <a:t>r</a:t>
            </a:r>
            <a:r>
              <a:rPr lang="en-US" sz="2400" dirty="0" smtClean="0"/>
              <a:t>ound-based implement. [GMS17]</a:t>
            </a:r>
          </a:p>
          <a:p>
            <a:r>
              <a:rPr lang="en-US" sz="2400" dirty="0"/>
              <a:t>u</a:t>
            </a:r>
            <a:r>
              <a:rPr lang="en-US" sz="2400" dirty="0" smtClean="0"/>
              <a:t>sing DOM</a:t>
            </a:r>
          </a:p>
        </p:txBody>
      </p:sp>
      <p:sp>
        <p:nvSpPr>
          <p:cNvPr id="23" name="TextBox 22"/>
          <p:cNvSpPr txBox="1"/>
          <p:nvPr/>
        </p:nvSpPr>
        <p:spPr>
          <a:xfrm>
            <a:off x="421824" y="6004399"/>
            <a:ext cx="7901082" cy="430887"/>
          </a:xfrm>
          <a:prstGeom prst="rect">
            <a:avLst/>
          </a:prstGeom>
          <a:noFill/>
        </p:spPr>
        <p:txBody>
          <a:bodyPr wrap="square" rtlCol="0">
            <a:spAutoFit/>
          </a:bodyPr>
          <a:lstStyle/>
          <a:p>
            <a:r>
              <a:rPr lang="en-US" sz="1100" b="1" i="1" dirty="0" smtClean="0"/>
              <a:t>[GMS17] </a:t>
            </a:r>
            <a:r>
              <a:rPr lang="en-US" sz="1100" i="1" dirty="0"/>
              <a:t>H. Gross, D. </a:t>
            </a:r>
            <a:r>
              <a:rPr lang="en-US" sz="1100" i="1" dirty="0" err="1"/>
              <a:t>Schaffenrath</a:t>
            </a:r>
            <a:r>
              <a:rPr lang="en-US" sz="1100" i="1" dirty="0"/>
              <a:t>, and S. </a:t>
            </a:r>
            <a:r>
              <a:rPr lang="en-US" sz="1100" i="1" dirty="0" err="1"/>
              <a:t>Mangard</a:t>
            </a:r>
            <a:r>
              <a:rPr lang="en-US" sz="1100" i="1" dirty="0"/>
              <a:t>. Higher-order side-channel </a:t>
            </a:r>
            <a:r>
              <a:rPr lang="en-US" sz="1100" i="1" dirty="0" smtClean="0"/>
              <a:t>protected </a:t>
            </a:r>
            <a:r>
              <a:rPr lang="nl-BE" sz="1100" i="1" dirty="0" err="1" smtClean="0"/>
              <a:t>implementations</a:t>
            </a:r>
            <a:r>
              <a:rPr lang="nl-BE" sz="1100" i="1" dirty="0" smtClean="0"/>
              <a:t> </a:t>
            </a:r>
            <a:r>
              <a:rPr lang="nl-BE" sz="1100" i="1" dirty="0"/>
              <a:t>of </a:t>
            </a:r>
            <a:r>
              <a:rPr lang="nl-BE" sz="1100" i="1" dirty="0" err="1"/>
              <a:t>K</a:t>
            </a:r>
            <a:r>
              <a:rPr lang="nl-BE" sz="1100" i="1" dirty="0" err="1" smtClean="0"/>
              <a:t>eccak</a:t>
            </a:r>
            <a:r>
              <a:rPr lang="nl-BE" sz="1100" i="1" dirty="0"/>
              <a:t>. </a:t>
            </a:r>
            <a:endParaRPr lang="nl-BE" sz="1100" i="1" dirty="0" smtClean="0"/>
          </a:p>
          <a:p>
            <a:r>
              <a:rPr lang="nl-BE" sz="1100" i="1" dirty="0" smtClean="0"/>
              <a:t>In Euromicro DSD 2017.</a:t>
            </a:r>
            <a:endParaRPr lang="en-US" sz="1100" i="1" dirty="0"/>
          </a:p>
        </p:txBody>
      </p:sp>
      <p:sp>
        <p:nvSpPr>
          <p:cNvPr id="24" name="TextBox 23"/>
          <p:cNvSpPr txBox="1"/>
          <p:nvPr/>
        </p:nvSpPr>
        <p:spPr>
          <a:xfrm>
            <a:off x="4061575" y="4824531"/>
            <a:ext cx="4416594" cy="461665"/>
          </a:xfrm>
          <a:prstGeom prst="rect">
            <a:avLst/>
          </a:prstGeom>
          <a:noFill/>
        </p:spPr>
        <p:txBody>
          <a:bodyPr wrap="none" rtlCol="0">
            <a:spAutoFit/>
          </a:bodyPr>
          <a:lstStyle/>
          <a:p>
            <a:r>
              <a:rPr lang="en-US" sz="2400" dirty="0" smtClean="0"/>
              <a:t>Potentially exploitable leakage</a:t>
            </a:r>
          </a:p>
        </p:txBody>
      </p:sp>
    </p:spTree>
    <p:extLst>
      <p:ext uri="{BB962C8B-B14F-4D97-AF65-F5344CB8AC3E}">
        <p14:creationId xmlns:p14="http://schemas.microsoft.com/office/powerpoint/2010/main" val="15148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13</a:t>
            </a:fld>
            <a:endParaRPr lang="en" sz="180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indent="-381000">
              <a:buClr>
                <a:srgbClr val="D9D9D9"/>
              </a:buClr>
              <a:buChar char="-"/>
            </a:pPr>
            <a:r>
              <a:rPr lang="en" sz="2400" dirty="0" smtClean="0">
                <a:solidFill>
                  <a:srgbClr val="D9D9D9"/>
                </a:solidFill>
              </a:rPr>
              <a:t>Masking</a:t>
            </a:r>
          </a:p>
          <a:p>
            <a:pPr marL="457200" indent="-381000">
              <a:buClr>
                <a:srgbClr val="D9D9D9"/>
              </a:buClr>
              <a:buFontTx/>
              <a:buChar char="-"/>
            </a:pPr>
            <a:r>
              <a:rPr lang="en" sz="2400" dirty="0">
                <a:solidFill>
                  <a:srgbClr val="D9D9D9"/>
                </a:solidFill>
              </a:rPr>
              <a:t>Input </a:t>
            </a:r>
            <a:r>
              <a:rPr lang="en" sz="2400" dirty="0" smtClean="0">
                <a:solidFill>
                  <a:srgbClr val="D9D9D9"/>
                </a:solidFill>
              </a:rPr>
              <a:t>dependencies</a:t>
            </a:r>
            <a:endParaRPr lang="en" sz="2400" dirty="0">
              <a:solidFill>
                <a:srgbClr val="D9D9D9"/>
              </a:solidFill>
            </a:endParaRPr>
          </a:p>
          <a:p>
            <a:pPr marL="457200" indent="-381000">
              <a:buClr>
                <a:srgbClr val="000000"/>
              </a:buClr>
              <a:buChar char="-"/>
            </a:pPr>
            <a:r>
              <a:rPr lang="en" sz="2400" dirty="0">
                <a:solidFill>
                  <a:srgbClr val="000000"/>
                </a:solidFill>
              </a:rPr>
              <a:t>Implementations &amp; Evaluation</a:t>
            </a:r>
          </a:p>
          <a:p>
            <a:pPr marL="457200" indent="-381000">
              <a:buClr>
                <a:srgbClr val="D9D9D9"/>
              </a:buClr>
              <a:buChar char="-"/>
            </a:pPr>
            <a:r>
              <a:rPr lang="en" sz="2400" dirty="0" smtClean="0">
                <a:solidFill>
                  <a:srgbClr val="D9D9D9"/>
                </a:solidFill>
              </a:rPr>
              <a:t>Unrolled implementations</a:t>
            </a:r>
            <a:endParaRPr lang="en" sz="2400" dirty="0">
              <a:solidFill>
                <a:srgbClr val="D9D9D9"/>
              </a:solidFill>
            </a:endParaRPr>
          </a:p>
          <a:p>
            <a:pPr marL="457200" indent="-381000">
              <a:buClr>
                <a:srgbClr val="D9D9D9"/>
              </a:buClr>
              <a:buChar char="-"/>
            </a:pPr>
            <a:r>
              <a:rPr lang="en" sz="2400" dirty="0" smtClean="0">
                <a:solidFill>
                  <a:srgbClr val="D9D9D9"/>
                </a:solidFill>
              </a:rPr>
              <a:t>Speeding up Keccak</a:t>
            </a:r>
            <a:endParaRPr lang="en" sz="2400" dirty="0">
              <a:solidFill>
                <a:srgbClr val="D9D9D9"/>
              </a:solidFill>
            </a:endParaRPr>
          </a:p>
          <a:p>
            <a:pPr marL="457200" indent="-381000">
              <a:buClr>
                <a:srgbClr val="D9D9D9"/>
              </a:buClr>
              <a:buChar char="-"/>
            </a:pPr>
            <a:r>
              <a:rPr lang="en" sz="2400" dirty="0" smtClean="0">
                <a:solidFill>
                  <a:srgbClr val="D9D9D9"/>
                </a:solidFill>
              </a:rPr>
              <a:t>Evaluation</a:t>
            </a:r>
            <a:endParaRPr lang="en" sz="2400" dirty="0">
              <a:solidFill>
                <a:srgbClr val="D9D9D9"/>
              </a:solidFill>
            </a:endParaRPr>
          </a:p>
          <a:p>
            <a:pPr lvl="0" rtl="0">
              <a:spcBef>
                <a:spcPts val="0"/>
              </a:spcBef>
              <a:buNone/>
            </a:pPr>
            <a:endParaRPr sz="3000" dirty="0"/>
          </a:p>
          <a:p>
            <a:pPr lvl="0" rtl="0">
              <a:spcBef>
                <a:spcPts val="0"/>
              </a:spcBef>
              <a:buNone/>
            </a:pPr>
            <a:endParaRPr sz="3000" dirty="0"/>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smtClean="0">
                <a:solidFill>
                  <a:srgbClr val="000000"/>
                </a:solidFill>
              </a:rPr>
              <a:t>Rhythmic Keccak</a:t>
            </a:r>
            <a:endParaRPr lang="en" sz="4800" b="1" dirty="0">
              <a:solidFill>
                <a:srgbClr val="000000"/>
              </a:solidFill>
            </a:endParaRPr>
          </a:p>
        </p:txBody>
      </p:sp>
    </p:spTree>
    <p:extLst>
      <p:ext uri="{BB962C8B-B14F-4D97-AF65-F5344CB8AC3E}">
        <p14:creationId xmlns:p14="http://schemas.microsoft.com/office/powerpoint/2010/main" val="397688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14</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US" sz="4800" b="1" dirty="0" smtClean="0">
                <a:solidFill>
                  <a:srgbClr val="000000"/>
                </a:solidFill>
              </a:rPr>
              <a:t>DOM-</a:t>
            </a:r>
            <a:r>
              <a:rPr lang="en-US" sz="4800" b="1" dirty="0" err="1" smtClean="0">
                <a:solidFill>
                  <a:srgbClr val="000000"/>
                </a:solidFill>
              </a:rPr>
              <a:t>indep</a:t>
            </a:r>
            <a:r>
              <a:rPr lang="en-US" sz="4800" b="1" dirty="0" smtClean="0">
                <a:solidFill>
                  <a:srgbClr val="000000"/>
                </a:solidFill>
              </a:rPr>
              <a:t>. </a:t>
            </a:r>
            <a:r>
              <a:rPr lang="en" sz="4800" b="1" dirty="0" smtClean="0">
                <a:solidFill>
                  <a:srgbClr val="000000"/>
                </a:solidFill>
              </a:rPr>
              <a:t>Keccak</a:t>
            </a:r>
            <a:endParaRPr lang="en" sz="4800" b="1" dirty="0">
              <a:solidFill>
                <a:srgbClr val="000000"/>
              </a:solidFill>
            </a:endParaRPr>
          </a:p>
        </p:txBody>
      </p:sp>
      <p:grpSp>
        <p:nvGrpSpPr>
          <p:cNvPr id="7" name="Group 6"/>
          <p:cNvGrpSpPr/>
          <p:nvPr/>
        </p:nvGrpSpPr>
        <p:grpSpPr>
          <a:xfrm>
            <a:off x="613525" y="4960545"/>
            <a:ext cx="7565103" cy="1212986"/>
            <a:chOff x="613525" y="4960545"/>
            <a:chExt cx="7565103" cy="1212986"/>
          </a:xfrm>
        </p:grpSpPr>
        <p:sp>
          <p:nvSpPr>
            <p:cNvPr id="10" name="TextBox 9"/>
            <p:cNvSpPr txBox="1"/>
            <p:nvPr/>
          </p:nvSpPr>
          <p:spPr>
            <a:xfrm>
              <a:off x="613525" y="4960545"/>
              <a:ext cx="6195927" cy="461665"/>
            </a:xfrm>
            <a:prstGeom prst="rect">
              <a:avLst/>
            </a:prstGeom>
            <a:noFill/>
          </p:spPr>
          <p:txBody>
            <a:bodyPr wrap="none" rtlCol="0">
              <a:spAutoFit/>
            </a:bodyPr>
            <a:lstStyle/>
            <a:p>
              <a:r>
                <a:rPr lang="en-US" sz="2400" dirty="0" smtClean="0"/>
                <a:t>Non-completeness broken when computing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237" b="-210"/>
            <a:stretch/>
          </p:blipFill>
          <p:spPr>
            <a:xfrm>
              <a:off x="6653261" y="5021160"/>
              <a:ext cx="312381" cy="3404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642" y="4960545"/>
              <a:ext cx="1212986" cy="1212986"/>
            </a:xfrm>
            <a:prstGeom prst="rect">
              <a:avLst/>
            </a:prstGeom>
          </p:spPr>
        </p:pic>
      </p:grpSp>
      <p:pic>
        <p:nvPicPr>
          <p:cNvPr id="3" name="Picture 2"/>
          <p:cNvPicPr>
            <a:picLocks noChangeAspect="1"/>
          </p:cNvPicPr>
          <p:nvPr/>
        </p:nvPicPr>
        <p:blipFill rotWithShape="1">
          <a:blip r:embed="rId5"/>
          <a:srcRect l="11428" t="38254" r="13889" b="22945"/>
          <a:stretch/>
        </p:blipFill>
        <p:spPr>
          <a:xfrm>
            <a:off x="457540" y="1685006"/>
            <a:ext cx="8157870" cy="2384074"/>
          </a:xfrm>
          <a:prstGeom prst="rect">
            <a:avLst/>
          </a:prstGeom>
        </p:spPr>
      </p:pic>
    </p:spTree>
    <p:extLst>
      <p:ext uri="{BB962C8B-B14F-4D97-AF65-F5344CB8AC3E}">
        <p14:creationId xmlns:p14="http://schemas.microsoft.com/office/powerpoint/2010/main" val="112973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15</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Keccak</a:t>
            </a:r>
            <a:endParaRPr lang="en" sz="4800" b="1" baseline="30000" dirty="0">
              <a:solidFill>
                <a:srgbClr val="000000"/>
              </a:solidFill>
            </a:endParaRPr>
          </a:p>
        </p:txBody>
      </p:sp>
      <p:grpSp>
        <p:nvGrpSpPr>
          <p:cNvPr id="7" name="Group 6"/>
          <p:cNvGrpSpPr/>
          <p:nvPr/>
        </p:nvGrpSpPr>
        <p:grpSpPr>
          <a:xfrm>
            <a:off x="2262578" y="3846984"/>
            <a:ext cx="3664826" cy="2486150"/>
            <a:chOff x="2262578" y="3846984"/>
            <a:chExt cx="3664826" cy="2486150"/>
          </a:xfrm>
        </p:grpSpPr>
        <p:pic>
          <p:nvPicPr>
            <p:cNvPr id="3" name="Picture 2"/>
            <p:cNvPicPr>
              <a:picLocks noChangeAspect="1"/>
            </p:cNvPicPr>
            <p:nvPr/>
          </p:nvPicPr>
          <p:blipFill>
            <a:blip r:embed="rId3"/>
            <a:stretch>
              <a:fillRect/>
            </a:stretch>
          </p:blipFill>
          <p:spPr>
            <a:xfrm>
              <a:off x="2262578" y="3846984"/>
              <a:ext cx="3664826" cy="2486150"/>
            </a:xfrm>
            <a:prstGeom prst="rect">
              <a:avLst/>
            </a:prstGeom>
          </p:spPr>
        </p:pic>
        <p:sp>
          <p:nvSpPr>
            <p:cNvPr id="14" name="Rectangle 13"/>
            <p:cNvSpPr/>
            <p:nvPr/>
          </p:nvSpPr>
          <p:spPr>
            <a:xfrm>
              <a:off x="4645818" y="5825514"/>
              <a:ext cx="104775" cy="17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imes New Roman" panose="02020603050405020304" pitchFamily="18" charset="0"/>
                  <a:cs typeface="Times New Roman" panose="02020603050405020304" pitchFamily="18" charset="0"/>
                </a:rPr>
                <a:t>1</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021805" y="5825514"/>
              <a:ext cx="104775" cy="17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2</a:t>
              </a:r>
              <a:endParaRPr lang="en-US"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821016" y="1545115"/>
            <a:ext cx="7430917" cy="1795265"/>
            <a:chOff x="821016" y="1545115"/>
            <a:chExt cx="7430917" cy="1795265"/>
          </a:xfrm>
        </p:grpSpPr>
        <p:pic>
          <p:nvPicPr>
            <p:cNvPr id="4" name="Picture 3"/>
            <p:cNvPicPr>
              <a:picLocks noChangeAspect="1"/>
            </p:cNvPicPr>
            <p:nvPr/>
          </p:nvPicPr>
          <p:blipFill rotWithShape="1">
            <a:blip r:embed="rId4"/>
            <a:srcRect l="12778" t="37549" r="23492" b="35079"/>
            <a:stretch/>
          </p:blipFill>
          <p:spPr>
            <a:xfrm>
              <a:off x="821016" y="1545115"/>
              <a:ext cx="7430917" cy="1795265"/>
            </a:xfrm>
            <a:prstGeom prst="rect">
              <a:avLst/>
            </a:prstGeom>
          </p:spPr>
        </p:pic>
        <p:sp>
          <p:nvSpPr>
            <p:cNvPr id="13" name="Rectangle 12"/>
            <p:cNvSpPr/>
            <p:nvPr/>
          </p:nvSpPr>
          <p:spPr>
            <a:xfrm>
              <a:off x="1058095" y="1748389"/>
              <a:ext cx="235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29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16</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Keccak</a:t>
            </a:r>
            <a:endParaRPr lang="en" sz="4800" b="1" baseline="30000" dirty="0">
              <a:solidFill>
                <a:srgbClr val="000000"/>
              </a:solidFill>
            </a:endParaRPr>
          </a:p>
        </p:txBody>
      </p:sp>
      <p:grpSp>
        <p:nvGrpSpPr>
          <p:cNvPr id="5" name="Group 4"/>
          <p:cNvGrpSpPr/>
          <p:nvPr/>
        </p:nvGrpSpPr>
        <p:grpSpPr>
          <a:xfrm>
            <a:off x="750940" y="2131294"/>
            <a:ext cx="7571070" cy="3352635"/>
            <a:chOff x="1080055" y="2655169"/>
            <a:chExt cx="7571070" cy="3352635"/>
          </a:xfrm>
        </p:grpSpPr>
        <p:grpSp>
          <p:nvGrpSpPr>
            <p:cNvPr id="3" name="Group 2"/>
            <p:cNvGrpSpPr/>
            <p:nvPr/>
          </p:nvGrpSpPr>
          <p:grpSpPr>
            <a:xfrm>
              <a:off x="1080055" y="2655169"/>
              <a:ext cx="3780403" cy="810539"/>
              <a:chOff x="1080055" y="2655169"/>
              <a:chExt cx="3780403" cy="810539"/>
            </a:xfrm>
          </p:grpSpPr>
          <p:pic>
            <p:nvPicPr>
              <p:cNvPr id="13" name="Picture 12"/>
              <p:cNvPicPr>
                <a:picLocks noChangeAspect="1"/>
              </p:cNvPicPr>
              <p:nvPr/>
            </p:nvPicPr>
            <p:blipFill>
              <a:blip r:embed="rId3"/>
              <a:stretch>
                <a:fillRect/>
              </a:stretch>
            </p:blipFill>
            <p:spPr>
              <a:xfrm>
                <a:off x="1080055" y="2655169"/>
                <a:ext cx="3780403" cy="810539"/>
              </a:xfrm>
              <a:prstGeom prst="rect">
                <a:avLst/>
              </a:prstGeom>
            </p:spPr>
          </p:pic>
          <p:sp>
            <p:nvSpPr>
              <p:cNvPr id="7" name="Rectangle 6"/>
              <p:cNvSpPr/>
              <p:nvPr/>
            </p:nvSpPr>
            <p:spPr>
              <a:xfrm>
                <a:off x="1279075" y="2655169"/>
                <a:ext cx="235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380139" y="3060439"/>
              <a:ext cx="4270986" cy="2947365"/>
              <a:chOff x="4380139" y="3060439"/>
              <a:chExt cx="4270986" cy="2947365"/>
            </a:xfrm>
          </p:grpSpPr>
          <p:pic>
            <p:nvPicPr>
              <p:cNvPr id="2" name="Picture 1"/>
              <p:cNvPicPr>
                <a:picLocks noChangeAspect="1"/>
              </p:cNvPicPr>
              <p:nvPr/>
            </p:nvPicPr>
            <p:blipFill>
              <a:blip r:embed="rId4"/>
              <a:stretch>
                <a:fillRect/>
              </a:stretch>
            </p:blipFill>
            <p:spPr>
              <a:xfrm>
                <a:off x="4380139" y="3060439"/>
                <a:ext cx="4270986" cy="2947365"/>
              </a:xfrm>
              <a:prstGeom prst="rect">
                <a:avLst/>
              </a:prstGeom>
            </p:spPr>
          </p:pic>
          <p:sp>
            <p:nvSpPr>
              <p:cNvPr id="11" name="Rectangle 10"/>
              <p:cNvSpPr/>
              <p:nvPr/>
            </p:nvSpPr>
            <p:spPr>
              <a:xfrm>
                <a:off x="5314155" y="5463564"/>
                <a:ext cx="104775" cy="17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2</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160418" y="5463563"/>
                <a:ext cx="104775" cy="17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imes New Roman" panose="02020603050405020304" pitchFamily="18" charset="0"/>
                    <a:cs typeface="Times New Roman" panose="02020603050405020304" pitchFamily="18" charset="0"/>
                  </a:rPr>
                  <a:t>1</a:t>
                </a:r>
                <a:endParaRPr lang="en-US" sz="1600" dirty="0">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7256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17</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Keccak</a:t>
            </a:r>
            <a:endParaRPr lang="en" sz="4800" b="1" baseline="30000" dirty="0">
              <a:solidFill>
                <a:srgbClr val="000000"/>
              </a:solidFill>
            </a:endParaRPr>
          </a:p>
        </p:txBody>
      </p:sp>
      <p:grpSp>
        <p:nvGrpSpPr>
          <p:cNvPr id="7" name="Group 6"/>
          <p:cNvGrpSpPr/>
          <p:nvPr/>
        </p:nvGrpSpPr>
        <p:grpSpPr>
          <a:xfrm>
            <a:off x="943002" y="2840507"/>
            <a:ext cx="7537581" cy="3139849"/>
            <a:chOff x="943002" y="3116732"/>
            <a:chExt cx="7537581" cy="3139849"/>
          </a:xfrm>
        </p:grpSpPr>
        <p:grpSp>
          <p:nvGrpSpPr>
            <p:cNvPr id="2" name="Group 1"/>
            <p:cNvGrpSpPr/>
            <p:nvPr/>
          </p:nvGrpSpPr>
          <p:grpSpPr>
            <a:xfrm>
              <a:off x="943002" y="3116732"/>
              <a:ext cx="7537581" cy="3139849"/>
              <a:chOff x="1114452" y="-507119"/>
              <a:chExt cx="7537581" cy="3139849"/>
            </a:xfrm>
          </p:grpSpPr>
          <p:pic>
            <p:nvPicPr>
              <p:cNvPr id="3" name="Picture 2"/>
              <p:cNvPicPr>
                <a:picLocks noChangeAspect="1"/>
              </p:cNvPicPr>
              <p:nvPr/>
            </p:nvPicPr>
            <p:blipFill rotWithShape="1">
              <a:blip r:embed="rId3"/>
              <a:srcRect l="587" r="1"/>
              <a:stretch/>
            </p:blipFill>
            <p:spPr>
              <a:xfrm>
                <a:off x="1114452" y="2170470"/>
                <a:ext cx="5262741" cy="462260"/>
              </a:xfrm>
              <a:prstGeom prst="rect">
                <a:avLst/>
              </a:prstGeom>
            </p:spPr>
          </p:pic>
          <p:pic>
            <p:nvPicPr>
              <p:cNvPr id="19" name="Picture 18"/>
              <p:cNvPicPr>
                <a:picLocks noChangeAspect="1"/>
              </p:cNvPicPr>
              <p:nvPr/>
            </p:nvPicPr>
            <p:blipFill>
              <a:blip r:embed="rId4"/>
              <a:stretch>
                <a:fillRect/>
              </a:stretch>
            </p:blipFill>
            <p:spPr>
              <a:xfrm>
                <a:off x="6570886" y="-507119"/>
                <a:ext cx="2081147" cy="3139849"/>
              </a:xfrm>
              <a:prstGeom prst="rect">
                <a:avLst/>
              </a:prstGeom>
            </p:spPr>
          </p:pic>
        </p:grpSp>
        <p:sp>
          <p:nvSpPr>
            <p:cNvPr id="12" name="Rectangle 11"/>
            <p:cNvSpPr/>
            <p:nvPr/>
          </p:nvSpPr>
          <p:spPr>
            <a:xfrm>
              <a:off x="1136200" y="5884667"/>
              <a:ext cx="235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966870" y="1740165"/>
            <a:ext cx="3995803" cy="3537561"/>
            <a:chOff x="1576470" y="1740165"/>
            <a:chExt cx="3995803" cy="3537561"/>
          </a:xfrm>
        </p:grpSpPr>
        <p:grpSp>
          <p:nvGrpSpPr>
            <p:cNvPr id="9" name="Group 8"/>
            <p:cNvGrpSpPr/>
            <p:nvPr/>
          </p:nvGrpSpPr>
          <p:grpSpPr>
            <a:xfrm>
              <a:off x="1576470" y="1740165"/>
              <a:ext cx="3995803" cy="3537561"/>
              <a:chOff x="1576470" y="1740165"/>
              <a:chExt cx="3995803" cy="3537561"/>
            </a:xfrm>
          </p:grpSpPr>
          <p:grpSp>
            <p:nvGrpSpPr>
              <p:cNvPr id="10" name="Group 9"/>
              <p:cNvGrpSpPr/>
              <p:nvPr/>
            </p:nvGrpSpPr>
            <p:grpSpPr>
              <a:xfrm>
                <a:off x="1576470" y="1740165"/>
                <a:ext cx="3995803" cy="3537561"/>
                <a:chOff x="1576470" y="1740165"/>
                <a:chExt cx="3995803" cy="3537561"/>
              </a:xfrm>
            </p:grpSpPr>
            <p:grpSp>
              <p:nvGrpSpPr>
                <p:cNvPr id="4" name="Group 3"/>
                <p:cNvGrpSpPr/>
                <p:nvPr/>
              </p:nvGrpSpPr>
              <p:grpSpPr>
                <a:xfrm>
                  <a:off x="1576470" y="1740165"/>
                  <a:ext cx="3995803" cy="3537561"/>
                  <a:chOff x="1114452" y="3195331"/>
                  <a:chExt cx="3995803" cy="3537561"/>
                </a:xfrm>
              </p:grpSpPr>
              <p:pic>
                <p:nvPicPr>
                  <p:cNvPr id="8" name="Picture 7"/>
                  <p:cNvPicPr>
                    <a:picLocks noChangeAspect="1"/>
                  </p:cNvPicPr>
                  <p:nvPr/>
                </p:nvPicPr>
                <p:blipFill>
                  <a:blip r:embed="rId5"/>
                  <a:stretch>
                    <a:fillRect/>
                  </a:stretch>
                </p:blipFill>
                <p:spPr>
                  <a:xfrm>
                    <a:off x="1291858" y="3195331"/>
                    <a:ext cx="3818397" cy="816871"/>
                  </a:xfrm>
                  <a:prstGeom prst="rect">
                    <a:avLst/>
                  </a:prstGeom>
                </p:spPr>
              </p:pic>
              <p:pic>
                <p:nvPicPr>
                  <p:cNvPr id="20" name="Picture 19"/>
                  <p:cNvPicPr>
                    <a:picLocks noChangeAspect="1"/>
                  </p:cNvPicPr>
                  <p:nvPr/>
                </p:nvPicPr>
                <p:blipFill>
                  <a:blip r:embed="rId6"/>
                  <a:stretch>
                    <a:fillRect/>
                  </a:stretch>
                </p:blipFill>
                <p:spPr>
                  <a:xfrm>
                    <a:off x="1114452" y="4012202"/>
                    <a:ext cx="3886700" cy="2720690"/>
                  </a:xfrm>
                  <a:prstGeom prst="rect">
                    <a:avLst/>
                  </a:prstGeom>
                </p:spPr>
              </p:pic>
            </p:grpSp>
            <p:sp>
              <p:nvSpPr>
                <p:cNvPr id="5" name="Rectangle 4"/>
                <p:cNvSpPr/>
                <p:nvPr/>
              </p:nvSpPr>
              <p:spPr>
                <a:xfrm>
                  <a:off x="1945825" y="1741670"/>
                  <a:ext cx="235400" cy="19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2336005" y="4752364"/>
                <a:ext cx="104775" cy="17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2</a:t>
                </a:r>
                <a:endParaRPr lang="en-US" dirty="0">
                  <a:solidFill>
                    <a:schemeClr val="tx1"/>
                  </a:solidFill>
                  <a:latin typeface="Times New Roman" panose="02020603050405020304" pitchFamily="18" charset="0"/>
                  <a:cs typeface="Times New Roman" panose="02020603050405020304" pitchFamily="18" charset="0"/>
                </a:endParaRPr>
              </a:p>
            </p:txBody>
          </p:sp>
        </p:grpSp>
        <p:sp>
          <p:nvSpPr>
            <p:cNvPr id="16" name="Rectangle 15"/>
            <p:cNvSpPr/>
            <p:nvPr/>
          </p:nvSpPr>
          <p:spPr>
            <a:xfrm>
              <a:off x="3988593" y="4752363"/>
              <a:ext cx="104775" cy="17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imes New Roman" panose="02020603050405020304" pitchFamily="18" charset="0"/>
                  <a:cs typeface="Times New Roman" panose="02020603050405020304" pitchFamily="18" charset="0"/>
                </a:rPr>
                <a:t>1</a:t>
              </a:r>
              <a:endParaRPr lang="en-US" sz="1600" dirty="0">
                <a:solidFill>
                  <a:schemeClr val="tx1"/>
                </a:solidFill>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5250211" y="1768675"/>
            <a:ext cx="3315331" cy="830997"/>
          </a:xfrm>
          <a:prstGeom prst="rect">
            <a:avLst/>
          </a:prstGeom>
          <a:noFill/>
        </p:spPr>
        <p:txBody>
          <a:bodyPr wrap="none" rtlCol="0">
            <a:spAutoFit/>
          </a:bodyPr>
          <a:lstStyle/>
          <a:p>
            <a:r>
              <a:rPr lang="en-US" sz="2400" dirty="0" smtClean="0"/>
              <a:t>Total of 112 bits found</a:t>
            </a:r>
          </a:p>
          <a:p>
            <a:r>
              <a:rPr lang="en-US" sz="2400" dirty="0" smtClean="0"/>
              <a:t>(200 bit state) [ANR17]</a:t>
            </a:r>
          </a:p>
        </p:txBody>
      </p:sp>
      <p:sp>
        <p:nvSpPr>
          <p:cNvPr id="21" name="TextBox 20"/>
          <p:cNvSpPr txBox="1"/>
          <p:nvPr/>
        </p:nvSpPr>
        <p:spPr>
          <a:xfrm>
            <a:off x="421824" y="6213949"/>
            <a:ext cx="7901082" cy="430887"/>
          </a:xfrm>
          <a:prstGeom prst="rect">
            <a:avLst/>
          </a:prstGeom>
          <a:noFill/>
        </p:spPr>
        <p:txBody>
          <a:bodyPr wrap="square" rtlCol="0">
            <a:spAutoFit/>
          </a:bodyPr>
          <a:lstStyle/>
          <a:p>
            <a:r>
              <a:rPr lang="en-US" sz="1100" b="1" i="1" dirty="0" smtClean="0"/>
              <a:t>[ANR17] </a:t>
            </a:r>
            <a:r>
              <a:rPr lang="en-US" sz="1100" i="1" dirty="0" smtClean="0"/>
              <a:t>V. Arribas, S. </a:t>
            </a:r>
            <a:r>
              <a:rPr lang="en-US" sz="1100" i="1" dirty="0" err="1"/>
              <a:t>Nikova</a:t>
            </a:r>
            <a:r>
              <a:rPr lang="en-US" sz="1100" i="1" dirty="0"/>
              <a:t> and Vincent </a:t>
            </a:r>
            <a:r>
              <a:rPr lang="en-US" sz="1100" i="1" dirty="0" err="1" smtClean="0"/>
              <a:t>Rijmen</a:t>
            </a:r>
            <a:r>
              <a:rPr lang="en-US" sz="1100" i="1" dirty="0" smtClean="0"/>
              <a:t>. </a:t>
            </a:r>
            <a:r>
              <a:rPr lang="en-US" sz="1100" i="1" dirty="0" err="1" smtClean="0"/>
              <a:t>VerMI</a:t>
            </a:r>
            <a:r>
              <a:rPr lang="en-US" sz="1100" i="1" dirty="0"/>
              <a:t>: Verification Tool for Masked </a:t>
            </a:r>
            <a:r>
              <a:rPr lang="en-US" sz="1100" i="1" dirty="0" smtClean="0"/>
              <a:t>Implementations</a:t>
            </a:r>
            <a:r>
              <a:rPr lang="en-US" sz="1100" i="1" smtClean="0"/>
              <a:t>. </a:t>
            </a:r>
            <a:r>
              <a:rPr lang="en-US" sz="1100" i="1" smtClean="0"/>
              <a:t>In </a:t>
            </a:r>
            <a:r>
              <a:rPr lang="en-US" sz="1100" i="1" dirty="0"/>
              <a:t>Cryptology </a:t>
            </a:r>
            <a:r>
              <a:rPr lang="nl-BE" sz="1100" i="1" dirty="0" err="1"/>
              <a:t>ePrint</a:t>
            </a:r>
            <a:r>
              <a:rPr lang="nl-BE" sz="1100" i="1" dirty="0"/>
              <a:t>, </a:t>
            </a:r>
            <a:r>
              <a:rPr lang="en-US" sz="1100" i="1" dirty="0"/>
              <a:t>Report </a:t>
            </a:r>
            <a:r>
              <a:rPr lang="en-US" sz="1100" i="1" dirty="0" smtClean="0"/>
              <a:t>2017/1227.</a:t>
            </a:r>
            <a:endParaRPr lang="en-US" sz="1100" i="1" dirty="0"/>
          </a:p>
        </p:txBody>
      </p:sp>
    </p:spTree>
    <p:extLst>
      <p:ext uri="{BB962C8B-B14F-4D97-AF65-F5344CB8AC3E}">
        <p14:creationId xmlns:p14="http://schemas.microsoft.com/office/powerpoint/2010/main" val="143553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18</a:t>
            </a:fld>
            <a:endParaRPr lang="en" sz="1800">
              <a:solidFill>
                <a:srgbClr val="000000"/>
              </a:solidFill>
            </a:endParaRPr>
          </a:p>
        </p:txBody>
      </p:sp>
      <p:sp>
        <p:nvSpPr>
          <p:cNvPr id="6" name="Shape 287"/>
          <p:cNvSpPr txBox="1">
            <a:spLocks/>
          </p:cNvSpPr>
          <p:nvPr/>
        </p:nvSpPr>
        <p:spPr>
          <a:xfrm>
            <a:off x="421825" y="4358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DOM-Keccak</a:t>
            </a:r>
            <a:endParaRPr lang="en" sz="4800" b="1" baseline="30000" dirty="0">
              <a:solidFill>
                <a:srgbClr val="000000"/>
              </a:solidFill>
            </a:endParaRPr>
          </a:p>
        </p:txBody>
      </p:sp>
      <p:sp>
        <p:nvSpPr>
          <p:cNvPr id="9" name="TextBox 8"/>
          <p:cNvSpPr txBox="1"/>
          <p:nvPr/>
        </p:nvSpPr>
        <p:spPr>
          <a:xfrm>
            <a:off x="1055485" y="1620181"/>
            <a:ext cx="1568058" cy="461665"/>
          </a:xfrm>
          <a:prstGeom prst="rect">
            <a:avLst/>
          </a:prstGeom>
          <a:noFill/>
        </p:spPr>
        <p:txBody>
          <a:bodyPr wrap="none" rtlCol="0">
            <a:spAutoFit/>
          </a:bodyPr>
          <a:lstStyle/>
          <a:p>
            <a:r>
              <a:rPr lang="en-US" sz="2400" dirty="0" smtClean="0"/>
              <a:t>Masks Off</a:t>
            </a:r>
          </a:p>
        </p:txBody>
      </p:sp>
      <p:sp>
        <p:nvSpPr>
          <p:cNvPr id="13" name="TextBox 12"/>
          <p:cNvSpPr txBox="1"/>
          <p:nvPr/>
        </p:nvSpPr>
        <p:spPr>
          <a:xfrm>
            <a:off x="4726975" y="1620180"/>
            <a:ext cx="1569660" cy="461665"/>
          </a:xfrm>
          <a:prstGeom prst="rect">
            <a:avLst/>
          </a:prstGeom>
          <a:noFill/>
        </p:spPr>
        <p:txBody>
          <a:bodyPr wrap="none" rtlCol="0">
            <a:spAutoFit/>
          </a:bodyPr>
          <a:lstStyle/>
          <a:p>
            <a:r>
              <a:rPr lang="en-US" sz="2400" dirty="0" smtClean="0"/>
              <a:t>Masks On</a:t>
            </a:r>
          </a:p>
        </p:txBody>
      </p:sp>
      <p:sp>
        <p:nvSpPr>
          <p:cNvPr id="16" name="TextBox 15"/>
          <p:cNvSpPr txBox="1"/>
          <p:nvPr/>
        </p:nvSpPr>
        <p:spPr>
          <a:xfrm rot="16200000">
            <a:off x="-120958" y="2700316"/>
            <a:ext cx="1143262" cy="400110"/>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-order</a:t>
            </a:r>
          </a:p>
        </p:txBody>
      </p:sp>
      <p:sp>
        <p:nvSpPr>
          <p:cNvPr id="19" name="TextBox 18"/>
          <p:cNvSpPr txBox="1"/>
          <p:nvPr/>
        </p:nvSpPr>
        <p:spPr>
          <a:xfrm rot="16200000">
            <a:off x="-149010" y="4551976"/>
            <a:ext cx="1199367" cy="400110"/>
          </a:xfrm>
          <a:prstGeom prst="rect">
            <a:avLst/>
          </a:prstGeom>
          <a:noFill/>
        </p:spPr>
        <p:txBody>
          <a:bodyPr wrap="none" rtlCol="0">
            <a:spAutoFit/>
          </a:bodyPr>
          <a:lstStyle/>
          <a:p>
            <a:r>
              <a:rPr lang="en-US" sz="2000" dirty="0" smtClean="0"/>
              <a:t>2</a:t>
            </a:r>
            <a:r>
              <a:rPr lang="en-US" sz="2000" baseline="30000" dirty="0" smtClean="0"/>
              <a:t>nd</a:t>
            </a:r>
            <a:r>
              <a:rPr lang="en-US" sz="2000" dirty="0" smtClean="0"/>
              <a:t>-order</a:t>
            </a:r>
          </a:p>
        </p:txBody>
      </p:sp>
      <p:grpSp>
        <p:nvGrpSpPr>
          <p:cNvPr id="14" name="Group 13"/>
          <p:cNvGrpSpPr/>
          <p:nvPr/>
        </p:nvGrpSpPr>
        <p:grpSpPr>
          <a:xfrm>
            <a:off x="701040" y="1997134"/>
            <a:ext cx="7802282" cy="3874076"/>
            <a:chOff x="701040" y="2282884"/>
            <a:chExt cx="7802282" cy="3874076"/>
          </a:xfrm>
        </p:grpSpPr>
        <p:pic>
          <p:nvPicPr>
            <p:cNvPr id="2" name="Picture 1"/>
            <p:cNvPicPr>
              <a:picLocks noChangeAspect="1"/>
            </p:cNvPicPr>
            <p:nvPr/>
          </p:nvPicPr>
          <p:blipFill>
            <a:blip r:embed="rId3"/>
            <a:stretch>
              <a:fillRect/>
            </a:stretch>
          </p:blipFill>
          <p:spPr>
            <a:xfrm>
              <a:off x="701040" y="2282884"/>
              <a:ext cx="7802282" cy="3874076"/>
            </a:xfrm>
            <a:prstGeom prst="rect">
              <a:avLst/>
            </a:prstGeom>
          </p:spPr>
        </p:pic>
        <p:cxnSp>
          <p:nvCxnSpPr>
            <p:cNvPr id="10" name="Straight Connector 9"/>
            <p:cNvCxnSpPr/>
            <p:nvPr/>
          </p:nvCxnSpPr>
          <p:spPr>
            <a:xfrm>
              <a:off x="1172308" y="3640501"/>
              <a:ext cx="336061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72305" y="3584820"/>
              <a:ext cx="3360615"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65955" y="4410320"/>
              <a:ext cx="336061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65955" y="4600820"/>
              <a:ext cx="336061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4986" y="5279233"/>
              <a:ext cx="3489389"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42764" y="5239761"/>
              <a:ext cx="3489389"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37990" y="3882440"/>
              <a:ext cx="3489389" cy="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7979" y="2582257"/>
              <a:ext cx="3489389" cy="7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049592" y="6074174"/>
            <a:ext cx="5108315" cy="400110"/>
            <a:chOff x="2132780" y="6310105"/>
            <a:chExt cx="5108315" cy="400110"/>
          </a:xfrm>
        </p:grpSpPr>
        <p:sp>
          <p:nvSpPr>
            <p:cNvPr id="25" name="TextBox 24"/>
            <p:cNvSpPr txBox="1"/>
            <p:nvPr/>
          </p:nvSpPr>
          <p:spPr>
            <a:xfrm>
              <a:off x="2132780" y="6310105"/>
              <a:ext cx="827471" cy="400110"/>
            </a:xfrm>
            <a:prstGeom prst="rect">
              <a:avLst/>
            </a:prstGeom>
            <a:noFill/>
          </p:spPr>
          <p:txBody>
            <a:bodyPr wrap="none" rtlCol="0">
              <a:spAutoFit/>
            </a:bodyPr>
            <a:lstStyle/>
            <a:p>
              <a:r>
                <a:rPr lang="en-US" sz="2000" dirty="0" smtClean="0"/>
                <a:t>TVLA</a:t>
              </a:r>
            </a:p>
          </p:txBody>
        </p:sp>
        <mc:AlternateContent xmlns:mc="http://schemas.openxmlformats.org/markup-compatibility/2006" xmlns:a14="http://schemas.microsoft.com/office/drawing/2010/main">
          <mc:Choice Requires="a14">
            <p:sp>
              <p:nvSpPr>
                <p:cNvPr id="26" name="TextBox 25"/>
                <p:cNvSpPr txBox="1"/>
                <p:nvPr/>
              </p:nvSpPr>
              <p:spPr>
                <a:xfrm>
                  <a:off x="3516842" y="6310105"/>
                  <a:ext cx="171662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𝑣𝑎𝑙𝑢𝑒</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m:t>
                        </m:r>
                      </m:oMath>
                    </m:oMathPara>
                  </a14:m>
                  <a:endParaRPr lang="en-US" sz="2000" dirty="0" smtClean="0"/>
                </a:p>
              </p:txBody>
            </p:sp>
          </mc:Choice>
          <mc:Fallback xmlns="">
            <p:sp>
              <p:nvSpPr>
                <p:cNvPr id="26" name="TextBox 25"/>
                <p:cNvSpPr txBox="1">
                  <a:spLocks noRot="1" noChangeAspect="1" noMove="1" noResize="1" noEditPoints="1" noAdjustHandles="1" noChangeArrowheads="1" noChangeShapeType="1" noTextEdit="1"/>
                </p:cNvSpPr>
                <p:nvPr/>
              </p:nvSpPr>
              <p:spPr>
                <a:xfrm>
                  <a:off x="3516842" y="6310105"/>
                  <a:ext cx="1716624" cy="400110"/>
                </a:xfrm>
                <a:prstGeom prst="rect">
                  <a:avLst/>
                </a:prstGeom>
                <a:blipFill>
                  <a:blip r:embed="rId4"/>
                  <a:stretch>
                    <a:fillRect b="-16667"/>
                  </a:stretch>
                </a:blipFill>
              </p:spPr>
              <p:txBody>
                <a:bodyPr/>
                <a:lstStyle/>
                <a:p>
                  <a:r>
                    <a:rPr lang="en-US">
                      <a:noFill/>
                    </a:rPr>
                    <a:t> </a:t>
                  </a:r>
                </a:p>
              </p:txBody>
            </p:sp>
          </mc:Fallback>
        </mc:AlternateContent>
        <p:sp>
          <p:nvSpPr>
            <p:cNvPr id="27" name="TextBox 26"/>
            <p:cNvSpPr txBox="1"/>
            <p:nvPr/>
          </p:nvSpPr>
          <p:spPr>
            <a:xfrm>
              <a:off x="5790057" y="6310105"/>
              <a:ext cx="1451038" cy="400110"/>
            </a:xfrm>
            <a:prstGeom prst="rect">
              <a:avLst/>
            </a:prstGeom>
            <a:noFill/>
          </p:spPr>
          <p:txBody>
            <a:bodyPr wrap="none" rtlCol="0">
              <a:spAutoFit/>
            </a:bodyPr>
            <a:lstStyle/>
            <a:p>
              <a:r>
                <a:rPr lang="en-US" sz="2000" dirty="0" smtClean="0"/>
                <a:t>55M traces</a:t>
              </a:r>
            </a:p>
          </p:txBody>
        </p:sp>
      </p:grpSp>
    </p:spTree>
    <p:extLst>
      <p:ext uri="{BB962C8B-B14F-4D97-AF65-F5344CB8AC3E}">
        <p14:creationId xmlns:p14="http://schemas.microsoft.com/office/powerpoint/2010/main" val="285380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19</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US" sz="4800" b="1" dirty="0" smtClean="0">
                <a:solidFill>
                  <a:srgbClr val="000000"/>
                </a:solidFill>
              </a:rPr>
              <a:t>NC-</a:t>
            </a:r>
            <a:r>
              <a:rPr lang="en" sz="4800" b="1" dirty="0" smtClean="0">
                <a:solidFill>
                  <a:srgbClr val="000000"/>
                </a:solidFill>
              </a:rPr>
              <a:t>Keccak</a:t>
            </a:r>
            <a:endParaRPr lang="en" sz="4800" b="1" dirty="0">
              <a:solidFill>
                <a:srgbClr val="000000"/>
              </a:solidFill>
            </a:endParaRPr>
          </a:p>
        </p:txBody>
      </p:sp>
      <p:pic>
        <p:nvPicPr>
          <p:cNvPr id="3" name="Picture 2"/>
          <p:cNvPicPr>
            <a:picLocks noChangeAspect="1"/>
          </p:cNvPicPr>
          <p:nvPr/>
        </p:nvPicPr>
        <p:blipFill rotWithShape="1">
          <a:blip r:embed="rId3"/>
          <a:srcRect l="25873" t="20758" r="25952" b="57937"/>
          <a:stretch/>
        </p:blipFill>
        <p:spPr>
          <a:xfrm>
            <a:off x="131389" y="2205089"/>
            <a:ext cx="8810172" cy="2191657"/>
          </a:xfrm>
          <a:prstGeom prst="rect">
            <a:avLst/>
          </a:prstGeom>
        </p:spPr>
      </p:pic>
      <p:grpSp>
        <p:nvGrpSpPr>
          <p:cNvPr id="12" name="Group 11"/>
          <p:cNvGrpSpPr/>
          <p:nvPr/>
        </p:nvGrpSpPr>
        <p:grpSpPr>
          <a:xfrm>
            <a:off x="613525" y="4730963"/>
            <a:ext cx="5007391" cy="1382493"/>
            <a:chOff x="613525" y="4730963"/>
            <a:chExt cx="5007391" cy="1382493"/>
          </a:xfrm>
        </p:grpSpPr>
        <p:sp>
          <p:nvSpPr>
            <p:cNvPr id="11" name="TextBox 10"/>
            <p:cNvSpPr txBox="1"/>
            <p:nvPr/>
          </p:nvSpPr>
          <p:spPr>
            <a:xfrm>
              <a:off x="613525" y="4960545"/>
              <a:ext cx="3799438" cy="461665"/>
            </a:xfrm>
            <a:prstGeom prst="rect">
              <a:avLst/>
            </a:prstGeom>
            <a:noFill/>
          </p:spPr>
          <p:txBody>
            <a:bodyPr wrap="none" rtlCol="0">
              <a:spAutoFit/>
            </a:bodyPr>
            <a:lstStyle/>
            <a:p>
              <a:r>
                <a:rPr lang="en-US" sz="2400" dirty="0" smtClean="0"/>
                <a:t>Non-completeness fulfilled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963" y="4730963"/>
              <a:ext cx="1207953" cy="1382493"/>
            </a:xfrm>
            <a:prstGeom prst="rect">
              <a:avLst/>
            </a:prstGeom>
          </p:spPr>
        </p:pic>
      </p:grpSp>
    </p:spTree>
    <p:extLst>
      <p:ext uri="{BB962C8B-B14F-4D97-AF65-F5344CB8AC3E}">
        <p14:creationId xmlns:p14="http://schemas.microsoft.com/office/powerpoint/2010/main" val="55634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a:t>
            </a:fld>
            <a:endParaRPr lang="en" sz="1800">
              <a:solidFill>
                <a:srgbClr val="000000"/>
              </a:solidFill>
            </a:endParaRPr>
          </a:p>
        </p:txBody>
      </p:sp>
      <p:sp>
        <p:nvSpPr>
          <p:cNvPr id="287" name="Shape 287"/>
          <p:cNvSpPr txBox="1">
            <a:spLocks noGrp="1"/>
          </p:cNvSpPr>
          <p:nvPr>
            <p:ph type="title"/>
          </p:nvPr>
        </p:nvSpPr>
        <p:spPr>
          <a:xfrm>
            <a:off x="421825" y="270775"/>
            <a:ext cx="8229300" cy="1144800"/>
          </a:xfrm>
          <a:prstGeom prst="rect">
            <a:avLst/>
          </a:prstGeom>
        </p:spPr>
        <p:txBody>
          <a:bodyPr lIns="91425" tIns="91425" rIns="91425" bIns="91425" anchor="ctr" anchorCtr="0">
            <a:noAutofit/>
          </a:bodyPr>
          <a:lstStyle/>
          <a:p>
            <a:pPr lvl="0" algn="ctr" rtl="0">
              <a:spcBef>
                <a:spcPts val="0"/>
              </a:spcBef>
              <a:buNone/>
            </a:pPr>
            <a:r>
              <a:rPr lang="en" sz="4800" b="1" dirty="0" smtClean="0">
                <a:solidFill>
                  <a:srgbClr val="000000"/>
                </a:solidFill>
              </a:rPr>
              <a:t>Rhythmic Keccak</a:t>
            </a:r>
            <a:endParaRPr lang="en" sz="4800" b="1" dirty="0">
              <a:solidFill>
                <a:srgbClr val="000000"/>
              </a:solidFill>
            </a:endParaRPr>
          </a:p>
        </p:txBody>
      </p:sp>
      <p:pic>
        <p:nvPicPr>
          <p:cNvPr id="5" name="Picture 4"/>
          <p:cNvPicPr>
            <a:picLocks noChangeAspect="1"/>
          </p:cNvPicPr>
          <p:nvPr/>
        </p:nvPicPr>
        <p:blipFill rotWithShape="1">
          <a:blip r:embed="rId3"/>
          <a:srcRect l="22395" t="30741" r="41042" b="44444"/>
          <a:stretch/>
        </p:blipFill>
        <p:spPr>
          <a:xfrm>
            <a:off x="666750" y="1520190"/>
            <a:ext cx="4495800" cy="1716345"/>
          </a:xfrm>
          <a:prstGeom prst="rect">
            <a:avLst/>
          </a:prstGeom>
        </p:spPr>
      </p:pic>
      <p:sp>
        <p:nvSpPr>
          <p:cNvPr id="10" name="TextBox 9"/>
          <p:cNvSpPr txBox="1"/>
          <p:nvPr/>
        </p:nvSpPr>
        <p:spPr>
          <a:xfrm>
            <a:off x="5162550" y="2636371"/>
            <a:ext cx="3394233" cy="600164"/>
          </a:xfrm>
          <a:prstGeom prst="rect">
            <a:avLst/>
          </a:prstGeom>
          <a:noFill/>
        </p:spPr>
        <p:txBody>
          <a:bodyPr wrap="square" rtlCol="0">
            <a:spAutoFit/>
          </a:bodyPr>
          <a:lstStyle/>
          <a:p>
            <a:r>
              <a:rPr lang="nl-BE" sz="1100" i="1" dirty="0" smtClean="0"/>
              <a:t>Source :</a:t>
            </a:r>
            <a:r>
              <a:rPr lang="nl-BE" sz="1100" i="1" dirty="0" err="1" smtClean="0"/>
              <a:t>https</a:t>
            </a:r>
            <a:r>
              <a:rPr lang="nl-BE" sz="1100" i="1" dirty="0"/>
              <a:t>://www.financialexpress.com/industry</a:t>
            </a:r>
            <a:r>
              <a:rPr lang="nl-BE" sz="1100" i="1" dirty="0" smtClean="0"/>
              <a:t>/</a:t>
            </a:r>
          </a:p>
          <a:p>
            <a:r>
              <a:rPr lang="nl-BE" sz="1100" i="1" dirty="0" err="1" smtClean="0"/>
              <a:t>technology</a:t>
            </a:r>
            <a:r>
              <a:rPr lang="nl-BE" sz="1100" i="1" dirty="0" smtClean="0"/>
              <a:t>/hackers-</a:t>
            </a:r>
            <a:r>
              <a:rPr lang="nl-BE" sz="1100" i="1" dirty="0" err="1" smtClean="0"/>
              <a:t>can</a:t>
            </a:r>
            <a:r>
              <a:rPr lang="nl-BE" sz="1100" i="1" dirty="0" smtClean="0"/>
              <a:t>-</a:t>
            </a:r>
            <a:r>
              <a:rPr lang="nl-BE" sz="1100" i="1" dirty="0" err="1" smtClean="0"/>
              <a:t>guess</a:t>
            </a:r>
            <a:r>
              <a:rPr lang="nl-BE" sz="1100" i="1" dirty="0" smtClean="0"/>
              <a:t>-pins-</a:t>
            </a:r>
            <a:r>
              <a:rPr lang="nl-BE" sz="1100" i="1" dirty="0" err="1" smtClean="0"/>
              <a:t>using</a:t>
            </a:r>
            <a:endParaRPr lang="nl-BE" sz="1100" i="1" dirty="0" smtClean="0"/>
          </a:p>
          <a:p>
            <a:r>
              <a:rPr lang="nl-BE" sz="1100" i="1" dirty="0" smtClean="0"/>
              <a:t>-</a:t>
            </a:r>
            <a:r>
              <a:rPr lang="nl-BE" sz="1100" i="1" dirty="0" err="1" smtClean="0"/>
              <a:t>your</a:t>
            </a:r>
            <a:r>
              <a:rPr lang="nl-BE" sz="1100" i="1" dirty="0" smtClean="0"/>
              <a:t>-smartphones-sensor-data/991535</a:t>
            </a:r>
            <a:r>
              <a:rPr lang="nl-BE" sz="1100" i="1"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906" y="3760235"/>
            <a:ext cx="2273187" cy="217698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654" y="3886946"/>
            <a:ext cx="3847129" cy="1923565"/>
          </a:xfrm>
          <a:prstGeom prst="rect">
            <a:avLst/>
          </a:prstGeom>
        </p:spPr>
      </p:pic>
    </p:spTree>
    <p:extLst>
      <p:ext uri="{BB962C8B-B14F-4D97-AF65-F5344CB8AC3E}">
        <p14:creationId xmlns:p14="http://schemas.microsoft.com/office/powerpoint/2010/main" val="381226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20</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US" sz="4800" b="1" dirty="0" smtClean="0">
                <a:solidFill>
                  <a:srgbClr val="000000"/>
                </a:solidFill>
              </a:rPr>
              <a:t>NC-</a:t>
            </a:r>
            <a:r>
              <a:rPr lang="en" sz="4800" b="1" dirty="0" smtClean="0">
                <a:solidFill>
                  <a:srgbClr val="000000"/>
                </a:solidFill>
              </a:rPr>
              <a:t>Keccak</a:t>
            </a:r>
            <a:endParaRPr lang="en" sz="4800" b="1" dirty="0">
              <a:solidFill>
                <a:srgbClr val="000000"/>
              </a:solidFill>
            </a:endParaRPr>
          </a:p>
        </p:txBody>
      </p:sp>
      <p:pic>
        <p:nvPicPr>
          <p:cNvPr id="8" name="Picture 7"/>
          <p:cNvPicPr>
            <a:picLocks noChangeAspect="1"/>
          </p:cNvPicPr>
          <p:nvPr/>
        </p:nvPicPr>
        <p:blipFill rotWithShape="1">
          <a:blip r:embed="rId3"/>
          <a:srcRect l="28889" t="57866" r="30556" b="21816"/>
          <a:stretch/>
        </p:blipFill>
        <p:spPr>
          <a:xfrm>
            <a:off x="828075" y="2308424"/>
            <a:ext cx="7416800" cy="2090058"/>
          </a:xfrm>
          <a:prstGeom prst="rect">
            <a:avLst/>
          </a:prstGeom>
        </p:spPr>
      </p:pic>
      <p:grpSp>
        <p:nvGrpSpPr>
          <p:cNvPr id="2" name="Group 1"/>
          <p:cNvGrpSpPr/>
          <p:nvPr/>
        </p:nvGrpSpPr>
        <p:grpSpPr>
          <a:xfrm>
            <a:off x="613525" y="4730963"/>
            <a:ext cx="5007391" cy="1382493"/>
            <a:chOff x="613525" y="4730963"/>
            <a:chExt cx="5007391" cy="1382493"/>
          </a:xfrm>
        </p:grpSpPr>
        <p:sp>
          <p:nvSpPr>
            <p:cNvPr id="11" name="TextBox 10"/>
            <p:cNvSpPr txBox="1"/>
            <p:nvPr/>
          </p:nvSpPr>
          <p:spPr>
            <a:xfrm>
              <a:off x="613525" y="4960545"/>
              <a:ext cx="3799438" cy="461665"/>
            </a:xfrm>
            <a:prstGeom prst="rect">
              <a:avLst/>
            </a:prstGeom>
            <a:noFill/>
          </p:spPr>
          <p:txBody>
            <a:bodyPr wrap="none" rtlCol="0">
              <a:spAutoFit/>
            </a:bodyPr>
            <a:lstStyle/>
            <a:p>
              <a:r>
                <a:rPr lang="en-US" sz="2400" dirty="0" smtClean="0"/>
                <a:t>Non-completeness fulfilled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963" y="4730963"/>
              <a:ext cx="1207953" cy="1382493"/>
            </a:xfrm>
            <a:prstGeom prst="rect">
              <a:avLst/>
            </a:prstGeom>
          </p:spPr>
        </p:pic>
      </p:grpSp>
    </p:spTree>
    <p:extLst>
      <p:ext uri="{BB962C8B-B14F-4D97-AF65-F5344CB8AC3E}">
        <p14:creationId xmlns:p14="http://schemas.microsoft.com/office/powerpoint/2010/main" val="42692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21</a:t>
            </a:fld>
            <a:endParaRPr lang="en" sz="1800">
              <a:solidFill>
                <a:srgbClr val="000000"/>
              </a:solidFill>
            </a:endParaRPr>
          </a:p>
        </p:txBody>
      </p:sp>
      <p:sp>
        <p:nvSpPr>
          <p:cNvPr id="6" name="Shape 287"/>
          <p:cNvSpPr txBox="1">
            <a:spLocks/>
          </p:cNvSpPr>
          <p:nvPr/>
        </p:nvSpPr>
        <p:spPr>
          <a:xfrm>
            <a:off x="587323" y="2326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NC-Keccak</a:t>
            </a:r>
            <a:endParaRPr lang="en" sz="4800" b="1" baseline="30000" dirty="0">
              <a:solidFill>
                <a:srgbClr val="000000"/>
              </a:solidFill>
            </a:endParaRPr>
          </a:p>
        </p:txBody>
      </p:sp>
      <p:sp>
        <p:nvSpPr>
          <p:cNvPr id="9" name="TextBox 8"/>
          <p:cNvSpPr txBox="1"/>
          <p:nvPr/>
        </p:nvSpPr>
        <p:spPr>
          <a:xfrm>
            <a:off x="2316118" y="1152258"/>
            <a:ext cx="1569660" cy="461665"/>
          </a:xfrm>
          <a:prstGeom prst="rect">
            <a:avLst/>
          </a:prstGeom>
          <a:noFill/>
        </p:spPr>
        <p:txBody>
          <a:bodyPr wrap="none" rtlCol="0">
            <a:spAutoFit/>
          </a:bodyPr>
          <a:lstStyle/>
          <a:p>
            <a:r>
              <a:rPr lang="en-US" sz="2400" dirty="0"/>
              <a:t>Masks On</a:t>
            </a:r>
          </a:p>
        </p:txBody>
      </p:sp>
      <p:sp>
        <p:nvSpPr>
          <p:cNvPr id="16" name="TextBox 15"/>
          <p:cNvSpPr txBox="1"/>
          <p:nvPr/>
        </p:nvSpPr>
        <p:spPr>
          <a:xfrm rot="16200000">
            <a:off x="958698" y="2421847"/>
            <a:ext cx="1143262" cy="400110"/>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-order</a:t>
            </a:r>
          </a:p>
        </p:txBody>
      </p:sp>
      <p:sp>
        <p:nvSpPr>
          <p:cNvPr id="19" name="TextBox 18"/>
          <p:cNvSpPr txBox="1"/>
          <p:nvPr/>
        </p:nvSpPr>
        <p:spPr>
          <a:xfrm rot="16200000">
            <a:off x="930647" y="4576378"/>
            <a:ext cx="1199367" cy="400110"/>
          </a:xfrm>
          <a:prstGeom prst="rect">
            <a:avLst/>
          </a:prstGeom>
          <a:noFill/>
        </p:spPr>
        <p:txBody>
          <a:bodyPr wrap="none" rtlCol="0">
            <a:spAutoFit/>
          </a:bodyPr>
          <a:lstStyle/>
          <a:p>
            <a:r>
              <a:rPr lang="en-US" sz="2000" dirty="0" smtClean="0"/>
              <a:t>2</a:t>
            </a:r>
            <a:r>
              <a:rPr lang="en-US" sz="2000" baseline="30000" dirty="0" smtClean="0"/>
              <a:t>nd</a:t>
            </a:r>
            <a:r>
              <a:rPr lang="en-US" sz="2000" dirty="0" smtClean="0"/>
              <a:t>-order</a:t>
            </a:r>
          </a:p>
        </p:txBody>
      </p:sp>
      <p:grpSp>
        <p:nvGrpSpPr>
          <p:cNvPr id="2" name="Group 1"/>
          <p:cNvGrpSpPr/>
          <p:nvPr/>
        </p:nvGrpSpPr>
        <p:grpSpPr>
          <a:xfrm>
            <a:off x="2049592" y="6188474"/>
            <a:ext cx="5108315" cy="400110"/>
            <a:chOff x="2132780" y="6310105"/>
            <a:chExt cx="5108315" cy="400110"/>
          </a:xfrm>
        </p:grpSpPr>
        <p:sp>
          <p:nvSpPr>
            <p:cNvPr id="11" name="TextBox 10"/>
            <p:cNvSpPr txBox="1"/>
            <p:nvPr/>
          </p:nvSpPr>
          <p:spPr>
            <a:xfrm>
              <a:off x="2132780" y="6310105"/>
              <a:ext cx="827471" cy="400110"/>
            </a:xfrm>
            <a:prstGeom prst="rect">
              <a:avLst/>
            </a:prstGeom>
            <a:noFill/>
          </p:spPr>
          <p:txBody>
            <a:bodyPr wrap="none" rtlCol="0">
              <a:spAutoFit/>
            </a:bodyPr>
            <a:lstStyle/>
            <a:p>
              <a:r>
                <a:rPr lang="en-US" sz="2000" dirty="0" smtClean="0"/>
                <a:t>TVLA</a:t>
              </a:r>
            </a:p>
          </p:txBody>
        </p:sp>
        <mc:AlternateContent xmlns:mc="http://schemas.openxmlformats.org/markup-compatibility/2006" xmlns:a14="http://schemas.microsoft.com/office/drawing/2010/main">
          <mc:Choice Requires="a14">
            <p:sp>
              <p:nvSpPr>
                <p:cNvPr id="12" name="TextBox 11"/>
                <p:cNvSpPr txBox="1"/>
                <p:nvPr/>
              </p:nvSpPr>
              <p:spPr>
                <a:xfrm>
                  <a:off x="3516842" y="6310105"/>
                  <a:ext cx="171662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𝑣𝑎𝑙𝑢𝑒</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m:t>
                        </m:r>
                      </m:oMath>
                    </m:oMathPara>
                  </a14:m>
                  <a:endParaRPr lang="en-US" sz="20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3516842" y="6310105"/>
                  <a:ext cx="1716624" cy="400110"/>
                </a:xfrm>
                <a:prstGeom prst="rect">
                  <a:avLst/>
                </a:prstGeom>
                <a:blipFill>
                  <a:blip r:embed="rId3"/>
                  <a:stretch>
                    <a:fillRect b="-16667"/>
                  </a:stretch>
                </a:blipFill>
              </p:spPr>
              <p:txBody>
                <a:bodyPr/>
                <a:lstStyle/>
                <a:p>
                  <a:r>
                    <a:rPr lang="en-US">
                      <a:noFill/>
                    </a:rPr>
                    <a:t> </a:t>
                  </a:r>
                </a:p>
              </p:txBody>
            </p:sp>
          </mc:Fallback>
        </mc:AlternateContent>
        <p:sp>
          <p:nvSpPr>
            <p:cNvPr id="14" name="TextBox 13"/>
            <p:cNvSpPr txBox="1"/>
            <p:nvPr/>
          </p:nvSpPr>
          <p:spPr>
            <a:xfrm>
              <a:off x="5790057" y="6310105"/>
              <a:ext cx="1451038" cy="400110"/>
            </a:xfrm>
            <a:prstGeom prst="rect">
              <a:avLst/>
            </a:prstGeom>
            <a:noFill/>
          </p:spPr>
          <p:txBody>
            <a:bodyPr wrap="none" rtlCol="0">
              <a:spAutoFit/>
            </a:bodyPr>
            <a:lstStyle/>
            <a:p>
              <a:r>
                <a:rPr lang="en-US" sz="2000" dirty="0" smtClean="0"/>
                <a:t>55M traces</a:t>
              </a:r>
            </a:p>
          </p:txBody>
        </p:sp>
      </p:grpSp>
      <p:grpSp>
        <p:nvGrpSpPr>
          <p:cNvPr id="4" name="Group 3"/>
          <p:cNvGrpSpPr/>
          <p:nvPr/>
        </p:nvGrpSpPr>
        <p:grpSpPr>
          <a:xfrm>
            <a:off x="1821191" y="1599498"/>
            <a:ext cx="5107925" cy="4446102"/>
            <a:chOff x="1821191" y="1761423"/>
            <a:chExt cx="5107925" cy="4446102"/>
          </a:xfrm>
        </p:grpSpPr>
        <p:pic>
          <p:nvPicPr>
            <p:cNvPr id="15" name="Picture 14"/>
            <p:cNvPicPr>
              <a:picLocks noChangeAspect="1"/>
            </p:cNvPicPr>
            <p:nvPr/>
          </p:nvPicPr>
          <p:blipFill rotWithShape="1">
            <a:blip r:embed="rId4"/>
            <a:srcRect l="21562" t="15526" r="48750" b="35145"/>
            <a:stretch/>
          </p:blipFill>
          <p:spPr>
            <a:xfrm>
              <a:off x="1821191" y="1761423"/>
              <a:ext cx="5107925" cy="4446102"/>
            </a:xfrm>
            <a:prstGeom prst="rect">
              <a:avLst/>
            </a:prstGeom>
          </p:spPr>
        </p:pic>
        <p:cxnSp>
          <p:nvCxnSpPr>
            <p:cNvPr id="3" name="Straight Connector 2"/>
            <p:cNvCxnSpPr/>
            <p:nvPr/>
          </p:nvCxnSpPr>
          <p:spPr>
            <a:xfrm>
              <a:off x="2400300" y="1959610"/>
              <a:ext cx="441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93950" y="5563235"/>
              <a:ext cx="4419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93950" y="5668010"/>
              <a:ext cx="4419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93950" y="3756660"/>
              <a:ext cx="441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230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22</a:t>
            </a:fld>
            <a:endParaRPr lang="en" sz="180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indent="-381000">
              <a:buClr>
                <a:srgbClr val="D9D9D9"/>
              </a:buClr>
              <a:buChar char="-"/>
            </a:pPr>
            <a:r>
              <a:rPr lang="en" sz="2400" dirty="0" smtClean="0">
                <a:solidFill>
                  <a:srgbClr val="D9D9D9"/>
                </a:solidFill>
              </a:rPr>
              <a:t>Masking</a:t>
            </a:r>
          </a:p>
          <a:p>
            <a:pPr marL="457200" indent="-381000">
              <a:buClr>
                <a:srgbClr val="D9D9D9"/>
              </a:buClr>
              <a:buChar char="-"/>
            </a:pPr>
            <a:r>
              <a:rPr lang="en" sz="2400" dirty="0">
                <a:solidFill>
                  <a:srgbClr val="D9D9D9"/>
                </a:solidFill>
              </a:rPr>
              <a:t>Input dependencies</a:t>
            </a:r>
          </a:p>
          <a:p>
            <a:pPr marL="457200" indent="-381000">
              <a:buClr>
                <a:srgbClr val="D9D9D9"/>
              </a:buClr>
              <a:buChar char="-"/>
            </a:pPr>
            <a:r>
              <a:rPr lang="en" sz="2400" dirty="0" smtClean="0">
                <a:solidFill>
                  <a:srgbClr val="D9D9D9"/>
                </a:solidFill>
              </a:rPr>
              <a:t>Implementations &amp; Evaluation</a:t>
            </a:r>
            <a:endParaRPr lang="en" sz="2400" dirty="0">
              <a:solidFill>
                <a:srgbClr val="D9D9D9"/>
              </a:solidFill>
            </a:endParaRPr>
          </a:p>
          <a:p>
            <a:pPr marL="457200" indent="-381000">
              <a:buClr>
                <a:srgbClr val="000000"/>
              </a:buClr>
              <a:buChar char="-"/>
            </a:pPr>
            <a:r>
              <a:rPr lang="en" sz="2400" dirty="0">
                <a:solidFill>
                  <a:srgbClr val="000000"/>
                </a:solidFill>
              </a:rPr>
              <a:t>Unrolled implementations</a:t>
            </a:r>
          </a:p>
          <a:p>
            <a:pPr marL="457200" indent="-381000">
              <a:buClr>
                <a:srgbClr val="D9D9D9"/>
              </a:buClr>
              <a:buChar char="-"/>
            </a:pPr>
            <a:r>
              <a:rPr lang="en" sz="2400" dirty="0" smtClean="0">
                <a:solidFill>
                  <a:srgbClr val="D9D9D9"/>
                </a:solidFill>
              </a:rPr>
              <a:t>Speeding up Keccak</a:t>
            </a:r>
            <a:endParaRPr lang="en" sz="2400" dirty="0">
              <a:solidFill>
                <a:srgbClr val="D9D9D9"/>
              </a:solidFill>
            </a:endParaRPr>
          </a:p>
          <a:p>
            <a:pPr marL="457200" indent="-381000">
              <a:buClr>
                <a:srgbClr val="D9D9D9"/>
              </a:buClr>
              <a:buChar char="-"/>
            </a:pPr>
            <a:r>
              <a:rPr lang="en" sz="2400" dirty="0" smtClean="0">
                <a:solidFill>
                  <a:srgbClr val="D9D9D9"/>
                </a:solidFill>
              </a:rPr>
              <a:t>Evaluation</a:t>
            </a:r>
            <a:endParaRPr lang="en" sz="2400" dirty="0">
              <a:solidFill>
                <a:srgbClr val="D9D9D9"/>
              </a:solidFill>
            </a:endParaRPr>
          </a:p>
          <a:p>
            <a:pPr lvl="0" rtl="0">
              <a:spcBef>
                <a:spcPts val="0"/>
              </a:spcBef>
              <a:buNone/>
            </a:pPr>
            <a:endParaRPr sz="3000" dirty="0"/>
          </a:p>
          <a:p>
            <a:pPr lvl="0" rtl="0">
              <a:spcBef>
                <a:spcPts val="0"/>
              </a:spcBef>
              <a:buNone/>
            </a:pPr>
            <a:endParaRPr sz="3000" dirty="0"/>
          </a:p>
        </p:txBody>
      </p:sp>
      <p:sp>
        <p:nvSpPr>
          <p:cNvPr id="6" name="Shape 287"/>
          <p:cNvSpPr txBox="1">
            <a:spLocks/>
          </p:cNvSpPr>
          <p:nvPr/>
        </p:nvSpPr>
        <p:spPr>
          <a:xfrm>
            <a:off x="421825" y="2834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smtClean="0">
                <a:solidFill>
                  <a:srgbClr val="000000"/>
                </a:solidFill>
              </a:rPr>
              <a:t>Rhythmic Keccak</a:t>
            </a:r>
            <a:endParaRPr lang="en" sz="4800" b="1" dirty="0">
              <a:solidFill>
                <a:srgbClr val="000000"/>
              </a:solidFill>
            </a:endParaRPr>
          </a:p>
        </p:txBody>
      </p:sp>
    </p:spTree>
    <p:extLst>
      <p:ext uri="{BB962C8B-B14F-4D97-AF65-F5344CB8AC3E}">
        <p14:creationId xmlns:p14="http://schemas.microsoft.com/office/powerpoint/2010/main" val="772738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23</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Unrolling</a:t>
            </a:r>
            <a:endParaRPr lang="en" sz="4800" b="1" baseline="30000" dirty="0">
              <a:solidFill>
                <a:srgbClr val="000000"/>
              </a:solidFill>
            </a:endParaRPr>
          </a:p>
        </p:txBody>
      </p:sp>
      <p:sp>
        <p:nvSpPr>
          <p:cNvPr id="9" name="TextBox 8"/>
          <p:cNvSpPr txBox="1"/>
          <p:nvPr/>
        </p:nvSpPr>
        <p:spPr>
          <a:xfrm>
            <a:off x="613525" y="1620181"/>
            <a:ext cx="7511993" cy="461665"/>
          </a:xfrm>
          <a:prstGeom prst="rect">
            <a:avLst/>
          </a:prstGeom>
          <a:noFill/>
        </p:spPr>
        <p:txBody>
          <a:bodyPr wrap="none" rtlCol="0">
            <a:spAutoFit/>
          </a:bodyPr>
          <a:lstStyle/>
          <a:p>
            <a:r>
              <a:rPr lang="en-US" sz="2400" dirty="0" smtClean="0"/>
              <a:t>Halve number of cycles on protected implementations</a:t>
            </a:r>
          </a:p>
        </p:txBody>
      </p:sp>
      <p:grpSp>
        <p:nvGrpSpPr>
          <p:cNvPr id="3" name="Group 2"/>
          <p:cNvGrpSpPr/>
          <p:nvPr/>
        </p:nvGrpSpPr>
        <p:grpSpPr>
          <a:xfrm>
            <a:off x="613525" y="2445657"/>
            <a:ext cx="7587048" cy="3486340"/>
            <a:chOff x="613525" y="2293257"/>
            <a:chExt cx="7587048" cy="3486340"/>
          </a:xfrm>
        </p:grpSpPr>
        <p:pic>
          <p:nvPicPr>
            <p:cNvPr id="2" name="Picture 1"/>
            <p:cNvPicPr>
              <a:picLocks noChangeAspect="1"/>
            </p:cNvPicPr>
            <p:nvPr/>
          </p:nvPicPr>
          <p:blipFill rotWithShape="1">
            <a:blip r:embed="rId3"/>
            <a:srcRect l="22222" t="43615" r="24841" b="22099"/>
            <a:stretch/>
          </p:blipFill>
          <p:spPr>
            <a:xfrm>
              <a:off x="870859" y="2293257"/>
              <a:ext cx="7329714" cy="267034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13525" y="5317932"/>
                  <a:ext cx="6844502" cy="461665"/>
                </a:xfrm>
                <a:prstGeom prst="rect">
                  <a:avLst/>
                </a:prstGeom>
                <a:noFill/>
              </p:spPr>
              <p:txBody>
                <a:bodyPr wrap="none" rtlCol="0">
                  <a:spAutoFit/>
                </a:bodyPr>
                <a:lstStyle/>
                <a:p>
                  <a:r>
                    <a:rPr lang="en-US" sz="2400" dirty="0" smtClean="0"/>
                    <a:t>Quartic operation (out of quadratics):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𝑅</m:t>
                          </m:r>
                        </m:e>
                        <m:sup>
                          <m:r>
                            <a:rPr lang="en-US" sz="2400" b="0" i="1" smtClean="0">
                              <a:latin typeface="Cambria Math" panose="02040503050406030204" pitchFamily="18" charset="0"/>
                              <a:ea typeface="Cambria Math" panose="02040503050406030204" pitchFamily="18" charset="0"/>
                            </a:rPr>
                            <m:t>1</m:t>
                          </m:r>
                        </m:sup>
                      </m:sSup>
                    </m:oMath>
                  </a14:m>
                  <a:endParaRPr lang="en-US" sz="24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613525" y="5317932"/>
                  <a:ext cx="6844502" cy="461665"/>
                </a:xfrm>
                <a:prstGeom prst="rect">
                  <a:avLst/>
                </a:prstGeom>
                <a:blipFill>
                  <a:blip r:embed="rId4"/>
                  <a:stretch>
                    <a:fillRect l="-1426" t="-9211" b="-30263"/>
                  </a:stretch>
                </a:blipFill>
              </p:spPr>
              <p:txBody>
                <a:bodyPr/>
                <a:lstStyle/>
                <a:p>
                  <a:r>
                    <a:rPr lang="en-US">
                      <a:noFill/>
                    </a:rPr>
                    <a:t> </a:t>
                  </a:r>
                </a:p>
              </p:txBody>
            </p:sp>
          </mc:Fallback>
        </mc:AlternateContent>
      </p:grpSp>
    </p:spTree>
    <p:extLst>
      <p:ext uri="{BB962C8B-B14F-4D97-AF65-F5344CB8AC3E}">
        <p14:creationId xmlns:p14="http://schemas.microsoft.com/office/powerpoint/2010/main" val="274443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24</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Unrolling</a:t>
            </a:r>
            <a:endParaRPr lang="en" sz="4800" b="1" baseline="30000" dirty="0">
              <a:solidFill>
                <a:srgbClr val="0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613525" y="1620181"/>
                <a:ext cx="5699894" cy="461665"/>
              </a:xfrm>
              <a:prstGeom prst="rect">
                <a:avLst/>
              </a:prstGeom>
              <a:noFill/>
            </p:spPr>
            <p:txBody>
              <a:bodyPr wrap="none" rtlCol="0">
                <a:spAutoFit/>
              </a:bodyPr>
              <a:lstStyle/>
              <a:p>
                <a:r>
                  <a:rPr lang="en-US" sz="2400" dirty="0" smtClean="0"/>
                  <a:t>Extending methodology: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𝑁</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𝑅</m:t>
                        </m:r>
                      </m:e>
                      <m:sup>
                        <m:r>
                          <a:rPr lang="en-US" sz="2400" b="0" i="1" smtClean="0">
                            <a:latin typeface="Cambria Math" panose="02040503050406030204" pitchFamily="18" charset="0"/>
                            <a:ea typeface="Cambria Math" panose="02040503050406030204" pitchFamily="18" charset="0"/>
                          </a:rPr>
                          <m:t>1</m:t>
                        </m:r>
                      </m:sup>
                    </m:sSup>
                  </m:oMath>
                </a14:m>
                <a:endParaRPr lang="en-US"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613525" y="1620181"/>
                <a:ext cx="5699894" cy="461665"/>
              </a:xfrm>
              <a:prstGeom prst="rect">
                <a:avLst/>
              </a:prstGeom>
              <a:blipFill>
                <a:blip r:embed="rId3"/>
                <a:stretch>
                  <a:fillRect l="-1711" t="-9211" b="-30263"/>
                </a:stretch>
              </a:blipFill>
            </p:spPr>
            <p:txBody>
              <a:bodyPr/>
              <a:lstStyle/>
              <a:p>
                <a:r>
                  <a:rPr lang="nl-BE">
                    <a:noFill/>
                  </a:rPr>
                  <a:t> </a:t>
                </a:r>
              </a:p>
            </p:txBody>
          </p:sp>
        </mc:Fallback>
      </mc:AlternateContent>
      <p:pic>
        <p:nvPicPr>
          <p:cNvPr id="4" name="Picture 3"/>
          <p:cNvPicPr>
            <a:picLocks noChangeAspect="1"/>
          </p:cNvPicPr>
          <p:nvPr/>
        </p:nvPicPr>
        <p:blipFill rotWithShape="1">
          <a:blip r:embed="rId4"/>
          <a:srcRect l="35322" t="41326" r="31792" b="44050"/>
          <a:stretch/>
        </p:blipFill>
        <p:spPr>
          <a:xfrm>
            <a:off x="2199962" y="2452570"/>
            <a:ext cx="4673278" cy="1168940"/>
          </a:xfrm>
          <a:prstGeom prst="rect">
            <a:avLst/>
          </a:prstGeom>
        </p:spPr>
      </p:pic>
      <p:sp>
        <p:nvSpPr>
          <p:cNvPr id="11" name="TextBox 10"/>
          <p:cNvSpPr txBox="1"/>
          <p:nvPr/>
        </p:nvSpPr>
        <p:spPr>
          <a:xfrm>
            <a:off x="613525" y="3913801"/>
            <a:ext cx="5149167" cy="461665"/>
          </a:xfrm>
          <a:prstGeom prst="rect">
            <a:avLst/>
          </a:prstGeom>
          <a:noFill/>
        </p:spPr>
        <p:txBody>
          <a:bodyPr wrap="none" rtlCol="0">
            <a:spAutoFit/>
          </a:bodyPr>
          <a:lstStyle/>
          <a:p>
            <a:r>
              <a:rPr lang="en-US" sz="2400" dirty="0" smtClean="0"/>
              <a:t>Sharing scheme to use not specified</a:t>
            </a:r>
          </a:p>
        </p:txBody>
      </p:sp>
      <p:sp>
        <p:nvSpPr>
          <p:cNvPr id="12" name="TextBox 11"/>
          <p:cNvSpPr txBox="1"/>
          <p:nvPr/>
        </p:nvSpPr>
        <p:spPr>
          <a:xfrm>
            <a:off x="613523" y="4493405"/>
            <a:ext cx="6809878" cy="461665"/>
          </a:xfrm>
          <a:prstGeom prst="rect">
            <a:avLst/>
          </a:prstGeom>
          <a:noFill/>
        </p:spPr>
        <p:txBody>
          <a:bodyPr wrap="none" rtlCol="0">
            <a:spAutoFit/>
          </a:bodyPr>
          <a:lstStyle/>
          <a:p>
            <a:r>
              <a:rPr lang="en-US" sz="2400" dirty="0" smtClean="0"/>
              <a:t>Refreshing for multi-variate security not provided</a:t>
            </a:r>
          </a:p>
        </p:txBody>
      </p:sp>
      <p:sp>
        <p:nvSpPr>
          <p:cNvPr id="13" name="TextBox 12"/>
          <p:cNvSpPr txBox="1"/>
          <p:nvPr/>
        </p:nvSpPr>
        <p:spPr>
          <a:xfrm>
            <a:off x="613524" y="5073009"/>
            <a:ext cx="2957861" cy="461665"/>
          </a:xfrm>
          <a:prstGeom prst="rect">
            <a:avLst/>
          </a:prstGeom>
          <a:noFill/>
        </p:spPr>
        <p:txBody>
          <a:bodyPr wrap="none" rtlCol="0">
            <a:spAutoFit/>
          </a:bodyPr>
          <a:lstStyle/>
          <a:p>
            <a:r>
              <a:rPr lang="en-US" sz="2400" dirty="0" smtClean="0"/>
              <a:t>Might not be optimal</a:t>
            </a:r>
          </a:p>
        </p:txBody>
      </p:sp>
      <p:sp>
        <p:nvSpPr>
          <p:cNvPr id="14" name="TextBox 13"/>
          <p:cNvSpPr txBox="1"/>
          <p:nvPr/>
        </p:nvSpPr>
        <p:spPr>
          <a:xfrm>
            <a:off x="613523" y="5652613"/>
            <a:ext cx="1999265" cy="461665"/>
          </a:xfrm>
          <a:prstGeom prst="rect">
            <a:avLst/>
          </a:prstGeom>
          <a:noFill/>
        </p:spPr>
        <p:txBody>
          <a:bodyPr wrap="none" rtlCol="0">
            <a:spAutoFit/>
          </a:bodyPr>
          <a:lstStyle/>
          <a:p>
            <a:r>
              <a:rPr lang="en-US" sz="2400" dirty="0" smtClean="0"/>
              <a:t>Starting point</a:t>
            </a:r>
          </a:p>
        </p:txBody>
      </p:sp>
    </p:spTree>
    <p:extLst>
      <p:ext uri="{BB962C8B-B14F-4D97-AF65-F5344CB8AC3E}">
        <p14:creationId xmlns:p14="http://schemas.microsoft.com/office/powerpoint/2010/main" val="345504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25</a:t>
            </a:fld>
            <a:endParaRPr lang="en" sz="180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indent="-381000">
              <a:buClr>
                <a:srgbClr val="D9D9D9"/>
              </a:buClr>
              <a:buChar char="-"/>
            </a:pPr>
            <a:r>
              <a:rPr lang="en" sz="2400" dirty="0" smtClean="0">
                <a:solidFill>
                  <a:srgbClr val="D9D9D9"/>
                </a:solidFill>
              </a:rPr>
              <a:t>Masking</a:t>
            </a:r>
          </a:p>
          <a:p>
            <a:pPr marL="457200" indent="-381000">
              <a:buClr>
                <a:srgbClr val="D9D9D9"/>
              </a:buClr>
              <a:buChar char="-"/>
            </a:pPr>
            <a:r>
              <a:rPr lang="en" sz="2400" dirty="0">
                <a:solidFill>
                  <a:srgbClr val="D9D9D9"/>
                </a:solidFill>
              </a:rPr>
              <a:t>Input dependencies</a:t>
            </a:r>
          </a:p>
          <a:p>
            <a:pPr marL="457200" indent="-381000">
              <a:buClr>
                <a:srgbClr val="D9D9D9"/>
              </a:buClr>
              <a:buChar char="-"/>
            </a:pPr>
            <a:r>
              <a:rPr lang="en" sz="2400" dirty="0" smtClean="0">
                <a:solidFill>
                  <a:srgbClr val="D9D9D9"/>
                </a:solidFill>
              </a:rPr>
              <a:t>Implementations &amp; Evaluation</a:t>
            </a:r>
            <a:endParaRPr lang="en" sz="2400" dirty="0">
              <a:solidFill>
                <a:srgbClr val="D9D9D9"/>
              </a:solidFill>
            </a:endParaRPr>
          </a:p>
          <a:p>
            <a:pPr marL="457200" indent="-381000">
              <a:buClr>
                <a:srgbClr val="D9D9D9"/>
              </a:buClr>
              <a:buChar char="-"/>
            </a:pPr>
            <a:r>
              <a:rPr lang="en" sz="2400" dirty="0" smtClean="0">
                <a:solidFill>
                  <a:srgbClr val="D9D9D9"/>
                </a:solidFill>
              </a:rPr>
              <a:t>Unrolled implementations</a:t>
            </a:r>
            <a:endParaRPr lang="en" sz="2400" dirty="0">
              <a:solidFill>
                <a:srgbClr val="D9D9D9"/>
              </a:solidFill>
            </a:endParaRPr>
          </a:p>
          <a:p>
            <a:pPr marL="457200" indent="-381000">
              <a:buClr>
                <a:srgbClr val="000000"/>
              </a:buClr>
              <a:buChar char="-"/>
            </a:pPr>
            <a:r>
              <a:rPr lang="en" sz="2400" dirty="0">
                <a:solidFill>
                  <a:srgbClr val="000000"/>
                </a:solidFill>
              </a:rPr>
              <a:t>Speeding up Keccak</a:t>
            </a:r>
          </a:p>
          <a:p>
            <a:pPr marL="457200" indent="-381000">
              <a:buClr>
                <a:srgbClr val="D9D9D9"/>
              </a:buClr>
              <a:buChar char="-"/>
            </a:pPr>
            <a:r>
              <a:rPr lang="en" sz="2400" dirty="0" smtClean="0">
                <a:solidFill>
                  <a:srgbClr val="D9D9D9"/>
                </a:solidFill>
              </a:rPr>
              <a:t>Evaluation</a:t>
            </a:r>
            <a:endParaRPr lang="en" sz="2400" dirty="0">
              <a:solidFill>
                <a:srgbClr val="D9D9D9"/>
              </a:solidFill>
            </a:endParaRPr>
          </a:p>
          <a:p>
            <a:pPr lvl="0" rtl="0">
              <a:spcBef>
                <a:spcPts val="0"/>
              </a:spcBef>
              <a:buNone/>
            </a:pPr>
            <a:endParaRPr sz="3000" dirty="0"/>
          </a:p>
          <a:p>
            <a:pPr lvl="0" rtl="0">
              <a:spcBef>
                <a:spcPts val="0"/>
              </a:spcBef>
              <a:buNone/>
            </a:pPr>
            <a:endParaRPr sz="3000" dirty="0"/>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smtClean="0">
                <a:solidFill>
                  <a:srgbClr val="000000"/>
                </a:solidFill>
              </a:rPr>
              <a:t>Rhythmic Keccak</a:t>
            </a:r>
            <a:endParaRPr lang="en" sz="4800" b="1" dirty="0">
              <a:solidFill>
                <a:srgbClr val="000000"/>
              </a:solidFill>
            </a:endParaRPr>
          </a:p>
        </p:txBody>
      </p:sp>
    </p:spTree>
    <p:extLst>
      <p:ext uri="{BB962C8B-B14F-4D97-AF65-F5344CB8AC3E}">
        <p14:creationId xmlns:p14="http://schemas.microsoft.com/office/powerpoint/2010/main" val="360988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26</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Low latency Keccak</a:t>
            </a:r>
            <a:endParaRPr lang="en" sz="4800" b="1" baseline="30000" dirty="0">
              <a:solidFill>
                <a:srgbClr val="00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1751801" y="1832569"/>
                <a:ext cx="6429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ℛ</m:t>
                          </m:r>
                        </m:e>
                        <m:sup>
                          <m:r>
                            <a:rPr lang="en-US" sz="2400" b="0" i="1" smtClean="0">
                              <a:latin typeface="Cambria Math" panose="02040503050406030204" pitchFamily="18" charset="0"/>
                              <a:ea typeface="Cambria Math" panose="02040503050406030204" pitchFamily="18" charset="0"/>
                            </a:rPr>
                            <m:t>1</m:t>
                          </m:r>
                        </m:sup>
                      </m:sSup>
                    </m:oMath>
                  </m:oMathPara>
                </a14:m>
                <a:endParaRPr lang="en-US" sz="2400" i="1"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1751801" y="1832569"/>
                <a:ext cx="642997" cy="461665"/>
              </a:xfrm>
              <a:prstGeom prst="rect">
                <a:avLst/>
              </a:prstGeom>
              <a:blipFill>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01086" y="1832569"/>
                <a:ext cx="6496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ℛ</m:t>
                          </m:r>
                        </m:e>
                        <m:sup>
                          <m:r>
                            <a:rPr lang="en-US" sz="2400" b="0" i="1" smtClean="0">
                              <a:latin typeface="Cambria Math" panose="02040503050406030204" pitchFamily="18" charset="0"/>
                              <a:ea typeface="Cambria Math" panose="02040503050406030204" pitchFamily="18" charset="0"/>
                            </a:rPr>
                            <m:t>2</m:t>
                          </m:r>
                        </m:sup>
                      </m:sSup>
                    </m:oMath>
                  </m:oMathPara>
                </a14:m>
                <a:endParaRPr lang="en-US" sz="2400" i="1"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4801086" y="1832569"/>
                <a:ext cx="649601" cy="461665"/>
              </a:xfrm>
              <a:prstGeom prst="rect">
                <a:avLst/>
              </a:prstGeom>
              <a:blipFill>
                <a:blip r:embed="rId4"/>
                <a:stretch>
                  <a:fillRect/>
                </a:stretch>
              </a:blipFill>
            </p:spPr>
            <p:txBody>
              <a:bodyPr/>
              <a:lstStyle/>
              <a:p>
                <a:r>
                  <a:rPr lang="nl-BE">
                    <a:noFill/>
                  </a:rPr>
                  <a:t> </a:t>
                </a:r>
              </a:p>
            </p:txBody>
          </p:sp>
        </mc:Fallback>
      </mc:AlternateContent>
      <p:grpSp>
        <p:nvGrpSpPr>
          <p:cNvPr id="16" name="Group 15"/>
          <p:cNvGrpSpPr/>
          <p:nvPr/>
        </p:nvGrpSpPr>
        <p:grpSpPr>
          <a:xfrm>
            <a:off x="1221086" y="2294234"/>
            <a:ext cx="6630778" cy="851755"/>
            <a:chOff x="877449" y="2489359"/>
            <a:chExt cx="7715578" cy="923330"/>
          </a:xfrm>
        </p:grpSpPr>
        <p:grpSp>
          <p:nvGrpSpPr>
            <p:cNvPr id="17" name="Group 16"/>
            <p:cNvGrpSpPr/>
            <p:nvPr/>
          </p:nvGrpSpPr>
          <p:grpSpPr>
            <a:xfrm>
              <a:off x="1494989" y="2489359"/>
              <a:ext cx="2930610" cy="923330"/>
              <a:chOff x="2965982" y="3033574"/>
              <a:chExt cx="2930610" cy="923330"/>
            </a:xfrm>
          </p:grpSpPr>
          <p:sp>
            <p:nvSpPr>
              <p:cNvPr id="18" name="TextBox 17"/>
              <p:cNvSpPr txBox="1"/>
              <p:nvPr/>
            </p:nvSpPr>
            <p:spPr>
              <a:xfrm>
                <a:off x="2965982" y="3033574"/>
                <a:ext cx="2489784" cy="830997"/>
              </a:xfrm>
              <a:prstGeom prst="rect">
                <a:avLst/>
              </a:prstGeom>
              <a:noFill/>
            </p:spPr>
            <p:txBody>
              <a:bodyPr wrap="none" rtlCol="0">
                <a:spAutoFit/>
              </a:bodyPr>
              <a:lstStyle/>
              <a:p>
                <a:r>
                  <a:rPr lang="el-GR" sz="4800" dirty="0" smtClean="0"/>
                  <a:t>θ</a:t>
                </a:r>
                <a:r>
                  <a:rPr lang="en-US" sz="4800" dirty="0" smtClean="0"/>
                  <a:t> </a:t>
                </a:r>
                <a:r>
                  <a:rPr lang="el-GR" sz="4800" dirty="0" smtClean="0"/>
                  <a:t>ρ</a:t>
                </a:r>
                <a:r>
                  <a:rPr lang="en-US" sz="4800" dirty="0" smtClean="0"/>
                  <a:t> </a:t>
                </a:r>
                <a:r>
                  <a:rPr lang="el-GR" sz="4800" dirty="0" smtClean="0"/>
                  <a:t>π</a:t>
                </a:r>
                <a:r>
                  <a:rPr lang="en-US" sz="4800" dirty="0" smtClean="0"/>
                  <a:t> </a:t>
                </a:r>
                <a:r>
                  <a:rPr lang="el-GR" sz="4800" dirty="0" smtClean="0"/>
                  <a:t>ꭕ</a:t>
                </a:r>
                <a:r>
                  <a:rPr lang="en-US" sz="4800" dirty="0" smtClean="0"/>
                  <a:t> </a:t>
                </a:r>
                <a:r>
                  <a:rPr lang="el-GR" sz="4800" dirty="0" smtClean="0"/>
                  <a:t>ι</a:t>
                </a:r>
                <a:endParaRPr lang="nl-BE" sz="4800" dirty="0"/>
              </a:p>
            </p:txBody>
          </p:sp>
          <p:sp>
            <p:nvSpPr>
              <p:cNvPr id="19" name="Rectangle 18"/>
              <p:cNvSpPr/>
              <p:nvPr/>
            </p:nvSpPr>
            <p:spPr>
              <a:xfrm>
                <a:off x="2965982" y="3105150"/>
                <a:ext cx="2930610" cy="851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20" name="Straight Arrow Connector 19"/>
            <p:cNvCxnSpPr>
              <a:endCxn id="19" idx="1"/>
            </p:cNvCxnSpPr>
            <p:nvPr/>
          </p:nvCxnSpPr>
          <p:spPr>
            <a:xfrm>
              <a:off x="877449" y="2986812"/>
              <a:ext cx="6175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a:off x="4425599" y="2986812"/>
              <a:ext cx="619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043139" y="2489359"/>
              <a:ext cx="2930610" cy="923330"/>
              <a:chOff x="2965982" y="3033574"/>
              <a:chExt cx="2930610" cy="923330"/>
            </a:xfrm>
          </p:grpSpPr>
          <p:sp>
            <p:nvSpPr>
              <p:cNvPr id="23" name="TextBox 22"/>
              <p:cNvSpPr txBox="1"/>
              <p:nvPr/>
            </p:nvSpPr>
            <p:spPr>
              <a:xfrm>
                <a:off x="2965982" y="3033574"/>
                <a:ext cx="2489784" cy="830997"/>
              </a:xfrm>
              <a:prstGeom prst="rect">
                <a:avLst/>
              </a:prstGeom>
              <a:noFill/>
            </p:spPr>
            <p:txBody>
              <a:bodyPr wrap="none" rtlCol="0">
                <a:spAutoFit/>
              </a:bodyPr>
              <a:lstStyle/>
              <a:p>
                <a:r>
                  <a:rPr lang="el-GR" sz="4800" dirty="0" smtClean="0"/>
                  <a:t>θ</a:t>
                </a:r>
                <a:r>
                  <a:rPr lang="en-US" sz="4800" dirty="0" smtClean="0"/>
                  <a:t> </a:t>
                </a:r>
                <a:r>
                  <a:rPr lang="el-GR" sz="4800" dirty="0" smtClean="0"/>
                  <a:t>ρ</a:t>
                </a:r>
                <a:r>
                  <a:rPr lang="en-US" sz="4800" dirty="0" smtClean="0"/>
                  <a:t> </a:t>
                </a:r>
                <a:r>
                  <a:rPr lang="el-GR" sz="4800" dirty="0" smtClean="0"/>
                  <a:t>π</a:t>
                </a:r>
                <a:r>
                  <a:rPr lang="en-US" sz="4800" dirty="0" smtClean="0"/>
                  <a:t> </a:t>
                </a:r>
                <a:r>
                  <a:rPr lang="el-GR" sz="4800" dirty="0" smtClean="0"/>
                  <a:t>ꭕ</a:t>
                </a:r>
                <a:r>
                  <a:rPr lang="en-US" sz="4800" dirty="0" smtClean="0"/>
                  <a:t> </a:t>
                </a:r>
                <a:r>
                  <a:rPr lang="el-GR" sz="4800" dirty="0" smtClean="0"/>
                  <a:t>ι</a:t>
                </a:r>
                <a:endParaRPr lang="nl-BE" sz="4800" dirty="0"/>
              </a:p>
            </p:txBody>
          </p:sp>
          <p:sp>
            <p:nvSpPr>
              <p:cNvPr id="24" name="Rectangle 23"/>
              <p:cNvSpPr/>
              <p:nvPr/>
            </p:nvSpPr>
            <p:spPr>
              <a:xfrm>
                <a:off x="2965982" y="3105150"/>
                <a:ext cx="2930610" cy="851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26" name="Straight Arrow Connector 25"/>
            <p:cNvCxnSpPr>
              <a:stCxn id="24" idx="3"/>
            </p:cNvCxnSpPr>
            <p:nvPr/>
          </p:nvCxnSpPr>
          <p:spPr>
            <a:xfrm>
              <a:off x="7973749" y="2986812"/>
              <a:ext cx="619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842042" y="2039055"/>
            <a:ext cx="379242" cy="1415585"/>
            <a:chOff x="1372955" y="4005501"/>
            <a:chExt cx="379242" cy="1415585"/>
          </a:xfrm>
        </p:grpSpPr>
        <p:sp>
          <p:nvSpPr>
            <p:cNvPr id="28" name="Rectangle 27"/>
            <p:cNvSpPr/>
            <p:nvPr/>
          </p:nvSpPr>
          <p:spPr>
            <a:xfrm>
              <a:off x="1372955" y="4005501"/>
              <a:ext cx="378846" cy="1415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Isosceles Triangle 26"/>
            <p:cNvSpPr/>
            <p:nvPr/>
          </p:nvSpPr>
          <p:spPr>
            <a:xfrm rot="16200000">
              <a:off x="1585910" y="5072063"/>
              <a:ext cx="192082" cy="14049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1" name="Group 30"/>
          <p:cNvGrpSpPr/>
          <p:nvPr/>
        </p:nvGrpSpPr>
        <p:grpSpPr>
          <a:xfrm>
            <a:off x="7856975" y="2039054"/>
            <a:ext cx="379242" cy="1415585"/>
            <a:chOff x="1372955" y="4005501"/>
            <a:chExt cx="379242" cy="1415585"/>
          </a:xfrm>
        </p:grpSpPr>
        <p:sp>
          <p:nvSpPr>
            <p:cNvPr id="32" name="Rectangle 31"/>
            <p:cNvSpPr/>
            <p:nvPr/>
          </p:nvSpPr>
          <p:spPr>
            <a:xfrm>
              <a:off x="1372955" y="4005501"/>
              <a:ext cx="378846" cy="1415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Isosceles Triangle 32"/>
            <p:cNvSpPr/>
            <p:nvPr/>
          </p:nvSpPr>
          <p:spPr>
            <a:xfrm rot="16200000">
              <a:off x="1585910" y="5072063"/>
              <a:ext cx="192082" cy="140493"/>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55" name="Group 54"/>
          <p:cNvGrpSpPr/>
          <p:nvPr/>
        </p:nvGrpSpPr>
        <p:grpSpPr>
          <a:xfrm>
            <a:off x="2440609" y="3720466"/>
            <a:ext cx="4621703" cy="430887"/>
            <a:chOff x="2440609" y="3720466"/>
            <a:chExt cx="4621703" cy="430887"/>
          </a:xfrm>
        </p:grpSpPr>
        <mc:AlternateContent xmlns:mc="http://schemas.openxmlformats.org/markup-compatibility/2006" xmlns:a14="http://schemas.microsoft.com/office/drawing/2010/main">
          <mc:Choice Requires="a14">
            <p:sp>
              <p:nvSpPr>
                <p:cNvPr id="30" name="TextBox 29"/>
                <p:cNvSpPr txBox="1"/>
                <p:nvPr/>
              </p:nvSpPr>
              <p:spPr>
                <a:xfrm>
                  <a:off x="5058430" y="3720466"/>
                  <a:ext cx="200388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BE" sz="280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𝐹</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=1</m:t>
                        </m:r>
                      </m:oMath>
                    </m:oMathPara>
                  </a14:m>
                  <a:endParaRPr lang="nl-BE"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058430" y="3720466"/>
                  <a:ext cx="2003882" cy="430887"/>
                </a:xfrm>
                <a:prstGeom prst="rect">
                  <a:avLst/>
                </a:prstGeom>
                <a:blipFill>
                  <a:blip r:embed="rId5"/>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440609" y="3720466"/>
                  <a:ext cx="114095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=2</m:t>
                        </m:r>
                      </m:oMath>
                    </m:oMathPara>
                  </a14:m>
                  <a:endParaRPr lang="nl-BE" sz="28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440609" y="3720466"/>
                  <a:ext cx="1140953" cy="430887"/>
                </a:xfrm>
                <a:prstGeom prst="rect">
                  <a:avLst/>
                </a:prstGeom>
                <a:blipFill>
                  <a:blip r:embed="rId6"/>
                  <a:stretch>
                    <a:fillRect/>
                  </a:stretch>
                </a:blipFill>
              </p:spPr>
              <p:txBody>
                <a:bodyPr/>
                <a:lstStyle/>
                <a:p>
                  <a:r>
                    <a:rPr lang="nl-BE">
                      <a:noFill/>
                    </a:rPr>
                    <a:t> </a:t>
                  </a:r>
                </a:p>
              </p:txBody>
            </p:sp>
          </mc:Fallback>
        </mc:AlternateContent>
      </p:grpSp>
      <p:grpSp>
        <p:nvGrpSpPr>
          <p:cNvPr id="43" name="Group 42"/>
          <p:cNvGrpSpPr/>
          <p:nvPr/>
        </p:nvGrpSpPr>
        <p:grpSpPr>
          <a:xfrm>
            <a:off x="881584" y="4435688"/>
            <a:ext cx="6577494" cy="434840"/>
            <a:chOff x="881584" y="4435688"/>
            <a:chExt cx="6577494" cy="434840"/>
          </a:xfrm>
        </p:grpSpPr>
        <p:sp>
          <p:nvSpPr>
            <p:cNvPr id="36" name="TextBox 35"/>
            <p:cNvSpPr txBox="1"/>
            <p:nvPr/>
          </p:nvSpPr>
          <p:spPr>
            <a:xfrm>
              <a:off x="881584" y="4435688"/>
              <a:ext cx="299762" cy="430887"/>
            </a:xfrm>
            <a:prstGeom prst="rect">
              <a:avLst/>
            </a:prstGeom>
            <a:noFill/>
          </p:spPr>
          <p:txBody>
            <a:bodyPr wrap="none" lIns="0" tIns="0" rIns="0" bIns="0" rtlCol="0">
              <a:spAutoFit/>
            </a:bodyPr>
            <a:lstStyle/>
            <a:p>
              <a:r>
                <a:rPr lang="en-US" sz="2800" dirty="0" smtClean="0"/>
                <a:t>1.</a:t>
              </a:r>
              <a:endParaRPr lang="nl-BE" sz="2800" dirty="0"/>
            </a:p>
          </p:txBody>
        </p:sp>
        <p:grpSp>
          <p:nvGrpSpPr>
            <p:cNvPr id="34" name="Group 33"/>
            <p:cNvGrpSpPr/>
            <p:nvPr/>
          </p:nvGrpSpPr>
          <p:grpSpPr>
            <a:xfrm>
              <a:off x="1596550" y="4435688"/>
              <a:ext cx="2829069" cy="434840"/>
              <a:chOff x="1751801" y="4375803"/>
              <a:chExt cx="2829069" cy="434840"/>
            </a:xfrm>
          </p:grpSpPr>
          <mc:AlternateContent xmlns:mc="http://schemas.openxmlformats.org/markup-compatibility/2006" xmlns:a14="http://schemas.microsoft.com/office/drawing/2010/main">
            <mc:Choice Requires="a14">
              <p:sp>
                <p:nvSpPr>
                  <p:cNvPr id="37" name="TextBox 36"/>
                  <p:cNvSpPr txBox="1"/>
                  <p:nvPr/>
                </p:nvSpPr>
                <p:spPr>
                  <a:xfrm>
                    <a:off x="1751801" y="4379756"/>
                    <a:ext cx="12969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𝑖𝑛</m:t>
                              </m:r>
                            </m:sub>
                          </m:sSub>
                          <m:r>
                            <a:rPr lang="en-US" sz="2800" b="0" i="1" smtClean="0">
                              <a:latin typeface="Cambria Math" panose="02040503050406030204" pitchFamily="18" charset="0"/>
                            </a:rPr>
                            <m:t>=5;</m:t>
                          </m:r>
                        </m:oMath>
                      </m:oMathPara>
                    </a14:m>
                    <a:endParaRPr lang="nl-BE" sz="2800" dirty="0"/>
                  </a:p>
                </p:txBody>
              </p:sp>
            </mc:Choice>
            <mc:Fallback xmlns="">
              <p:sp>
                <p:nvSpPr>
                  <p:cNvPr id="37" name="TextBox 36"/>
                  <p:cNvSpPr txBox="1">
                    <a:spLocks noRot="1" noChangeAspect="1" noMove="1" noResize="1" noEditPoints="1" noAdjustHandles="1" noChangeArrowheads="1" noChangeShapeType="1" noTextEdit="1"/>
                  </p:cNvSpPr>
                  <p:nvPr/>
                </p:nvSpPr>
                <p:spPr>
                  <a:xfrm>
                    <a:off x="1751801" y="4379756"/>
                    <a:ext cx="1296958" cy="430887"/>
                  </a:xfrm>
                  <a:prstGeom prst="rect">
                    <a:avLst/>
                  </a:prstGeom>
                  <a:blipFill>
                    <a:blip r:embed="rId7"/>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999219" y="4375803"/>
                    <a:ext cx="15816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𝑜𝑢𝑡</m:t>
                              </m:r>
                            </m:sub>
                          </m:sSub>
                          <m:r>
                            <a:rPr lang="en-US" sz="2800" b="0" i="1" smtClean="0">
                              <a:latin typeface="Cambria Math" panose="02040503050406030204" pitchFamily="18" charset="0"/>
                            </a:rPr>
                            <m:t>=10</m:t>
                          </m:r>
                        </m:oMath>
                      </m:oMathPara>
                    </a14:m>
                    <a:endParaRPr lang="nl-BE" sz="2800" dirty="0"/>
                  </a:p>
                </p:txBody>
              </p:sp>
            </mc:Choice>
            <mc:Fallback xmlns="">
              <p:sp>
                <p:nvSpPr>
                  <p:cNvPr id="38" name="TextBox 37"/>
                  <p:cNvSpPr txBox="1">
                    <a:spLocks noRot="1" noChangeAspect="1" noMove="1" noResize="1" noEditPoints="1" noAdjustHandles="1" noChangeArrowheads="1" noChangeShapeType="1" noTextEdit="1"/>
                  </p:cNvSpPr>
                  <p:nvPr/>
                </p:nvSpPr>
                <p:spPr>
                  <a:xfrm>
                    <a:off x="2999219" y="4375803"/>
                    <a:ext cx="1581651" cy="430887"/>
                  </a:xfrm>
                  <a:prstGeom prst="rect">
                    <a:avLst/>
                  </a:prstGeom>
                  <a:blipFill>
                    <a:blip r:embed="rId8"/>
                    <a:stretch>
                      <a:fillRect/>
                    </a:stretch>
                  </a:blipFill>
                </p:spPr>
                <p:txBody>
                  <a:bodyPr/>
                  <a:lstStyle/>
                  <a:p>
                    <a:r>
                      <a:rPr lang="nl-BE">
                        <a:noFill/>
                      </a:rPr>
                      <a:t> </a:t>
                    </a:r>
                  </a:p>
                </p:txBody>
              </p:sp>
            </mc:Fallback>
          </mc:AlternateContent>
        </p:grpSp>
        <p:grpSp>
          <p:nvGrpSpPr>
            <p:cNvPr id="40" name="Group 39"/>
            <p:cNvGrpSpPr/>
            <p:nvPr/>
          </p:nvGrpSpPr>
          <p:grpSpPr>
            <a:xfrm>
              <a:off x="4661664" y="4435688"/>
              <a:ext cx="2797414" cy="430888"/>
              <a:chOff x="1751801" y="4379755"/>
              <a:chExt cx="2797414" cy="430888"/>
            </a:xfrm>
          </p:grpSpPr>
          <mc:AlternateContent xmlns:mc="http://schemas.openxmlformats.org/markup-compatibility/2006" xmlns:a14="http://schemas.microsoft.com/office/drawing/2010/main">
            <mc:Choice Requires="a14">
              <p:sp>
                <p:nvSpPr>
                  <p:cNvPr id="41" name="TextBox 40"/>
                  <p:cNvSpPr txBox="1"/>
                  <p:nvPr/>
                </p:nvSpPr>
                <p:spPr>
                  <a:xfrm>
                    <a:off x="1751801" y="4379756"/>
                    <a:ext cx="14957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𝑖𝑛</m:t>
                              </m:r>
                            </m:sub>
                          </m:sSub>
                          <m:r>
                            <a:rPr lang="en-US" sz="2800" b="0" i="1" smtClean="0">
                              <a:latin typeface="Cambria Math" panose="02040503050406030204" pitchFamily="18" charset="0"/>
                            </a:rPr>
                            <m:t>=10;</m:t>
                          </m:r>
                        </m:oMath>
                      </m:oMathPara>
                    </a14:m>
                    <a:endParaRPr lang="nl-BE" sz="28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751801" y="4379756"/>
                    <a:ext cx="1495730" cy="430887"/>
                  </a:xfrm>
                  <a:prstGeom prst="rect">
                    <a:avLst/>
                  </a:prstGeom>
                  <a:blipFill>
                    <a:blip r:embed="rId9"/>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166336" y="4379755"/>
                    <a:ext cx="13828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𝑜𝑢𝑡</m:t>
                              </m:r>
                            </m:sub>
                          </m:sSub>
                          <m:r>
                            <a:rPr lang="en-US" sz="2800" b="0" i="1" smtClean="0">
                              <a:latin typeface="Cambria Math" panose="02040503050406030204" pitchFamily="18" charset="0"/>
                            </a:rPr>
                            <m:t>=5</m:t>
                          </m:r>
                        </m:oMath>
                      </m:oMathPara>
                    </a14:m>
                    <a:endParaRPr lang="nl-BE" sz="2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166336" y="4379755"/>
                    <a:ext cx="1382879" cy="430887"/>
                  </a:xfrm>
                  <a:prstGeom prst="rect">
                    <a:avLst/>
                  </a:prstGeom>
                  <a:blipFill>
                    <a:blip r:embed="rId10"/>
                    <a:stretch>
                      <a:fillRect/>
                    </a:stretch>
                  </a:blipFill>
                </p:spPr>
                <p:txBody>
                  <a:bodyPr/>
                  <a:lstStyle/>
                  <a:p>
                    <a:r>
                      <a:rPr lang="nl-BE">
                        <a:noFill/>
                      </a:rPr>
                      <a:t> </a:t>
                    </a:r>
                  </a:p>
                </p:txBody>
              </p:sp>
            </mc:Fallback>
          </mc:AlternateContent>
        </p:grpSp>
      </p:grpSp>
      <p:grpSp>
        <p:nvGrpSpPr>
          <p:cNvPr id="54" name="Group 53"/>
          <p:cNvGrpSpPr/>
          <p:nvPr/>
        </p:nvGrpSpPr>
        <p:grpSpPr>
          <a:xfrm>
            <a:off x="882309" y="5268215"/>
            <a:ext cx="6576769" cy="434840"/>
            <a:chOff x="882309" y="5268215"/>
            <a:chExt cx="6576769" cy="434840"/>
          </a:xfrm>
        </p:grpSpPr>
        <p:sp>
          <p:nvSpPr>
            <p:cNvPr id="47" name="TextBox 46"/>
            <p:cNvSpPr txBox="1"/>
            <p:nvPr/>
          </p:nvSpPr>
          <p:spPr>
            <a:xfrm>
              <a:off x="882309" y="5268215"/>
              <a:ext cx="299762" cy="430887"/>
            </a:xfrm>
            <a:prstGeom prst="rect">
              <a:avLst/>
            </a:prstGeom>
            <a:noFill/>
          </p:spPr>
          <p:txBody>
            <a:bodyPr wrap="none" lIns="0" tIns="0" rIns="0" bIns="0" rtlCol="0">
              <a:spAutoFit/>
            </a:bodyPr>
            <a:lstStyle/>
            <a:p>
              <a:r>
                <a:rPr lang="en-US" sz="2800" dirty="0"/>
                <a:t>2</a:t>
              </a:r>
              <a:r>
                <a:rPr lang="en-US" sz="2800" dirty="0" smtClean="0"/>
                <a:t>.</a:t>
              </a:r>
              <a:endParaRPr lang="nl-BE" sz="2800" dirty="0"/>
            </a:p>
          </p:txBody>
        </p:sp>
        <p:grpSp>
          <p:nvGrpSpPr>
            <p:cNvPr id="48" name="Group 47"/>
            <p:cNvGrpSpPr/>
            <p:nvPr/>
          </p:nvGrpSpPr>
          <p:grpSpPr>
            <a:xfrm>
              <a:off x="1596550" y="5268215"/>
              <a:ext cx="2630296" cy="434840"/>
              <a:chOff x="1751801" y="4375803"/>
              <a:chExt cx="2630296" cy="434840"/>
            </a:xfrm>
          </p:grpSpPr>
          <mc:AlternateContent xmlns:mc="http://schemas.openxmlformats.org/markup-compatibility/2006" xmlns:a14="http://schemas.microsoft.com/office/drawing/2010/main">
            <mc:Choice Requires="a14">
              <p:sp>
                <p:nvSpPr>
                  <p:cNvPr id="52" name="TextBox 51"/>
                  <p:cNvSpPr txBox="1"/>
                  <p:nvPr/>
                </p:nvSpPr>
                <p:spPr>
                  <a:xfrm>
                    <a:off x="1751801" y="4379756"/>
                    <a:ext cx="12969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𝑖𝑛</m:t>
                              </m:r>
                            </m:sub>
                          </m:sSub>
                          <m:r>
                            <a:rPr lang="en-US" sz="2800" b="0" i="1" smtClean="0">
                              <a:latin typeface="Cambria Math" panose="02040503050406030204" pitchFamily="18" charset="0"/>
                            </a:rPr>
                            <m:t>=6;</m:t>
                          </m:r>
                        </m:oMath>
                      </m:oMathPara>
                    </a14:m>
                    <a:endParaRPr lang="nl-BE" sz="2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751801" y="4379756"/>
                    <a:ext cx="1296958" cy="430887"/>
                  </a:xfrm>
                  <a:prstGeom prst="rect">
                    <a:avLst/>
                  </a:prstGeom>
                  <a:blipFill>
                    <a:blip r:embed="rId11"/>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999219" y="4375803"/>
                    <a:ext cx="138287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𝑜𝑢𝑡</m:t>
                              </m:r>
                            </m:sub>
                          </m:sSub>
                          <m:r>
                            <a:rPr lang="en-US" sz="2800" b="0" i="1" smtClean="0">
                              <a:latin typeface="Cambria Math" panose="02040503050406030204" pitchFamily="18" charset="0"/>
                            </a:rPr>
                            <m:t>=6</m:t>
                          </m:r>
                        </m:oMath>
                      </m:oMathPara>
                    </a14:m>
                    <a:endParaRPr lang="nl-BE"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2999219" y="4375803"/>
                    <a:ext cx="1382878" cy="430887"/>
                  </a:xfrm>
                  <a:prstGeom prst="rect">
                    <a:avLst/>
                  </a:prstGeom>
                  <a:blipFill>
                    <a:blip r:embed="rId12"/>
                    <a:stretch>
                      <a:fillRect/>
                    </a:stretch>
                  </a:blipFill>
                </p:spPr>
                <p:txBody>
                  <a:bodyPr/>
                  <a:lstStyle/>
                  <a:p>
                    <a:r>
                      <a:rPr lang="nl-BE">
                        <a:noFill/>
                      </a:rPr>
                      <a:t> </a:t>
                    </a:r>
                  </a:p>
                </p:txBody>
              </p:sp>
            </mc:Fallback>
          </mc:AlternateContent>
        </p:grpSp>
        <p:grpSp>
          <p:nvGrpSpPr>
            <p:cNvPr id="49" name="Group 48"/>
            <p:cNvGrpSpPr/>
            <p:nvPr/>
          </p:nvGrpSpPr>
          <p:grpSpPr>
            <a:xfrm>
              <a:off x="4661664" y="5268215"/>
              <a:ext cx="2797414" cy="430888"/>
              <a:chOff x="1751801" y="4379755"/>
              <a:chExt cx="2797414" cy="430888"/>
            </a:xfrm>
          </p:grpSpPr>
          <mc:AlternateContent xmlns:mc="http://schemas.openxmlformats.org/markup-compatibility/2006" xmlns:a14="http://schemas.microsoft.com/office/drawing/2010/main">
            <mc:Choice Requires="a14">
              <p:sp>
                <p:nvSpPr>
                  <p:cNvPr id="50" name="TextBox 49"/>
                  <p:cNvSpPr txBox="1"/>
                  <p:nvPr/>
                </p:nvSpPr>
                <p:spPr>
                  <a:xfrm>
                    <a:off x="1751801" y="4379756"/>
                    <a:ext cx="12969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𝑖𝑛</m:t>
                              </m:r>
                            </m:sub>
                          </m:sSub>
                          <m:r>
                            <a:rPr lang="en-US" sz="2800" b="0" i="1" smtClean="0">
                              <a:latin typeface="Cambria Math" panose="02040503050406030204" pitchFamily="18" charset="0"/>
                            </a:rPr>
                            <m:t>=6;</m:t>
                          </m:r>
                        </m:oMath>
                      </m:oMathPara>
                    </a14:m>
                    <a:endParaRPr lang="nl-BE" sz="28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751801" y="4379756"/>
                    <a:ext cx="1296958" cy="430887"/>
                  </a:xfrm>
                  <a:prstGeom prst="rect">
                    <a:avLst/>
                  </a:prstGeom>
                  <a:blipFill>
                    <a:blip r:embed="rId1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166336" y="4379755"/>
                    <a:ext cx="13828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𝑜𝑢𝑡</m:t>
                              </m:r>
                            </m:sub>
                          </m:sSub>
                          <m:r>
                            <a:rPr lang="en-US" sz="2800" b="0" i="1" smtClean="0">
                              <a:latin typeface="Cambria Math" panose="02040503050406030204" pitchFamily="18" charset="0"/>
                            </a:rPr>
                            <m:t>=6</m:t>
                          </m:r>
                        </m:oMath>
                      </m:oMathPara>
                    </a14:m>
                    <a:endParaRPr lang="nl-BE" sz="28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166336" y="4379755"/>
                    <a:ext cx="1382879" cy="430887"/>
                  </a:xfrm>
                  <a:prstGeom prst="rect">
                    <a:avLst/>
                  </a:prstGeom>
                  <a:blipFill>
                    <a:blip r:embed="rId14"/>
                    <a:stretch>
                      <a:fillRect/>
                    </a:stretch>
                  </a:blipFill>
                </p:spPr>
                <p:txBody>
                  <a:bodyPr/>
                  <a:lstStyle/>
                  <a:p>
                    <a:r>
                      <a:rPr lang="nl-BE">
                        <a:noFill/>
                      </a:rPr>
                      <a:t> </a:t>
                    </a:r>
                  </a:p>
                </p:txBody>
              </p:sp>
            </mc:Fallback>
          </mc:AlternateContent>
        </p:grpSp>
      </p:grpSp>
    </p:spTree>
    <p:extLst>
      <p:ext uri="{BB962C8B-B14F-4D97-AF65-F5344CB8AC3E}">
        <p14:creationId xmlns:p14="http://schemas.microsoft.com/office/powerpoint/2010/main" val="833337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27</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Low latency Keccak</a:t>
            </a:r>
            <a:endParaRPr lang="en" sz="4800" b="1" baseline="30000" dirty="0">
              <a:solidFill>
                <a:srgbClr val="0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613525" y="1620181"/>
                <a:ext cx="163743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6</m:t>
                      </m:r>
                      <m:r>
                        <a:rPr lang="en-US" sz="2400" b="0" i="1" smtClean="0">
                          <a:latin typeface="Cambria Math" panose="02040503050406030204" pitchFamily="18" charset="0"/>
                          <a:ea typeface="Cambria Math" panose="02040503050406030204" pitchFamily="18" charset="0"/>
                        </a:rPr>
                        <m:t>→6→6</m:t>
                      </m:r>
                    </m:oMath>
                  </m:oMathPara>
                </a14:m>
                <a:endParaRPr lang="en-US" sz="2400" i="1"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613525" y="1620181"/>
                <a:ext cx="1637436" cy="461665"/>
              </a:xfrm>
              <a:prstGeom prst="rect">
                <a:avLst/>
              </a:prstGeom>
              <a:blipFill>
                <a:blip r:embed="rId3"/>
                <a:stretch>
                  <a:fillRect/>
                </a:stretch>
              </a:blipFill>
            </p:spPr>
            <p:txBody>
              <a:bodyPr/>
              <a:lstStyle/>
              <a:p>
                <a:r>
                  <a:rPr lang="nl-BE">
                    <a:noFill/>
                  </a:rPr>
                  <a:t> </a:t>
                </a:r>
              </a:p>
            </p:txBody>
          </p:sp>
        </mc:Fallback>
      </mc:AlternateContent>
      <p:grpSp>
        <p:nvGrpSpPr>
          <p:cNvPr id="11" name="Group 10"/>
          <p:cNvGrpSpPr/>
          <p:nvPr/>
        </p:nvGrpSpPr>
        <p:grpSpPr>
          <a:xfrm>
            <a:off x="3390900" y="2312678"/>
            <a:ext cx="5479450" cy="3288022"/>
            <a:chOff x="3390900" y="2312678"/>
            <a:chExt cx="5479450" cy="3288022"/>
          </a:xfrm>
        </p:grpSpPr>
        <mc:AlternateContent xmlns:mc="http://schemas.openxmlformats.org/markup-compatibility/2006" xmlns:a14="http://schemas.microsoft.com/office/drawing/2010/main">
          <mc:Choice Requires="a14">
            <p:sp>
              <p:nvSpPr>
                <p:cNvPr id="15" name="TextBox 14"/>
                <p:cNvSpPr txBox="1"/>
                <p:nvPr/>
              </p:nvSpPr>
              <p:spPr>
                <a:xfrm>
                  <a:off x="3500958" y="2312678"/>
                  <a:ext cx="6496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ℛ</m:t>
                            </m:r>
                          </m:e>
                          <m:sup>
                            <m:r>
                              <a:rPr lang="en-US" sz="2400" b="0" i="1" smtClean="0">
                                <a:latin typeface="Cambria Math" panose="02040503050406030204" pitchFamily="18" charset="0"/>
                                <a:ea typeface="Cambria Math" panose="02040503050406030204" pitchFamily="18" charset="0"/>
                              </a:rPr>
                              <m:t>2</m:t>
                            </m:r>
                          </m:sup>
                        </m:sSup>
                      </m:oMath>
                    </m:oMathPara>
                  </a14:m>
                  <a:endParaRPr lang="en-US" sz="2400" i="1"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3500958" y="2312678"/>
                  <a:ext cx="649601" cy="461665"/>
                </a:xfrm>
                <a:prstGeom prst="rect">
                  <a:avLst/>
                </a:prstGeom>
                <a:blipFill>
                  <a:blip r:embed="rId4"/>
                  <a:stretch>
                    <a:fillRect/>
                  </a:stretch>
                </a:blipFill>
              </p:spPr>
              <p:txBody>
                <a:bodyPr/>
                <a:lstStyle/>
                <a:p>
                  <a:r>
                    <a:rPr lang="nl-BE">
                      <a:noFill/>
                    </a:rPr>
                    <a:t> </a:t>
                  </a:r>
                </a:p>
              </p:txBody>
            </p:sp>
          </mc:Fallback>
        </mc:AlternateContent>
        <p:pic>
          <p:nvPicPr>
            <p:cNvPr id="2" name="Picture 1"/>
            <p:cNvPicPr>
              <a:picLocks noChangeAspect="1"/>
            </p:cNvPicPr>
            <p:nvPr/>
          </p:nvPicPr>
          <p:blipFill rotWithShape="1">
            <a:blip r:embed="rId5"/>
            <a:srcRect l="44205" t="40185" r="25833" b="32778"/>
            <a:stretch/>
          </p:blipFill>
          <p:spPr>
            <a:xfrm>
              <a:off x="3390900" y="2819400"/>
              <a:ext cx="5479450" cy="2781300"/>
            </a:xfrm>
            <a:prstGeom prst="rect">
              <a:avLst/>
            </a:prstGeom>
          </p:spPr>
        </p:pic>
      </p:grpSp>
      <p:grpSp>
        <p:nvGrpSpPr>
          <p:cNvPr id="4" name="Group 3"/>
          <p:cNvGrpSpPr/>
          <p:nvPr/>
        </p:nvGrpSpPr>
        <p:grpSpPr>
          <a:xfrm>
            <a:off x="202600" y="2312678"/>
            <a:ext cx="2820000" cy="3288022"/>
            <a:chOff x="202600" y="2312678"/>
            <a:chExt cx="2820000" cy="3288022"/>
          </a:xfrm>
        </p:grpSpPr>
        <mc:AlternateContent xmlns:mc="http://schemas.openxmlformats.org/markup-compatibility/2006" xmlns:a14="http://schemas.microsoft.com/office/drawing/2010/main">
          <mc:Choice Requires="a14">
            <p:sp>
              <p:nvSpPr>
                <p:cNvPr id="10" name="TextBox 9"/>
                <p:cNvSpPr txBox="1"/>
                <p:nvPr/>
              </p:nvSpPr>
              <p:spPr>
                <a:xfrm>
                  <a:off x="240700" y="2312678"/>
                  <a:ext cx="6429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ℛ</m:t>
                            </m:r>
                          </m:e>
                          <m:sup>
                            <m:r>
                              <a:rPr lang="en-US" sz="2400" b="0" i="1" smtClean="0">
                                <a:latin typeface="Cambria Math" panose="02040503050406030204" pitchFamily="18" charset="0"/>
                                <a:ea typeface="Cambria Math" panose="02040503050406030204" pitchFamily="18" charset="0"/>
                              </a:rPr>
                              <m:t>1</m:t>
                            </m:r>
                          </m:sup>
                        </m:sSup>
                      </m:oMath>
                    </m:oMathPara>
                  </a14:m>
                  <a:endParaRPr lang="en-US" sz="2400" i="1"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240700" y="2312678"/>
                  <a:ext cx="642997" cy="461665"/>
                </a:xfrm>
                <a:prstGeom prst="rect">
                  <a:avLst/>
                </a:prstGeom>
                <a:blipFill>
                  <a:blip r:embed="rId6"/>
                  <a:stretch>
                    <a:fillRect/>
                  </a:stretch>
                </a:blipFill>
              </p:spPr>
              <p:txBody>
                <a:bodyPr/>
                <a:lstStyle/>
                <a:p>
                  <a:r>
                    <a:rPr lang="nl-BE">
                      <a:noFill/>
                    </a:rPr>
                    <a:t> </a:t>
                  </a:r>
                </a:p>
              </p:txBody>
            </p:sp>
          </mc:Fallback>
        </mc:AlternateContent>
        <p:pic>
          <p:nvPicPr>
            <p:cNvPr id="12" name="Picture 11"/>
            <p:cNvPicPr>
              <a:picLocks noChangeAspect="1"/>
            </p:cNvPicPr>
            <p:nvPr/>
          </p:nvPicPr>
          <p:blipFill rotWithShape="1">
            <a:blip r:embed="rId5"/>
            <a:srcRect l="26771" t="40185" r="57809" b="32778"/>
            <a:stretch/>
          </p:blipFill>
          <p:spPr>
            <a:xfrm>
              <a:off x="202600" y="2819400"/>
              <a:ext cx="2820000" cy="2781300"/>
            </a:xfrm>
            <a:prstGeom prst="rect">
              <a:avLst/>
            </a:prstGeom>
          </p:spPr>
        </p:pic>
      </p:grpSp>
    </p:spTree>
    <p:extLst>
      <p:ext uri="{BB962C8B-B14F-4D97-AF65-F5344CB8AC3E}">
        <p14:creationId xmlns:p14="http://schemas.microsoft.com/office/powerpoint/2010/main" val="3282547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28</a:t>
            </a:fld>
            <a:endParaRPr lang="en" sz="180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indent="-381000">
              <a:buClr>
                <a:srgbClr val="D9D9D9"/>
              </a:buClr>
              <a:buChar char="-"/>
            </a:pPr>
            <a:r>
              <a:rPr lang="en" sz="2400" dirty="0" smtClean="0">
                <a:solidFill>
                  <a:srgbClr val="D9D9D9"/>
                </a:solidFill>
              </a:rPr>
              <a:t>Masking</a:t>
            </a:r>
          </a:p>
          <a:p>
            <a:pPr marL="457200" indent="-381000">
              <a:buClr>
                <a:srgbClr val="D9D9D9"/>
              </a:buClr>
              <a:buChar char="-"/>
            </a:pPr>
            <a:r>
              <a:rPr lang="en" sz="2400" dirty="0">
                <a:solidFill>
                  <a:srgbClr val="D9D9D9"/>
                </a:solidFill>
              </a:rPr>
              <a:t>Input dependencies</a:t>
            </a:r>
          </a:p>
          <a:p>
            <a:pPr marL="457200" indent="-381000">
              <a:buClr>
                <a:srgbClr val="D9D9D9"/>
              </a:buClr>
              <a:buChar char="-"/>
            </a:pPr>
            <a:r>
              <a:rPr lang="en" sz="2400" dirty="0" smtClean="0">
                <a:solidFill>
                  <a:srgbClr val="D9D9D9"/>
                </a:solidFill>
              </a:rPr>
              <a:t>Implementations &amp; Evaluation</a:t>
            </a:r>
            <a:endParaRPr lang="en" sz="2400" dirty="0">
              <a:solidFill>
                <a:srgbClr val="D9D9D9"/>
              </a:solidFill>
            </a:endParaRPr>
          </a:p>
          <a:p>
            <a:pPr marL="457200" indent="-381000">
              <a:buClr>
                <a:srgbClr val="D9D9D9"/>
              </a:buClr>
              <a:buChar char="-"/>
            </a:pPr>
            <a:r>
              <a:rPr lang="en" sz="2400" dirty="0" smtClean="0">
                <a:solidFill>
                  <a:srgbClr val="D9D9D9"/>
                </a:solidFill>
              </a:rPr>
              <a:t>Unrolled implementations</a:t>
            </a:r>
            <a:endParaRPr lang="en" sz="2400" dirty="0">
              <a:solidFill>
                <a:srgbClr val="D9D9D9"/>
              </a:solidFill>
            </a:endParaRPr>
          </a:p>
          <a:p>
            <a:pPr marL="457200" indent="-381000">
              <a:buClr>
                <a:srgbClr val="D9D9D9"/>
              </a:buClr>
              <a:buChar char="-"/>
            </a:pPr>
            <a:r>
              <a:rPr lang="en" sz="2400" dirty="0" smtClean="0">
                <a:solidFill>
                  <a:srgbClr val="D9D9D9"/>
                </a:solidFill>
              </a:rPr>
              <a:t>Speeding up Keccak</a:t>
            </a:r>
            <a:endParaRPr lang="en" sz="2400" dirty="0">
              <a:solidFill>
                <a:srgbClr val="D9D9D9"/>
              </a:solidFill>
            </a:endParaRPr>
          </a:p>
          <a:p>
            <a:pPr marL="457200" indent="-381000">
              <a:buClr>
                <a:srgbClr val="000000"/>
              </a:buClr>
              <a:buChar char="-"/>
            </a:pPr>
            <a:r>
              <a:rPr lang="en" sz="2400" dirty="0">
                <a:solidFill>
                  <a:srgbClr val="000000"/>
                </a:solidFill>
              </a:rPr>
              <a:t>Evaluation</a:t>
            </a:r>
          </a:p>
          <a:p>
            <a:pPr lvl="0" rtl="0">
              <a:spcBef>
                <a:spcPts val="0"/>
              </a:spcBef>
              <a:buNone/>
            </a:pPr>
            <a:endParaRPr sz="3000" dirty="0"/>
          </a:p>
          <a:p>
            <a:pPr lvl="0" rtl="0">
              <a:spcBef>
                <a:spcPts val="0"/>
              </a:spcBef>
              <a:buNone/>
            </a:pPr>
            <a:endParaRPr sz="3000" dirty="0"/>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smtClean="0">
                <a:solidFill>
                  <a:srgbClr val="000000"/>
                </a:solidFill>
              </a:rPr>
              <a:t>Rhythmic Keccak</a:t>
            </a:r>
            <a:endParaRPr lang="en" sz="4800" b="1" dirty="0">
              <a:solidFill>
                <a:srgbClr val="000000"/>
              </a:solidFill>
            </a:endParaRPr>
          </a:p>
        </p:txBody>
      </p:sp>
    </p:spTree>
    <p:extLst>
      <p:ext uri="{BB962C8B-B14F-4D97-AF65-F5344CB8AC3E}">
        <p14:creationId xmlns:p14="http://schemas.microsoft.com/office/powerpoint/2010/main" val="1261708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29</a:t>
            </a:fld>
            <a:endParaRPr lang="en" sz="1800">
              <a:solidFill>
                <a:srgbClr val="000000"/>
              </a:solidFill>
            </a:endParaRPr>
          </a:p>
        </p:txBody>
      </p:sp>
      <mc:AlternateContent xmlns:mc="http://schemas.openxmlformats.org/markup-compatibility/2006" xmlns:a14="http://schemas.microsoft.com/office/drawing/2010/main">
        <mc:Choice Requires="a14">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14:m>
                  <m:oMathPara xmlns:m="http://schemas.openxmlformats.org/officeDocument/2006/math">
                    <m:oMathParaPr>
                      <m:jc m:val="centerGroup"/>
                    </m:oMathParaPr>
                    <m:oMath xmlns:m="http://schemas.openxmlformats.org/officeDocument/2006/math">
                      <m:r>
                        <a:rPr lang="en-US" sz="4800" b="1" i="1" dirty="0">
                          <a:solidFill>
                            <a:srgbClr val="000000"/>
                          </a:solidFill>
                          <a:latin typeface="Cambria Math" panose="02040503050406030204" pitchFamily="18" charset="0"/>
                        </a:rPr>
                        <m:t>𝟔</m:t>
                      </m:r>
                      <m:r>
                        <a:rPr lang="en-US" sz="4800" b="1" i="1" dirty="0">
                          <a:solidFill>
                            <a:srgbClr val="000000"/>
                          </a:solidFill>
                          <a:latin typeface="Cambria Math" panose="02040503050406030204" pitchFamily="18" charset="0"/>
                          <a:ea typeface="Cambria Math" panose="02040503050406030204" pitchFamily="18" charset="0"/>
                        </a:rPr>
                        <m:t>→</m:t>
                      </m:r>
                      <m:r>
                        <a:rPr lang="en-US" sz="4800" b="1" i="1" dirty="0">
                          <a:solidFill>
                            <a:srgbClr val="000000"/>
                          </a:solidFill>
                          <a:latin typeface="Cambria Math" panose="02040503050406030204" pitchFamily="18" charset="0"/>
                          <a:ea typeface="Cambria Math" panose="02040503050406030204" pitchFamily="18" charset="0"/>
                        </a:rPr>
                        <m:t>𝟔</m:t>
                      </m:r>
                      <m:r>
                        <a:rPr lang="en-US" sz="4800" b="1" i="1" dirty="0">
                          <a:solidFill>
                            <a:srgbClr val="000000"/>
                          </a:solidFill>
                          <a:latin typeface="Cambria Math" panose="02040503050406030204" pitchFamily="18" charset="0"/>
                          <a:ea typeface="Cambria Math" panose="02040503050406030204" pitchFamily="18" charset="0"/>
                        </a:rPr>
                        <m:t>→</m:t>
                      </m:r>
                      <m:r>
                        <a:rPr lang="en-US" sz="4800" b="1" i="1" dirty="0">
                          <a:solidFill>
                            <a:srgbClr val="000000"/>
                          </a:solidFill>
                          <a:latin typeface="Cambria Math" panose="02040503050406030204" pitchFamily="18" charset="0"/>
                          <a:ea typeface="Cambria Math" panose="02040503050406030204" pitchFamily="18" charset="0"/>
                        </a:rPr>
                        <m:t>𝟔</m:t>
                      </m:r>
                    </m:oMath>
                  </m:oMathPara>
                </a14:m>
                <a:endParaRPr lang="en" sz="4800" b="1" baseline="30000" dirty="0">
                  <a:solidFill>
                    <a:srgbClr val="000000"/>
                  </a:solidFill>
                </a:endParaRPr>
              </a:p>
            </p:txBody>
          </p:sp>
        </mc:Choice>
        <mc:Fallback xmlns="">
          <p:sp>
            <p:nvSpPr>
              <p:cNvPr id="6" name="Shape 287"/>
              <p:cNvSpPr txBox="1">
                <a:spLocks noRot="1" noChangeAspect="1" noMove="1" noResize="1" noEditPoints="1" noAdjustHandles="1" noChangeArrowheads="1" noChangeShapeType="1" noTextEdit="1"/>
              </p:cNvSpPr>
              <p:nvPr/>
            </p:nvSpPr>
            <p:spPr>
              <a:xfrm>
                <a:off x="421825" y="270775"/>
                <a:ext cx="8229300" cy="1144800"/>
              </a:xfrm>
              <a:prstGeom prst="rect">
                <a:avLst/>
              </a:prstGeom>
              <a:blipFill>
                <a:blip r:embed="rId3"/>
                <a:stretch>
                  <a:fillRect/>
                </a:stretch>
              </a:blipFill>
              <a:ln>
                <a:noFill/>
              </a:ln>
            </p:spPr>
            <p:txBody>
              <a:bodyPr/>
              <a:lstStyle/>
              <a:p>
                <a:r>
                  <a:rPr lang="nl-BE">
                    <a:noFill/>
                  </a:rPr>
                  <a:t> </a:t>
                </a:r>
              </a:p>
            </p:txBody>
          </p:sp>
        </mc:Fallback>
      </mc:AlternateContent>
      <p:sp>
        <p:nvSpPr>
          <p:cNvPr id="9" name="TextBox 8"/>
          <p:cNvSpPr txBox="1"/>
          <p:nvPr/>
        </p:nvSpPr>
        <p:spPr>
          <a:xfrm>
            <a:off x="1392193" y="1152258"/>
            <a:ext cx="1568058" cy="461665"/>
          </a:xfrm>
          <a:prstGeom prst="rect">
            <a:avLst/>
          </a:prstGeom>
          <a:noFill/>
        </p:spPr>
        <p:txBody>
          <a:bodyPr wrap="none" rtlCol="0">
            <a:spAutoFit/>
          </a:bodyPr>
          <a:lstStyle/>
          <a:p>
            <a:r>
              <a:rPr lang="en-US" sz="2400" dirty="0" smtClean="0"/>
              <a:t>Masks Off</a:t>
            </a:r>
          </a:p>
        </p:txBody>
      </p:sp>
      <p:sp>
        <p:nvSpPr>
          <p:cNvPr id="13" name="TextBox 12"/>
          <p:cNvSpPr txBox="1"/>
          <p:nvPr/>
        </p:nvSpPr>
        <p:spPr>
          <a:xfrm>
            <a:off x="4873183" y="1152258"/>
            <a:ext cx="1569660" cy="461665"/>
          </a:xfrm>
          <a:prstGeom prst="rect">
            <a:avLst/>
          </a:prstGeom>
          <a:noFill/>
        </p:spPr>
        <p:txBody>
          <a:bodyPr wrap="none" rtlCol="0">
            <a:spAutoFit/>
          </a:bodyPr>
          <a:lstStyle/>
          <a:p>
            <a:r>
              <a:rPr lang="en-US" sz="2400" dirty="0" smtClean="0"/>
              <a:t>Masks On</a:t>
            </a:r>
          </a:p>
        </p:txBody>
      </p:sp>
      <p:sp>
        <p:nvSpPr>
          <p:cNvPr id="16" name="TextBox 15"/>
          <p:cNvSpPr txBox="1"/>
          <p:nvPr/>
        </p:nvSpPr>
        <p:spPr>
          <a:xfrm rot="16200000">
            <a:off x="215748" y="2164672"/>
            <a:ext cx="1143262" cy="400110"/>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-order</a:t>
            </a:r>
          </a:p>
        </p:txBody>
      </p:sp>
      <p:sp>
        <p:nvSpPr>
          <p:cNvPr id="19" name="TextBox 18"/>
          <p:cNvSpPr txBox="1"/>
          <p:nvPr/>
        </p:nvSpPr>
        <p:spPr>
          <a:xfrm rot="16200000">
            <a:off x="187697" y="3690553"/>
            <a:ext cx="1199367" cy="400110"/>
          </a:xfrm>
          <a:prstGeom prst="rect">
            <a:avLst/>
          </a:prstGeom>
          <a:noFill/>
        </p:spPr>
        <p:txBody>
          <a:bodyPr wrap="none" rtlCol="0">
            <a:spAutoFit/>
          </a:bodyPr>
          <a:lstStyle/>
          <a:p>
            <a:r>
              <a:rPr lang="en-US" sz="2000" dirty="0" smtClean="0"/>
              <a:t>2</a:t>
            </a:r>
            <a:r>
              <a:rPr lang="en-US" sz="2000" baseline="30000" dirty="0" smtClean="0"/>
              <a:t>nd</a:t>
            </a:r>
            <a:r>
              <a:rPr lang="en-US" sz="2000" dirty="0" smtClean="0"/>
              <a:t>-order</a:t>
            </a:r>
          </a:p>
        </p:txBody>
      </p:sp>
      <p:sp>
        <p:nvSpPr>
          <p:cNvPr id="10" name="TextBox 9"/>
          <p:cNvSpPr txBox="1"/>
          <p:nvPr/>
        </p:nvSpPr>
        <p:spPr>
          <a:xfrm rot="16200000">
            <a:off x="206130" y="5187952"/>
            <a:ext cx="1162498" cy="400110"/>
          </a:xfrm>
          <a:prstGeom prst="rect">
            <a:avLst/>
          </a:prstGeom>
          <a:noFill/>
        </p:spPr>
        <p:txBody>
          <a:bodyPr wrap="none" rtlCol="0">
            <a:spAutoFit/>
          </a:bodyPr>
          <a:lstStyle/>
          <a:p>
            <a:r>
              <a:rPr lang="en-US" sz="2000" dirty="0" smtClean="0"/>
              <a:t>3</a:t>
            </a:r>
            <a:r>
              <a:rPr lang="en-US" sz="2000" baseline="30000" dirty="0" smtClean="0"/>
              <a:t>rd</a:t>
            </a:r>
            <a:r>
              <a:rPr lang="en-US" sz="2000" dirty="0" smtClean="0"/>
              <a:t>-order</a:t>
            </a:r>
          </a:p>
        </p:txBody>
      </p:sp>
      <p:sp>
        <p:nvSpPr>
          <p:cNvPr id="11" name="TextBox 10"/>
          <p:cNvSpPr txBox="1"/>
          <p:nvPr/>
        </p:nvSpPr>
        <p:spPr>
          <a:xfrm>
            <a:off x="2132780" y="6310105"/>
            <a:ext cx="827471" cy="400110"/>
          </a:xfrm>
          <a:prstGeom prst="rect">
            <a:avLst/>
          </a:prstGeom>
          <a:noFill/>
        </p:spPr>
        <p:txBody>
          <a:bodyPr wrap="none" rtlCol="0">
            <a:spAutoFit/>
          </a:bodyPr>
          <a:lstStyle/>
          <a:p>
            <a:r>
              <a:rPr lang="en-US" sz="2000" dirty="0" smtClean="0"/>
              <a:t>TVLA</a:t>
            </a:r>
          </a:p>
        </p:txBody>
      </p:sp>
      <mc:AlternateContent xmlns:mc="http://schemas.openxmlformats.org/markup-compatibility/2006" xmlns:a14="http://schemas.microsoft.com/office/drawing/2010/main">
        <mc:Choice Requires="a14">
          <p:sp>
            <p:nvSpPr>
              <p:cNvPr id="12" name="TextBox 11"/>
              <p:cNvSpPr txBox="1"/>
              <p:nvPr/>
            </p:nvSpPr>
            <p:spPr>
              <a:xfrm>
                <a:off x="3516842" y="6310105"/>
                <a:ext cx="171662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𝑣𝑎𝑙𝑢𝑒</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m:t>
                      </m:r>
                    </m:oMath>
                  </m:oMathPara>
                </a14:m>
                <a:endParaRPr lang="en-US" sz="20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3516842" y="6310105"/>
                <a:ext cx="1716624" cy="400110"/>
              </a:xfrm>
              <a:prstGeom prst="rect">
                <a:avLst/>
              </a:prstGeom>
              <a:blipFill>
                <a:blip r:embed="rId4"/>
                <a:stretch>
                  <a:fillRect b="-16667"/>
                </a:stretch>
              </a:blipFill>
            </p:spPr>
            <p:txBody>
              <a:bodyPr/>
              <a:lstStyle/>
              <a:p>
                <a:r>
                  <a:rPr lang="nl-BE">
                    <a:noFill/>
                  </a:rPr>
                  <a:t> </a:t>
                </a:r>
              </a:p>
            </p:txBody>
          </p:sp>
        </mc:Fallback>
      </mc:AlternateContent>
      <p:sp>
        <p:nvSpPr>
          <p:cNvPr id="14" name="TextBox 13"/>
          <p:cNvSpPr txBox="1"/>
          <p:nvPr/>
        </p:nvSpPr>
        <p:spPr>
          <a:xfrm>
            <a:off x="5790057" y="6310105"/>
            <a:ext cx="1451038" cy="400110"/>
          </a:xfrm>
          <a:prstGeom prst="rect">
            <a:avLst/>
          </a:prstGeom>
          <a:noFill/>
        </p:spPr>
        <p:txBody>
          <a:bodyPr wrap="none" rtlCol="0">
            <a:spAutoFit/>
          </a:bodyPr>
          <a:lstStyle/>
          <a:p>
            <a:r>
              <a:rPr lang="en-US" sz="2000" dirty="0" smtClean="0"/>
              <a:t>55M traces</a:t>
            </a:r>
          </a:p>
        </p:txBody>
      </p:sp>
      <p:pic>
        <p:nvPicPr>
          <p:cNvPr id="15" name="Picture 14"/>
          <p:cNvPicPr>
            <a:picLocks noChangeAspect="1"/>
          </p:cNvPicPr>
          <p:nvPr/>
        </p:nvPicPr>
        <p:blipFill rotWithShape="1">
          <a:blip r:embed="rId5"/>
          <a:srcRect l="22064" t="13986" r="20079" b="13210"/>
          <a:stretch/>
        </p:blipFill>
        <p:spPr>
          <a:xfrm>
            <a:off x="1179360" y="1562003"/>
            <a:ext cx="6714230" cy="4752459"/>
          </a:xfrm>
          <a:prstGeom prst="rect">
            <a:avLst/>
          </a:prstGeom>
        </p:spPr>
      </p:pic>
      <p:cxnSp>
        <p:nvCxnSpPr>
          <p:cNvPr id="17" name="Straight Connector 16"/>
          <p:cNvCxnSpPr/>
          <p:nvPr/>
        </p:nvCxnSpPr>
        <p:spPr>
          <a:xfrm>
            <a:off x="1513777" y="2876669"/>
            <a:ext cx="2924874"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678447" y="3300414"/>
            <a:ext cx="3139197" cy="2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72097" y="3001964"/>
            <a:ext cx="3139197" cy="2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672097" y="1738314"/>
            <a:ext cx="3139197" cy="2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675272" y="4567239"/>
            <a:ext cx="3139197" cy="2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67334" y="4868909"/>
            <a:ext cx="3166978" cy="31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83209" y="6069014"/>
            <a:ext cx="3139197" cy="241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18531" y="3471988"/>
            <a:ext cx="2924874"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13772" y="3614862"/>
            <a:ext cx="2924874"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23286" y="6000894"/>
            <a:ext cx="2924874"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3278" y="6029466"/>
            <a:ext cx="2924874" cy="796"/>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22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3</a:t>
            </a:fld>
            <a:endParaRPr lang="en" sz="1800">
              <a:solidFill>
                <a:srgbClr val="000000"/>
              </a:solidFill>
            </a:endParaRPr>
          </a:p>
        </p:txBody>
      </p:sp>
      <p:sp>
        <p:nvSpPr>
          <p:cNvPr id="287" name="Shape 287"/>
          <p:cNvSpPr txBox="1">
            <a:spLocks noGrp="1"/>
          </p:cNvSpPr>
          <p:nvPr>
            <p:ph type="title"/>
          </p:nvPr>
        </p:nvSpPr>
        <p:spPr>
          <a:xfrm>
            <a:off x="421825" y="270775"/>
            <a:ext cx="8229300" cy="1144800"/>
          </a:xfrm>
          <a:prstGeom prst="rect">
            <a:avLst/>
          </a:prstGeom>
        </p:spPr>
        <p:txBody>
          <a:bodyPr lIns="91425" tIns="91425" rIns="91425" bIns="91425" anchor="ctr" anchorCtr="0">
            <a:noAutofit/>
          </a:bodyPr>
          <a:lstStyle/>
          <a:p>
            <a:pPr lvl="0" algn="ctr" rtl="0">
              <a:spcBef>
                <a:spcPts val="0"/>
              </a:spcBef>
              <a:buNone/>
            </a:pPr>
            <a:r>
              <a:rPr lang="en" sz="4800" b="1" dirty="0" smtClean="0">
                <a:solidFill>
                  <a:srgbClr val="000000"/>
                </a:solidFill>
              </a:rPr>
              <a:t>Rhythmic Keccak</a:t>
            </a:r>
            <a:endParaRPr lang="en" sz="4800" b="1" dirty="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Char char="-"/>
            </a:pPr>
            <a:r>
              <a:rPr lang="en" sz="2400" dirty="0" smtClean="0">
                <a:solidFill>
                  <a:srgbClr val="000000"/>
                </a:solidFill>
              </a:rPr>
              <a:t>Masking</a:t>
            </a:r>
            <a:endParaRPr sz="1200" dirty="0">
              <a:solidFill>
                <a:srgbClr val="D9D9D9"/>
              </a:solidFill>
            </a:endParaRPr>
          </a:p>
          <a:p>
            <a:pPr marL="457200" indent="-381000">
              <a:buClr>
                <a:srgbClr val="000000"/>
              </a:buClr>
              <a:buChar char="-"/>
            </a:pPr>
            <a:r>
              <a:rPr lang="en" sz="2400" dirty="0" smtClean="0">
                <a:solidFill>
                  <a:srgbClr val="000000"/>
                </a:solidFill>
              </a:rPr>
              <a:t>Input dependencies</a:t>
            </a:r>
            <a:endParaRPr lang="en" sz="2400" dirty="0">
              <a:solidFill>
                <a:srgbClr val="000000"/>
              </a:solidFill>
            </a:endParaRPr>
          </a:p>
          <a:p>
            <a:pPr marL="457200" indent="-381000">
              <a:buClr>
                <a:srgbClr val="000000"/>
              </a:buClr>
              <a:buChar char="-"/>
            </a:pPr>
            <a:r>
              <a:rPr lang="en" sz="2400" dirty="0" smtClean="0">
                <a:solidFill>
                  <a:srgbClr val="000000"/>
                </a:solidFill>
              </a:rPr>
              <a:t>Implementations &amp; Evaluation</a:t>
            </a:r>
            <a:endParaRPr lang="en" sz="2400" dirty="0">
              <a:solidFill>
                <a:srgbClr val="000000"/>
              </a:solidFill>
            </a:endParaRPr>
          </a:p>
          <a:p>
            <a:pPr marL="457200" indent="-381000">
              <a:buClr>
                <a:srgbClr val="000000"/>
              </a:buClr>
              <a:buChar char="-"/>
            </a:pPr>
            <a:r>
              <a:rPr lang="en" sz="2400" dirty="0" smtClean="0">
                <a:solidFill>
                  <a:srgbClr val="000000"/>
                </a:solidFill>
              </a:rPr>
              <a:t>Unrolled implementations</a:t>
            </a:r>
            <a:endParaRPr lang="en" sz="2400" dirty="0">
              <a:solidFill>
                <a:srgbClr val="000000"/>
              </a:solidFill>
            </a:endParaRPr>
          </a:p>
          <a:p>
            <a:pPr marL="457200" indent="-381000">
              <a:buClr>
                <a:srgbClr val="000000"/>
              </a:buClr>
              <a:buChar char="-"/>
            </a:pPr>
            <a:r>
              <a:rPr lang="en" sz="2400" dirty="0" smtClean="0">
                <a:solidFill>
                  <a:srgbClr val="000000"/>
                </a:solidFill>
              </a:rPr>
              <a:t>Speeding up Keccak</a:t>
            </a:r>
          </a:p>
          <a:p>
            <a:pPr marL="457200" indent="-381000">
              <a:buClr>
                <a:srgbClr val="000000"/>
              </a:buClr>
              <a:buChar char="-"/>
            </a:pPr>
            <a:r>
              <a:rPr lang="en" sz="2400" dirty="0" smtClean="0">
                <a:solidFill>
                  <a:srgbClr val="000000"/>
                </a:solidFill>
              </a:rPr>
              <a:t>Evaluation</a:t>
            </a:r>
            <a:endParaRPr lang="en" sz="2400" dirty="0">
              <a:solidFill>
                <a:srgbClr val="000000"/>
              </a:solidFill>
            </a:endParaRPr>
          </a:p>
          <a:p>
            <a:pPr lvl="0" rtl="0">
              <a:spcBef>
                <a:spcPts val="0"/>
              </a:spcBef>
              <a:buNone/>
            </a:pPr>
            <a:endParaRPr sz="3000" dirty="0"/>
          </a:p>
          <a:p>
            <a:pPr lvl="0" rtl="0">
              <a:spcBef>
                <a:spcPts val="0"/>
              </a:spcBef>
              <a:buNone/>
            </a:pPr>
            <a:endParaRPr sz="3000" dirty="0"/>
          </a:p>
        </p:txBody>
      </p:sp>
    </p:spTree>
    <p:extLst>
      <p:ext uri="{BB962C8B-B14F-4D97-AF65-F5344CB8AC3E}">
        <p14:creationId xmlns:p14="http://schemas.microsoft.com/office/powerpoint/2010/main" val="77270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30</a:t>
            </a:fld>
            <a:endParaRPr lang="en" sz="1800">
              <a:solidFill>
                <a:srgbClr val="000000"/>
              </a:solidFill>
            </a:endParaRPr>
          </a:p>
        </p:txBody>
      </p:sp>
      <p:sp>
        <p:nvSpPr>
          <p:cNvPr id="287" name="Shape 287"/>
          <p:cNvSpPr txBox="1">
            <a:spLocks noGrp="1"/>
          </p:cNvSpPr>
          <p:nvPr>
            <p:ph type="title"/>
          </p:nvPr>
        </p:nvSpPr>
        <p:spPr>
          <a:xfrm>
            <a:off x="421825" y="270775"/>
            <a:ext cx="8229300" cy="1144800"/>
          </a:xfrm>
          <a:prstGeom prst="rect">
            <a:avLst/>
          </a:prstGeom>
        </p:spPr>
        <p:txBody>
          <a:bodyPr lIns="91425" tIns="91425" rIns="91425" bIns="91425" anchor="ctr" anchorCtr="0">
            <a:noAutofit/>
          </a:bodyPr>
          <a:lstStyle/>
          <a:p>
            <a:pPr lvl="0" algn="ctr"/>
            <a:r>
              <a:rPr lang="en" sz="4800" b="1" dirty="0" smtClean="0">
                <a:solidFill>
                  <a:srgbClr val="000000"/>
                </a:solidFill>
              </a:rPr>
              <a:t>Conclusions</a:t>
            </a:r>
            <a:endParaRPr lang="en" sz="4800" b="1" dirty="0">
              <a:solidFill>
                <a:srgbClr val="000000"/>
              </a:solidFill>
            </a:endParaRPr>
          </a:p>
        </p:txBody>
      </p:sp>
      <p:sp>
        <p:nvSpPr>
          <p:cNvPr id="11" name="Shape 288"/>
          <p:cNvSpPr txBox="1">
            <a:spLocks noGrp="1"/>
          </p:cNvSpPr>
          <p:nvPr>
            <p:ph type="body" idx="1"/>
          </p:nvPr>
        </p:nvSpPr>
        <p:spPr>
          <a:xfrm>
            <a:off x="638914" y="1668830"/>
            <a:ext cx="7917869" cy="44053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Char char="-"/>
            </a:pPr>
            <a:r>
              <a:rPr lang="en-US" sz="2400" dirty="0" smtClean="0">
                <a:solidFill>
                  <a:srgbClr val="000000"/>
                </a:solidFill>
              </a:rPr>
              <a:t>A flaw was discovered in previous work round-based implementation of Keccak</a:t>
            </a:r>
            <a:endParaRPr sz="1200" dirty="0">
              <a:solidFill>
                <a:srgbClr val="D9D9D9"/>
              </a:solidFill>
            </a:endParaRPr>
          </a:p>
          <a:p>
            <a:pPr marL="457200" indent="-381000">
              <a:buClr>
                <a:srgbClr val="000000"/>
              </a:buClr>
              <a:buChar char="-"/>
            </a:pPr>
            <a:r>
              <a:rPr lang="en" sz="2400" dirty="0" smtClean="0">
                <a:solidFill>
                  <a:srgbClr val="000000"/>
                </a:solidFill>
              </a:rPr>
              <a:t>Causes are analyzed and fixed, with a practical evaluation </a:t>
            </a:r>
          </a:p>
          <a:p>
            <a:pPr marL="457200" indent="-381000">
              <a:buClr>
                <a:srgbClr val="000000"/>
              </a:buClr>
              <a:buChar char="-"/>
            </a:pPr>
            <a:r>
              <a:rPr lang="en" sz="2400" dirty="0" smtClean="0">
                <a:solidFill>
                  <a:srgbClr val="000000"/>
                </a:solidFill>
              </a:rPr>
              <a:t>A methodology to secure unwrapped implementations</a:t>
            </a:r>
            <a:endParaRPr lang="en" sz="2400" dirty="0">
              <a:solidFill>
                <a:srgbClr val="000000"/>
              </a:solidFill>
            </a:endParaRPr>
          </a:p>
          <a:p>
            <a:pPr marL="457200" indent="-381000">
              <a:buClr>
                <a:srgbClr val="000000"/>
              </a:buClr>
              <a:buChar char="-"/>
            </a:pPr>
            <a:r>
              <a:rPr lang="en" sz="2400" dirty="0" smtClean="0">
                <a:solidFill>
                  <a:srgbClr val="000000"/>
                </a:solidFill>
              </a:rPr>
              <a:t>Faster Keccak implementation with 70,12 kGE and 20,61 ns per computation</a:t>
            </a:r>
            <a:endParaRPr sz="3000" dirty="0"/>
          </a:p>
        </p:txBody>
      </p:sp>
    </p:spTree>
    <p:extLst>
      <p:ext uri="{BB962C8B-B14F-4D97-AF65-F5344CB8AC3E}">
        <p14:creationId xmlns:p14="http://schemas.microsoft.com/office/powerpoint/2010/main" val="2007871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dirty="0">
              <a:solidFill>
                <a:srgbClr val="000000"/>
              </a:solidFill>
            </a:endParaRPr>
          </a:p>
          <a:p>
            <a:pPr lvl="0" algn="ctr" rtl="0">
              <a:spcBef>
                <a:spcPts val="0"/>
              </a:spcBef>
              <a:buNone/>
            </a:pPr>
            <a:fld id="{00000000-1234-1234-1234-123412341234}" type="slidenum">
              <a:rPr lang="en" sz="1800">
                <a:solidFill>
                  <a:srgbClr val="000000"/>
                </a:solidFill>
              </a:rPr>
              <a:t>31</a:t>
            </a:fld>
            <a:endParaRPr lang="en" sz="1800" dirty="0">
              <a:solidFill>
                <a:srgbClr val="000000"/>
              </a:solidFill>
            </a:endParaRPr>
          </a:p>
        </p:txBody>
      </p:sp>
      <p:sp>
        <p:nvSpPr>
          <p:cNvPr id="4" name="Title 3"/>
          <p:cNvSpPr>
            <a:spLocks noGrp="1"/>
          </p:cNvSpPr>
          <p:nvPr>
            <p:ph type="title"/>
          </p:nvPr>
        </p:nvSpPr>
        <p:spPr>
          <a:xfrm>
            <a:off x="601833" y="1988100"/>
            <a:ext cx="8229300" cy="1144800"/>
          </a:xfrm>
        </p:spPr>
        <p:txBody>
          <a:bodyPr/>
          <a:lstStyle/>
          <a:p>
            <a:r>
              <a:rPr lang="en-US" sz="8800" dirty="0" smtClean="0"/>
              <a:t>Thank you!</a:t>
            </a:r>
            <a:endParaRPr lang="nl-BE" sz="8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00" y="3507638"/>
            <a:ext cx="2825496" cy="2825496"/>
          </a:xfrm>
          <a:prstGeom prst="rect">
            <a:avLst/>
          </a:prstGeom>
        </p:spPr>
      </p:pic>
    </p:spTree>
    <p:extLst>
      <p:ext uri="{BB962C8B-B14F-4D97-AF65-F5344CB8AC3E}">
        <p14:creationId xmlns:p14="http://schemas.microsoft.com/office/powerpoint/2010/main" val="2411687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dirty="0">
              <a:solidFill>
                <a:srgbClr val="000000"/>
              </a:solidFill>
            </a:endParaRPr>
          </a:p>
          <a:p>
            <a:pPr lvl="0" algn="ctr" rtl="0">
              <a:spcBef>
                <a:spcPts val="0"/>
              </a:spcBef>
              <a:buNone/>
            </a:pPr>
            <a:fld id="{00000000-1234-1234-1234-123412341234}" type="slidenum">
              <a:rPr lang="en" sz="1800">
                <a:solidFill>
                  <a:srgbClr val="000000"/>
                </a:solidFill>
              </a:rPr>
              <a:t>32</a:t>
            </a:fld>
            <a:endParaRPr lang="en" sz="1800">
              <a:solidFill>
                <a:srgbClr val="000000"/>
              </a:solidFill>
            </a:endParaRPr>
          </a:p>
        </p:txBody>
      </p:sp>
      <p:sp>
        <p:nvSpPr>
          <p:cNvPr id="287" name="Shape 287"/>
          <p:cNvSpPr txBox="1">
            <a:spLocks noGrp="1"/>
          </p:cNvSpPr>
          <p:nvPr>
            <p:ph type="title"/>
          </p:nvPr>
        </p:nvSpPr>
        <p:spPr>
          <a:xfrm>
            <a:off x="421825" y="435875"/>
            <a:ext cx="8229300" cy="1144800"/>
          </a:xfrm>
          <a:prstGeom prst="rect">
            <a:avLst/>
          </a:prstGeom>
        </p:spPr>
        <p:txBody>
          <a:bodyPr lIns="91425" tIns="91425" rIns="91425" bIns="91425" anchor="ctr" anchorCtr="0">
            <a:noAutofit/>
          </a:bodyPr>
          <a:lstStyle/>
          <a:p>
            <a:pPr lvl="0" algn="ctr" rtl="0">
              <a:spcBef>
                <a:spcPts val="0"/>
              </a:spcBef>
              <a:buNone/>
            </a:pPr>
            <a:r>
              <a:rPr lang="en" sz="4800" b="1" dirty="0" smtClean="0">
                <a:solidFill>
                  <a:srgbClr val="000000"/>
                </a:solidFill>
              </a:rPr>
              <a:t>Keccak</a:t>
            </a:r>
            <a:endParaRPr lang="en" sz="4800" b="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392" y="3396523"/>
            <a:ext cx="1950889" cy="23837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51" y="3627202"/>
            <a:ext cx="3021329" cy="21530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313" y="1580675"/>
            <a:ext cx="4487045" cy="16460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474" y="1213743"/>
            <a:ext cx="1963082" cy="2219136"/>
          </a:xfrm>
          <a:prstGeom prst="rect">
            <a:avLst/>
          </a:prstGeom>
        </p:spPr>
      </p:pic>
      <p:sp>
        <p:nvSpPr>
          <p:cNvPr id="2" name="TextBox 1"/>
          <p:cNvSpPr txBox="1"/>
          <p:nvPr/>
        </p:nvSpPr>
        <p:spPr>
          <a:xfrm>
            <a:off x="7213281" y="5414348"/>
            <a:ext cx="397866" cy="523220"/>
          </a:xfrm>
          <a:prstGeom prst="rect">
            <a:avLst/>
          </a:prstGeom>
          <a:noFill/>
        </p:spPr>
        <p:txBody>
          <a:bodyPr wrap="none" rtlCol="0">
            <a:spAutoFit/>
          </a:bodyPr>
          <a:lstStyle/>
          <a:p>
            <a:r>
              <a:rPr lang="nl-BE" sz="2800" dirty="0" smtClean="0"/>
              <a:t>ꭕ</a:t>
            </a:r>
            <a:endParaRPr lang="nl-BE" dirty="0"/>
          </a:p>
        </p:txBody>
      </p:sp>
      <p:sp>
        <p:nvSpPr>
          <p:cNvPr id="11" name="TextBox 10"/>
          <p:cNvSpPr txBox="1"/>
          <p:nvPr/>
        </p:nvSpPr>
        <p:spPr>
          <a:xfrm>
            <a:off x="2975135" y="2832406"/>
            <a:ext cx="385042" cy="523220"/>
          </a:xfrm>
          <a:prstGeom prst="rect">
            <a:avLst/>
          </a:prstGeom>
          <a:noFill/>
        </p:spPr>
        <p:txBody>
          <a:bodyPr wrap="none" rtlCol="0">
            <a:spAutoFit/>
          </a:bodyPr>
          <a:lstStyle/>
          <a:p>
            <a:r>
              <a:rPr lang="el-GR" sz="2800" dirty="0" smtClean="0"/>
              <a:t>θ</a:t>
            </a:r>
            <a:endParaRPr lang="nl-BE" dirty="0"/>
          </a:p>
        </p:txBody>
      </p:sp>
      <p:sp>
        <p:nvSpPr>
          <p:cNvPr id="12" name="TextBox 11"/>
          <p:cNvSpPr txBox="1"/>
          <p:nvPr/>
        </p:nvSpPr>
        <p:spPr>
          <a:xfrm>
            <a:off x="8093110" y="2832406"/>
            <a:ext cx="388248" cy="523220"/>
          </a:xfrm>
          <a:prstGeom prst="rect">
            <a:avLst/>
          </a:prstGeom>
          <a:noFill/>
        </p:spPr>
        <p:txBody>
          <a:bodyPr wrap="none" rtlCol="0">
            <a:spAutoFit/>
          </a:bodyPr>
          <a:lstStyle/>
          <a:p>
            <a:r>
              <a:rPr lang="el-GR" sz="2800" dirty="0" smtClean="0"/>
              <a:t>ρ</a:t>
            </a:r>
            <a:endParaRPr lang="nl-BE" dirty="0"/>
          </a:p>
        </p:txBody>
      </p:sp>
      <p:sp>
        <p:nvSpPr>
          <p:cNvPr id="13" name="TextBox 12"/>
          <p:cNvSpPr txBox="1"/>
          <p:nvPr/>
        </p:nvSpPr>
        <p:spPr>
          <a:xfrm>
            <a:off x="3787430" y="5414348"/>
            <a:ext cx="433132" cy="523220"/>
          </a:xfrm>
          <a:prstGeom prst="rect">
            <a:avLst/>
          </a:prstGeom>
          <a:noFill/>
        </p:spPr>
        <p:txBody>
          <a:bodyPr wrap="none" rtlCol="0">
            <a:spAutoFit/>
          </a:bodyPr>
          <a:lstStyle/>
          <a:p>
            <a:r>
              <a:rPr lang="el-GR" sz="2800" dirty="0" smtClean="0"/>
              <a:t>π</a:t>
            </a:r>
            <a:endParaRPr lang="nl-BE" dirty="0"/>
          </a:p>
        </p:txBody>
      </p:sp>
      <p:sp>
        <p:nvSpPr>
          <p:cNvPr id="14" name="TextBox 13"/>
          <p:cNvSpPr txBox="1"/>
          <p:nvPr/>
        </p:nvSpPr>
        <p:spPr>
          <a:xfrm>
            <a:off x="8007755" y="4321358"/>
            <a:ext cx="247356" cy="534071"/>
          </a:xfrm>
          <a:prstGeom prst="rect">
            <a:avLst/>
          </a:prstGeom>
          <a:noFill/>
        </p:spPr>
        <p:txBody>
          <a:bodyPr wrap="square" rtlCol="0">
            <a:spAutoFit/>
          </a:bodyPr>
          <a:lstStyle/>
          <a:p>
            <a:r>
              <a:rPr lang="el-GR" sz="2800" dirty="0" smtClean="0"/>
              <a:t>ι</a:t>
            </a:r>
            <a:endParaRPr lang="nl-BE" dirty="0"/>
          </a:p>
        </p:txBody>
      </p:sp>
    </p:spTree>
    <p:extLst>
      <p:ext uri="{BB962C8B-B14F-4D97-AF65-F5344CB8AC3E}">
        <p14:creationId xmlns:p14="http://schemas.microsoft.com/office/powerpoint/2010/main" val="3411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dirty="0">
              <a:solidFill>
                <a:srgbClr val="000000"/>
              </a:solidFill>
            </a:endParaRPr>
          </a:p>
          <a:p>
            <a:pPr lvl="0" algn="ctr" rtl="0">
              <a:spcBef>
                <a:spcPts val="0"/>
              </a:spcBef>
              <a:buNone/>
            </a:pPr>
            <a:fld id="{00000000-1234-1234-1234-123412341234}" type="slidenum">
              <a:rPr lang="en" sz="1800">
                <a:solidFill>
                  <a:srgbClr val="000000"/>
                </a:solidFill>
              </a:rPr>
              <a:t>33</a:t>
            </a:fld>
            <a:endParaRPr lang="en" sz="1800">
              <a:solidFill>
                <a:srgbClr val="000000"/>
              </a:solidFill>
            </a:endParaRPr>
          </a:p>
        </p:txBody>
      </p:sp>
      <p:sp>
        <p:nvSpPr>
          <p:cNvPr id="287" name="Shape 287"/>
          <p:cNvSpPr txBox="1">
            <a:spLocks noGrp="1"/>
          </p:cNvSpPr>
          <p:nvPr>
            <p:ph type="title"/>
          </p:nvPr>
        </p:nvSpPr>
        <p:spPr>
          <a:xfrm>
            <a:off x="421825" y="435875"/>
            <a:ext cx="8229300" cy="1144800"/>
          </a:xfrm>
          <a:prstGeom prst="rect">
            <a:avLst/>
          </a:prstGeom>
        </p:spPr>
        <p:txBody>
          <a:bodyPr lIns="91425" tIns="91425" rIns="91425" bIns="91425" anchor="ctr" anchorCtr="0">
            <a:noAutofit/>
          </a:bodyPr>
          <a:lstStyle/>
          <a:p>
            <a:pPr lvl="0" algn="ctr" rtl="0">
              <a:spcBef>
                <a:spcPts val="0"/>
              </a:spcBef>
              <a:buNone/>
            </a:pPr>
            <a:r>
              <a:rPr lang="en" sz="4800" b="1" dirty="0" smtClean="0">
                <a:solidFill>
                  <a:srgbClr val="000000"/>
                </a:solidFill>
              </a:rPr>
              <a:t>Masking</a:t>
            </a:r>
            <a:endParaRPr lang="en" sz="4800" b="1" dirty="0">
              <a:solidFill>
                <a:srgbClr val="000000"/>
              </a:solidFill>
            </a:endParaRPr>
          </a:p>
        </p:txBody>
      </p:sp>
      <p:sp>
        <p:nvSpPr>
          <p:cNvPr id="15" name="TextBox 14"/>
          <p:cNvSpPr txBox="1"/>
          <p:nvPr/>
        </p:nvSpPr>
        <p:spPr>
          <a:xfrm>
            <a:off x="784825" y="1618392"/>
            <a:ext cx="3506088" cy="461665"/>
          </a:xfrm>
          <a:prstGeom prst="rect">
            <a:avLst/>
          </a:prstGeom>
          <a:noFill/>
        </p:spPr>
        <p:txBody>
          <a:bodyPr wrap="none" rtlCol="0">
            <a:spAutoFit/>
          </a:bodyPr>
          <a:lstStyle/>
          <a:p>
            <a:r>
              <a:rPr lang="en-US" sz="2400" dirty="0" smtClean="0"/>
              <a:t>Based on secret sharing</a:t>
            </a:r>
          </a:p>
        </p:txBody>
      </p:sp>
      <p:sp>
        <p:nvSpPr>
          <p:cNvPr id="16" name="TextBox 15"/>
          <p:cNvSpPr txBox="1"/>
          <p:nvPr/>
        </p:nvSpPr>
        <p:spPr>
          <a:xfrm>
            <a:off x="784825" y="3105780"/>
            <a:ext cx="3624710" cy="461665"/>
          </a:xfrm>
          <a:prstGeom prst="rect">
            <a:avLst/>
          </a:prstGeom>
          <a:noFill/>
        </p:spPr>
        <p:txBody>
          <a:bodyPr wrap="none" rtlCol="0">
            <a:spAutoFit/>
          </a:bodyPr>
          <a:lstStyle/>
          <a:p>
            <a:r>
              <a:rPr lang="en-US" sz="2400" dirty="0" smtClean="0"/>
              <a:t>d-Probing Model [ISW03]</a:t>
            </a:r>
          </a:p>
        </p:txBody>
      </p:sp>
      <mc:AlternateContent xmlns:mc="http://schemas.openxmlformats.org/markup-compatibility/2006" xmlns:a14="http://schemas.microsoft.com/office/drawing/2010/main">
        <mc:Choice Requires="a14">
          <p:sp>
            <p:nvSpPr>
              <p:cNvPr id="7" name="TextBox 6"/>
              <p:cNvSpPr txBox="1"/>
              <p:nvPr/>
            </p:nvSpPr>
            <p:spPr>
              <a:xfrm>
                <a:off x="1194318" y="2395693"/>
                <a:ext cx="3406510" cy="369332"/>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 =</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 ⊥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oMath>
                </a14:m>
                <a:r>
                  <a:rPr lang="nl-BE" sz="2400" dirty="0" smtClean="0"/>
                  <a:t> …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𝑠</m:t>
                        </m:r>
                      </m:sub>
                    </m:sSub>
                  </m:oMath>
                </a14:m>
                <a:r>
                  <a:rPr lang="nl-BE" sz="2400" dirty="0" smtClean="0"/>
                  <a:t>  </a:t>
                </a:r>
                <a:endParaRPr lang="nl-BE"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194318" y="2395693"/>
                <a:ext cx="3406510" cy="369332"/>
              </a:xfrm>
              <a:prstGeom prst="rect">
                <a:avLst/>
              </a:prstGeom>
              <a:blipFill>
                <a:blip r:embed="rId3"/>
                <a:stretch>
                  <a:fillRect l="-2326" t="-24590" b="-49180"/>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663691" y="2441859"/>
                <a:ext cx="9751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oMath>
                  </m:oMathPara>
                </a14:m>
                <a:endParaRPr lang="nl-BE"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663691" y="2441859"/>
                <a:ext cx="975139" cy="369332"/>
              </a:xfrm>
              <a:prstGeom prst="rect">
                <a:avLst/>
              </a:prstGeom>
              <a:blipFill>
                <a:blip r:embed="rId4"/>
                <a:stretch>
                  <a:fillRect l="-5000" r="-8125" b="-21667"/>
                </a:stretch>
              </a:blipFill>
            </p:spPr>
            <p:txBody>
              <a:bodyPr/>
              <a:lstStyle/>
              <a:p>
                <a:r>
                  <a:rPr lang="nl-BE">
                    <a:noFill/>
                  </a:rPr>
                  <a:t> </a:t>
                </a:r>
              </a:p>
            </p:txBody>
          </p:sp>
        </mc:Fallback>
      </mc:AlternateContent>
      <p:sp>
        <p:nvSpPr>
          <p:cNvPr id="19" name="TextBox 18"/>
          <p:cNvSpPr txBox="1"/>
          <p:nvPr/>
        </p:nvSpPr>
        <p:spPr>
          <a:xfrm>
            <a:off x="5285296" y="2395693"/>
            <a:ext cx="1401346" cy="461665"/>
          </a:xfrm>
          <a:prstGeom prst="rect">
            <a:avLst/>
          </a:prstGeom>
          <a:noFill/>
        </p:spPr>
        <p:txBody>
          <a:bodyPr wrap="none" rtlCol="0">
            <a:spAutoFit/>
          </a:bodyPr>
          <a:lstStyle/>
          <a:p>
            <a:r>
              <a:rPr lang="en-US" sz="2400" dirty="0" smtClean="0"/>
              <a:t>Boolean:</a:t>
            </a:r>
          </a:p>
        </p:txBody>
      </p:sp>
      <p:grpSp>
        <p:nvGrpSpPr>
          <p:cNvPr id="42" name="Group 41"/>
          <p:cNvGrpSpPr/>
          <p:nvPr/>
        </p:nvGrpSpPr>
        <p:grpSpPr>
          <a:xfrm>
            <a:off x="1026368" y="3662757"/>
            <a:ext cx="4663599" cy="2178075"/>
            <a:chOff x="2006585" y="2354189"/>
            <a:chExt cx="5059780" cy="2657011"/>
          </a:xfrm>
        </p:grpSpPr>
        <p:pic>
          <p:nvPicPr>
            <p:cNvPr id="43" name="Picture 42"/>
            <p:cNvPicPr>
              <a:picLocks noChangeAspect="1"/>
            </p:cNvPicPr>
            <p:nvPr/>
          </p:nvPicPr>
          <p:blipFill rotWithShape="1">
            <a:blip r:embed="rId5">
              <a:extLst>
                <a:ext uri="{28A0092B-C50C-407E-A947-70E740481C1C}">
                  <a14:useLocalDpi xmlns:a14="http://schemas.microsoft.com/office/drawing/2010/main" val="0"/>
                </a:ext>
              </a:extLst>
            </a:blip>
            <a:srcRect r="6444"/>
            <a:stretch/>
          </p:blipFill>
          <p:spPr>
            <a:xfrm>
              <a:off x="2006585" y="2354189"/>
              <a:ext cx="5059780" cy="2657011"/>
            </a:xfrm>
            <a:prstGeom prst="rect">
              <a:avLst/>
            </a:prstGeom>
          </p:spPr>
        </p:pic>
        <p:sp>
          <p:nvSpPr>
            <p:cNvPr id="44" name="Rectangle 43"/>
            <p:cNvSpPr/>
            <p:nvPr/>
          </p:nvSpPr>
          <p:spPr>
            <a:xfrm>
              <a:off x="2317687" y="2426329"/>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5" name="Rectangle 44"/>
            <p:cNvSpPr/>
            <p:nvPr/>
          </p:nvSpPr>
          <p:spPr>
            <a:xfrm>
              <a:off x="2317687" y="2822569"/>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6" name="Rectangle 45"/>
            <p:cNvSpPr/>
            <p:nvPr/>
          </p:nvSpPr>
          <p:spPr>
            <a:xfrm>
              <a:off x="2317686" y="4262749"/>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7" name="Rectangle 46"/>
            <p:cNvSpPr/>
            <p:nvPr/>
          </p:nvSpPr>
          <p:spPr>
            <a:xfrm>
              <a:off x="2317686" y="4658989"/>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8" name="Rectangle 47"/>
            <p:cNvSpPr/>
            <p:nvPr/>
          </p:nvSpPr>
          <p:spPr>
            <a:xfrm>
              <a:off x="3493072" y="2623100"/>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9" name="Rectangle 48"/>
            <p:cNvSpPr/>
            <p:nvPr/>
          </p:nvSpPr>
          <p:spPr>
            <a:xfrm>
              <a:off x="3490469" y="4475061"/>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Rectangle 49"/>
            <p:cNvSpPr/>
            <p:nvPr/>
          </p:nvSpPr>
          <p:spPr>
            <a:xfrm>
              <a:off x="3987737" y="3802995"/>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1" name="Rectangle 50"/>
            <p:cNvSpPr/>
            <p:nvPr/>
          </p:nvSpPr>
          <p:spPr>
            <a:xfrm>
              <a:off x="3987737" y="4069695"/>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2" name="Rectangle 51"/>
            <p:cNvSpPr/>
            <p:nvPr/>
          </p:nvSpPr>
          <p:spPr>
            <a:xfrm>
              <a:off x="4890231" y="3915786"/>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3" name="Rectangle 52"/>
            <p:cNvSpPr/>
            <p:nvPr/>
          </p:nvSpPr>
          <p:spPr>
            <a:xfrm>
              <a:off x="5471256" y="3682694"/>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4" name="Rectangle 53"/>
            <p:cNvSpPr/>
            <p:nvPr/>
          </p:nvSpPr>
          <p:spPr>
            <a:xfrm>
              <a:off x="5471255" y="3287406"/>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5" name="Rectangle 54"/>
            <p:cNvSpPr/>
            <p:nvPr/>
          </p:nvSpPr>
          <p:spPr>
            <a:xfrm>
              <a:off x="4346352" y="3020706"/>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6" name="Rectangle 55"/>
            <p:cNvSpPr/>
            <p:nvPr/>
          </p:nvSpPr>
          <p:spPr>
            <a:xfrm>
              <a:off x="6384702" y="2623100"/>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7" name="Rectangle 56"/>
            <p:cNvSpPr/>
            <p:nvPr/>
          </p:nvSpPr>
          <p:spPr>
            <a:xfrm>
              <a:off x="6384702" y="3473568"/>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8" name="Rectangle 57"/>
            <p:cNvSpPr/>
            <p:nvPr/>
          </p:nvSpPr>
          <p:spPr>
            <a:xfrm>
              <a:off x="6384702" y="3915785"/>
              <a:ext cx="190123" cy="15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094" y="4515597"/>
            <a:ext cx="525487" cy="525487"/>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3243" y="4902221"/>
            <a:ext cx="525487" cy="525487"/>
          </a:xfrm>
          <a:prstGeom prst="rect">
            <a:avLst/>
          </a:prstGeom>
        </p:spPr>
      </p:pic>
      <p:sp>
        <p:nvSpPr>
          <p:cNvPr id="66" name="TextBox 65"/>
          <p:cNvSpPr txBox="1"/>
          <p:nvPr/>
        </p:nvSpPr>
        <p:spPr>
          <a:xfrm>
            <a:off x="5837199" y="4174956"/>
            <a:ext cx="2510624" cy="830997"/>
          </a:xfrm>
          <a:prstGeom prst="rect">
            <a:avLst/>
          </a:prstGeom>
          <a:noFill/>
        </p:spPr>
        <p:txBody>
          <a:bodyPr wrap="none" rtlCol="0">
            <a:spAutoFit/>
          </a:bodyPr>
          <a:lstStyle/>
          <a:p>
            <a:pPr algn="ctr"/>
            <a:r>
              <a:rPr lang="en-US" sz="2400" dirty="0" smtClean="0"/>
              <a:t>d</a:t>
            </a:r>
            <a:r>
              <a:rPr lang="en-US" sz="2400" baseline="30000" dirty="0" smtClean="0"/>
              <a:t>th</a:t>
            </a:r>
            <a:r>
              <a:rPr lang="en-US" sz="2400" dirty="0" smtClean="0"/>
              <a:t>-order SCA</a:t>
            </a:r>
          </a:p>
          <a:p>
            <a:pPr algn="ctr"/>
            <a:r>
              <a:rPr lang="en-US" sz="2400" dirty="0" smtClean="0"/>
              <a:t>Security [DFS15]</a:t>
            </a:r>
          </a:p>
        </p:txBody>
      </p:sp>
      <p:sp>
        <p:nvSpPr>
          <p:cNvPr id="67" name="TextBox 66"/>
          <p:cNvSpPr txBox="1"/>
          <p:nvPr/>
        </p:nvSpPr>
        <p:spPr>
          <a:xfrm>
            <a:off x="421824" y="6051054"/>
            <a:ext cx="7807776" cy="430887"/>
          </a:xfrm>
          <a:prstGeom prst="rect">
            <a:avLst/>
          </a:prstGeom>
          <a:noFill/>
        </p:spPr>
        <p:txBody>
          <a:bodyPr wrap="square" rtlCol="0">
            <a:spAutoFit/>
          </a:bodyPr>
          <a:lstStyle/>
          <a:p>
            <a:r>
              <a:rPr lang="en-US" sz="1100" b="1" i="1" dirty="0" smtClean="0"/>
              <a:t>[ISW03] </a:t>
            </a:r>
            <a:r>
              <a:rPr lang="en-US" sz="1100" i="1" dirty="0"/>
              <a:t>Y. </a:t>
            </a:r>
            <a:r>
              <a:rPr lang="en-US" sz="1100" i="1" dirty="0" err="1"/>
              <a:t>Ishai</a:t>
            </a:r>
            <a:r>
              <a:rPr lang="en-US" sz="1100" i="1" dirty="0"/>
              <a:t>, A. </a:t>
            </a:r>
            <a:r>
              <a:rPr lang="en-US" sz="1100" i="1" dirty="0" err="1"/>
              <a:t>Sahai</a:t>
            </a:r>
            <a:r>
              <a:rPr lang="en-US" sz="1100" i="1" dirty="0"/>
              <a:t>, and D. Wagner. Private Circuits: Securing </a:t>
            </a:r>
            <a:r>
              <a:rPr lang="en-US" sz="1100" i="1" dirty="0" smtClean="0"/>
              <a:t>Hardware </a:t>
            </a:r>
            <a:r>
              <a:rPr lang="nl-BE" sz="1100" i="1" dirty="0" err="1" smtClean="0"/>
              <a:t>against</a:t>
            </a:r>
            <a:r>
              <a:rPr lang="nl-BE" sz="1100" i="1" dirty="0" smtClean="0"/>
              <a:t> </a:t>
            </a:r>
            <a:r>
              <a:rPr lang="nl-BE" sz="1100" i="1" dirty="0" err="1"/>
              <a:t>Probing</a:t>
            </a:r>
            <a:r>
              <a:rPr lang="nl-BE" sz="1100" i="1" dirty="0"/>
              <a:t> </a:t>
            </a:r>
            <a:r>
              <a:rPr lang="nl-BE" sz="1100" i="1" dirty="0" smtClean="0"/>
              <a:t>Attacks. In CRYPTO 2003</a:t>
            </a:r>
          </a:p>
          <a:p>
            <a:r>
              <a:rPr lang="nl-BE" sz="1100" b="1" i="1" dirty="0" smtClean="0"/>
              <a:t>[DFS15] </a:t>
            </a:r>
            <a:r>
              <a:rPr lang="en-US" sz="1100" i="1" dirty="0" smtClean="0"/>
              <a:t>A. </a:t>
            </a:r>
            <a:r>
              <a:rPr lang="en-US" sz="1100" i="1" dirty="0" err="1" smtClean="0"/>
              <a:t>Duc</a:t>
            </a:r>
            <a:r>
              <a:rPr lang="en-US" sz="1100" i="1" dirty="0" smtClean="0"/>
              <a:t>, S. Faust, and F.-X. </a:t>
            </a:r>
            <a:r>
              <a:rPr lang="en-US" sz="1100" i="1" dirty="0" err="1" smtClean="0"/>
              <a:t>Standaert</a:t>
            </a:r>
            <a:r>
              <a:rPr lang="en-US" sz="1100" i="1" dirty="0" smtClean="0"/>
              <a:t>. Making Masking Security Proofs </a:t>
            </a:r>
            <a:r>
              <a:rPr lang="de-DE" sz="1100" i="1" dirty="0" err="1" smtClean="0"/>
              <a:t>Concrete</a:t>
            </a:r>
            <a:r>
              <a:rPr lang="de-DE" sz="1100" i="1" dirty="0" smtClean="0"/>
              <a:t>. In EUROCRYPT 2015</a:t>
            </a:r>
            <a:endParaRPr lang="en-US" sz="1100" i="1" dirty="0"/>
          </a:p>
        </p:txBody>
      </p:sp>
    </p:spTree>
    <p:extLst>
      <p:ext uri="{BB962C8B-B14F-4D97-AF65-F5344CB8AC3E}">
        <p14:creationId xmlns:p14="http://schemas.microsoft.com/office/powerpoint/2010/main" val="37782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1000"/>
                                        <p:tgtEl>
                                          <p:spTgt spid="65"/>
                                        </p:tgtEl>
                                      </p:cBhvr>
                                    </p:animEffect>
                                    <p:anim calcmode="lin" valueType="num">
                                      <p:cBhvr>
                                        <p:cTn id="39" dur="1000" fill="hold"/>
                                        <p:tgtEl>
                                          <p:spTgt spid="65"/>
                                        </p:tgtEl>
                                        <p:attrNameLst>
                                          <p:attrName>ppt_x</p:attrName>
                                        </p:attrNameLst>
                                      </p:cBhvr>
                                      <p:tavLst>
                                        <p:tav tm="0">
                                          <p:val>
                                            <p:strVal val="#ppt_x"/>
                                          </p:val>
                                        </p:tav>
                                        <p:tav tm="100000">
                                          <p:val>
                                            <p:strVal val="#ppt_x"/>
                                          </p:val>
                                        </p:tav>
                                      </p:tavLst>
                                    </p:anim>
                                    <p:anim calcmode="lin" valueType="num">
                                      <p:cBhvr>
                                        <p:cTn id="4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1000"/>
                                        <p:tgtEl>
                                          <p:spTgt spid="66"/>
                                        </p:tgtEl>
                                      </p:cBhvr>
                                    </p:animEffect>
                                    <p:anim calcmode="lin" valueType="num">
                                      <p:cBhvr>
                                        <p:cTn id="46" dur="1000" fill="hold"/>
                                        <p:tgtEl>
                                          <p:spTgt spid="66"/>
                                        </p:tgtEl>
                                        <p:attrNameLst>
                                          <p:attrName>ppt_x</p:attrName>
                                        </p:attrNameLst>
                                      </p:cBhvr>
                                      <p:tavLst>
                                        <p:tav tm="0">
                                          <p:val>
                                            <p:strVal val="#ppt_x"/>
                                          </p:val>
                                        </p:tav>
                                        <p:tav tm="100000">
                                          <p:val>
                                            <p:strVal val="#ppt_x"/>
                                          </p:val>
                                        </p:tav>
                                      </p:tavLst>
                                    </p:anim>
                                    <p:anim calcmode="lin" valueType="num">
                                      <p:cBhvr>
                                        <p:cTn id="4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34</a:t>
            </a:fld>
            <a:endParaRPr lang="en" sz="1800">
              <a:solidFill>
                <a:srgbClr val="000000"/>
              </a:solidFill>
            </a:endParaRPr>
          </a:p>
        </p:txBody>
      </p:sp>
      <p:sp>
        <p:nvSpPr>
          <p:cNvPr id="6" name="Shape 287"/>
          <p:cNvSpPr txBox="1">
            <a:spLocks/>
          </p:cNvSpPr>
          <p:nvPr/>
        </p:nvSpPr>
        <p:spPr>
          <a:xfrm>
            <a:off x="421825" y="4358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Evaluation</a:t>
            </a:r>
            <a:endParaRPr lang="en" sz="4800" b="1" baseline="30000" dirty="0">
              <a:solidFill>
                <a:srgbClr val="0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613525" y="1620181"/>
                <a:ext cx="5035353" cy="461665"/>
              </a:xfrm>
              <a:prstGeom prst="rect">
                <a:avLst/>
              </a:prstGeom>
              <a:noFill/>
            </p:spPr>
            <p:txBody>
              <a:bodyPr wrap="none" rtlCol="0">
                <a:spAutoFit/>
              </a:bodyPr>
              <a:lstStyle/>
              <a:p>
                <a:r>
                  <a:rPr lang="en-US" sz="2400" dirty="0" smtClean="0"/>
                  <a:t>SAKURA board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Spartan-6 FPGA</a:t>
                </a:r>
              </a:p>
            </p:txBody>
          </p:sp>
        </mc:Choice>
        <mc:Fallback xmlns="">
          <p:sp>
            <p:nvSpPr>
              <p:cNvPr id="9" name="TextBox 8"/>
              <p:cNvSpPr txBox="1">
                <a:spLocks noRot="1" noChangeAspect="1" noMove="1" noResize="1" noEditPoints="1" noAdjustHandles="1" noChangeArrowheads="1" noChangeShapeType="1" noTextEdit="1"/>
              </p:cNvSpPr>
              <p:nvPr/>
            </p:nvSpPr>
            <p:spPr>
              <a:xfrm>
                <a:off x="613525" y="1620181"/>
                <a:ext cx="5035353" cy="461665"/>
              </a:xfrm>
              <a:prstGeom prst="rect">
                <a:avLst/>
              </a:prstGeom>
              <a:blipFill>
                <a:blip r:embed="rId3"/>
                <a:stretch>
                  <a:fillRect l="-1937" t="-9211" r="-847" b="-30263"/>
                </a:stretch>
              </a:blipFill>
            </p:spPr>
            <p:txBody>
              <a:bodyPr/>
              <a:lstStyle/>
              <a:p>
                <a:r>
                  <a:rPr lang="nl-BE">
                    <a:noFill/>
                  </a:rPr>
                  <a:t> </a:t>
                </a:r>
              </a:p>
            </p:txBody>
          </p:sp>
        </mc:Fallback>
      </mc:AlternateContent>
      <p:sp>
        <p:nvSpPr>
          <p:cNvPr id="13" name="TextBox 12"/>
          <p:cNvSpPr txBox="1"/>
          <p:nvPr/>
        </p:nvSpPr>
        <p:spPr>
          <a:xfrm>
            <a:off x="613525" y="2506006"/>
            <a:ext cx="3478837" cy="461665"/>
          </a:xfrm>
          <a:prstGeom prst="rect">
            <a:avLst/>
          </a:prstGeom>
          <a:noFill/>
        </p:spPr>
        <p:txBody>
          <a:bodyPr wrap="none" rtlCol="0">
            <a:spAutoFit/>
          </a:bodyPr>
          <a:lstStyle/>
          <a:p>
            <a:r>
              <a:rPr lang="en-US" sz="2400" dirty="0" smtClean="0"/>
              <a:t>Frequency = 3.072 MHz</a:t>
            </a:r>
          </a:p>
        </p:txBody>
      </p:sp>
      <p:sp>
        <p:nvSpPr>
          <p:cNvPr id="14" name="TextBox 13"/>
          <p:cNvSpPr txBox="1"/>
          <p:nvPr/>
        </p:nvSpPr>
        <p:spPr>
          <a:xfrm>
            <a:off x="613525" y="3391831"/>
            <a:ext cx="7342075" cy="461665"/>
          </a:xfrm>
          <a:prstGeom prst="rect">
            <a:avLst/>
          </a:prstGeom>
          <a:noFill/>
        </p:spPr>
        <p:txBody>
          <a:bodyPr wrap="none" rtlCol="0">
            <a:spAutoFit/>
          </a:bodyPr>
          <a:lstStyle/>
          <a:p>
            <a:r>
              <a:rPr lang="en-US" sz="2400" dirty="0" smtClean="0"/>
              <a:t>Test Vector Leakage Assessment (TVLA) [CMG+13]</a:t>
            </a:r>
          </a:p>
        </p:txBody>
      </p:sp>
      <p:sp>
        <p:nvSpPr>
          <p:cNvPr id="15" name="TextBox 14"/>
          <p:cNvSpPr txBox="1"/>
          <p:nvPr/>
        </p:nvSpPr>
        <p:spPr>
          <a:xfrm>
            <a:off x="421824" y="6004399"/>
            <a:ext cx="7901082" cy="430887"/>
          </a:xfrm>
          <a:prstGeom prst="rect">
            <a:avLst/>
          </a:prstGeom>
          <a:noFill/>
        </p:spPr>
        <p:txBody>
          <a:bodyPr wrap="square" rtlCol="0">
            <a:spAutoFit/>
          </a:bodyPr>
          <a:lstStyle/>
          <a:p>
            <a:r>
              <a:rPr lang="en-US" sz="1100" b="1" i="1" dirty="0" smtClean="0"/>
              <a:t>[GMS17] </a:t>
            </a:r>
            <a:r>
              <a:rPr lang="nl-BE" sz="1100" i="1" dirty="0"/>
              <a:t>J. Cooper, E. De Mulder, G. Goodwill, J. </a:t>
            </a:r>
            <a:r>
              <a:rPr lang="nl-BE" sz="1100" i="1" dirty="0" err="1"/>
              <a:t>Jaffe</a:t>
            </a:r>
            <a:r>
              <a:rPr lang="nl-BE" sz="1100" i="1" dirty="0"/>
              <a:t>, G. </a:t>
            </a:r>
            <a:r>
              <a:rPr lang="nl-BE" sz="1100" i="1" dirty="0" err="1"/>
              <a:t>Kenworthy</a:t>
            </a:r>
            <a:r>
              <a:rPr lang="nl-BE" sz="1100" i="1" dirty="0"/>
              <a:t>, </a:t>
            </a:r>
            <a:r>
              <a:rPr lang="nl-BE" sz="1100" i="1" dirty="0" err="1"/>
              <a:t>and</a:t>
            </a:r>
            <a:r>
              <a:rPr lang="nl-BE" sz="1100" i="1" dirty="0"/>
              <a:t> P. </a:t>
            </a:r>
            <a:r>
              <a:rPr lang="nl-BE" sz="1100" i="1" dirty="0" err="1"/>
              <a:t>Rohatgi</a:t>
            </a:r>
            <a:r>
              <a:rPr lang="nl-BE" sz="1100" i="1" dirty="0" smtClean="0"/>
              <a:t>. </a:t>
            </a:r>
            <a:r>
              <a:rPr lang="en-US" sz="1100" i="1" dirty="0" smtClean="0"/>
              <a:t>Test </a:t>
            </a:r>
            <a:r>
              <a:rPr lang="en-US" sz="1100" i="1" dirty="0"/>
              <a:t>vector leakage assessment (TVLA) methodology in practice. In ICMC</a:t>
            </a:r>
            <a:r>
              <a:rPr lang="nl-BE" sz="1100" i="1" dirty="0"/>
              <a:t> </a:t>
            </a:r>
            <a:r>
              <a:rPr lang="nl-BE" sz="1100" i="1" dirty="0" smtClean="0"/>
              <a:t>2013.</a:t>
            </a:r>
            <a:endParaRPr lang="nl-BE" sz="1100" i="1" dirty="0"/>
          </a:p>
        </p:txBody>
      </p:sp>
      <mc:AlternateContent xmlns:mc="http://schemas.openxmlformats.org/markup-compatibility/2006" xmlns:a14="http://schemas.microsoft.com/office/drawing/2010/main">
        <mc:Choice Requires="a14">
          <p:sp>
            <p:nvSpPr>
              <p:cNvPr id="16" name="TextBox 15"/>
              <p:cNvSpPr txBox="1"/>
              <p:nvPr/>
            </p:nvSpPr>
            <p:spPr>
              <a:xfrm>
                <a:off x="613525" y="4277656"/>
                <a:ext cx="3484224" cy="461665"/>
              </a:xfrm>
              <a:prstGeom prst="rect">
                <a:avLst/>
              </a:prstGeom>
              <a:noFill/>
            </p:spPr>
            <p:txBody>
              <a:bodyPr wrap="none" rtlCol="0">
                <a:spAutoFit/>
              </a:bodyPr>
              <a:lstStyle/>
              <a:p>
                <a:r>
                  <a:rPr lang="en-US" sz="2400" dirty="0" smtClean="0"/>
                  <a:t>Security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𝑣𝑎𝑙𝑢𝑒</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|4.5|</m:t>
                    </m:r>
                  </m:oMath>
                </a14:m>
                <a:endParaRPr lang="en-US" sz="240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613525" y="4277656"/>
                <a:ext cx="3484224" cy="461665"/>
              </a:xfrm>
              <a:prstGeom prst="rect">
                <a:avLst/>
              </a:prstGeom>
              <a:blipFill>
                <a:blip r:embed="rId4"/>
                <a:stretch>
                  <a:fillRect l="-2802" t="-9333" r="-701" b="-32000"/>
                </a:stretch>
              </a:blipFill>
            </p:spPr>
            <p:txBody>
              <a:bodyPr/>
              <a:lstStyle/>
              <a:p>
                <a:r>
                  <a:rPr lang="nl-BE">
                    <a:noFill/>
                  </a:rPr>
                  <a:t> </a:t>
                </a:r>
              </a:p>
            </p:txBody>
          </p:sp>
        </mc:Fallback>
      </mc:AlternateContent>
      <p:sp>
        <p:nvSpPr>
          <p:cNvPr id="19" name="TextBox 18"/>
          <p:cNvSpPr txBox="1"/>
          <p:nvPr/>
        </p:nvSpPr>
        <p:spPr>
          <a:xfrm>
            <a:off x="613525" y="5041563"/>
            <a:ext cx="3712876" cy="461665"/>
          </a:xfrm>
          <a:prstGeom prst="rect">
            <a:avLst/>
          </a:prstGeom>
          <a:noFill/>
        </p:spPr>
        <p:txBody>
          <a:bodyPr wrap="none" rtlCol="0">
            <a:spAutoFit/>
          </a:bodyPr>
          <a:lstStyle/>
          <a:p>
            <a:r>
              <a:rPr lang="en-US" sz="2400" dirty="0" smtClean="0"/>
              <a:t>55 million traces collected</a:t>
            </a:r>
          </a:p>
        </p:txBody>
      </p:sp>
    </p:spTree>
    <p:extLst>
      <p:ext uri="{BB962C8B-B14F-4D97-AF65-F5344CB8AC3E}">
        <p14:creationId xmlns:p14="http://schemas.microsoft.com/office/powerpoint/2010/main" val="5649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35</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DOM-Keccak</a:t>
            </a:r>
            <a:endParaRPr lang="en" sz="4800" b="1" baseline="30000" dirty="0">
              <a:solidFill>
                <a:srgbClr val="000000"/>
              </a:solidFill>
            </a:endParaRPr>
          </a:p>
        </p:txBody>
      </p:sp>
      <p:sp>
        <p:nvSpPr>
          <p:cNvPr id="9" name="TextBox 8"/>
          <p:cNvSpPr txBox="1"/>
          <p:nvPr/>
        </p:nvSpPr>
        <p:spPr>
          <a:xfrm>
            <a:off x="1392193" y="1152258"/>
            <a:ext cx="1568058" cy="461665"/>
          </a:xfrm>
          <a:prstGeom prst="rect">
            <a:avLst/>
          </a:prstGeom>
          <a:noFill/>
        </p:spPr>
        <p:txBody>
          <a:bodyPr wrap="none" rtlCol="0">
            <a:spAutoFit/>
          </a:bodyPr>
          <a:lstStyle/>
          <a:p>
            <a:r>
              <a:rPr lang="en-US" sz="2400" dirty="0" smtClean="0"/>
              <a:t>Masks Off</a:t>
            </a:r>
          </a:p>
        </p:txBody>
      </p:sp>
      <p:sp>
        <p:nvSpPr>
          <p:cNvPr id="13" name="TextBox 12"/>
          <p:cNvSpPr txBox="1"/>
          <p:nvPr/>
        </p:nvSpPr>
        <p:spPr>
          <a:xfrm>
            <a:off x="4873183" y="1152258"/>
            <a:ext cx="1569660" cy="461665"/>
          </a:xfrm>
          <a:prstGeom prst="rect">
            <a:avLst/>
          </a:prstGeom>
          <a:noFill/>
        </p:spPr>
        <p:txBody>
          <a:bodyPr wrap="none" rtlCol="0">
            <a:spAutoFit/>
          </a:bodyPr>
          <a:lstStyle/>
          <a:p>
            <a:r>
              <a:rPr lang="en-US" sz="2400" dirty="0" smtClean="0"/>
              <a:t>Masks On</a:t>
            </a:r>
          </a:p>
        </p:txBody>
      </p:sp>
      <p:sp>
        <p:nvSpPr>
          <p:cNvPr id="16" name="TextBox 15"/>
          <p:cNvSpPr txBox="1"/>
          <p:nvPr/>
        </p:nvSpPr>
        <p:spPr>
          <a:xfrm rot="16200000">
            <a:off x="215748" y="2164672"/>
            <a:ext cx="1143262" cy="400110"/>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-order</a:t>
            </a:r>
          </a:p>
        </p:txBody>
      </p:sp>
      <p:sp>
        <p:nvSpPr>
          <p:cNvPr id="19" name="TextBox 18"/>
          <p:cNvSpPr txBox="1"/>
          <p:nvPr/>
        </p:nvSpPr>
        <p:spPr>
          <a:xfrm rot="16200000">
            <a:off x="187697" y="3690553"/>
            <a:ext cx="1199367" cy="400110"/>
          </a:xfrm>
          <a:prstGeom prst="rect">
            <a:avLst/>
          </a:prstGeom>
          <a:noFill/>
        </p:spPr>
        <p:txBody>
          <a:bodyPr wrap="none" rtlCol="0">
            <a:spAutoFit/>
          </a:bodyPr>
          <a:lstStyle/>
          <a:p>
            <a:r>
              <a:rPr lang="en-US" sz="2000" dirty="0" smtClean="0"/>
              <a:t>2</a:t>
            </a:r>
            <a:r>
              <a:rPr lang="en-US" sz="2000" baseline="30000" dirty="0" smtClean="0"/>
              <a:t>nd</a:t>
            </a:r>
            <a:r>
              <a:rPr lang="en-US" sz="2000" dirty="0" smtClean="0"/>
              <a:t>-order</a:t>
            </a:r>
          </a:p>
        </p:txBody>
      </p:sp>
      <p:pic>
        <p:nvPicPr>
          <p:cNvPr id="3" name="Picture 2"/>
          <p:cNvPicPr>
            <a:picLocks noChangeAspect="1"/>
          </p:cNvPicPr>
          <p:nvPr/>
        </p:nvPicPr>
        <p:blipFill>
          <a:blip r:embed="rId3"/>
          <a:stretch>
            <a:fillRect/>
          </a:stretch>
        </p:blipFill>
        <p:spPr>
          <a:xfrm>
            <a:off x="987434" y="1613923"/>
            <a:ext cx="6775441" cy="4634627"/>
          </a:xfrm>
          <a:prstGeom prst="rect">
            <a:avLst/>
          </a:prstGeom>
        </p:spPr>
      </p:pic>
      <p:sp>
        <p:nvSpPr>
          <p:cNvPr id="10" name="TextBox 9"/>
          <p:cNvSpPr txBox="1"/>
          <p:nvPr/>
        </p:nvSpPr>
        <p:spPr>
          <a:xfrm rot="16200000">
            <a:off x="206130" y="5187952"/>
            <a:ext cx="1162498" cy="400110"/>
          </a:xfrm>
          <a:prstGeom prst="rect">
            <a:avLst/>
          </a:prstGeom>
          <a:noFill/>
        </p:spPr>
        <p:txBody>
          <a:bodyPr wrap="none" rtlCol="0">
            <a:spAutoFit/>
          </a:bodyPr>
          <a:lstStyle/>
          <a:p>
            <a:r>
              <a:rPr lang="en-US" sz="2000" dirty="0" smtClean="0"/>
              <a:t>3</a:t>
            </a:r>
            <a:r>
              <a:rPr lang="en-US" sz="2000" baseline="30000" dirty="0" smtClean="0"/>
              <a:t>rd</a:t>
            </a:r>
            <a:r>
              <a:rPr lang="en-US" sz="2000" dirty="0" smtClean="0"/>
              <a:t>-order</a:t>
            </a:r>
          </a:p>
        </p:txBody>
      </p:sp>
      <p:sp>
        <p:nvSpPr>
          <p:cNvPr id="11" name="TextBox 10"/>
          <p:cNvSpPr txBox="1"/>
          <p:nvPr/>
        </p:nvSpPr>
        <p:spPr>
          <a:xfrm>
            <a:off x="2132780" y="6310105"/>
            <a:ext cx="827471" cy="400110"/>
          </a:xfrm>
          <a:prstGeom prst="rect">
            <a:avLst/>
          </a:prstGeom>
          <a:noFill/>
        </p:spPr>
        <p:txBody>
          <a:bodyPr wrap="none" rtlCol="0">
            <a:spAutoFit/>
          </a:bodyPr>
          <a:lstStyle/>
          <a:p>
            <a:r>
              <a:rPr lang="en-US" sz="2000" dirty="0" smtClean="0"/>
              <a:t>TVLA</a:t>
            </a:r>
          </a:p>
        </p:txBody>
      </p:sp>
      <mc:AlternateContent xmlns:mc="http://schemas.openxmlformats.org/markup-compatibility/2006" xmlns:a14="http://schemas.microsoft.com/office/drawing/2010/main">
        <mc:Choice Requires="a14">
          <p:sp>
            <p:nvSpPr>
              <p:cNvPr id="12" name="TextBox 11"/>
              <p:cNvSpPr txBox="1"/>
              <p:nvPr/>
            </p:nvSpPr>
            <p:spPr>
              <a:xfrm>
                <a:off x="3516842" y="6310105"/>
                <a:ext cx="171662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𝑣𝑎𝑙𝑢𝑒</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m:t>
                      </m:r>
                    </m:oMath>
                  </m:oMathPara>
                </a14:m>
                <a:endParaRPr lang="en-US" sz="20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3516842" y="6310105"/>
                <a:ext cx="1716624" cy="400110"/>
              </a:xfrm>
              <a:prstGeom prst="rect">
                <a:avLst/>
              </a:prstGeom>
              <a:blipFill>
                <a:blip r:embed="rId4"/>
                <a:stretch>
                  <a:fillRect b="-16667"/>
                </a:stretch>
              </a:blipFill>
            </p:spPr>
            <p:txBody>
              <a:bodyPr/>
              <a:lstStyle/>
              <a:p>
                <a:r>
                  <a:rPr lang="nl-BE">
                    <a:noFill/>
                  </a:rPr>
                  <a:t> </a:t>
                </a:r>
              </a:p>
            </p:txBody>
          </p:sp>
        </mc:Fallback>
      </mc:AlternateContent>
      <p:sp>
        <p:nvSpPr>
          <p:cNvPr id="14" name="TextBox 13"/>
          <p:cNvSpPr txBox="1"/>
          <p:nvPr/>
        </p:nvSpPr>
        <p:spPr>
          <a:xfrm>
            <a:off x="5790057" y="6310105"/>
            <a:ext cx="1451038" cy="400110"/>
          </a:xfrm>
          <a:prstGeom prst="rect">
            <a:avLst/>
          </a:prstGeom>
          <a:noFill/>
        </p:spPr>
        <p:txBody>
          <a:bodyPr wrap="none" rtlCol="0">
            <a:spAutoFit/>
          </a:bodyPr>
          <a:lstStyle/>
          <a:p>
            <a:r>
              <a:rPr lang="en-US" sz="2000" dirty="0" smtClean="0"/>
              <a:t>55M traces</a:t>
            </a:r>
          </a:p>
        </p:txBody>
      </p:sp>
    </p:spTree>
    <p:extLst>
      <p:ext uri="{BB962C8B-B14F-4D97-AF65-F5344CB8AC3E}">
        <p14:creationId xmlns:p14="http://schemas.microsoft.com/office/powerpoint/2010/main" val="1424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36</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NC-Keccak</a:t>
            </a:r>
            <a:endParaRPr lang="en" sz="4800" b="1" baseline="30000" dirty="0">
              <a:solidFill>
                <a:srgbClr val="000000"/>
              </a:solidFill>
            </a:endParaRPr>
          </a:p>
        </p:txBody>
      </p:sp>
      <p:sp>
        <p:nvSpPr>
          <p:cNvPr id="9" name="TextBox 8"/>
          <p:cNvSpPr txBox="1"/>
          <p:nvPr/>
        </p:nvSpPr>
        <p:spPr>
          <a:xfrm>
            <a:off x="1639843" y="1152258"/>
            <a:ext cx="2518638" cy="461665"/>
          </a:xfrm>
          <a:prstGeom prst="rect">
            <a:avLst/>
          </a:prstGeom>
          <a:noFill/>
        </p:spPr>
        <p:txBody>
          <a:bodyPr wrap="none" rtlCol="0">
            <a:spAutoFit/>
          </a:bodyPr>
          <a:lstStyle/>
          <a:p>
            <a:r>
              <a:rPr lang="en-US" sz="2400" dirty="0"/>
              <a:t>1</a:t>
            </a:r>
            <a:r>
              <a:rPr lang="en-US" sz="2400" baseline="30000" dirty="0"/>
              <a:t>st</a:t>
            </a:r>
            <a:r>
              <a:rPr lang="en-US" sz="2400" dirty="0"/>
              <a:t>-order </a:t>
            </a:r>
            <a:r>
              <a:rPr lang="en-US" sz="2400" dirty="0" err="1"/>
              <a:t>Implem</a:t>
            </a:r>
            <a:r>
              <a:rPr lang="en-US" sz="2400" dirty="0"/>
              <a:t>.</a:t>
            </a:r>
          </a:p>
        </p:txBody>
      </p:sp>
      <p:sp>
        <p:nvSpPr>
          <p:cNvPr id="13" name="TextBox 12"/>
          <p:cNvSpPr txBox="1"/>
          <p:nvPr/>
        </p:nvSpPr>
        <p:spPr>
          <a:xfrm>
            <a:off x="4873183" y="1152258"/>
            <a:ext cx="2569934" cy="461665"/>
          </a:xfrm>
          <a:prstGeom prst="rect">
            <a:avLst/>
          </a:prstGeom>
          <a:noFill/>
        </p:spPr>
        <p:txBody>
          <a:bodyPr wrap="none" rtlCol="0">
            <a:spAutoFit/>
          </a:bodyPr>
          <a:lstStyle/>
          <a:p>
            <a:r>
              <a:rPr lang="en-US" sz="2400" dirty="0"/>
              <a:t>2</a:t>
            </a:r>
            <a:r>
              <a:rPr lang="en-US" sz="2400" baseline="30000" dirty="0"/>
              <a:t>nd</a:t>
            </a:r>
            <a:r>
              <a:rPr lang="en-US" sz="2400" dirty="0"/>
              <a:t>-order </a:t>
            </a:r>
            <a:r>
              <a:rPr lang="en-US" sz="2400" dirty="0" err="1"/>
              <a:t>implem</a:t>
            </a:r>
            <a:r>
              <a:rPr lang="en-US" sz="2400" dirty="0"/>
              <a:t>.</a:t>
            </a:r>
          </a:p>
        </p:txBody>
      </p:sp>
      <p:sp>
        <p:nvSpPr>
          <p:cNvPr id="16" name="TextBox 15"/>
          <p:cNvSpPr txBox="1"/>
          <p:nvPr/>
        </p:nvSpPr>
        <p:spPr>
          <a:xfrm rot="16200000">
            <a:off x="215748" y="2164672"/>
            <a:ext cx="1143262" cy="400110"/>
          </a:xfrm>
          <a:prstGeom prst="rect">
            <a:avLst/>
          </a:prstGeom>
          <a:noFill/>
        </p:spPr>
        <p:txBody>
          <a:bodyPr wrap="none" rtlCol="0">
            <a:spAutoFit/>
          </a:bodyPr>
          <a:lstStyle/>
          <a:p>
            <a:r>
              <a:rPr lang="en-US" sz="2000" dirty="0" smtClean="0"/>
              <a:t>1</a:t>
            </a:r>
            <a:r>
              <a:rPr lang="en-US" sz="2000" baseline="30000" dirty="0" smtClean="0"/>
              <a:t>st</a:t>
            </a:r>
            <a:r>
              <a:rPr lang="en-US" sz="2000" dirty="0" smtClean="0"/>
              <a:t>-order</a:t>
            </a:r>
          </a:p>
        </p:txBody>
      </p:sp>
      <p:sp>
        <p:nvSpPr>
          <p:cNvPr id="19" name="TextBox 18"/>
          <p:cNvSpPr txBox="1"/>
          <p:nvPr/>
        </p:nvSpPr>
        <p:spPr>
          <a:xfrm rot="16200000">
            <a:off x="187697" y="3690553"/>
            <a:ext cx="1199367" cy="400110"/>
          </a:xfrm>
          <a:prstGeom prst="rect">
            <a:avLst/>
          </a:prstGeom>
          <a:noFill/>
        </p:spPr>
        <p:txBody>
          <a:bodyPr wrap="none" rtlCol="0">
            <a:spAutoFit/>
          </a:bodyPr>
          <a:lstStyle/>
          <a:p>
            <a:r>
              <a:rPr lang="en-US" sz="2000" dirty="0" smtClean="0"/>
              <a:t>2</a:t>
            </a:r>
            <a:r>
              <a:rPr lang="en-US" sz="2000" baseline="30000" dirty="0" smtClean="0"/>
              <a:t>nd</a:t>
            </a:r>
            <a:r>
              <a:rPr lang="en-US" sz="2000" dirty="0" smtClean="0"/>
              <a:t>-order</a:t>
            </a:r>
          </a:p>
        </p:txBody>
      </p:sp>
      <p:sp>
        <p:nvSpPr>
          <p:cNvPr id="10" name="TextBox 9"/>
          <p:cNvSpPr txBox="1"/>
          <p:nvPr/>
        </p:nvSpPr>
        <p:spPr>
          <a:xfrm rot="16200000">
            <a:off x="206130" y="5187952"/>
            <a:ext cx="1162498" cy="400110"/>
          </a:xfrm>
          <a:prstGeom prst="rect">
            <a:avLst/>
          </a:prstGeom>
          <a:noFill/>
        </p:spPr>
        <p:txBody>
          <a:bodyPr wrap="none" rtlCol="0">
            <a:spAutoFit/>
          </a:bodyPr>
          <a:lstStyle/>
          <a:p>
            <a:r>
              <a:rPr lang="en-US" sz="2000" dirty="0" smtClean="0"/>
              <a:t>3</a:t>
            </a:r>
            <a:r>
              <a:rPr lang="en-US" sz="2000" baseline="30000" dirty="0" smtClean="0"/>
              <a:t>rd</a:t>
            </a:r>
            <a:r>
              <a:rPr lang="en-US" sz="2000" dirty="0" smtClean="0"/>
              <a:t>-order</a:t>
            </a:r>
          </a:p>
        </p:txBody>
      </p:sp>
      <p:sp>
        <p:nvSpPr>
          <p:cNvPr id="11" name="TextBox 10"/>
          <p:cNvSpPr txBox="1"/>
          <p:nvPr/>
        </p:nvSpPr>
        <p:spPr>
          <a:xfrm>
            <a:off x="2132780" y="6310105"/>
            <a:ext cx="827471" cy="400110"/>
          </a:xfrm>
          <a:prstGeom prst="rect">
            <a:avLst/>
          </a:prstGeom>
          <a:noFill/>
        </p:spPr>
        <p:txBody>
          <a:bodyPr wrap="none" rtlCol="0">
            <a:spAutoFit/>
          </a:bodyPr>
          <a:lstStyle/>
          <a:p>
            <a:r>
              <a:rPr lang="en-US" sz="2000" dirty="0" smtClean="0"/>
              <a:t>TVLA</a:t>
            </a:r>
          </a:p>
        </p:txBody>
      </p:sp>
      <mc:AlternateContent xmlns:mc="http://schemas.openxmlformats.org/markup-compatibility/2006" xmlns:a14="http://schemas.microsoft.com/office/drawing/2010/main">
        <mc:Choice Requires="a14">
          <p:sp>
            <p:nvSpPr>
              <p:cNvPr id="12" name="TextBox 11"/>
              <p:cNvSpPr txBox="1"/>
              <p:nvPr/>
            </p:nvSpPr>
            <p:spPr>
              <a:xfrm>
                <a:off x="3516842" y="6310105"/>
                <a:ext cx="171662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𝑣𝑎𝑙𝑢𝑒</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m:t>
                      </m:r>
                    </m:oMath>
                  </m:oMathPara>
                </a14:m>
                <a:endParaRPr lang="en-US" sz="20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3516842" y="6310105"/>
                <a:ext cx="1716624" cy="400110"/>
              </a:xfrm>
              <a:prstGeom prst="rect">
                <a:avLst/>
              </a:prstGeom>
              <a:blipFill>
                <a:blip r:embed="rId3"/>
                <a:stretch>
                  <a:fillRect b="-16667"/>
                </a:stretch>
              </a:blipFill>
            </p:spPr>
            <p:txBody>
              <a:bodyPr/>
              <a:lstStyle/>
              <a:p>
                <a:r>
                  <a:rPr lang="nl-BE">
                    <a:noFill/>
                  </a:rPr>
                  <a:t> </a:t>
                </a:r>
              </a:p>
            </p:txBody>
          </p:sp>
        </mc:Fallback>
      </mc:AlternateContent>
      <p:sp>
        <p:nvSpPr>
          <p:cNvPr id="14" name="TextBox 13"/>
          <p:cNvSpPr txBox="1"/>
          <p:nvPr/>
        </p:nvSpPr>
        <p:spPr>
          <a:xfrm>
            <a:off x="5790057" y="6310105"/>
            <a:ext cx="1451038" cy="400110"/>
          </a:xfrm>
          <a:prstGeom prst="rect">
            <a:avLst/>
          </a:prstGeom>
          <a:noFill/>
        </p:spPr>
        <p:txBody>
          <a:bodyPr wrap="none" rtlCol="0">
            <a:spAutoFit/>
          </a:bodyPr>
          <a:lstStyle/>
          <a:p>
            <a:r>
              <a:rPr lang="en-US" sz="2000" dirty="0" smtClean="0"/>
              <a:t>55M traces</a:t>
            </a:r>
          </a:p>
        </p:txBody>
      </p:sp>
      <p:pic>
        <p:nvPicPr>
          <p:cNvPr id="15" name="Picture 14"/>
          <p:cNvPicPr>
            <a:picLocks noChangeAspect="1"/>
          </p:cNvPicPr>
          <p:nvPr/>
        </p:nvPicPr>
        <p:blipFill rotWithShape="1">
          <a:blip r:embed="rId4"/>
          <a:srcRect l="21562" t="13889" r="19688" b="9814"/>
          <a:stretch/>
        </p:blipFill>
        <p:spPr>
          <a:xfrm>
            <a:off x="1197625" y="1513471"/>
            <a:ext cx="6677700" cy="4878037"/>
          </a:xfrm>
          <a:prstGeom prst="rect">
            <a:avLst/>
          </a:prstGeom>
        </p:spPr>
      </p:pic>
    </p:spTree>
    <p:extLst>
      <p:ext uri="{BB962C8B-B14F-4D97-AF65-F5344CB8AC3E}">
        <p14:creationId xmlns:p14="http://schemas.microsoft.com/office/powerpoint/2010/main" val="38473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37</a:t>
            </a:fld>
            <a:endParaRPr lang="en" sz="1800">
              <a:solidFill>
                <a:srgbClr val="000000"/>
              </a:solidFill>
            </a:endParaRPr>
          </a:p>
        </p:txBody>
      </p:sp>
      <p:sp>
        <p:nvSpPr>
          <p:cNvPr id="287" name="Shape 287"/>
          <p:cNvSpPr txBox="1">
            <a:spLocks noGrp="1"/>
          </p:cNvSpPr>
          <p:nvPr>
            <p:ph type="title"/>
          </p:nvPr>
        </p:nvSpPr>
        <p:spPr>
          <a:xfrm>
            <a:off x="421825" y="270775"/>
            <a:ext cx="8229300" cy="1144800"/>
          </a:xfrm>
          <a:prstGeom prst="rect">
            <a:avLst/>
          </a:prstGeom>
        </p:spPr>
        <p:txBody>
          <a:bodyPr lIns="91425" tIns="91425" rIns="91425" bIns="91425" anchor="ctr" anchorCtr="0">
            <a:noAutofit/>
          </a:bodyPr>
          <a:lstStyle/>
          <a:p>
            <a:pPr lvl="0" algn="ctr"/>
            <a:r>
              <a:rPr lang="en" sz="4800" b="1" dirty="0" smtClean="0">
                <a:solidFill>
                  <a:srgbClr val="000000"/>
                </a:solidFill>
              </a:rPr>
              <a:t>Performance</a:t>
            </a:r>
            <a:endParaRPr lang="en" sz="4800" b="1" dirty="0">
              <a:solidFill>
                <a:srgbClr val="000000"/>
              </a:solidFill>
            </a:endParaRPr>
          </a:p>
        </p:txBody>
      </p:sp>
      <p:pic>
        <p:nvPicPr>
          <p:cNvPr id="3" name="Picture 2"/>
          <p:cNvPicPr>
            <a:picLocks noChangeAspect="1"/>
          </p:cNvPicPr>
          <p:nvPr/>
        </p:nvPicPr>
        <p:blipFill rotWithShape="1">
          <a:blip r:embed="rId3"/>
          <a:srcRect l="18854" t="38519" r="18021" b="22778"/>
          <a:stretch/>
        </p:blipFill>
        <p:spPr>
          <a:xfrm>
            <a:off x="0" y="2177978"/>
            <a:ext cx="9084275" cy="3133026"/>
          </a:xfrm>
          <a:prstGeom prst="rect">
            <a:avLst/>
          </a:prstGeom>
        </p:spPr>
      </p:pic>
    </p:spTree>
    <p:extLst>
      <p:ext uri="{BB962C8B-B14F-4D97-AF65-F5344CB8AC3E}">
        <p14:creationId xmlns:p14="http://schemas.microsoft.com/office/powerpoint/2010/main" val="1172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4</a:t>
            </a:fld>
            <a:endParaRPr lang="en" sz="180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indent="-381000">
              <a:buClr>
                <a:srgbClr val="000000"/>
              </a:buClr>
              <a:buChar char="-"/>
            </a:pPr>
            <a:r>
              <a:rPr lang="en" sz="2400" dirty="0" smtClean="0">
                <a:solidFill>
                  <a:srgbClr val="000000"/>
                </a:solidFill>
              </a:rPr>
              <a:t>Masking</a:t>
            </a:r>
          </a:p>
          <a:p>
            <a:pPr marL="457200" indent="-381000">
              <a:buClr>
                <a:srgbClr val="D9D9D9"/>
              </a:buClr>
              <a:buFontTx/>
              <a:buChar char="-"/>
            </a:pPr>
            <a:r>
              <a:rPr lang="en" sz="2400" dirty="0">
                <a:solidFill>
                  <a:srgbClr val="D9D9D9"/>
                </a:solidFill>
              </a:rPr>
              <a:t>Input </a:t>
            </a:r>
            <a:r>
              <a:rPr lang="en" sz="2400" dirty="0" smtClean="0">
                <a:solidFill>
                  <a:srgbClr val="D9D9D9"/>
                </a:solidFill>
              </a:rPr>
              <a:t>dependencies</a:t>
            </a:r>
          </a:p>
          <a:p>
            <a:pPr marL="457200" indent="-381000">
              <a:buClr>
                <a:srgbClr val="D9D9D9"/>
              </a:buClr>
              <a:buChar char="-"/>
            </a:pPr>
            <a:r>
              <a:rPr lang="en" sz="2400" dirty="0" smtClean="0">
                <a:solidFill>
                  <a:srgbClr val="D9D9D9"/>
                </a:solidFill>
              </a:rPr>
              <a:t>Implementations &amp; Evaluation</a:t>
            </a:r>
            <a:endParaRPr lang="en" sz="2400" dirty="0">
              <a:solidFill>
                <a:srgbClr val="D9D9D9"/>
              </a:solidFill>
            </a:endParaRPr>
          </a:p>
          <a:p>
            <a:pPr marL="457200" indent="-381000">
              <a:buClr>
                <a:srgbClr val="D9D9D9"/>
              </a:buClr>
              <a:buChar char="-"/>
            </a:pPr>
            <a:r>
              <a:rPr lang="en" sz="2400" dirty="0" smtClean="0">
                <a:solidFill>
                  <a:srgbClr val="D9D9D9"/>
                </a:solidFill>
              </a:rPr>
              <a:t>Unrolled implementations</a:t>
            </a:r>
            <a:endParaRPr lang="en" sz="2400" dirty="0">
              <a:solidFill>
                <a:srgbClr val="D9D9D9"/>
              </a:solidFill>
            </a:endParaRPr>
          </a:p>
          <a:p>
            <a:pPr marL="457200" indent="-381000">
              <a:buClr>
                <a:srgbClr val="D9D9D9"/>
              </a:buClr>
              <a:buChar char="-"/>
            </a:pPr>
            <a:r>
              <a:rPr lang="en" sz="2400" dirty="0" smtClean="0">
                <a:solidFill>
                  <a:srgbClr val="D9D9D9"/>
                </a:solidFill>
              </a:rPr>
              <a:t>Speeding up Keccak</a:t>
            </a:r>
            <a:endParaRPr lang="en" sz="2400" dirty="0">
              <a:solidFill>
                <a:srgbClr val="D9D9D9"/>
              </a:solidFill>
            </a:endParaRPr>
          </a:p>
          <a:p>
            <a:pPr marL="457200" indent="-381000">
              <a:buClr>
                <a:srgbClr val="D9D9D9"/>
              </a:buClr>
              <a:buChar char="-"/>
            </a:pPr>
            <a:r>
              <a:rPr lang="en" sz="2400" dirty="0" smtClean="0">
                <a:solidFill>
                  <a:srgbClr val="D9D9D9"/>
                </a:solidFill>
              </a:rPr>
              <a:t>Evaluation</a:t>
            </a:r>
            <a:endParaRPr lang="en" sz="2400" dirty="0">
              <a:solidFill>
                <a:srgbClr val="D9D9D9"/>
              </a:solidFill>
            </a:endParaRPr>
          </a:p>
          <a:p>
            <a:pPr lvl="0" rtl="0">
              <a:spcBef>
                <a:spcPts val="0"/>
              </a:spcBef>
              <a:buNone/>
            </a:pPr>
            <a:endParaRPr sz="3000" dirty="0"/>
          </a:p>
          <a:p>
            <a:pPr lvl="0" rtl="0">
              <a:spcBef>
                <a:spcPts val="0"/>
              </a:spcBef>
              <a:buNone/>
            </a:pPr>
            <a:endParaRPr sz="3000" dirty="0"/>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smtClean="0">
                <a:solidFill>
                  <a:srgbClr val="000000"/>
                </a:solidFill>
              </a:rPr>
              <a:t>Rhythmic Keccak</a:t>
            </a:r>
            <a:endParaRPr lang="en" sz="4800" b="1" dirty="0">
              <a:solidFill>
                <a:srgbClr val="000000"/>
              </a:solidFill>
            </a:endParaRPr>
          </a:p>
        </p:txBody>
      </p:sp>
    </p:spTree>
    <p:extLst>
      <p:ext uri="{BB962C8B-B14F-4D97-AF65-F5344CB8AC3E}">
        <p14:creationId xmlns:p14="http://schemas.microsoft.com/office/powerpoint/2010/main" val="1764489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5</a:t>
            </a:fld>
            <a:endParaRPr lang="en" sz="1800">
              <a:solidFill>
                <a:srgbClr val="000000"/>
              </a:solidFill>
            </a:endParaRPr>
          </a:p>
        </p:txBody>
      </p:sp>
      <p:sp>
        <p:nvSpPr>
          <p:cNvPr id="287" name="Shape 287"/>
          <p:cNvSpPr txBox="1">
            <a:spLocks noGrp="1"/>
          </p:cNvSpPr>
          <p:nvPr>
            <p:ph type="title"/>
          </p:nvPr>
        </p:nvSpPr>
        <p:spPr>
          <a:xfrm>
            <a:off x="421825" y="270775"/>
            <a:ext cx="8229300" cy="1144800"/>
          </a:xfrm>
          <a:prstGeom prst="rect">
            <a:avLst/>
          </a:prstGeom>
        </p:spPr>
        <p:txBody>
          <a:bodyPr lIns="91425" tIns="91425" rIns="91425" bIns="91425" anchor="ctr" anchorCtr="0">
            <a:noAutofit/>
          </a:bodyPr>
          <a:lstStyle/>
          <a:p>
            <a:pPr lvl="0" algn="ctr" rtl="0">
              <a:spcBef>
                <a:spcPts val="0"/>
              </a:spcBef>
              <a:buNone/>
            </a:pPr>
            <a:r>
              <a:rPr lang="en" sz="4800" b="1" dirty="0" smtClean="0">
                <a:solidFill>
                  <a:srgbClr val="000000"/>
                </a:solidFill>
              </a:rPr>
              <a:t>Masking</a:t>
            </a:r>
            <a:endParaRPr lang="en" sz="4800" b="1" dirty="0">
              <a:solidFill>
                <a:srgbClr val="000000"/>
              </a:solidFill>
            </a:endParaRPr>
          </a:p>
        </p:txBody>
      </p:sp>
      <p:sp>
        <p:nvSpPr>
          <p:cNvPr id="92" name="TextBox 91"/>
          <p:cNvSpPr txBox="1"/>
          <p:nvPr/>
        </p:nvSpPr>
        <p:spPr>
          <a:xfrm>
            <a:off x="613525" y="1620181"/>
            <a:ext cx="5729454" cy="461665"/>
          </a:xfrm>
          <a:prstGeom prst="rect">
            <a:avLst/>
          </a:prstGeom>
          <a:noFill/>
        </p:spPr>
        <p:txBody>
          <a:bodyPr wrap="none" rtlCol="0">
            <a:spAutoFit/>
          </a:bodyPr>
          <a:lstStyle/>
          <a:p>
            <a:r>
              <a:rPr lang="en-US" sz="2400" dirty="0" smtClean="0"/>
              <a:t>Threshold Implementations (TI) [NRR06]</a:t>
            </a:r>
          </a:p>
        </p:txBody>
      </p:sp>
      <mc:AlternateContent xmlns:mc="http://schemas.openxmlformats.org/markup-compatibility/2006" xmlns:a14="http://schemas.microsoft.com/office/drawing/2010/main">
        <mc:Choice Requires="a14">
          <p:sp>
            <p:nvSpPr>
              <p:cNvPr id="2" name="TextBox 1"/>
              <p:cNvSpPr txBox="1"/>
              <p:nvPr/>
            </p:nvSpPr>
            <p:spPr>
              <a:xfrm>
                <a:off x="613525" y="5495843"/>
                <a:ext cx="1939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BE"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𝑖𝑛</m:t>
                          </m:r>
                        </m:sub>
                      </m:sSub>
                      <m:r>
                        <a:rPr lang="nl-BE"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+1</m:t>
                      </m:r>
                    </m:oMath>
                  </m:oMathPara>
                </a14:m>
                <a:endParaRPr lang="nl-BE"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13525" y="5495843"/>
                <a:ext cx="1939313" cy="369332"/>
              </a:xfrm>
              <a:prstGeom prst="rect">
                <a:avLst/>
              </a:prstGeom>
              <a:blipFill>
                <a:blip r:embed="rId3"/>
                <a:stretch>
                  <a:fillRect l="-1572" r="-2830" b="-20000"/>
                </a:stretch>
              </a:blipFill>
            </p:spPr>
            <p:txBody>
              <a:bodyPr/>
              <a:lstStyle/>
              <a:p>
                <a:r>
                  <a:rPr lang="nl-BE">
                    <a:noFill/>
                  </a:rPr>
                  <a:t> </a:t>
                </a:r>
              </a:p>
            </p:txBody>
          </p:sp>
        </mc:Fallback>
      </mc:AlternateContent>
      <p:sp>
        <p:nvSpPr>
          <p:cNvPr id="93" name="TextBox 92"/>
          <p:cNvSpPr txBox="1"/>
          <p:nvPr/>
        </p:nvSpPr>
        <p:spPr>
          <a:xfrm>
            <a:off x="3344417" y="5449677"/>
            <a:ext cx="5517857" cy="461665"/>
          </a:xfrm>
          <a:prstGeom prst="rect">
            <a:avLst/>
          </a:prstGeom>
          <a:noFill/>
        </p:spPr>
        <p:txBody>
          <a:bodyPr wrap="none" rtlCol="0">
            <a:spAutoFit/>
          </a:bodyPr>
          <a:lstStyle/>
          <a:p>
            <a:r>
              <a:rPr lang="en-US" sz="2400" dirty="0" err="1" smtClean="0"/>
              <a:t>d</a:t>
            </a:r>
            <a:r>
              <a:rPr lang="en-US" sz="2400" baseline="30000" dirty="0" err="1" smtClean="0"/>
              <a:t>th</a:t>
            </a:r>
            <a:r>
              <a:rPr lang="en-US" sz="2400" dirty="0" smtClean="0"/>
              <a:t>-order Non-Completeness [BGN+14]</a:t>
            </a:r>
          </a:p>
        </p:txBody>
      </p:sp>
      <p:sp>
        <p:nvSpPr>
          <p:cNvPr id="94" name="TextBox 93"/>
          <p:cNvSpPr txBox="1"/>
          <p:nvPr/>
        </p:nvSpPr>
        <p:spPr>
          <a:xfrm>
            <a:off x="421824" y="6004399"/>
            <a:ext cx="7901082" cy="769441"/>
          </a:xfrm>
          <a:prstGeom prst="rect">
            <a:avLst/>
          </a:prstGeom>
          <a:noFill/>
        </p:spPr>
        <p:txBody>
          <a:bodyPr wrap="square" rtlCol="0">
            <a:spAutoFit/>
          </a:bodyPr>
          <a:lstStyle/>
          <a:p>
            <a:r>
              <a:rPr lang="en-US" sz="1100" b="1" i="1" dirty="0" smtClean="0"/>
              <a:t>[NRR06] </a:t>
            </a:r>
            <a:r>
              <a:rPr lang="en-US" sz="1100" i="1" dirty="0"/>
              <a:t>S. </a:t>
            </a:r>
            <a:r>
              <a:rPr lang="en-US" sz="1100" i="1" dirty="0" err="1"/>
              <a:t>Nikova</a:t>
            </a:r>
            <a:r>
              <a:rPr lang="en-US" sz="1100" i="1" dirty="0"/>
              <a:t>, C. </a:t>
            </a:r>
            <a:r>
              <a:rPr lang="en-US" sz="1100" i="1" dirty="0" err="1"/>
              <a:t>Rechberger</a:t>
            </a:r>
            <a:r>
              <a:rPr lang="en-US" sz="1100" i="1" dirty="0"/>
              <a:t>, and V. </a:t>
            </a:r>
            <a:r>
              <a:rPr lang="en-US" sz="1100" i="1" dirty="0" err="1"/>
              <a:t>Rijmen</a:t>
            </a:r>
            <a:r>
              <a:rPr lang="en-US" sz="1100" i="1" dirty="0"/>
              <a:t>. Threshold implementations </a:t>
            </a:r>
            <a:r>
              <a:rPr lang="en-US" sz="1100" i="1" dirty="0" smtClean="0"/>
              <a:t>against side-channel </a:t>
            </a:r>
            <a:r>
              <a:rPr lang="en-US" sz="1100" i="1" dirty="0"/>
              <a:t>attacks and glitches. </a:t>
            </a:r>
            <a:endParaRPr lang="en-US" sz="1100" i="1" dirty="0" smtClean="0"/>
          </a:p>
          <a:p>
            <a:r>
              <a:rPr lang="en-US" sz="1100" i="1" dirty="0" smtClean="0"/>
              <a:t>In ICICS </a:t>
            </a:r>
            <a:r>
              <a:rPr lang="nl-BE" sz="1100" i="1" dirty="0" smtClean="0"/>
              <a:t>2006.</a:t>
            </a:r>
          </a:p>
          <a:p>
            <a:r>
              <a:rPr lang="nl-BE" sz="1100" b="1" i="1" dirty="0" smtClean="0"/>
              <a:t>[</a:t>
            </a:r>
            <a:r>
              <a:rPr lang="nl-BE" sz="1100" b="1" i="1" dirty="0"/>
              <a:t>BGN+14</a:t>
            </a:r>
            <a:r>
              <a:rPr lang="nl-BE" sz="1100" b="1" i="1" dirty="0" smtClean="0"/>
              <a:t>] </a:t>
            </a:r>
            <a:r>
              <a:rPr lang="nl-BE" sz="1100" i="1" dirty="0"/>
              <a:t>B. </a:t>
            </a:r>
            <a:r>
              <a:rPr lang="nl-BE" sz="1100" i="1" dirty="0" err="1"/>
              <a:t>Bilgin</a:t>
            </a:r>
            <a:r>
              <a:rPr lang="nl-BE" sz="1100" i="1" dirty="0"/>
              <a:t>, B. </a:t>
            </a:r>
            <a:r>
              <a:rPr lang="nl-BE" sz="1100" i="1" dirty="0" err="1"/>
              <a:t>Gierlichs</a:t>
            </a:r>
            <a:r>
              <a:rPr lang="nl-BE" sz="1100" i="1" dirty="0"/>
              <a:t>, S. </a:t>
            </a:r>
            <a:r>
              <a:rPr lang="nl-BE" sz="1100" i="1" dirty="0" err="1"/>
              <a:t>Nikova</a:t>
            </a:r>
            <a:r>
              <a:rPr lang="nl-BE" sz="1100" i="1" dirty="0"/>
              <a:t>, V. </a:t>
            </a:r>
            <a:r>
              <a:rPr lang="nl-BE" sz="1100" i="1" dirty="0" err="1"/>
              <a:t>Nikov</a:t>
            </a:r>
            <a:r>
              <a:rPr lang="nl-BE" sz="1100" i="1" dirty="0"/>
              <a:t>, </a:t>
            </a:r>
            <a:r>
              <a:rPr lang="nl-BE" sz="1100" i="1" dirty="0" err="1"/>
              <a:t>and</a:t>
            </a:r>
            <a:r>
              <a:rPr lang="nl-BE" sz="1100" i="1" dirty="0"/>
              <a:t> V. Rijmen. A more </a:t>
            </a:r>
            <a:r>
              <a:rPr lang="nl-BE" sz="1100" i="1" dirty="0" err="1" smtClean="0"/>
              <a:t>efficient</a:t>
            </a:r>
            <a:r>
              <a:rPr lang="nl-BE" sz="1100" i="1" dirty="0" smtClean="0"/>
              <a:t> </a:t>
            </a:r>
            <a:r>
              <a:rPr lang="en-US" sz="1100" i="1" dirty="0" smtClean="0"/>
              <a:t>AES </a:t>
            </a:r>
            <a:r>
              <a:rPr lang="en-US" sz="1100" i="1" dirty="0"/>
              <a:t>threshold implementation. </a:t>
            </a:r>
            <a:endParaRPr lang="en-US" sz="1100" i="1" dirty="0" smtClean="0"/>
          </a:p>
          <a:p>
            <a:r>
              <a:rPr lang="en-US" sz="1100" i="1" dirty="0" smtClean="0"/>
              <a:t>In AFRICACRYPT 2014.</a:t>
            </a:r>
            <a:endParaRPr lang="en-US" sz="1100" i="1" dirty="0"/>
          </a:p>
        </p:txBody>
      </p:sp>
      <p:grpSp>
        <p:nvGrpSpPr>
          <p:cNvPr id="4" name="Group 3"/>
          <p:cNvGrpSpPr/>
          <p:nvPr/>
        </p:nvGrpSpPr>
        <p:grpSpPr>
          <a:xfrm>
            <a:off x="1626220" y="2262156"/>
            <a:ext cx="5775463" cy="2897673"/>
            <a:chOff x="1626220" y="2262156"/>
            <a:chExt cx="5775463" cy="2897673"/>
          </a:xfrm>
        </p:grpSpPr>
        <p:grpSp>
          <p:nvGrpSpPr>
            <p:cNvPr id="30" name="Group 29"/>
            <p:cNvGrpSpPr/>
            <p:nvPr/>
          </p:nvGrpSpPr>
          <p:grpSpPr>
            <a:xfrm>
              <a:off x="3932170" y="2413507"/>
              <a:ext cx="1186741" cy="686584"/>
              <a:chOff x="2775642" y="2747539"/>
              <a:chExt cx="3319955" cy="1901228"/>
            </a:xfrm>
          </p:grpSpPr>
          <p:sp>
            <p:nvSpPr>
              <p:cNvPr id="90" name="Rectangle 89"/>
              <p:cNvSpPr/>
              <p:nvPr/>
            </p:nvSpPr>
            <p:spPr>
              <a:xfrm>
                <a:off x="2775642" y="2747539"/>
                <a:ext cx="3241140" cy="1901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1" name="TextBox 90"/>
              <p:cNvSpPr txBox="1"/>
              <p:nvPr/>
            </p:nvSpPr>
            <p:spPr>
              <a:xfrm>
                <a:off x="3857599" y="3156180"/>
                <a:ext cx="2237998" cy="1107949"/>
              </a:xfrm>
              <a:prstGeom prst="rect">
                <a:avLst/>
              </a:prstGeom>
              <a:noFill/>
            </p:spPr>
            <p:txBody>
              <a:bodyPr wrap="square" rtlCol="0">
                <a:spAutoFit/>
              </a:bodyPr>
              <a:lstStyle/>
              <a:p>
                <a:r>
                  <a:rPr lang="en-US" sz="2000" dirty="0"/>
                  <a:t>F</a:t>
                </a:r>
                <a:r>
                  <a:rPr lang="en-US" sz="2000" baseline="-25000" dirty="0" smtClean="0"/>
                  <a:t>1</a:t>
                </a:r>
                <a:endParaRPr lang="nl-BE" sz="200" baseline="-25000" dirty="0"/>
              </a:p>
            </p:txBody>
          </p:sp>
        </p:grpSp>
        <p:sp>
          <p:nvSpPr>
            <p:cNvPr id="32" name="Rectangle 31"/>
            <p:cNvSpPr/>
            <p:nvPr/>
          </p:nvSpPr>
          <p:spPr>
            <a:xfrm>
              <a:off x="3932170" y="4323334"/>
              <a:ext cx="1158568" cy="6865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4" name="Group 33"/>
            <p:cNvGrpSpPr/>
            <p:nvPr/>
          </p:nvGrpSpPr>
          <p:grpSpPr>
            <a:xfrm rot="10800000">
              <a:off x="5096306" y="2755248"/>
              <a:ext cx="902105" cy="1913103"/>
              <a:chOff x="2400299" y="2633663"/>
              <a:chExt cx="1215429" cy="2641958"/>
            </a:xfrm>
          </p:grpSpPr>
          <p:cxnSp>
            <p:nvCxnSpPr>
              <p:cNvPr id="83" name="Straight Connector 82"/>
              <p:cNvCxnSpPr/>
              <p:nvPr/>
            </p:nvCxnSpPr>
            <p:spPr>
              <a:xfrm>
                <a:off x="2400300" y="2633663"/>
                <a:ext cx="1215428" cy="4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00300" y="3955313"/>
                <a:ext cx="1215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400299" y="5275621"/>
                <a:ext cx="1215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147234" y="2381516"/>
              <a:ext cx="328874" cy="339342"/>
            </a:xfrm>
            <a:prstGeom prst="rect">
              <a:avLst/>
            </a:prstGeom>
            <a:noFill/>
          </p:spPr>
          <p:txBody>
            <a:bodyPr wrap="none" rtlCol="0">
              <a:spAutoFit/>
            </a:bodyPr>
            <a:lstStyle/>
            <a:p>
              <a:r>
                <a:rPr lang="en-US" sz="2000" dirty="0"/>
                <a:t>z</a:t>
              </a:r>
              <a:r>
                <a:rPr lang="en-US" sz="2000" baseline="-25000" dirty="0" smtClean="0"/>
                <a:t>1</a:t>
              </a:r>
              <a:endParaRPr lang="nl-BE" sz="2000" baseline="-25000" dirty="0"/>
            </a:p>
          </p:txBody>
        </p:sp>
        <p:sp>
          <p:nvSpPr>
            <p:cNvPr id="59" name="TextBox 58"/>
            <p:cNvSpPr txBox="1"/>
            <p:nvPr/>
          </p:nvSpPr>
          <p:spPr>
            <a:xfrm>
              <a:off x="5930434" y="3330416"/>
              <a:ext cx="328874" cy="339342"/>
            </a:xfrm>
            <a:prstGeom prst="rect">
              <a:avLst/>
            </a:prstGeom>
            <a:noFill/>
          </p:spPr>
          <p:txBody>
            <a:bodyPr wrap="none" rtlCol="0">
              <a:spAutoFit/>
            </a:bodyPr>
            <a:lstStyle/>
            <a:p>
              <a:r>
                <a:rPr lang="en-US" sz="2000" dirty="0"/>
                <a:t>z</a:t>
              </a:r>
              <a:r>
                <a:rPr lang="en-US" sz="2000" baseline="-25000" dirty="0" smtClean="0"/>
                <a:t>2</a:t>
              </a:r>
              <a:endParaRPr lang="nl-BE" sz="2400" baseline="-25000" dirty="0"/>
            </a:p>
          </p:txBody>
        </p:sp>
        <p:sp>
          <p:nvSpPr>
            <p:cNvPr id="60" name="TextBox 59"/>
            <p:cNvSpPr txBox="1"/>
            <p:nvPr/>
          </p:nvSpPr>
          <p:spPr>
            <a:xfrm>
              <a:off x="6149916" y="4642229"/>
              <a:ext cx="328874" cy="339342"/>
            </a:xfrm>
            <a:prstGeom prst="rect">
              <a:avLst/>
            </a:prstGeom>
            <a:noFill/>
          </p:spPr>
          <p:txBody>
            <a:bodyPr wrap="none" rtlCol="0">
              <a:spAutoFit/>
            </a:bodyPr>
            <a:lstStyle/>
            <a:p>
              <a:r>
                <a:rPr lang="en-US" sz="2000" dirty="0" smtClean="0"/>
                <a:t>z</a:t>
              </a:r>
              <a:r>
                <a:rPr lang="en-US" sz="2000" baseline="-25000" dirty="0"/>
                <a:t>3</a:t>
              </a:r>
              <a:endParaRPr lang="nl-BE" sz="2400" baseline="-25000" dirty="0"/>
            </a:p>
          </p:txBody>
        </p:sp>
        <p:grpSp>
          <p:nvGrpSpPr>
            <p:cNvPr id="61" name="Group 60"/>
            <p:cNvGrpSpPr/>
            <p:nvPr/>
          </p:nvGrpSpPr>
          <p:grpSpPr>
            <a:xfrm>
              <a:off x="3932168" y="3368772"/>
              <a:ext cx="1215767" cy="686584"/>
              <a:chOff x="3615728" y="3514306"/>
              <a:chExt cx="1638034" cy="948160"/>
            </a:xfrm>
          </p:grpSpPr>
          <p:sp>
            <p:nvSpPr>
              <p:cNvPr id="81" name="Rectangle 80"/>
              <p:cNvSpPr/>
              <p:nvPr/>
            </p:nvSpPr>
            <p:spPr>
              <a:xfrm>
                <a:off x="3615728" y="3514306"/>
                <a:ext cx="1560968" cy="9481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2" name="TextBox 81"/>
              <p:cNvSpPr txBox="1"/>
              <p:nvPr/>
            </p:nvSpPr>
            <p:spPr>
              <a:xfrm>
                <a:off x="4136813" y="3706807"/>
                <a:ext cx="1116949" cy="552545"/>
              </a:xfrm>
              <a:prstGeom prst="rect">
                <a:avLst/>
              </a:prstGeom>
              <a:noFill/>
            </p:spPr>
            <p:txBody>
              <a:bodyPr wrap="square" rtlCol="0">
                <a:spAutoFit/>
              </a:bodyPr>
              <a:lstStyle/>
              <a:p>
                <a:r>
                  <a:rPr lang="en-US" sz="2000" dirty="0" smtClean="0"/>
                  <a:t>F</a:t>
                </a:r>
                <a:r>
                  <a:rPr lang="en-US" sz="2000" baseline="-25000" dirty="0" smtClean="0"/>
                  <a:t>2</a:t>
                </a:r>
                <a:endParaRPr lang="nl-BE" sz="400" baseline="-25000" dirty="0"/>
              </a:p>
            </p:txBody>
          </p:sp>
        </p:grpSp>
        <p:sp>
          <p:nvSpPr>
            <p:cNvPr id="62" name="TextBox 61"/>
            <p:cNvSpPr txBox="1"/>
            <p:nvPr/>
          </p:nvSpPr>
          <p:spPr>
            <a:xfrm>
              <a:off x="4318924" y="4463295"/>
              <a:ext cx="843850" cy="400110"/>
            </a:xfrm>
            <a:prstGeom prst="rect">
              <a:avLst/>
            </a:prstGeom>
            <a:noFill/>
          </p:spPr>
          <p:txBody>
            <a:bodyPr wrap="square" rtlCol="0">
              <a:spAutoFit/>
            </a:bodyPr>
            <a:lstStyle/>
            <a:p>
              <a:r>
                <a:rPr lang="en-US" sz="2000" dirty="0" smtClean="0"/>
                <a:t>F</a:t>
              </a:r>
              <a:r>
                <a:rPr lang="en-US" sz="2000" baseline="-25000" dirty="0" smtClean="0"/>
                <a:t>3</a:t>
              </a:r>
              <a:endParaRPr lang="nl-BE" sz="400" baseline="-25000" dirty="0"/>
            </a:p>
          </p:txBody>
        </p:sp>
        <p:cxnSp>
          <p:nvCxnSpPr>
            <p:cNvPr id="63" name="Straight Connector 62"/>
            <p:cNvCxnSpPr/>
            <p:nvPr/>
          </p:nvCxnSpPr>
          <p:spPr>
            <a:xfrm flipV="1">
              <a:off x="5991923" y="2753143"/>
              <a:ext cx="491064"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989240" y="3710908"/>
              <a:ext cx="491064"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991923" y="4668701"/>
              <a:ext cx="491064"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000405" y="2262156"/>
              <a:ext cx="5030201" cy="2897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9" name="Group 68"/>
            <p:cNvGrpSpPr/>
            <p:nvPr/>
          </p:nvGrpSpPr>
          <p:grpSpPr>
            <a:xfrm rot="10800000">
              <a:off x="6482987" y="2753878"/>
              <a:ext cx="830335" cy="1913102"/>
              <a:chOff x="1281568" y="2633664"/>
              <a:chExt cx="1118732" cy="2641957"/>
            </a:xfrm>
          </p:grpSpPr>
          <p:cxnSp>
            <p:nvCxnSpPr>
              <p:cNvPr id="78" name="Straight Connector 77"/>
              <p:cNvCxnSpPr/>
              <p:nvPr/>
            </p:nvCxnSpPr>
            <p:spPr>
              <a:xfrm rot="10800000" flipH="1" flipV="1">
                <a:off x="1281568" y="3949043"/>
                <a:ext cx="1118731" cy="6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400300" y="2633664"/>
                <a:ext cx="0" cy="1321649"/>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400300" y="3953972"/>
                <a:ext cx="0" cy="1321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Oval 69"/>
            <p:cNvSpPr/>
            <p:nvPr/>
          </p:nvSpPr>
          <p:spPr>
            <a:xfrm>
              <a:off x="6344277" y="3575764"/>
              <a:ext cx="282782" cy="2649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 name="Group 2"/>
            <p:cNvGrpSpPr/>
            <p:nvPr/>
          </p:nvGrpSpPr>
          <p:grpSpPr>
            <a:xfrm>
              <a:off x="1626220" y="2381896"/>
              <a:ext cx="2305950" cy="2289137"/>
              <a:chOff x="1626220" y="2381896"/>
              <a:chExt cx="2305950" cy="2289137"/>
            </a:xfrm>
          </p:grpSpPr>
          <p:sp>
            <p:nvSpPr>
              <p:cNvPr id="31" name="TextBox 30"/>
              <p:cNvSpPr txBox="1"/>
              <p:nvPr/>
            </p:nvSpPr>
            <p:spPr>
              <a:xfrm>
                <a:off x="2539339" y="2381896"/>
                <a:ext cx="328874" cy="339342"/>
              </a:xfrm>
              <a:prstGeom prst="rect">
                <a:avLst/>
              </a:prstGeom>
              <a:noFill/>
            </p:spPr>
            <p:txBody>
              <a:bodyPr wrap="none" rtlCol="0">
                <a:spAutoFit/>
              </a:bodyPr>
              <a:lstStyle/>
              <a:p>
                <a:r>
                  <a:rPr lang="en-US" sz="2000" dirty="0" smtClean="0"/>
                  <a:t>x</a:t>
                </a:r>
                <a:r>
                  <a:rPr lang="en-US" sz="2000" baseline="-25000" dirty="0" smtClean="0"/>
                  <a:t>1</a:t>
                </a:r>
                <a:endParaRPr lang="nl-BE" sz="2000" baseline="-25000" dirty="0"/>
              </a:p>
            </p:txBody>
          </p:sp>
          <p:grpSp>
            <p:nvGrpSpPr>
              <p:cNvPr id="33" name="Group 32"/>
              <p:cNvGrpSpPr/>
              <p:nvPr/>
            </p:nvGrpSpPr>
            <p:grpSpPr>
              <a:xfrm>
                <a:off x="2539002" y="2753523"/>
                <a:ext cx="1393168" cy="1913103"/>
                <a:chOff x="1738677" y="2633663"/>
                <a:chExt cx="1877051" cy="2641958"/>
              </a:xfrm>
            </p:grpSpPr>
            <p:cxnSp>
              <p:nvCxnSpPr>
                <p:cNvPr id="86" name="Straight Connector 85"/>
                <p:cNvCxnSpPr/>
                <p:nvPr/>
              </p:nvCxnSpPr>
              <p:spPr>
                <a:xfrm flipV="1">
                  <a:off x="1738677" y="3955313"/>
                  <a:ext cx="661623" cy="1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0" idx="1"/>
                </p:cNvCxnSpPr>
                <p:nvPr/>
              </p:nvCxnSpPr>
              <p:spPr>
                <a:xfrm>
                  <a:off x="2400300" y="2633663"/>
                  <a:ext cx="1215428" cy="4524"/>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400300" y="3955313"/>
                  <a:ext cx="121542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00299" y="5275621"/>
                  <a:ext cx="121542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2539002" y="2754057"/>
                <a:ext cx="491064"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38542" y="4665826"/>
                <a:ext cx="491064"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81" idx="1"/>
              </p:cNvCxnSpPr>
              <p:nvPr/>
            </p:nvCxnSpPr>
            <p:spPr>
              <a:xfrm>
                <a:off x="3029606" y="2750247"/>
                <a:ext cx="902563" cy="96181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2" idx="1"/>
              </p:cNvCxnSpPr>
              <p:nvPr/>
            </p:nvCxnSpPr>
            <p:spPr>
              <a:xfrm>
                <a:off x="3030065" y="3708827"/>
                <a:ext cx="902105" cy="957800"/>
              </a:xfrm>
              <a:prstGeom prst="line">
                <a:avLst/>
              </a:prstGeom>
              <a:ln w="28575">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90" idx="1"/>
              </p:cNvCxnSpPr>
              <p:nvPr/>
            </p:nvCxnSpPr>
            <p:spPr>
              <a:xfrm flipV="1">
                <a:off x="3030065" y="2756799"/>
                <a:ext cx="902105" cy="190655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539339" y="3330416"/>
                <a:ext cx="328874" cy="339342"/>
              </a:xfrm>
              <a:prstGeom prst="rect">
                <a:avLst/>
              </a:prstGeom>
              <a:noFill/>
            </p:spPr>
            <p:txBody>
              <a:bodyPr wrap="none" rtlCol="0">
                <a:spAutoFit/>
              </a:bodyPr>
              <a:lstStyle/>
              <a:p>
                <a:r>
                  <a:rPr lang="en-US" sz="2000" dirty="0" smtClean="0"/>
                  <a:t>x</a:t>
                </a:r>
                <a:r>
                  <a:rPr lang="en-US" sz="2000" baseline="-25000" dirty="0"/>
                  <a:t>2</a:t>
                </a:r>
                <a:endParaRPr lang="nl-BE" sz="2000" baseline="-25000" dirty="0"/>
              </a:p>
            </p:txBody>
          </p:sp>
          <p:grpSp>
            <p:nvGrpSpPr>
              <p:cNvPr id="71" name="Group 70"/>
              <p:cNvGrpSpPr/>
              <p:nvPr/>
            </p:nvGrpSpPr>
            <p:grpSpPr>
              <a:xfrm rot="10800000" flipH="1">
                <a:off x="1698844" y="2757931"/>
                <a:ext cx="834128" cy="1913102"/>
                <a:chOff x="1281568" y="2633664"/>
                <a:chExt cx="1118732" cy="2641957"/>
              </a:xfrm>
            </p:grpSpPr>
            <p:cxnSp>
              <p:nvCxnSpPr>
                <p:cNvPr id="75" name="Straight Connector 74"/>
                <p:cNvCxnSpPr/>
                <p:nvPr/>
              </p:nvCxnSpPr>
              <p:spPr>
                <a:xfrm rot="10800000" flipH="1" flipV="1">
                  <a:off x="1281568" y="3949043"/>
                  <a:ext cx="1118731" cy="6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400300" y="2633664"/>
                  <a:ext cx="0" cy="1321649"/>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400300" y="3953972"/>
                  <a:ext cx="0" cy="1321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1626220" y="3330416"/>
                <a:ext cx="251279" cy="334302"/>
              </a:xfrm>
              <a:prstGeom prst="rect">
                <a:avLst/>
              </a:prstGeom>
              <a:noFill/>
            </p:spPr>
            <p:txBody>
              <a:bodyPr wrap="none" rtlCol="0">
                <a:spAutoFit/>
              </a:bodyPr>
              <a:lstStyle/>
              <a:p>
                <a:r>
                  <a:rPr lang="en-US" sz="2400" dirty="0" smtClean="0"/>
                  <a:t>x</a:t>
                </a:r>
                <a:endParaRPr lang="nl-BE" sz="2400" dirty="0"/>
              </a:p>
            </p:txBody>
          </p:sp>
        </p:grpSp>
        <p:sp>
          <p:nvSpPr>
            <p:cNvPr id="73" name="TextBox 72"/>
            <p:cNvSpPr txBox="1"/>
            <p:nvPr/>
          </p:nvSpPr>
          <p:spPr>
            <a:xfrm>
              <a:off x="7150404" y="3330415"/>
              <a:ext cx="251279" cy="334302"/>
            </a:xfrm>
            <a:prstGeom prst="rect">
              <a:avLst/>
            </a:prstGeom>
            <a:noFill/>
          </p:spPr>
          <p:txBody>
            <a:bodyPr wrap="none" rtlCol="0">
              <a:spAutoFit/>
            </a:bodyPr>
            <a:lstStyle/>
            <a:p>
              <a:r>
                <a:rPr lang="en-US" sz="2400" dirty="0"/>
                <a:t>z</a:t>
              </a:r>
              <a:endParaRPr lang="nl-BE" sz="2400" dirty="0"/>
            </a:p>
          </p:txBody>
        </p:sp>
        <p:sp>
          <p:nvSpPr>
            <p:cNvPr id="74" name="TextBox 73"/>
            <p:cNvSpPr txBox="1"/>
            <p:nvPr/>
          </p:nvSpPr>
          <p:spPr>
            <a:xfrm>
              <a:off x="2491925" y="4682760"/>
              <a:ext cx="428322" cy="369332"/>
            </a:xfrm>
            <a:prstGeom prst="rect">
              <a:avLst/>
            </a:prstGeom>
            <a:noFill/>
          </p:spPr>
          <p:txBody>
            <a:bodyPr wrap="none" rtlCol="0">
              <a:spAutoFit/>
            </a:bodyPr>
            <a:lstStyle/>
            <a:p>
              <a:r>
                <a:rPr lang="en-US" sz="1800" dirty="0" smtClean="0"/>
                <a:t>x</a:t>
              </a:r>
              <a:r>
                <a:rPr lang="en-US" sz="1800" baseline="-25000" dirty="0" smtClean="0"/>
                <a:t> 3</a:t>
              </a:r>
              <a:endParaRPr lang="nl-BE" sz="1800" baseline="-25000" dirty="0"/>
            </a:p>
          </p:txBody>
        </p:sp>
        <p:grpSp>
          <p:nvGrpSpPr>
            <p:cNvPr id="95" name="Group 94"/>
            <p:cNvGrpSpPr/>
            <p:nvPr/>
          </p:nvGrpSpPr>
          <p:grpSpPr>
            <a:xfrm>
              <a:off x="1739806" y="2799546"/>
              <a:ext cx="2233326" cy="1920786"/>
              <a:chOff x="1698844" y="2750247"/>
              <a:chExt cx="2233326" cy="1920786"/>
            </a:xfrm>
          </p:grpSpPr>
          <p:grpSp>
            <p:nvGrpSpPr>
              <p:cNvPr id="97" name="Group 96"/>
              <p:cNvGrpSpPr/>
              <p:nvPr/>
            </p:nvGrpSpPr>
            <p:grpSpPr>
              <a:xfrm>
                <a:off x="2539002" y="2753523"/>
                <a:ext cx="1393168" cy="1913103"/>
                <a:chOff x="1738677" y="2633663"/>
                <a:chExt cx="1877051" cy="2641958"/>
              </a:xfrm>
            </p:grpSpPr>
            <p:cxnSp>
              <p:nvCxnSpPr>
                <p:cNvPr id="109" name="Straight Connector 108"/>
                <p:cNvCxnSpPr/>
                <p:nvPr/>
              </p:nvCxnSpPr>
              <p:spPr>
                <a:xfrm flipV="1">
                  <a:off x="1738677" y="3955313"/>
                  <a:ext cx="661623" cy="10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400300" y="2633663"/>
                  <a:ext cx="1215428" cy="4524"/>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400300" y="3955313"/>
                  <a:ext cx="1215427" cy="0"/>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400299" y="5275621"/>
                  <a:ext cx="1215427" cy="0"/>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flipV="1">
                <a:off x="2539002" y="2754057"/>
                <a:ext cx="491064" cy="7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538542" y="4665826"/>
                <a:ext cx="491064" cy="7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29606" y="2750247"/>
                <a:ext cx="902563" cy="961818"/>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030065" y="3708827"/>
                <a:ext cx="902105" cy="957800"/>
              </a:xfrm>
              <a:prstGeom prst="line">
                <a:avLst/>
              </a:prstGeom>
              <a:ln w="28575">
                <a:solidFill>
                  <a:srgbClr val="00B0F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3030065" y="2756799"/>
                <a:ext cx="902105" cy="1906551"/>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rot="10800000" flipH="1">
                <a:off x="1698844" y="2757931"/>
                <a:ext cx="834128" cy="1913102"/>
                <a:chOff x="1281568" y="2633664"/>
                <a:chExt cx="1118732" cy="2641957"/>
              </a:xfrm>
            </p:grpSpPr>
            <p:cxnSp>
              <p:nvCxnSpPr>
                <p:cNvPr id="106" name="Straight Connector 105"/>
                <p:cNvCxnSpPr/>
                <p:nvPr/>
              </p:nvCxnSpPr>
              <p:spPr>
                <a:xfrm rot="10800000" flipH="1" flipV="1">
                  <a:off x="1281568" y="3949043"/>
                  <a:ext cx="1118731" cy="62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400300" y="2633664"/>
                  <a:ext cx="0" cy="1321649"/>
                </a:xfrm>
                <a:prstGeom prst="line">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2400300" y="3953972"/>
                  <a:ext cx="0" cy="132164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13" name="TextBox 112"/>
            <p:cNvSpPr txBox="1"/>
            <p:nvPr/>
          </p:nvSpPr>
          <p:spPr>
            <a:xfrm>
              <a:off x="1685311" y="3660103"/>
              <a:ext cx="338554" cy="461665"/>
            </a:xfrm>
            <a:prstGeom prst="rect">
              <a:avLst/>
            </a:prstGeom>
            <a:noFill/>
          </p:spPr>
          <p:txBody>
            <a:bodyPr wrap="none" rtlCol="0">
              <a:spAutoFit/>
            </a:bodyPr>
            <a:lstStyle/>
            <a:p>
              <a:r>
                <a:rPr lang="en-US" sz="2400" dirty="0">
                  <a:solidFill>
                    <a:srgbClr val="00B0F0"/>
                  </a:solidFill>
                </a:rPr>
                <a:t>y</a:t>
              </a:r>
              <a:endParaRPr lang="nl-BE" sz="2400" dirty="0">
                <a:solidFill>
                  <a:srgbClr val="00B0F0"/>
                </a:solidFill>
              </a:endParaRPr>
            </a:p>
          </p:txBody>
        </p:sp>
      </p:grpSp>
    </p:spTree>
    <p:extLst>
      <p:ext uri="{BB962C8B-B14F-4D97-AF65-F5344CB8AC3E}">
        <p14:creationId xmlns:p14="http://schemas.microsoft.com/office/powerpoint/2010/main" val="22971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6</a:t>
            </a:fld>
            <a:endParaRPr lang="en" sz="1800">
              <a:solidFill>
                <a:srgbClr val="000000"/>
              </a:solidFill>
            </a:endParaRPr>
          </a:p>
        </p:txBody>
      </p:sp>
      <p:sp>
        <p:nvSpPr>
          <p:cNvPr id="287" name="Shape 287"/>
          <p:cNvSpPr txBox="1">
            <a:spLocks noGrp="1"/>
          </p:cNvSpPr>
          <p:nvPr>
            <p:ph type="title"/>
          </p:nvPr>
        </p:nvSpPr>
        <p:spPr>
          <a:xfrm>
            <a:off x="421825" y="270775"/>
            <a:ext cx="8229300" cy="1144800"/>
          </a:xfrm>
          <a:prstGeom prst="rect">
            <a:avLst/>
          </a:prstGeom>
        </p:spPr>
        <p:txBody>
          <a:bodyPr lIns="91425" tIns="91425" rIns="91425" bIns="91425" anchor="ctr" anchorCtr="0">
            <a:noAutofit/>
          </a:bodyPr>
          <a:lstStyle/>
          <a:p>
            <a:pPr lvl="0" algn="ctr" rtl="0">
              <a:spcBef>
                <a:spcPts val="0"/>
              </a:spcBef>
              <a:buNone/>
            </a:pPr>
            <a:r>
              <a:rPr lang="en" sz="4800" b="1" dirty="0" smtClean="0">
                <a:solidFill>
                  <a:srgbClr val="000000"/>
                </a:solidFill>
              </a:rPr>
              <a:t>Masking</a:t>
            </a:r>
            <a:endParaRPr lang="en" sz="4800" b="1" dirty="0">
              <a:solidFill>
                <a:srgbClr val="000000"/>
              </a:solidFill>
            </a:endParaRPr>
          </a:p>
        </p:txBody>
      </p:sp>
      <p:sp>
        <p:nvSpPr>
          <p:cNvPr id="92" name="TextBox 91"/>
          <p:cNvSpPr txBox="1"/>
          <p:nvPr/>
        </p:nvSpPr>
        <p:spPr>
          <a:xfrm>
            <a:off x="613525" y="1620181"/>
            <a:ext cx="6053260" cy="461665"/>
          </a:xfrm>
          <a:prstGeom prst="rect">
            <a:avLst/>
          </a:prstGeom>
          <a:noFill/>
        </p:spPr>
        <p:txBody>
          <a:bodyPr wrap="none" rtlCol="0">
            <a:spAutoFit/>
          </a:bodyPr>
          <a:lstStyle/>
          <a:p>
            <a:r>
              <a:rPr lang="en-US" sz="2400" dirty="0" smtClean="0"/>
              <a:t>Domain Oriented Masking (DOM) [GMK16]</a:t>
            </a:r>
          </a:p>
        </p:txBody>
      </p:sp>
      <p:sp>
        <p:nvSpPr>
          <p:cNvPr id="94" name="TextBox 93"/>
          <p:cNvSpPr txBox="1"/>
          <p:nvPr/>
        </p:nvSpPr>
        <p:spPr>
          <a:xfrm>
            <a:off x="421824" y="6004399"/>
            <a:ext cx="7901082" cy="430887"/>
          </a:xfrm>
          <a:prstGeom prst="rect">
            <a:avLst/>
          </a:prstGeom>
          <a:noFill/>
        </p:spPr>
        <p:txBody>
          <a:bodyPr wrap="square" rtlCol="0">
            <a:spAutoFit/>
          </a:bodyPr>
          <a:lstStyle/>
          <a:p>
            <a:r>
              <a:rPr lang="en-US" sz="1100" b="1" i="1" dirty="0" smtClean="0"/>
              <a:t>[GMK16] </a:t>
            </a:r>
            <a:r>
              <a:rPr lang="en-US" sz="1100" i="1" dirty="0"/>
              <a:t>H. Gross, S. </a:t>
            </a:r>
            <a:r>
              <a:rPr lang="en-US" sz="1100" i="1" dirty="0" err="1"/>
              <a:t>Mangard</a:t>
            </a:r>
            <a:r>
              <a:rPr lang="en-US" sz="1100" i="1" dirty="0"/>
              <a:t>, and T. </a:t>
            </a:r>
            <a:r>
              <a:rPr lang="en-US" sz="1100" i="1" dirty="0" err="1"/>
              <a:t>Korak</a:t>
            </a:r>
            <a:r>
              <a:rPr lang="en-US" sz="1100" i="1" dirty="0"/>
              <a:t>. Domain-oriented masking: </a:t>
            </a:r>
            <a:r>
              <a:rPr lang="en-US" sz="1100" i="1" dirty="0" smtClean="0"/>
              <a:t>Compact masked </a:t>
            </a:r>
            <a:r>
              <a:rPr lang="en-US" sz="1100" i="1" dirty="0"/>
              <a:t>hardware implementations with arbitrary protection order</a:t>
            </a:r>
            <a:r>
              <a:rPr lang="en-US" sz="1100" i="1" dirty="0" smtClean="0"/>
              <a:t>. In Cryptology </a:t>
            </a:r>
            <a:r>
              <a:rPr lang="nl-BE" sz="1100" i="1" dirty="0" err="1" smtClean="0"/>
              <a:t>ePrint</a:t>
            </a:r>
            <a:r>
              <a:rPr lang="nl-BE" sz="1100" i="1" dirty="0"/>
              <a:t>, </a:t>
            </a:r>
            <a:r>
              <a:rPr lang="en-US" sz="1100" i="1" dirty="0"/>
              <a:t>Report </a:t>
            </a:r>
            <a:r>
              <a:rPr lang="en-US" sz="1100" i="1" dirty="0" smtClean="0"/>
              <a:t>2016/486.</a:t>
            </a:r>
            <a:endParaRPr lang="en-US" sz="1100" i="1" dirty="0"/>
          </a:p>
        </p:txBody>
      </p:sp>
      <p:grpSp>
        <p:nvGrpSpPr>
          <p:cNvPr id="97" name="Group 96"/>
          <p:cNvGrpSpPr/>
          <p:nvPr/>
        </p:nvGrpSpPr>
        <p:grpSpPr>
          <a:xfrm>
            <a:off x="3703570" y="2413507"/>
            <a:ext cx="972157" cy="483390"/>
            <a:chOff x="2775642" y="2747539"/>
            <a:chExt cx="3241140" cy="1901228"/>
          </a:xfrm>
        </p:grpSpPr>
        <p:sp>
          <p:nvSpPr>
            <p:cNvPr id="155" name="Rectangle 154"/>
            <p:cNvSpPr/>
            <p:nvPr/>
          </p:nvSpPr>
          <p:spPr>
            <a:xfrm>
              <a:off x="2775642" y="2747539"/>
              <a:ext cx="3241140" cy="1901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6" name="TextBox 155"/>
            <p:cNvSpPr txBox="1"/>
            <p:nvPr/>
          </p:nvSpPr>
          <p:spPr>
            <a:xfrm>
              <a:off x="3700231" y="2906319"/>
              <a:ext cx="2237999" cy="1107950"/>
            </a:xfrm>
            <a:prstGeom prst="rect">
              <a:avLst/>
            </a:prstGeom>
            <a:noFill/>
          </p:spPr>
          <p:txBody>
            <a:bodyPr wrap="square" rtlCol="0">
              <a:spAutoFit/>
            </a:bodyPr>
            <a:lstStyle/>
            <a:p>
              <a:r>
                <a:rPr lang="en-US" sz="2000" dirty="0"/>
                <a:t>F</a:t>
              </a:r>
              <a:r>
                <a:rPr lang="en-US" sz="2000" baseline="-25000" dirty="0" smtClean="0"/>
                <a:t>1</a:t>
              </a:r>
              <a:endParaRPr lang="nl-BE" sz="200" baseline="-25000" dirty="0"/>
            </a:p>
          </p:txBody>
        </p:sp>
      </p:grpSp>
      <p:cxnSp>
        <p:nvCxnSpPr>
          <p:cNvPr id="153" name="Straight Connector 152"/>
          <p:cNvCxnSpPr>
            <a:endCxn id="158" idx="3"/>
          </p:cNvCxnSpPr>
          <p:nvPr/>
        </p:nvCxnSpPr>
        <p:spPr>
          <a:xfrm flipH="1" flipV="1">
            <a:off x="4679862" y="3336117"/>
            <a:ext cx="1142094" cy="5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55" idx="3"/>
          </p:cNvCxnSpPr>
          <p:nvPr/>
        </p:nvCxnSpPr>
        <p:spPr>
          <a:xfrm flipH="1" flipV="1">
            <a:off x="4675727" y="2655202"/>
            <a:ext cx="1790592" cy="55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145814" y="2268265"/>
            <a:ext cx="385042" cy="369332"/>
          </a:xfrm>
          <a:prstGeom prst="rect">
            <a:avLst/>
          </a:prstGeom>
          <a:noFill/>
        </p:spPr>
        <p:txBody>
          <a:bodyPr wrap="none" rtlCol="0">
            <a:spAutoFit/>
          </a:bodyPr>
          <a:lstStyle/>
          <a:p>
            <a:r>
              <a:rPr lang="en-US" sz="1800" dirty="0"/>
              <a:t>z</a:t>
            </a:r>
            <a:r>
              <a:rPr lang="en-US" sz="1800" baseline="-25000" dirty="0" smtClean="0"/>
              <a:t>1</a:t>
            </a:r>
            <a:endParaRPr lang="nl-BE" sz="2000" baseline="-25000" dirty="0"/>
          </a:p>
        </p:txBody>
      </p:sp>
      <p:sp>
        <p:nvSpPr>
          <p:cNvPr id="102" name="TextBox 101"/>
          <p:cNvSpPr txBox="1"/>
          <p:nvPr/>
        </p:nvSpPr>
        <p:spPr>
          <a:xfrm>
            <a:off x="6149916" y="4642229"/>
            <a:ext cx="385042" cy="369332"/>
          </a:xfrm>
          <a:prstGeom prst="rect">
            <a:avLst/>
          </a:prstGeom>
          <a:noFill/>
        </p:spPr>
        <p:txBody>
          <a:bodyPr wrap="none" rtlCol="0">
            <a:spAutoFit/>
          </a:bodyPr>
          <a:lstStyle/>
          <a:p>
            <a:r>
              <a:rPr lang="en-US" sz="1800" dirty="0" smtClean="0"/>
              <a:t>z</a:t>
            </a:r>
            <a:r>
              <a:rPr lang="en-US" sz="1800" baseline="-25000" dirty="0"/>
              <a:t>2</a:t>
            </a:r>
            <a:endParaRPr lang="nl-BE" sz="2000" baseline="-25000" dirty="0"/>
          </a:p>
        </p:txBody>
      </p:sp>
      <p:sp>
        <p:nvSpPr>
          <p:cNvPr id="108" name="Rectangle 107"/>
          <p:cNvSpPr/>
          <p:nvPr/>
        </p:nvSpPr>
        <p:spPr>
          <a:xfrm>
            <a:off x="2000405" y="2262156"/>
            <a:ext cx="5030201" cy="2897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47" name="Straight Connector 146"/>
          <p:cNvCxnSpPr/>
          <p:nvPr/>
        </p:nvCxnSpPr>
        <p:spPr>
          <a:xfrm flipH="1" flipV="1">
            <a:off x="6459178" y="3681371"/>
            <a:ext cx="830334" cy="4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6461559" y="3680049"/>
            <a:ext cx="2381" cy="104302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10" idx="0"/>
          </p:cNvCxnSpPr>
          <p:nvPr/>
        </p:nvCxnSpPr>
        <p:spPr>
          <a:xfrm>
            <a:off x="5810760" y="2512852"/>
            <a:ext cx="0" cy="8289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5669369" y="2512852"/>
            <a:ext cx="282782" cy="2649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0" name="TextBox 129"/>
          <p:cNvSpPr txBox="1"/>
          <p:nvPr/>
        </p:nvSpPr>
        <p:spPr>
          <a:xfrm>
            <a:off x="2539339" y="2291401"/>
            <a:ext cx="385042" cy="369332"/>
          </a:xfrm>
          <a:prstGeom prst="rect">
            <a:avLst/>
          </a:prstGeom>
          <a:noFill/>
        </p:spPr>
        <p:txBody>
          <a:bodyPr wrap="none" rtlCol="0">
            <a:spAutoFit/>
          </a:bodyPr>
          <a:lstStyle/>
          <a:p>
            <a:r>
              <a:rPr lang="en-US" sz="1800" dirty="0" smtClean="0"/>
              <a:t>x</a:t>
            </a:r>
            <a:r>
              <a:rPr lang="en-US" sz="1800" baseline="-25000" dirty="0" smtClean="0"/>
              <a:t>1</a:t>
            </a:r>
            <a:endParaRPr lang="nl-BE" sz="2000" baseline="-25000" dirty="0"/>
          </a:p>
        </p:txBody>
      </p:sp>
      <p:grpSp>
        <p:nvGrpSpPr>
          <p:cNvPr id="131" name="Group 130"/>
          <p:cNvGrpSpPr/>
          <p:nvPr/>
        </p:nvGrpSpPr>
        <p:grpSpPr>
          <a:xfrm>
            <a:off x="2513505" y="2655202"/>
            <a:ext cx="1208483" cy="2052569"/>
            <a:chOff x="1659495" y="2503811"/>
            <a:chExt cx="1950227" cy="2834559"/>
          </a:xfrm>
        </p:grpSpPr>
        <p:cxnSp>
          <p:nvCxnSpPr>
            <p:cNvPr id="144" name="Straight Connector 143"/>
            <p:cNvCxnSpPr/>
            <p:nvPr/>
          </p:nvCxnSpPr>
          <p:spPr>
            <a:xfrm>
              <a:off x="1668975" y="2503811"/>
              <a:ext cx="1908341"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59495" y="5336618"/>
              <a:ext cx="1950227" cy="175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a:endCxn id="158" idx="1"/>
          </p:cNvCxnSpPr>
          <p:nvPr/>
        </p:nvCxnSpPr>
        <p:spPr>
          <a:xfrm>
            <a:off x="2828071" y="2652189"/>
            <a:ext cx="879634" cy="68392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61" idx="1"/>
          </p:cNvCxnSpPr>
          <p:nvPr/>
        </p:nvCxnSpPr>
        <p:spPr>
          <a:xfrm flipV="1">
            <a:off x="2812768" y="4025201"/>
            <a:ext cx="894937" cy="678139"/>
          </a:xfrm>
          <a:prstGeom prst="line">
            <a:avLst/>
          </a:prstGeom>
          <a:ln w="28575">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568464" y="4680118"/>
            <a:ext cx="385042" cy="369332"/>
          </a:xfrm>
          <a:prstGeom prst="rect">
            <a:avLst/>
          </a:prstGeom>
          <a:noFill/>
        </p:spPr>
        <p:txBody>
          <a:bodyPr wrap="none" rtlCol="0">
            <a:spAutoFit/>
          </a:bodyPr>
          <a:lstStyle/>
          <a:p>
            <a:r>
              <a:rPr lang="en-US" sz="1800" dirty="0" smtClean="0"/>
              <a:t>x</a:t>
            </a:r>
            <a:r>
              <a:rPr lang="en-US" sz="1800" baseline="-25000" dirty="0"/>
              <a:t>2</a:t>
            </a:r>
            <a:endParaRPr lang="nl-BE" sz="2000" baseline="-25000" dirty="0"/>
          </a:p>
        </p:txBody>
      </p:sp>
      <p:grpSp>
        <p:nvGrpSpPr>
          <p:cNvPr id="138" name="Group 137"/>
          <p:cNvGrpSpPr/>
          <p:nvPr/>
        </p:nvGrpSpPr>
        <p:grpSpPr>
          <a:xfrm rot="10800000" flipH="1">
            <a:off x="1686600" y="2669110"/>
            <a:ext cx="848119" cy="2038661"/>
            <a:chOff x="1260578" y="2585280"/>
            <a:chExt cx="1137497" cy="2815350"/>
          </a:xfrm>
        </p:grpSpPr>
        <p:cxnSp>
          <p:nvCxnSpPr>
            <p:cNvPr id="140" name="Straight Connector 139"/>
            <p:cNvCxnSpPr/>
            <p:nvPr/>
          </p:nvCxnSpPr>
          <p:spPr>
            <a:xfrm rot="10800000" flipH="1" flipV="1">
              <a:off x="1260578" y="4001409"/>
              <a:ext cx="1118730" cy="6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a:off x="2393320" y="2585280"/>
              <a:ext cx="4755" cy="2815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9" name="TextBox 138"/>
          <p:cNvSpPr txBox="1"/>
          <p:nvPr/>
        </p:nvSpPr>
        <p:spPr>
          <a:xfrm>
            <a:off x="1641741" y="3291216"/>
            <a:ext cx="251279" cy="334302"/>
          </a:xfrm>
          <a:prstGeom prst="rect">
            <a:avLst/>
          </a:prstGeom>
          <a:noFill/>
        </p:spPr>
        <p:txBody>
          <a:bodyPr wrap="none" rtlCol="0">
            <a:spAutoFit/>
          </a:bodyPr>
          <a:lstStyle/>
          <a:p>
            <a:r>
              <a:rPr lang="en-US" sz="2400" dirty="0" smtClean="0"/>
              <a:t>x</a:t>
            </a:r>
            <a:endParaRPr lang="nl-BE" sz="2400" dirty="0"/>
          </a:p>
        </p:txBody>
      </p:sp>
      <p:sp>
        <p:nvSpPr>
          <p:cNvPr id="112" name="TextBox 111"/>
          <p:cNvSpPr txBox="1"/>
          <p:nvPr/>
        </p:nvSpPr>
        <p:spPr>
          <a:xfrm>
            <a:off x="7150404" y="3299460"/>
            <a:ext cx="251279" cy="334302"/>
          </a:xfrm>
          <a:prstGeom prst="rect">
            <a:avLst/>
          </a:prstGeom>
          <a:noFill/>
        </p:spPr>
        <p:txBody>
          <a:bodyPr wrap="none" rtlCol="0">
            <a:spAutoFit/>
          </a:bodyPr>
          <a:lstStyle/>
          <a:p>
            <a:r>
              <a:rPr lang="en-US" sz="2400" dirty="0"/>
              <a:t>z</a:t>
            </a:r>
            <a:endParaRPr lang="nl-BE" sz="2400" dirty="0"/>
          </a:p>
        </p:txBody>
      </p:sp>
      <p:sp>
        <p:nvSpPr>
          <p:cNvPr id="115" name="TextBox 114"/>
          <p:cNvSpPr txBox="1"/>
          <p:nvPr/>
        </p:nvSpPr>
        <p:spPr>
          <a:xfrm>
            <a:off x="1661851" y="3779390"/>
            <a:ext cx="338554" cy="461665"/>
          </a:xfrm>
          <a:prstGeom prst="rect">
            <a:avLst/>
          </a:prstGeom>
          <a:noFill/>
        </p:spPr>
        <p:txBody>
          <a:bodyPr wrap="none" rtlCol="0">
            <a:spAutoFit/>
          </a:bodyPr>
          <a:lstStyle/>
          <a:p>
            <a:r>
              <a:rPr lang="en-US" sz="2400" dirty="0">
                <a:solidFill>
                  <a:srgbClr val="00B0F0"/>
                </a:solidFill>
              </a:rPr>
              <a:t>y</a:t>
            </a:r>
            <a:endParaRPr lang="nl-BE" sz="2400" dirty="0">
              <a:solidFill>
                <a:srgbClr val="00B0F0"/>
              </a:solidFill>
            </a:endParaRPr>
          </a:p>
        </p:txBody>
      </p:sp>
      <p:grpSp>
        <p:nvGrpSpPr>
          <p:cNvPr id="157" name="Group 156"/>
          <p:cNvGrpSpPr/>
          <p:nvPr/>
        </p:nvGrpSpPr>
        <p:grpSpPr>
          <a:xfrm>
            <a:off x="3707705" y="3094422"/>
            <a:ext cx="972157" cy="483390"/>
            <a:chOff x="2775642" y="2747539"/>
            <a:chExt cx="3241140" cy="1901228"/>
          </a:xfrm>
        </p:grpSpPr>
        <p:sp>
          <p:nvSpPr>
            <p:cNvPr id="158" name="Rectangle 157"/>
            <p:cNvSpPr/>
            <p:nvPr/>
          </p:nvSpPr>
          <p:spPr>
            <a:xfrm>
              <a:off x="2775642" y="2747539"/>
              <a:ext cx="3241140" cy="1901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9" name="TextBox 158"/>
            <p:cNvSpPr txBox="1"/>
            <p:nvPr/>
          </p:nvSpPr>
          <p:spPr>
            <a:xfrm>
              <a:off x="3700231" y="2906319"/>
              <a:ext cx="2237999" cy="1573678"/>
            </a:xfrm>
            <a:prstGeom prst="rect">
              <a:avLst/>
            </a:prstGeom>
            <a:noFill/>
          </p:spPr>
          <p:txBody>
            <a:bodyPr wrap="square" rtlCol="0">
              <a:spAutoFit/>
            </a:bodyPr>
            <a:lstStyle/>
            <a:p>
              <a:r>
                <a:rPr lang="en-US" sz="2000" dirty="0" smtClean="0"/>
                <a:t>F</a:t>
              </a:r>
              <a:r>
                <a:rPr lang="en-US" sz="2000" baseline="-25000" dirty="0"/>
                <a:t>2</a:t>
              </a:r>
              <a:endParaRPr lang="nl-BE" sz="200" baseline="-25000" dirty="0"/>
            </a:p>
          </p:txBody>
        </p:sp>
      </p:grpSp>
      <p:grpSp>
        <p:nvGrpSpPr>
          <p:cNvPr id="160" name="Group 159"/>
          <p:cNvGrpSpPr/>
          <p:nvPr/>
        </p:nvGrpSpPr>
        <p:grpSpPr>
          <a:xfrm>
            <a:off x="3707705" y="3783506"/>
            <a:ext cx="972157" cy="483390"/>
            <a:chOff x="2775642" y="2747539"/>
            <a:chExt cx="3241140" cy="1901228"/>
          </a:xfrm>
        </p:grpSpPr>
        <p:sp>
          <p:nvSpPr>
            <p:cNvPr id="161" name="Rectangle 160"/>
            <p:cNvSpPr/>
            <p:nvPr/>
          </p:nvSpPr>
          <p:spPr>
            <a:xfrm>
              <a:off x="2775642" y="2747539"/>
              <a:ext cx="3241140" cy="1901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2" name="TextBox 161"/>
            <p:cNvSpPr txBox="1"/>
            <p:nvPr/>
          </p:nvSpPr>
          <p:spPr>
            <a:xfrm>
              <a:off x="3700231" y="2906319"/>
              <a:ext cx="2237999" cy="1573678"/>
            </a:xfrm>
            <a:prstGeom prst="rect">
              <a:avLst/>
            </a:prstGeom>
            <a:noFill/>
          </p:spPr>
          <p:txBody>
            <a:bodyPr wrap="square" rtlCol="0">
              <a:spAutoFit/>
            </a:bodyPr>
            <a:lstStyle/>
            <a:p>
              <a:r>
                <a:rPr lang="en-US" sz="2000" dirty="0" smtClean="0"/>
                <a:t>F</a:t>
              </a:r>
              <a:r>
                <a:rPr lang="en-US" sz="2000" baseline="-25000" dirty="0"/>
                <a:t>3</a:t>
              </a:r>
              <a:endParaRPr lang="nl-BE" sz="200" baseline="-25000" dirty="0"/>
            </a:p>
          </p:txBody>
        </p:sp>
      </p:grpSp>
      <p:grpSp>
        <p:nvGrpSpPr>
          <p:cNvPr id="163" name="Group 162"/>
          <p:cNvGrpSpPr/>
          <p:nvPr/>
        </p:nvGrpSpPr>
        <p:grpSpPr>
          <a:xfrm>
            <a:off x="3707705" y="4467428"/>
            <a:ext cx="972157" cy="483390"/>
            <a:chOff x="2775642" y="2747539"/>
            <a:chExt cx="3241140" cy="1901228"/>
          </a:xfrm>
        </p:grpSpPr>
        <p:sp>
          <p:nvSpPr>
            <p:cNvPr id="164" name="Rectangle 163"/>
            <p:cNvSpPr/>
            <p:nvPr/>
          </p:nvSpPr>
          <p:spPr>
            <a:xfrm>
              <a:off x="2775642" y="2747539"/>
              <a:ext cx="3241140" cy="1901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5" name="TextBox 164"/>
            <p:cNvSpPr txBox="1"/>
            <p:nvPr/>
          </p:nvSpPr>
          <p:spPr>
            <a:xfrm>
              <a:off x="3700231" y="2906319"/>
              <a:ext cx="2237999" cy="1573678"/>
            </a:xfrm>
            <a:prstGeom prst="rect">
              <a:avLst/>
            </a:prstGeom>
            <a:noFill/>
          </p:spPr>
          <p:txBody>
            <a:bodyPr wrap="square" rtlCol="0">
              <a:spAutoFit/>
            </a:bodyPr>
            <a:lstStyle/>
            <a:p>
              <a:r>
                <a:rPr lang="en-US" sz="2000" dirty="0" smtClean="0"/>
                <a:t>F</a:t>
              </a:r>
              <a:r>
                <a:rPr lang="en-US" sz="2000" baseline="-25000" dirty="0"/>
                <a:t>4</a:t>
              </a:r>
              <a:endParaRPr lang="nl-BE" sz="200" baseline="-25000" dirty="0"/>
            </a:p>
          </p:txBody>
        </p:sp>
      </p:grpSp>
      <p:grpSp>
        <p:nvGrpSpPr>
          <p:cNvPr id="167" name="Group 166"/>
          <p:cNvGrpSpPr/>
          <p:nvPr/>
        </p:nvGrpSpPr>
        <p:grpSpPr>
          <a:xfrm rot="10800000" flipH="1">
            <a:off x="1734338" y="2703604"/>
            <a:ext cx="848119" cy="2057103"/>
            <a:chOff x="1260578" y="2586124"/>
            <a:chExt cx="1137497" cy="2840818"/>
          </a:xfrm>
        </p:grpSpPr>
        <p:cxnSp>
          <p:nvCxnSpPr>
            <p:cNvPr id="168" name="Straight Connector 167"/>
            <p:cNvCxnSpPr/>
            <p:nvPr/>
          </p:nvCxnSpPr>
          <p:spPr>
            <a:xfrm rot="10800000" flipH="1" flipV="1">
              <a:off x="1260578" y="4001409"/>
              <a:ext cx="1118730" cy="62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a:off x="2387693" y="2586124"/>
              <a:ext cx="10382" cy="284081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2572393" y="2714624"/>
            <a:ext cx="1138870" cy="2048572"/>
            <a:chOff x="2572392" y="2714624"/>
            <a:chExt cx="1363913" cy="2048572"/>
          </a:xfrm>
        </p:grpSpPr>
        <p:cxnSp>
          <p:nvCxnSpPr>
            <p:cNvPr id="170" name="Straight Connector 169"/>
            <p:cNvCxnSpPr/>
            <p:nvPr/>
          </p:nvCxnSpPr>
          <p:spPr>
            <a:xfrm>
              <a:off x="2572392" y="2714624"/>
              <a:ext cx="1357393" cy="2489"/>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578912" y="4760707"/>
              <a:ext cx="1357393" cy="2489"/>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77" name="Straight Connector 176"/>
          <p:cNvCxnSpPr>
            <a:endCxn id="161" idx="1"/>
          </p:cNvCxnSpPr>
          <p:nvPr/>
        </p:nvCxnSpPr>
        <p:spPr>
          <a:xfrm>
            <a:off x="2819410" y="2711462"/>
            <a:ext cx="888295" cy="1313739"/>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endCxn id="158" idx="1"/>
          </p:cNvCxnSpPr>
          <p:nvPr/>
        </p:nvCxnSpPr>
        <p:spPr>
          <a:xfrm flipV="1">
            <a:off x="2851947" y="3336117"/>
            <a:ext cx="855758" cy="1421935"/>
          </a:xfrm>
          <a:prstGeom prst="line">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830652" y="4047084"/>
            <a:ext cx="823" cy="808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5689261" y="4578098"/>
            <a:ext cx="282782" cy="2649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4" name="Straight Connector 193"/>
          <p:cNvCxnSpPr/>
          <p:nvPr/>
        </p:nvCxnSpPr>
        <p:spPr>
          <a:xfrm>
            <a:off x="6463940" y="2652189"/>
            <a:ext cx="0" cy="102559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flipV="1">
            <a:off x="4675727" y="4710555"/>
            <a:ext cx="1790592" cy="55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694726" y="4047084"/>
            <a:ext cx="1142094" cy="5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5120779" y="3193453"/>
            <a:ext cx="282782" cy="2649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8" name="Oval 207"/>
          <p:cNvSpPr/>
          <p:nvPr/>
        </p:nvSpPr>
        <p:spPr>
          <a:xfrm>
            <a:off x="5122595" y="3907354"/>
            <a:ext cx="282782" cy="2649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09" name="Straight Connector 208"/>
          <p:cNvCxnSpPr>
            <a:stCxn id="207" idx="0"/>
            <a:endCxn id="208" idx="4"/>
          </p:cNvCxnSpPr>
          <p:nvPr/>
        </p:nvCxnSpPr>
        <p:spPr>
          <a:xfrm>
            <a:off x="5262170" y="3193453"/>
            <a:ext cx="1816" cy="978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5003264" y="3684485"/>
            <a:ext cx="256516" cy="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4773461" y="3479646"/>
            <a:ext cx="261610" cy="369332"/>
          </a:xfrm>
          <a:prstGeom prst="rect">
            <a:avLst/>
          </a:prstGeom>
          <a:noFill/>
        </p:spPr>
        <p:txBody>
          <a:bodyPr wrap="none" rtlCol="0">
            <a:spAutoFit/>
          </a:bodyPr>
          <a:lstStyle/>
          <a:p>
            <a:r>
              <a:rPr lang="en-US" sz="1800" dirty="0"/>
              <a:t>r</a:t>
            </a:r>
            <a:endParaRPr lang="nl-BE" sz="1800" dirty="0"/>
          </a:p>
        </p:txBody>
      </p:sp>
      <p:cxnSp>
        <p:nvCxnSpPr>
          <p:cNvPr id="216" name="Straight Connector 215"/>
          <p:cNvCxnSpPr/>
          <p:nvPr/>
        </p:nvCxnSpPr>
        <p:spPr>
          <a:xfrm>
            <a:off x="5531046" y="2107854"/>
            <a:ext cx="13907" cy="31844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5169408" y="5205718"/>
            <a:ext cx="787395" cy="369332"/>
          </a:xfrm>
          <a:prstGeom prst="rect">
            <a:avLst/>
          </a:prstGeom>
          <a:noFill/>
        </p:spPr>
        <p:txBody>
          <a:bodyPr wrap="none" rtlCol="0">
            <a:spAutoFit/>
          </a:bodyPr>
          <a:lstStyle/>
          <a:p>
            <a:r>
              <a:rPr lang="en-US" sz="1800" dirty="0" err="1" smtClean="0">
                <a:solidFill>
                  <a:srgbClr val="FF0000"/>
                </a:solidFill>
              </a:rPr>
              <a:t>Regs</a:t>
            </a:r>
            <a:r>
              <a:rPr lang="en-US" sz="1800" dirty="0" smtClean="0">
                <a:solidFill>
                  <a:srgbClr val="FF0000"/>
                </a:solidFill>
              </a:rPr>
              <a:t>.</a:t>
            </a:r>
            <a:endParaRPr lang="nl-BE" sz="1800" dirty="0">
              <a:solidFill>
                <a:srgbClr val="FF0000"/>
              </a:solidFill>
            </a:endParaRPr>
          </a:p>
        </p:txBody>
      </p:sp>
      <p:grpSp>
        <p:nvGrpSpPr>
          <p:cNvPr id="3" name="Group 2"/>
          <p:cNvGrpSpPr/>
          <p:nvPr/>
        </p:nvGrpSpPr>
        <p:grpSpPr>
          <a:xfrm>
            <a:off x="1126372" y="5449952"/>
            <a:ext cx="6820205" cy="492614"/>
            <a:chOff x="613525" y="5449676"/>
            <a:chExt cx="6820205" cy="492614"/>
          </a:xfrm>
        </p:grpSpPr>
        <mc:AlternateContent xmlns:mc="http://schemas.openxmlformats.org/markup-compatibility/2006" xmlns:a14="http://schemas.microsoft.com/office/drawing/2010/main">
          <mc:Choice Requires="a14">
            <p:sp>
              <p:nvSpPr>
                <p:cNvPr id="2" name="TextBox 1"/>
                <p:cNvSpPr txBox="1"/>
                <p:nvPr/>
              </p:nvSpPr>
              <p:spPr>
                <a:xfrm>
                  <a:off x="613525" y="5495843"/>
                  <a:ext cx="158498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nl-BE"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𝑖𝑛</m:t>
                            </m:r>
                          </m:sub>
                        </m:sSub>
                        <m:r>
                          <a:rPr lang="nl-BE"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+1</m:t>
                        </m:r>
                      </m:oMath>
                    </m:oMathPara>
                  </a14:m>
                  <a:endParaRPr lang="nl-BE"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13525" y="5495843"/>
                  <a:ext cx="1584986" cy="369332"/>
                </a:xfrm>
                <a:prstGeom prst="rect">
                  <a:avLst/>
                </a:prstGeom>
                <a:blipFill>
                  <a:blip r:embed="rId3"/>
                  <a:stretch>
                    <a:fillRect l="-1923" r="-3462" b="-20000"/>
                  </a:stretch>
                </a:blipFill>
              </p:spPr>
              <p:txBody>
                <a:bodyPr/>
                <a:lstStyle/>
                <a:p>
                  <a:r>
                    <a:rPr lang="nl-BE">
                      <a:noFill/>
                    </a:rPr>
                    <a:t> </a:t>
                  </a:r>
                </a:p>
              </p:txBody>
            </p:sp>
          </mc:Fallback>
        </mc:AlternateContent>
        <p:sp>
          <p:nvSpPr>
            <p:cNvPr id="93" name="TextBox 92"/>
            <p:cNvSpPr txBox="1"/>
            <p:nvPr/>
          </p:nvSpPr>
          <p:spPr>
            <a:xfrm>
              <a:off x="2560375" y="5449676"/>
              <a:ext cx="2563522" cy="461665"/>
            </a:xfrm>
            <a:prstGeom prst="rect">
              <a:avLst/>
            </a:prstGeom>
            <a:noFill/>
          </p:spPr>
          <p:txBody>
            <a:bodyPr wrap="none" rtlCol="0">
              <a:spAutoFit/>
            </a:bodyPr>
            <a:lstStyle/>
            <a:p>
              <a:r>
                <a:rPr lang="en-US" sz="2400" dirty="0" smtClean="0"/>
                <a:t>Layer of registers</a:t>
              </a:r>
            </a:p>
          </p:txBody>
        </p:sp>
        <p:sp>
          <p:nvSpPr>
            <p:cNvPr id="62" name="TextBox 61"/>
            <p:cNvSpPr txBox="1"/>
            <p:nvPr/>
          </p:nvSpPr>
          <p:spPr>
            <a:xfrm>
              <a:off x="5485761" y="5480625"/>
              <a:ext cx="1947969" cy="461665"/>
            </a:xfrm>
            <a:prstGeom prst="rect">
              <a:avLst/>
            </a:prstGeom>
            <a:noFill/>
          </p:spPr>
          <p:txBody>
            <a:bodyPr wrap="none" rtlCol="0">
              <a:spAutoFit/>
            </a:bodyPr>
            <a:lstStyle/>
            <a:p>
              <a:r>
                <a:rPr lang="en-US" sz="2400" dirty="0" err="1" smtClean="0"/>
                <a:t>Indep</a:t>
              </a:r>
              <a:r>
                <a:rPr lang="en-US" sz="2400" dirty="0" smtClean="0"/>
                <a:t>. inputs</a:t>
              </a:r>
            </a:p>
          </p:txBody>
        </p:sp>
      </p:grpSp>
    </p:spTree>
    <p:extLst>
      <p:ext uri="{BB962C8B-B14F-4D97-AF65-F5344CB8AC3E}">
        <p14:creationId xmlns:p14="http://schemas.microsoft.com/office/powerpoint/2010/main" val="21643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7</a:t>
            </a:fld>
            <a:endParaRPr lang="en" sz="1800">
              <a:solidFill>
                <a:srgbClr val="000000"/>
              </a:solidFill>
            </a:endParaRPr>
          </a:p>
        </p:txBody>
      </p:sp>
      <p:sp>
        <p:nvSpPr>
          <p:cNvPr id="288" name="Shape 288"/>
          <p:cNvSpPr txBox="1">
            <a:spLocks noGrp="1"/>
          </p:cNvSpPr>
          <p:nvPr>
            <p:ph type="body" idx="1"/>
          </p:nvPr>
        </p:nvSpPr>
        <p:spPr>
          <a:xfrm>
            <a:off x="1101500" y="1669600"/>
            <a:ext cx="7866300" cy="4386900"/>
          </a:xfrm>
          <a:prstGeom prst="rect">
            <a:avLst/>
          </a:prstGeom>
        </p:spPr>
        <p:txBody>
          <a:bodyPr lIns="91425" tIns="91425" rIns="91425" bIns="91425" anchor="t" anchorCtr="0">
            <a:noAutofit/>
          </a:bodyPr>
          <a:lstStyle/>
          <a:p>
            <a:pPr marL="457200" indent="-381000">
              <a:buClr>
                <a:srgbClr val="D9D9D9"/>
              </a:buClr>
              <a:buChar char="-"/>
            </a:pPr>
            <a:r>
              <a:rPr lang="en" sz="2400" dirty="0" smtClean="0">
                <a:solidFill>
                  <a:srgbClr val="D9D9D9"/>
                </a:solidFill>
              </a:rPr>
              <a:t>Masking</a:t>
            </a:r>
          </a:p>
          <a:p>
            <a:pPr marL="457200" indent="-381000">
              <a:buClr>
                <a:srgbClr val="000000"/>
              </a:buClr>
              <a:buFontTx/>
              <a:buChar char="-"/>
            </a:pPr>
            <a:r>
              <a:rPr lang="en" sz="2400" dirty="0">
                <a:solidFill>
                  <a:srgbClr val="000000"/>
                </a:solidFill>
              </a:rPr>
              <a:t>Input dependencies</a:t>
            </a:r>
          </a:p>
          <a:p>
            <a:pPr marL="457200" indent="-381000">
              <a:buClr>
                <a:srgbClr val="D9D9D9"/>
              </a:buClr>
              <a:buChar char="-"/>
            </a:pPr>
            <a:r>
              <a:rPr lang="en" sz="2400" dirty="0">
                <a:solidFill>
                  <a:srgbClr val="D9D9D9"/>
                </a:solidFill>
              </a:rPr>
              <a:t>Implementations &amp; Evaluation</a:t>
            </a:r>
          </a:p>
          <a:p>
            <a:pPr marL="457200" indent="-381000">
              <a:buClr>
                <a:srgbClr val="D9D9D9"/>
              </a:buClr>
              <a:buChar char="-"/>
            </a:pPr>
            <a:r>
              <a:rPr lang="en" sz="2400" dirty="0" smtClean="0">
                <a:solidFill>
                  <a:srgbClr val="D9D9D9"/>
                </a:solidFill>
              </a:rPr>
              <a:t>Unrolled implementations</a:t>
            </a:r>
            <a:endParaRPr lang="en" sz="2400" dirty="0">
              <a:solidFill>
                <a:srgbClr val="D9D9D9"/>
              </a:solidFill>
            </a:endParaRPr>
          </a:p>
          <a:p>
            <a:pPr marL="457200" indent="-381000">
              <a:buClr>
                <a:srgbClr val="D9D9D9"/>
              </a:buClr>
              <a:buChar char="-"/>
            </a:pPr>
            <a:r>
              <a:rPr lang="en" sz="2400" dirty="0" smtClean="0">
                <a:solidFill>
                  <a:srgbClr val="D9D9D9"/>
                </a:solidFill>
              </a:rPr>
              <a:t>Speeding up Keccak</a:t>
            </a:r>
            <a:endParaRPr lang="en" sz="2400" dirty="0">
              <a:solidFill>
                <a:srgbClr val="D9D9D9"/>
              </a:solidFill>
            </a:endParaRPr>
          </a:p>
          <a:p>
            <a:pPr marL="457200" indent="-381000">
              <a:buClr>
                <a:srgbClr val="D9D9D9"/>
              </a:buClr>
              <a:buChar char="-"/>
            </a:pPr>
            <a:r>
              <a:rPr lang="en" sz="2400" dirty="0" smtClean="0">
                <a:solidFill>
                  <a:srgbClr val="D9D9D9"/>
                </a:solidFill>
              </a:rPr>
              <a:t>Evaluation</a:t>
            </a:r>
            <a:endParaRPr lang="en" sz="2400" dirty="0">
              <a:solidFill>
                <a:srgbClr val="D9D9D9"/>
              </a:solidFill>
            </a:endParaRPr>
          </a:p>
          <a:p>
            <a:pPr lvl="0" rtl="0">
              <a:spcBef>
                <a:spcPts val="0"/>
              </a:spcBef>
              <a:buNone/>
            </a:pPr>
            <a:endParaRPr sz="3000" dirty="0"/>
          </a:p>
          <a:p>
            <a:pPr lvl="0" rtl="0">
              <a:spcBef>
                <a:spcPts val="0"/>
              </a:spcBef>
              <a:buNone/>
            </a:pPr>
            <a:endParaRPr sz="3000" dirty="0"/>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smtClean="0">
                <a:solidFill>
                  <a:srgbClr val="000000"/>
                </a:solidFill>
              </a:rPr>
              <a:t>Rhythmic Keccak</a:t>
            </a:r>
            <a:endParaRPr lang="en" sz="4800" b="1" dirty="0">
              <a:solidFill>
                <a:srgbClr val="000000"/>
              </a:solidFill>
            </a:endParaRPr>
          </a:p>
        </p:txBody>
      </p:sp>
    </p:spTree>
    <p:extLst>
      <p:ext uri="{BB962C8B-B14F-4D97-AF65-F5344CB8AC3E}">
        <p14:creationId xmlns:p14="http://schemas.microsoft.com/office/powerpoint/2010/main" val="3171769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8</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Input dependencies</a:t>
            </a:r>
            <a:endParaRPr lang="en" sz="4800" b="1" dirty="0">
              <a:solidFill>
                <a:srgbClr val="0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613525" y="1620181"/>
                <a:ext cx="3436005" cy="461665"/>
              </a:xfrm>
              <a:prstGeom prst="rect">
                <a:avLst/>
              </a:prstGeom>
              <a:noFill/>
            </p:spPr>
            <p:txBody>
              <a:bodyPr wrap="none" rtlCol="0">
                <a:spAutoFit/>
              </a:bodyPr>
              <a:lstStyle/>
              <a:p>
                <a:r>
                  <a:rPr lang="en-US" sz="2400" dirty="0" smtClean="0"/>
                  <a:t>Example: calculating </a:t>
                </a:r>
                <a14:m>
                  <m:oMath xmlns:m="http://schemas.openxmlformats.org/officeDocument/2006/math">
                    <m:r>
                      <a:rPr lang="en-US" sz="2400" b="0" i="1" smtClean="0">
                        <a:latin typeface="Cambria Math" panose="02040503050406030204" pitchFamily="18" charset="0"/>
                      </a:rPr>
                      <m:t>𝑥𝑦</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13525" y="1620181"/>
                <a:ext cx="3436005" cy="461665"/>
              </a:xfrm>
              <a:prstGeom prst="rect">
                <a:avLst/>
              </a:prstGeom>
              <a:blipFill>
                <a:blip r:embed="rId3"/>
                <a:stretch>
                  <a:fillRect l="-2842" t="-9211" b="-3026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0815" y="2622105"/>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3350815" y="2622105"/>
                <a:ext cx="442429" cy="461665"/>
              </a:xfrm>
              <a:prstGeom prst="rect">
                <a:avLst/>
              </a:prstGeom>
              <a:blipFill>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162939" y="2521262"/>
                <a:ext cx="877078" cy="681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 </m:t>
                      </m:r>
                      <m:r>
                        <a:rPr lang="nl-BE" sz="2400" i="1" smtClean="0">
                          <a:solidFill>
                            <a:schemeClr val="tx1"/>
                          </a:solidFill>
                          <a:latin typeface="Cambria Math" panose="02040503050406030204" pitchFamily="18" charset="0"/>
                          <a:ea typeface="Cambria Math" panose="02040503050406030204" pitchFamily="18" charset="0"/>
                        </a:rPr>
                        <m:t>⨀</m:t>
                      </m:r>
                    </m:oMath>
                  </m:oMathPara>
                </a14:m>
                <a:endParaRPr lang="nl-BE" sz="2400" i="1"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62939" y="2521262"/>
                <a:ext cx="877078" cy="681134"/>
              </a:xfrm>
              <a:prstGeom prst="rect">
                <a:avLst/>
              </a:prstGeom>
              <a:blipFill>
                <a:blip r:embed="rId5"/>
                <a:stretch>
                  <a:fillRect/>
                </a:stretch>
              </a:blipFill>
              <a:ln>
                <a:solidFill>
                  <a:schemeClr val="tx1"/>
                </a:solidFill>
              </a:ln>
            </p:spPr>
            <p:txBody>
              <a:bodyPr/>
              <a:lstStyle/>
              <a:p>
                <a:r>
                  <a:rPr lang="nl-BE">
                    <a:noFill/>
                  </a:rPr>
                  <a:t> </a:t>
                </a:r>
              </a:p>
            </p:txBody>
          </p:sp>
        </mc:Fallback>
      </mc:AlternateContent>
      <p:cxnSp>
        <p:nvCxnSpPr>
          <p:cNvPr id="14" name="Straight Arrow Connector 13"/>
          <p:cNvCxnSpPr>
            <a:endCxn id="16" idx="1"/>
          </p:cNvCxnSpPr>
          <p:nvPr/>
        </p:nvCxnSpPr>
        <p:spPr>
          <a:xfrm>
            <a:off x="3834882" y="2861829"/>
            <a:ext cx="1328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40017" y="2852939"/>
            <a:ext cx="116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16" idx="2"/>
          </p:cNvCxnSpPr>
          <p:nvPr/>
        </p:nvCxnSpPr>
        <p:spPr>
          <a:xfrm flipV="1">
            <a:off x="3834882" y="3202396"/>
            <a:ext cx="1766596" cy="37900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288024" y="2622106"/>
                <a:ext cx="6099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𝑥𝑦</m:t>
                      </m:r>
                    </m:oMath>
                  </m:oMathPara>
                </a14:m>
                <a:endParaRPr lang="en-US" sz="2400" dirty="0" smtClean="0"/>
              </a:p>
            </p:txBody>
          </p:sp>
        </mc:Choice>
        <mc:Fallback xmlns="">
          <p:sp>
            <p:nvSpPr>
              <p:cNvPr id="38" name="TextBox 37"/>
              <p:cNvSpPr txBox="1">
                <a:spLocks noRot="1" noChangeAspect="1" noMove="1" noResize="1" noEditPoints="1" noAdjustHandles="1" noChangeArrowheads="1" noChangeShapeType="1" noTextEdit="1"/>
              </p:cNvSpPr>
              <p:nvPr/>
            </p:nvSpPr>
            <p:spPr>
              <a:xfrm>
                <a:off x="7288024" y="2622106"/>
                <a:ext cx="609911" cy="461665"/>
              </a:xfrm>
              <a:prstGeom prst="rect">
                <a:avLst/>
              </a:prstGeom>
              <a:blipFill>
                <a:blip r:embed="rId6"/>
                <a:stretch>
                  <a:fillRect b="-13158"/>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73251" y="4383330"/>
                <a:ext cx="3475182"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e>
                            </m:m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e>
                            </m:mr>
                          </m:m>
                        </m:e>
                      </m:d>
                    </m:oMath>
                  </m:oMathPara>
                </a14:m>
                <a:endParaRPr lang="en-US" sz="240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1273251" y="4383330"/>
                <a:ext cx="3475182" cy="7099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350815" y="3305692"/>
                <a:ext cx="4464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oMath>
                  </m:oMathPara>
                </a14:m>
                <a:endParaRPr lang="en-US" sz="2400" dirty="0" smtClean="0"/>
              </a:p>
            </p:txBody>
          </p:sp>
        </mc:Choice>
        <mc:Fallback xmlns="">
          <p:sp>
            <p:nvSpPr>
              <p:cNvPr id="43" name="TextBox 42"/>
              <p:cNvSpPr txBox="1">
                <a:spLocks noRot="1" noChangeAspect="1" noMove="1" noResize="1" noEditPoints="1" noAdjustHandles="1" noChangeArrowheads="1" noChangeShapeType="1" noTextEdit="1"/>
              </p:cNvSpPr>
              <p:nvPr/>
            </p:nvSpPr>
            <p:spPr>
              <a:xfrm>
                <a:off x="3350815" y="3305692"/>
                <a:ext cx="446404" cy="461665"/>
              </a:xfrm>
              <a:prstGeom prst="rect">
                <a:avLst/>
              </a:prstGeom>
              <a:blipFill>
                <a:blip r:embed="rId8"/>
                <a:stretch>
                  <a:fillRect b="-13158"/>
                </a:stretch>
              </a:blipFill>
            </p:spPr>
            <p:txBody>
              <a:bodyPr/>
              <a:lstStyle/>
              <a:p>
                <a:r>
                  <a:rPr lang="nl-BE">
                    <a:noFill/>
                  </a:rPr>
                  <a:t> </a:t>
                </a:r>
              </a:p>
            </p:txBody>
          </p:sp>
        </mc:Fallback>
      </mc:AlternateContent>
    </p:spTree>
    <p:extLst>
      <p:ext uri="{BB962C8B-B14F-4D97-AF65-F5344CB8AC3E}">
        <p14:creationId xmlns:p14="http://schemas.microsoft.com/office/powerpoint/2010/main" val="2600540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lgn="ctr" rtl="0">
              <a:spcBef>
                <a:spcPts val="0"/>
              </a:spcBef>
              <a:buNone/>
            </a:pPr>
            <a:endParaRPr>
              <a:solidFill>
                <a:srgbClr val="000000"/>
              </a:solidFill>
            </a:endParaRPr>
          </a:p>
          <a:p>
            <a:pPr lvl="0" algn="ctr" rtl="0">
              <a:spcBef>
                <a:spcPts val="0"/>
              </a:spcBef>
              <a:buNone/>
            </a:pPr>
            <a:fld id="{00000000-1234-1234-1234-123412341234}" type="slidenum">
              <a:rPr lang="en" sz="1800">
                <a:solidFill>
                  <a:srgbClr val="000000"/>
                </a:solidFill>
              </a:rPr>
              <a:t>9</a:t>
            </a:fld>
            <a:endParaRPr lang="en" sz="1800">
              <a:solidFill>
                <a:srgbClr val="000000"/>
              </a:solidFill>
            </a:endParaRPr>
          </a:p>
        </p:txBody>
      </p:sp>
      <p:sp>
        <p:nvSpPr>
          <p:cNvPr id="6" name="Shape 287"/>
          <p:cNvSpPr txBox="1">
            <a:spLocks/>
          </p:cNvSpPr>
          <p:nvPr/>
        </p:nvSpPr>
        <p:spPr>
          <a:xfrm>
            <a:off x="421825" y="270775"/>
            <a:ext cx="8229300" cy="11448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None/>
              <a:defRPr sz="1800" b="0" i="0" u="none" strike="noStrike" cap="none">
                <a:solidFill>
                  <a:schemeClr val="dk1"/>
                </a:solidFill>
                <a:latin typeface="Arial"/>
                <a:ea typeface="Arial"/>
                <a:cs typeface="Arial"/>
                <a:sym typeface="Arial"/>
              </a:defRPr>
            </a:lvl1pPr>
            <a:lvl2pPr marL="0" marR="0" lvl="1" indent="0" algn="l" rtl="0">
              <a:spcBef>
                <a:spcPts val="0"/>
              </a:spcBef>
              <a:buClr>
                <a:schemeClr val="dk1"/>
              </a:buClr>
              <a:buSzPct val="100000"/>
              <a:buNone/>
              <a:defRPr sz="1800" b="0" i="0" u="none" strike="noStrike" cap="none">
                <a:solidFill>
                  <a:schemeClr val="dk1"/>
                </a:solidFill>
              </a:defRPr>
            </a:lvl2pPr>
            <a:lvl3pPr marL="0" marR="0" lvl="2" indent="0" algn="l" rtl="0">
              <a:spcBef>
                <a:spcPts val="0"/>
              </a:spcBef>
              <a:buClr>
                <a:schemeClr val="dk1"/>
              </a:buClr>
              <a:buSzPct val="100000"/>
              <a:buNone/>
              <a:defRPr sz="1800" b="0" i="0" u="none" strike="noStrike" cap="none">
                <a:solidFill>
                  <a:schemeClr val="dk1"/>
                </a:solidFill>
              </a:defRPr>
            </a:lvl3pPr>
            <a:lvl4pPr marL="0" marR="0" lvl="3" indent="0" algn="l" rtl="0">
              <a:spcBef>
                <a:spcPts val="0"/>
              </a:spcBef>
              <a:buClr>
                <a:schemeClr val="dk1"/>
              </a:buClr>
              <a:buSzPct val="100000"/>
              <a:buNone/>
              <a:defRPr sz="1800" b="0" i="0" u="none" strike="noStrike" cap="none">
                <a:solidFill>
                  <a:schemeClr val="dk1"/>
                </a:solidFill>
              </a:defRPr>
            </a:lvl4pPr>
            <a:lvl5pPr marL="0" marR="0" lvl="4" indent="0" algn="l" rtl="0">
              <a:spcBef>
                <a:spcPts val="0"/>
              </a:spcBef>
              <a:buClr>
                <a:schemeClr val="dk1"/>
              </a:buClr>
              <a:buSzPct val="100000"/>
              <a:buNone/>
              <a:defRPr sz="1800" b="0" i="0" u="none" strike="noStrike" cap="none">
                <a:solidFill>
                  <a:schemeClr val="dk1"/>
                </a:solidFill>
              </a:defRPr>
            </a:lvl5pPr>
            <a:lvl6pPr marL="0" marR="0" lvl="5" indent="0" algn="l" rtl="0">
              <a:spcBef>
                <a:spcPts val="0"/>
              </a:spcBef>
              <a:buClr>
                <a:schemeClr val="dk1"/>
              </a:buClr>
              <a:buSzPct val="100000"/>
              <a:buNone/>
              <a:defRPr sz="1800" b="0" i="0" u="none" strike="noStrike" cap="none">
                <a:solidFill>
                  <a:schemeClr val="dk1"/>
                </a:solidFill>
              </a:defRPr>
            </a:lvl6pPr>
            <a:lvl7pPr marL="0" marR="0" lvl="6" indent="0" algn="l" rtl="0">
              <a:spcBef>
                <a:spcPts val="0"/>
              </a:spcBef>
              <a:buClr>
                <a:schemeClr val="dk1"/>
              </a:buClr>
              <a:buSzPct val="100000"/>
              <a:buNone/>
              <a:defRPr sz="1800" b="0" i="0" u="none" strike="noStrike" cap="none">
                <a:solidFill>
                  <a:schemeClr val="dk1"/>
                </a:solidFill>
              </a:defRPr>
            </a:lvl7pPr>
            <a:lvl8pPr marL="0" marR="0" lvl="7" indent="0" algn="l" rtl="0">
              <a:spcBef>
                <a:spcPts val="0"/>
              </a:spcBef>
              <a:buClr>
                <a:schemeClr val="dk1"/>
              </a:buClr>
              <a:buSzPct val="100000"/>
              <a:buNone/>
              <a:defRPr sz="1800" b="0" i="0" u="none" strike="noStrike" cap="none">
                <a:solidFill>
                  <a:schemeClr val="dk1"/>
                </a:solidFill>
              </a:defRPr>
            </a:lvl8pPr>
            <a:lvl9pPr marL="0" marR="0" lvl="8" indent="0" algn="l" rtl="0">
              <a:spcBef>
                <a:spcPts val="0"/>
              </a:spcBef>
              <a:buClr>
                <a:schemeClr val="dk1"/>
              </a:buClr>
              <a:buSzPct val="100000"/>
              <a:buNone/>
              <a:defRPr sz="1800" b="0" i="0" u="none" strike="noStrike" cap="none">
                <a:solidFill>
                  <a:schemeClr val="dk1"/>
                </a:solidFill>
              </a:defRPr>
            </a:lvl9pPr>
          </a:lstStyle>
          <a:p>
            <a:pPr algn="ctr"/>
            <a:r>
              <a:rPr lang="en" sz="4800" b="1" dirty="0" smtClean="0">
                <a:solidFill>
                  <a:srgbClr val="000000"/>
                </a:solidFill>
              </a:rPr>
              <a:t>Input dependencies</a:t>
            </a:r>
            <a:endParaRPr lang="en" sz="4800" b="1" dirty="0">
              <a:solidFill>
                <a:srgbClr val="00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613525" y="1620181"/>
                <a:ext cx="3436005" cy="461665"/>
              </a:xfrm>
              <a:prstGeom prst="rect">
                <a:avLst/>
              </a:prstGeom>
              <a:noFill/>
            </p:spPr>
            <p:txBody>
              <a:bodyPr wrap="none" rtlCol="0">
                <a:spAutoFit/>
              </a:bodyPr>
              <a:lstStyle/>
              <a:p>
                <a:r>
                  <a:rPr lang="en-US" sz="2400" dirty="0" smtClean="0"/>
                  <a:t>Example: calculating </a:t>
                </a:r>
                <a14:m>
                  <m:oMath xmlns:m="http://schemas.openxmlformats.org/officeDocument/2006/math">
                    <m:r>
                      <a:rPr lang="en-US" sz="2400" b="0" i="1" smtClean="0">
                        <a:latin typeface="Cambria Math" panose="02040503050406030204" pitchFamily="18" charset="0"/>
                      </a:rPr>
                      <m:t>𝑥𝑦</m:t>
                    </m:r>
                  </m:oMath>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13525" y="1620181"/>
                <a:ext cx="3436005" cy="461665"/>
              </a:xfrm>
              <a:prstGeom prst="rect">
                <a:avLst/>
              </a:prstGeom>
              <a:blipFill>
                <a:blip r:embed="rId3"/>
                <a:stretch>
                  <a:fillRect l="-2842" t="-9211" b="-3026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0815" y="2622105"/>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3350815" y="2622105"/>
                <a:ext cx="442429" cy="461665"/>
              </a:xfrm>
              <a:prstGeom prst="rect">
                <a:avLst/>
              </a:prstGeom>
              <a:blipFill>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162939" y="2521262"/>
                <a:ext cx="877078" cy="681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 </m:t>
                      </m:r>
                      <m:r>
                        <a:rPr lang="nl-BE" sz="2400" i="1" smtClean="0">
                          <a:solidFill>
                            <a:schemeClr val="tx1"/>
                          </a:solidFill>
                          <a:latin typeface="Cambria Math" panose="02040503050406030204" pitchFamily="18" charset="0"/>
                          <a:ea typeface="Cambria Math" panose="02040503050406030204" pitchFamily="18" charset="0"/>
                        </a:rPr>
                        <m:t>⨀</m:t>
                      </m:r>
                    </m:oMath>
                  </m:oMathPara>
                </a14:m>
                <a:endParaRPr lang="nl-BE" sz="2400" i="1"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62939" y="2521262"/>
                <a:ext cx="877078" cy="681134"/>
              </a:xfrm>
              <a:prstGeom prst="rect">
                <a:avLst/>
              </a:prstGeom>
              <a:blipFill>
                <a:blip r:embed="rId5"/>
                <a:stretch>
                  <a:fillRect/>
                </a:stretch>
              </a:blipFill>
              <a:ln>
                <a:solidFill>
                  <a:schemeClr val="tx1"/>
                </a:solidFill>
              </a:ln>
            </p:spPr>
            <p:txBody>
              <a:bodyPr/>
              <a:lstStyle/>
              <a:p>
                <a:r>
                  <a:rPr lang="nl-BE">
                    <a:noFill/>
                  </a:rPr>
                  <a:t> </a:t>
                </a:r>
              </a:p>
            </p:txBody>
          </p:sp>
        </mc:Fallback>
      </mc:AlternateContent>
      <p:cxnSp>
        <p:nvCxnSpPr>
          <p:cNvPr id="14" name="Straight Arrow Connector 13"/>
          <p:cNvCxnSpPr>
            <a:endCxn id="16" idx="1"/>
          </p:cNvCxnSpPr>
          <p:nvPr/>
        </p:nvCxnSpPr>
        <p:spPr>
          <a:xfrm>
            <a:off x="3834882" y="2861829"/>
            <a:ext cx="1328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40017" y="2852939"/>
            <a:ext cx="11647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16" idx="2"/>
          </p:cNvCxnSpPr>
          <p:nvPr/>
        </p:nvCxnSpPr>
        <p:spPr>
          <a:xfrm flipV="1">
            <a:off x="3834882" y="3202396"/>
            <a:ext cx="1766596" cy="37900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288024" y="2622106"/>
                <a:ext cx="6099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𝑥𝑦</m:t>
                      </m:r>
                    </m:oMath>
                  </m:oMathPara>
                </a14:m>
                <a:endParaRPr lang="en-US" sz="2400" dirty="0" smtClean="0"/>
              </a:p>
            </p:txBody>
          </p:sp>
        </mc:Choice>
        <mc:Fallback xmlns="">
          <p:sp>
            <p:nvSpPr>
              <p:cNvPr id="38" name="TextBox 37"/>
              <p:cNvSpPr txBox="1">
                <a:spLocks noRot="1" noChangeAspect="1" noMove="1" noResize="1" noEditPoints="1" noAdjustHandles="1" noChangeArrowheads="1" noChangeShapeType="1" noTextEdit="1"/>
              </p:cNvSpPr>
              <p:nvPr/>
            </p:nvSpPr>
            <p:spPr>
              <a:xfrm>
                <a:off x="7288024" y="2622106"/>
                <a:ext cx="609911" cy="461665"/>
              </a:xfrm>
              <a:prstGeom prst="rect">
                <a:avLst/>
              </a:prstGeom>
              <a:blipFill>
                <a:blip r:embed="rId6"/>
                <a:stretch>
                  <a:fillRect b="-13158"/>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350815" y="3305692"/>
                <a:ext cx="4464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oMath>
                  </m:oMathPara>
                </a14:m>
                <a:endParaRPr lang="en-US" sz="2400" dirty="0" smtClean="0"/>
              </a:p>
            </p:txBody>
          </p:sp>
        </mc:Choice>
        <mc:Fallback xmlns="">
          <p:sp>
            <p:nvSpPr>
              <p:cNvPr id="43" name="TextBox 42"/>
              <p:cNvSpPr txBox="1">
                <a:spLocks noRot="1" noChangeAspect="1" noMove="1" noResize="1" noEditPoints="1" noAdjustHandles="1" noChangeArrowheads="1" noChangeShapeType="1" noTextEdit="1"/>
              </p:cNvSpPr>
              <p:nvPr/>
            </p:nvSpPr>
            <p:spPr>
              <a:xfrm>
                <a:off x="3350815" y="3305692"/>
                <a:ext cx="446404" cy="461665"/>
              </a:xfrm>
              <a:prstGeom prst="rect">
                <a:avLst/>
              </a:prstGeom>
              <a:blipFill>
                <a:blip r:embed="rId8"/>
                <a:stretch>
                  <a:fillRect b="-13158"/>
                </a:stretch>
              </a:blipFill>
            </p:spPr>
            <p:txBody>
              <a:bodyPr/>
              <a:lstStyle/>
              <a:p>
                <a:r>
                  <a:rPr lang="nl-BE">
                    <a:noFill/>
                  </a:rPr>
                  <a:t> </a:t>
                </a:r>
              </a:p>
            </p:txBody>
          </p:sp>
        </mc:Fallback>
      </mc:AlternateContent>
      <p:sp>
        <p:nvSpPr>
          <p:cNvPr id="13" name="TextBox 12"/>
          <p:cNvSpPr txBox="1"/>
          <p:nvPr/>
        </p:nvSpPr>
        <p:spPr>
          <a:xfrm>
            <a:off x="613525" y="5394145"/>
            <a:ext cx="3283271" cy="461665"/>
          </a:xfrm>
          <a:prstGeom prst="rect">
            <a:avLst/>
          </a:prstGeom>
          <a:noFill/>
        </p:spPr>
        <p:txBody>
          <a:bodyPr wrap="none" rtlCol="0">
            <a:spAutoFit/>
          </a:bodyPr>
          <a:lstStyle/>
          <a:p>
            <a:r>
              <a:rPr lang="en-US" sz="2400" dirty="0" smtClean="0"/>
              <a:t>Non-completeness OK</a:t>
            </a:r>
          </a:p>
        </p:txBody>
      </p:sp>
      <mc:AlternateContent xmlns:mc="http://schemas.openxmlformats.org/markup-compatibility/2006" xmlns:a14="http://schemas.microsoft.com/office/drawing/2010/main">
        <mc:Choice Requires="a14">
          <p:sp>
            <p:nvSpPr>
              <p:cNvPr id="15" name="TextBox 14"/>
              <p:cNvSpPr txBox="1"/>
              <p:nvPr/>
            </p:nvSpPr>
            <p:spPr>
              <a:xfrm>
                <a:off x="1273251" y="4383330"/>
                <a:ext cx="3580659" cy="7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ea typeface="Cambria Math" panose="02040503050406030204" pitchFamily="18" charset="0"/>
                                </a:rPr>
                              </m:ctrlPr>
                            </m:mPr>
                            <m:m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1</m:t>
                                    </m:r>
                                  </m:sub>
                                </m:sSub>
                              </m:e>
                              <m:e>
                                <m:sSub>
                                  <m:sSubPr>
                                    <m:ctrlPr>
                                      <a:rPr lang="en-US" sz="2400" b="1" i="1" smtClean="0">
                                        <a:solidFill>
                                          <a:srgbClr val="00B050"/>
                                        </a:solidFill>
                                        <a:latin typeface="Cambria Math" panose="02040503050406030204" pitchFamily="18" charset="0"/>
                                        <a:ea typeface="Cambria Math" panose="02040503050406030204" pitchFamily="18" charset="0"/>
                                      </a:rPr>
                                    </m:ctrlPr>
                                  </m:sSubPr>
                                  <m:e>
                                    <m:r>
                                      <a:rPr lang="en-US" sz="2400" b="1" i="1">
                                        <a:solidFill>
                                          <a:srgbClr val="00B050"/>
                                        </a:solidFill>
                                        <a:latin typeface="Cambria Math" panose="02040503050406030204" pitchFamily="18" charset="0"/>
                                        <a:ea typeface="Cambria Math" panose="02040503050406030204" pitchFamily="18" charset="0"/>
                                      </a:rPr>
                                      <m:t>𝒚</m:t>
                                    </m:r>
                                  </m:e>
                                  <m:sub>
                                    <m:r>
                                      <a:rPr lang="en-US" sz="2400" b="1" i="1">
                                        <a:solidFill>
                                          <a:srgbClr val="00B050"/>
                                        </a:solidFill>
                                        <a:latin typeface="Cambria Math" panose="02040503050406030204" pitchFamily="18" charset="0"/>
                                        <a:ea typeface="Cambria Math" panose="02040503050406030204" pitchFamily="18" charset="0"/>
                                      </a:rPr>
                                      <m:t>𝟏</m:t>
                                    </m:r>
                                  </m:sub>
                                </m:sSub>
                                <m:r>
                                  <a:rPr lang="en-US" sz="2400" b="1" i="1">
                                    <a:solidFill>
                                      <a:srgbClr val="00B050"/>
                                    </a:solidFill>
                                    <a:latin typeface="Cambria Math" panose="02040503050406030204" pitchFamily="18" charset="0"/>
                                    <a:ea typeface="Cambria Math" panose="02040503050406030204" pitchFamily="18" charset="0"/>
                                  </a:rPr>
                                  <m:t>⋅</m:t>
                                </m:r>
                                <m:sSub>
                                  <m:sSubPr>
                                    <m:ctrlPr>
                                      <a:rPr lang="en-US" sz="2400" b="1" i="1">
                                        <a:solidFill>
                                          <a:srgbClr val="00B050"/>
                                        </a:solidFill>
                                        <a:latin typeface="Cambria Math" panose="02040503050406030204" pitchFamily="18" charset="0"/>
                                        <a:ea typeface="Cambria Math" panose="02040503050406030204" pitchFamily="18" charset="0"/>
                                      </a:rPr>
                                    </m:ctrlPr>
                                  </m:sSubPr>
                                  <m:e>
                                    <m:r>
                                      <a:rPr lang="en-US" sz="2400" b="1" i="1">
                                        <a:solidFill>
                                          <a:srgbClr val="00B050"/>
                                        </a:solidFill>
                                        <a:latin typeface="Cambria Math" panose="02040503050406030204" pitchFamily="18" charset="0"/>
                                        <a:ea typeface="Cambria Math" panose="02040503050406030204" pitchFamily="18" charset="0"/>
                                      </a:rPr>
                                      <m:t>𝒙</m:t>
                                    </m:r>
                                  </m:e>
                                  <m:sub>
                                    <m:r>
                                      <a:rPr lang="en-US" sz="2400" b="1" i="1">
                                        <a:solidFill>
                                          <a:srgbClr val="00B050"/>
                                        </a:solidFill>
                                        <a:latin typeface="Cambria Math" panose="02040503050406030204" pitchFamily="18" charset="0"/>
                                        <a:ea typeface="Cambria Math" panose="02040503050406030204" pitchFamily="18" charset="0"/>
                                      </a:rPr>
                                      <m:t>𝟐</m:t>
                                    </m:r>
                                  </m:sub>
                                </m:sSub>
                              </m:e>
                            </m:mr>
                            <m:mr>
                              <m:e>
                                <m:sSub>
                                  <m:sSubPr>
                                    <m:ctrlPr>
                                      <a:rPr lang="en-US" sz="2400" b="1" i="1" smtClean="0">
                                        <a:solidFill>
                                          <a:srgbClr val="00B050"/>
                                        </a:solidFill>
                                        <a:latin typeface="Cambria Math" panose="02040503050406030204" pitchFamily="18" charset="0"/>
                                        <a:ea typeface="Cambria Math" panose="02040503050406030204" pitchFamily="18" charset="0"/>
                                      </a:rPr>
                                    </m:ctrlPr>
                                  </m:sSubPr>
                                  <m:e>
                                    <m:r>
                                      <a:rPr lang="en-US" sz="2400" b="1" i="1">
                                        <a:solidFill>
                                          <a:srgbClr val="00B050"/>
                                        </a:solidFill>
                                        <a:latin typeface="Cambria Math" panose="02040503050406030204" pitchFamily="18" charset="0"/>
                                        <a:ea typeface="Cambria Math" panose="02040503050406030204" pitchFamily="18" charset="0"/>
                                      </a:rPr>
                                      <m:t>𝒚</m:t>
                                    </m:r>
                                  </m:e>
                                  <m:sub>
                                    <m:r>
                                      <a:rPr lang="en-US" sz="2400" b="1" i="1">
                                        <a:solidFill>
                                          <a:srgbClr val="00B050"/>
                                        </a:solidFill>
                                        <a:latin typeface="Cambria Math" panose="02040503050406030204" pitchFamily="18" charset="0"/>
                                        <a:ea typeface="Cambria Math" panose="02040503050406030204" pitchFamily="18" charset="0"/>
                                      </a:rPr>
                                      <m:t>𝟐</m:t>
                                    </m:r>
                                  </m:sub>
                                </m:sSub>
                                <m:r>
                                  <a:rPr lang="en-US" sz="2400" b="1" i="1">
                                    <a:solidFill>
                                      <a:srgbClr val="00B050"/>
                                    </a:solidFill>
                                    <a:latin typeface="Cambria Math" panose="02040503050406030204" pitchFamily="18" charset="0"/>
                                    <a:ea typeface="Cambria Math" panose="02040503050406030204" pitchFamily="18" charset="0"/>
                                  </a:rPr>
                                  <m:t>⋅</m:t>
                                </m:r>
                                <m:sSub>
                                  <m:sSubPr>
                                    <m:ctrlPr>
                                      <a:rPr lang="en-US" sz="2400" b="1" i="1" smtClean="0">
                                        <a:solidFill>
                                          <a:srgbClr val="00B050"/>
                                        </a:solidFill>
                                        <a:latin typeface="Cambria Math" panose="02040503050406030204" pitchFamily="18" charset="0"/>
                                        <a:ea typeface="Cambria Math" panose="02040503050406030204" pitchFamily="18" charset="0"/>
                                      </a:rPr>
                                    </m:ctrlPr>
                                  </m:sSubPr>
                                  <m:e>
                                    <m:r>
                                      <a:rPr lang="en-US" sz="2400" b="1" i="1">
                                        <a:solidFill>
                                          <a:srgbClr val="00B050"/>
                                        </a:solidFill>
                                        <a:latin typeface="Cambria Math" panose="02040503050406030204" pitchFamily="18" charset="0"/>
                                        <a:ea typeface="Cambria Math" panose="02040503050406030204" pitchFamily="18" charset="0"/>
                                      </a:rPr>
                                      <m:t>𝒙</m:t>
                                    </m:r>
                                  </m:e>
                                  <m:sub>
                                    <m:r>
                                      <a:rPr lang="en-US" sz="2400" b="1" i="1">
                                        <a:solidFill>
                                          <a:srgbClr val="00B050"/>
                                        </a:solidFill>
                                        <a:latin typeface="Cambria Math" panose="02040503050406030204" pitchFamily="18" charset="0"/>
                                        <a:ea typeface="Cambria Math" panose="02040503050406030204" pitchFamily="18" charset="0"/>
                                      </a:rPr>
                                      <m:t>𝟏</m:t>
                                    </m:r>
                                  </m:sub>
                                </m:sSub>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2</m:t>
                                    </m:r>
                                  </m:sub>
                                </m:sSub>
                              </m:e>
                            </m:mr>
                          </m:m>
                        </m:e>
                      </m:d>
                    </m:oMath>
                  </m:oMathPara>
                </a14:m>
                <a:endParaRPr lang="en-US" sz="240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1273251" y="4383330"/>
                <a:ext cx="3580659" cy="71538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79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16483</TotalTime>
  <Words>1089</Words>
  <Application>Microsoft Office PowerPoint</Application>
  <PresentationFormat>On-screen Show (4:3)</PresentationFormat>
  <Paragraphs>360</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Times New Roman</vt:lpstr>
      <vt:lpstr>Arial</vt:lpstr>
      <vt:lpstr>Cambria Math</vt:lpstr>
      <vt:lpstr>simple-light-2</vt:lpstr>
      <vt:lpstr>PowerPoint Presentation</vt:lpstr>
      <vt:lpstr>Rhythmic Keccak</vt:lpstr>
      <vt:lpstr>Rhythmic Keccak</vt:lpstr>
      <vt:lpstr>PowerPoint Presentation</vt:lpstr>
      <vt:lpstr>Masking</vt:lpstr>
      <vt:lpstr>Masking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Thank you!</vt:lpstr>
      <vt:lpstr>Keccak</vt:lpstr>
      <vt:lpstr>Masking</vt:lpstr>
      <vt:lpstr>PowerPoint Presentation</vt:lpstr>
      <vt:lpstr>PowerPoint Presentation</vt:lpstr>
      <vt:lpstr>PowerPoint Presentation</vt:lpstr>
      <vt:lpstr>Performance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Arribas Abril</dc:creator>
  <cp:lastModifiedBy>BVB_HD2</cp:lastModifiedBy>
  <cp:revision>204</cp:revision>
  <dcterms:modified xsi:type="dcterms:W3CDTF">2018-09-10T11:22:16Z</dcterms:modified>
</cp:coreProperties>
</file>