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82" r:id="rId2"/>
    <p:sldId id="691" r:id="rId3"/>
    <p:sldId id="692" r:id="rId4"/>
    <p:sldId id="690" r:id="rId5"/>
    <p:sldId id="693" r:id="rId6"/>
    <p:sldId id="695" r:id="rId7"/>
    <p:sldId id="699" r:id="rId8"/>
    <p:sldId id="703" r:id="rId9"/>
    <p:sldId id="702" r:id="rId10"/>
    <p:sldId id="706" r:id="rId11"/>
    <p:sldId id="720" r:id="rId12"/>
    <p:sldId id="707" r:id="rId13"/>
    <p:sldId id="710" r:id="rId14"/>
    <p:sldId id="721" r:id="rId15"/>
    <p:sldId id="713" r:id="rId16"/>
    <p:sldId id="715" r:id="rId17"/>
    <p:sldId id="717" r:id="rId18"/>
    <p:sldId id="689" r:id="rId19"/>
    <p:sldId id="660" r:id="rId20"/>
    <p:sldId id="719" r:id="rId21"/>
    <p:sldId id="455" r:id="rId22"/>
  </p:sldIdLst>
  <p:sldSz cx="9144000" cy="6858000" type="screen4x3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istered User" initials="RU" lastIdx="1" clrIdx="0">
    <p:extLst>
      <p:ext uri="{19B8F6BF-5375-455C-9EA6-DF929625EA0E}">
        <p15:presenceInfo xmlns:p15="http://schemas.microsoft.com/office/powerpoint/2012/main" userId="Registered User" providerId="None"/>
      </p:ext>
    </p:extLst>
  </p:cmAuthor>
  <p:cmAuthor id="2" name="박 애선" initials="박애" lastIdx="4" clrIdx="1">
    <p:extLst>
      <p:ext uri="{19B8F6BF-5375-455C-9EA6-DF929625EA0E}">
        <p15:presenceInfo xmlns:p15="http://schemas.microsoft.com/office/powerpoint/2012/main" userId="3668a717655075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096FBE"/>
    <a:srgbClr val="B07BD7"/>
    <a:srgbClr val="FFB9B9"/>
    <a:srgbClr val="7BB656"/>
    <a:srgbClr val="FE6054"/>
    <a:srgbClr val="FF6969"/>
    <a:srgbClr val="FFFFFF"/>
    <a:srgbClr val="00F500"/>
    <a:srgbClr val="A7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0" autoAdjust="0"/>
    <p:restoredTop sz="68525" autoAdjust="0"/>
  </p:normalViewPr>
  <p:slideViewPr>
    <p:cSldViewPr>
      <p:cViewPr varScale="1">
        <p:scale>
          <a:sx n="63" d="100"/>
          <a:sy n="63" d="100"/>
        </p:scale>
        <p:origin x="11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916" y="10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88" cy="500464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348" y="0"/>
            <a:ext cx="2975988" cy="500464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r">
              <a:defRPr sz="1200"/>
            </a:lvl1pPr>
          </a:lstStyle>
          <a:p>
            <a:fld id="{3E027CC8-79E8-4686-A9D1-B36816F910D5}" type="datetimeFigureOut">
              <a:rPr lang="ko-KR" altLang="en-US" smtClean="0"/>
              <a:t>2018-09-11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7611"/>
            <a:ext cx="2975988" cy="500464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348" y="9497611"/>
            <a:ext cx="2975988" cy="500464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r">
              <a:defRPr sz="1200"/>
            </a:lvl1pPr>
          </a:lstStyle>
          <a:p>
            <a:fld id="{60F21D9A-756B-4364-93C4-17B8C8D7A3A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593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75240" cy="499904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13" y="1"/>
            <a:ext cx="2975240" cy="499904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r">
              <a:defRPr sz="1200"/>
            </a:lvl1pPr>
          </a:lstStyle>
          <a:p>
            <a:fld id="{76DB9136-949A-4A41-A7A4-53E4892C32C8}" type="datetimeFigureOut">
              <a:rPr lang="ko-KR" altLang="en-US" smtClean="0"/>
              <a:t>2018-09-11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5" tIns="46092" rIns="92185" bIns="46092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5" y="4749087"/>
            <a:ext cx="5492750" cy="4499134"/>
          </a:xfrm>
          <a:prstGeom prst="rect">
            <a:avLst/>
          </a:prstGeom>
        </p:spPr>
        <p:txBody>
          <a:bodyPr vert="horz" lIns="92185" tIns="46092" rIns="92185" bIns="46092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96438"/>
            <a:ext cx="2975240" cy="499904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13" y="9496438"/>
            <a:ext cx="2975240" cy="499904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r">
              <a:defRPr sz="1200"/>
            </a:lvl1pPr>
          </a:lstStyle>
          <a:p>
            <a:fld id="{CCBDCF4F-99A9-4269-A937-95F2B1AEF03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664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Hi Everyone. </a:t>
            </a:r>
          </a:p>
          <a:p>
            <a:r>
              <a:rPr lang="en-US" altLang="ko-KR" baseline="0" dirty="0" smtClean="0"/>
              <a:t>I am </a:t>
            </a:r>
            <a:r>
              <a:rPr lang="en-US" altLang="ko-KR" baseline="0" dirty="0" err="1" smtClean="0"/>
              <a:t>Aesun</a:t>
            </a:r>
            <a:r>
              <a:rPr lang="en-US" altLang="ko-KR" baseline="0" dirty="0" smtClean="0"/>
              <a:t> Park from </a:t>
            </a:r>
            <a:r>
              <a:rPr lang="en-US" altLang="ko-KR" baseline="0" dirty="0" err="1" smtClean="0"/>
              <a:t>kookmin</a:t>
            </a:r>
            <a:r>
              <a:rPr lang="en-US" altLang="ko-KR" baseline="0" dirty="0" smtClean="0"/>
              <a:t> university. </a:t>
            </a:r>
          </a:p>
          <a:p>
            <a:r>
              <a:rPr lang="en-US" altLang="ko-KR" baseline="0" dirty="0" smtClean="0"/>
              <a:t>I’m so glad to talk in CHES.</a:t>
            </a:r>
          </a:p>
          <a:p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Today,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I’ll talk</a:t>
            </a:r>
            <a:r>
              <a:rPr lang="en-US" altLang="ko-KR" baseline="0" dirty="0" smtClean="0"/>
              <a:t> about the side-channel vulnerability / on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UOV variants(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베리언스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This is joint work with NIMS.</a:t>
            </a:r>
            <a:endParaRPr lang="ko-KR" altLang="en-US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89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Because the last step also uses(</a:t>
            </a:r>
            <a:r>
              <a:rPr lang="ko-KR" altLang="en-US" baseline="0" dirty="0" err="1" smtClean="0"/>
              <a:t>유지즈</a:t>
            </a:r>
            <a:r>
              <a:rPr lang="en-US" altLang="ko-KR" baseline="0" dirty="0" smtClean="0"/>
              <a:t>) a matrix-vector product / this part can also be an attack point.</a:t>
            </a:r>
            <a:endParaRPr lang="en-US" altLang="ko-KR" dirty="0" smtClean="0"/>
          </a:p>
          <a:p>
            <a:r>
              <a:rPr lang="en-US" altLang="ko-KR" baseline="0" dirty="0" smtClean="0"/>
              <a:t>However, / it is hard to compute X‘ which is calculated with T / because we don’t know F even if S is recovered.</a:t>
            </a:r>
          </a:p>
          <a:p>
            <a:r>
              <a:rPr lang="en-US" altLang="ko-KR" baseline="0" dirty="0" smtClean="0"/>
              <a:t>It means / that to compute / the intermediate value (</a:t>
            </a:r>
            <a:r>
              <a:rPr lang="ko-KR" altLang="en-US" baseline="0" dirty="0" smtClean="0"/>
              <a:t>디 </a:t>
            </a:r>
            <a:r>
              <a:rPr lang="ko-KR" altLang="en-US" baseline="0" dirty="0" err="1" smtClean="0"/>
              <a:t>인어미디에잇</a:t>
            </a:r>
            <a:r>
              <a:rPr lang="ko-KR" altLang="en-US" baseline="0" dirty="0" smtClean="0"/>
              <a:t> 벨</a:t>
            </a:r>
            <a:r>
              <a:rPr lang="en-US" altLang="ko-KR" baseline="0" dirty="0" smtClean="0"/>
              <a:t>-</a:t>
            </a:r>
            <a:r>
              <a:rPr lang="ko-KR" altLang="en-US" baseline="0" dirty="0" smtClean="0"/>
              <a:t>류</a:t>
            </a:r>
            <a:r>
              <a:rPr lang="en-US" altLang="ko-KR" baseline="0" dirty="0" smtClean="0"/>
              <a:t>) is difficult.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If the Rainbow or UOV is used (</a:t>
            </a:r>
            <a:r>
              <a:rPr lang="ko-KR" altLang="en-US" baseline="0" dirty="0" err="1" smtClean="0"/>
              <a:t>이즈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유즈</a:t>
            </a:r>
            <a:r>
              <a:rPr lang="en-US" altLang="ko-KR" baseline="0" dirty="0" smtClean="0"/>
              <a:t>-</a:t>
            </a:r>
            <a:r>
              <a:rPr lang="ko-KR" altLang="en-US" baseline="0" dirty="0" smtClean="0"/>
              <a:t>드</a:t>
            </a:r>
            <a:r>
              <a:rPr lang="en-US" altLang="ko-KR" baseline="0" dirty="0" smtClean="0"/>
              <a:t>) CHES form, it is possible to compute the intermediate value(</a:t>
            </a:r>
            <a:r>
              <a:rPr lang="ko-KR" altLang="en-US" baseline="0" dirty="0" smtClean="0"/>
              <a:t>디 </a:t>
            </a:r>
            <a:r>
              <a:rPr lang="ko-KR" altLang="en-US" baseline="0" dirty="0" err="1" smtClean="0"/>
              <a:t>인어미디에잇</a:t>
            </a:r>
            <a:r>
              <a:rPr lang="ko-KR" altLang="en-US" baseline="0" dirty="0" smtClean="0"/>
              <a:t> 벨</a:t>
            </a:r>
            <a:r>
              <a:rPr lang="en-US" altLang="ko-KR" baseline="0" dirty="0" smtClean="0"/>
              <a:t>-</a:t>
            </a:r>
            <a:r>
              <a:rPr lang="ko-KR" altLang="en-US" baseline="0" dirty="0" smtClean="0"/>
              <a:t>류</a:t>
            </a:r>
            <a:r>
              <a:rPr lang="en-US" altLang="ko-KR" baseline="0" dirty="0" smtClean="0"/>
              <a:t>) . </a:t>
            </a:r>
          </a:p>
          <a:p>
            <a:r>
              <a:rPr lang="en-US" altLang="ko-KR" baseline="0" dirty="0" smtClean="0"/>
              <a:t>So CPA is possible.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194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For example, suppose we use a T that looks like this.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 smtClean="0"/>
                  <a:t>We can know the values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ko-KR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sz="1200" i="0" baseline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because of </a:t>
                </a:r>
                <a:r>
                  <a:rPr lang="en-US" altLang="ko-KR" i="0" dirty="0" smtClean="0"/>
                  <a:t>the blue square.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0" dirty="0" smtClean="0">
                    <a:solidFill>
                      <a:schemeClr val="tx1"/>
                    </a:solidFill>
                    <a:ea typeface="HY견명조" panose="02030600000101010101" pitchFamily="18" charset="-127"/>
                    <a:cs typeface="Times New Roman" panose="02020603050405020304" pitchFamily="18" charset="0"/>
                  </a:rPr>
                  <a:t>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altLang="ko-KR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sz="1200" i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altLang="ko-KR" sz="1200" i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i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altLang="ko-KR" sz="1200" i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0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altLang="ko-KR" sz="1200" i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0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equal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ko-KR" sz="1200" i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b="0" i="0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b="0" i="0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respectively(</a:t>
                </a:r>
                <a:r>
                  <a:rPr lang="ko-KR" altLang="en-US" sz="1200" i="0" dirty="0" err="1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리스펙티블리</a:t>
                </a:r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)</a:t>
                </a:r>
                <a:endParaRPr lang="en-US" altLang="ko-KR" i="0" dirty="0" smtClean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For </a:t>
                </a:r>
                <a:r>
                  <a:rPr lang="en-US" altLang="ko-KR" dirty="0" smtClean="0"/>
                  <a:t>example, suppose we use a T that looks like this.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0" i="0" dirty="0" smtClean="0">
                    <a:solidFill>
                      <a:schemeClr val="tx1"/>
                    </a:solidFill>
                    <a:ea typeface="HY견명조" panose="02030600000101010101" pitchFamily="18" charset="-127"/>
                    <a:cs typeface="Times New Roman" panose="02020603050405020304" pitchFamily="18" charset="0"/>
                  </a:rPr>
                  <a:t>And then</a:t>
                </a:r>
                <a:r>
                  <a:rPr lang="en-US" altLang="ko-KR" sz="1200" b="0" i="0" baseline="0" dirty="0" smtClean="0">
                    <a:solidFill>
                      <a:schemeClr val="tx1"/>
                    </a:solidFill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〖x′〗_8</a:t>
                </a:r>
                <a:r>
                  <a:rPr lang="en-US" altLang="ko-KR" sz="1200" i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i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equals </a:t>
                </a:r>
                <a:r>
                  <a:rPr lang="en-US" altLang="ko-KR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x</a:t>
                </a:r>
                <a:r>
                  <a:rPr lang="en-US" altLang="ko-KR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_</a:t>
                </a:r>
                <a:r>
                  <a:rPr lang="en-US" altLang="ko-KR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8</a:t>
                </a:r>
                <a:r>
                  <a:rPr lang="en-US" altLang="ko-KR" sz="1200" i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i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〖x′〗_7</a:t>
                </a:r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</a:t>
                </a:r>
                <a:r>
                  <a:rPr lang="en-US" altLang="ko-KR" sz="1200" i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x′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〗_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6</a:t>
                </a:r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and 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</a:t>
                </a:r>
                <a:r>
                  <a:rPr lang="en-US" altLang="ko-KR" sz="1200" i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x′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〗_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5</a:t>
                </a:r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also equal </a:t>
                </a:r>
                <a:r>
                  <a:rPr lang="en-US" altLang="ko-KR" sz="1200" i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x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_</a:t>
                </a:r>
                <a:r>
                  <a:rPr lang="en-US" altLang="ko-KR" sz="1200" i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7</a:t>
                </a:r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sz="1200" i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x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_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6</a:t>
                </a:r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and </a:t>
                </a:r>
                <a:r>
                  <a:rPr lang="en-US" altLang="ko-KR" sz="1200" i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x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_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5</a:t>
                </a:r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respectively(</a:t>
                </a:r>
                <a:r>
                  <a:rPr lang="ko-KR" altLang="en-US" sz="1200" i="0" dirty="0" err="1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리스펙티블리</a:t>
                </a:r>
                <a:r>
                  <a:rPr lang="en-US" altLang="ko-KR" sz="1200" i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)</a:t>
                </a:r>
                <a:r>
                  <a:rPr lang="en-US" altLang="ko-KR" sz="1200" i="0" baseline="0" dirty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/ because of </a:t>
                </a:r>
                <a:r>
                  <a:rPr lang="en-US" altLang="ko-KR" i="0" dirty="0" smtClean="0"/>
                  <a:t>the blue square.</a:t>
                </a:r>
              </a:p>
              <a:p>
                <a:r>
                  <a:rPr lang="en-US" altLang="ko-KR" dirty="0" smtClean="0"/>
                  <a:t>Therefore, We can know the </a:t>
                </a:r>
                <a:r>
                  <a:rPr lang="en-US" altLang="ko-KR" dirty="0" smtClean="0"/>
                  <a:t>values </a:t>
                </a:r>
                <a:r>
                  <a:rPr lang="en-US" altLang="ko-KR" dirty="0" smtClean="0"/>
                  <a:t>from 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</a:t>
                </a:r>
                <a:r>
                  <a:rPr lang="en-US" altLang="ko-KR" sz="1200" i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𝑥′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〗_</a:t>
                </a:r>
                <a:r>
                  <a:rPr lang="en-US" altLang="ko-KR" sz="1200" i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5</a:t>
                </a:r>
                <a:r>
                  <a:rPr lang="en-US" altLang="ko-KR" dirty="0" smtClean="0"/>
                  <a:t> to </a:t>
                </a:r>
                <a:r>
                  <a:rPr lang="en-US" altLang="ko-KR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〖𝑥′〗_8</a:t>
                </a:r>
                <a:r>
                  <a:rPr lang="en-US" altLang="ko-KR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.</a:t>
                </a:r>
                <a:endParaRPr lang="en-US" altLang="ko-KR" dirty="0" smtClean="0"/>
              </a:p>
              <a:p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7587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So,</a:t>
                </a:r>
                <a:r>
                  <a:rPr lang="en-US" altLang="ko-KR" baseline="0" dirty="0" smtClean="0"/>
                  <a:t> now </a:t>
                </a:r>
                <a:r>
                  <a:rPr lang="en-US" altLang="ko-KR" dirty="0" smtClean="0"/>
                  <a:t>we can attack the green part.</a:t>
                </a:r>
              </a:p>
              <a:p>
                <a:r>
                  <a:rPr lang="en-US" altLang="ko-KR" dirty="0" smtClean="0"/>
                  <a:t>Unlike S, / we can not guess the exact value / because we do not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baseline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dirty="0" smtClean="0"/>
                  <a:t>.</a:t>
                </a:r>
              </a:p>
              <a:p>
                <a:r>
                  <a:rPr lang="en-US" altLang="ko-KR" dirty="0" smtClean="0"/>
                  <a:t>However, there </a:t>
                </a:r>
                <a:r>
                  <a:rPr lang="en-US" altLang="ko-KR" dirty="0" smtClean="0"/>
                  <a:t>are positions </a:t>
                </a:r>
                <a:r>
                  <a:rPr lang="en-US" altLang="ko-KR" dirty="0" smtClean="0"/>
                  <a:t>/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/>
                  <a:t> are multiplied. </a:t>
                </a:r>
              </a:p>
              <a:p>
                <a:pPr fontAlgn="base" latinLnBrk="0"/>
                <a:r>
                  <a:rPr lang="en-US" altLang="ko-KR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target these positions as an intermediate result.</a:t>
                </a:r>
                <a:endParaRPr lang="en-US" altLang="ko-KR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Knowing these</a:t>
                </a:r>
                <a:r>
                  <a:rPr lang="en-US" altLang="ko-KR" baseline="0" dirty="0" smtClean="0"/>
                  <a:t> values </a:t>
                </a:r>
                <a:r>
                  <a:rPr lang="en-US" altLang="ko-KR" dirty="0" smtClean="0"/>
                  <a:t>means / we can attack the green part.</a:t>
                </a:r>
              </a:p>
              <a:p>
                <a:r>
                  <a:rPr lang="en-US" altLang="ko-KR" dirty="0" smtClean="0"/>
                  <a:t>Unlike S, / we can not guess the exact value / because we do not know </a:t>
                </a:r>
                <a:r>
                  <a:rPr lang="en-US" altLang="ko-KR" sz="1200" i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〖𝑥′〗_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3</a:t>
                </a:r>
                <a:r>
                  <a:rPr lang="en-US" altLang="ko-KR" baseline="0" dirty="0" smtClean="0"/>
                  <a:t> and 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</a:t>
                </a:r>
                <a:r>
                  <a:rPr lang="en-US" altLang="ko-KR" sz="1200" i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𝑥′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〗_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4</a:t>
                </a:r>
                <a:r>
                  <a:rPr lang="en-US" altLang="ko-KR" dirty="0" smtClean="0"/>
                  <a:t>.</a:t>
                </a:r>
              </a:p>
              <a:p>
                <a:r>
                  <a:rPr lang="en-US" altLang="ko-KR" dirty="0" smtClean="0"/>
                  <a:t>However, since there is position / where 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</a:t>
                </a:r>
                <a:r>
                  <a:rPr lang="en-US" altLang="ko-KR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𝑡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′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〗_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𝑖𝑗</a:t>
                </a:r>
                <a:r>
                  <a:rPr lang="en-US" altLang="ko-KR" dirty="0" smtClean="0"/>
                  <a:t> and 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</a:t>
                </a:r>
                <a:r>
                  <a:rPr lang="en-US" altLang="ko-KR" sz="1200" i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𝑥′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〗_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𝑗</a:t>
                </a:r>
                <a:r>
                  <a:rPr lang="en-US" altLang="ko-KR" dirty="0" smtClean="0"/>
                  <a:t> are multiplied, / an intermediate result can be used(</a:t>
                </a:r>
                <a:r>
                  <a:rPr lang="ko-KR" altLang="en-US" dirty="0" err="1" smtClean="0"/>
                  <a:t>유즈</a:t>
                </a:r>
                <a:r>
                  <a:rPr lang="en-US" altLang="ko-KR" dirty="0" smtClean="0"/>
                  <a:t>-</a:t>
                </a:r>
                <a:r>
                  <a:rPr lang="ko-KR" altLang="en-US" dirty="0" smtClean="0"/>
                  <a:t>드</a:t>
                </a:r>
                <a:r>
                  <a:rPr lang="en-US" altLang="ko-KR" dirty="0" smtClean="0"/>
                  <a:t>) as a product of two values.</a:t>
                </a:r>
              </a:p>
              <a:p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3996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Now,</a:t>
                </a:r>
                <a:r>
                  <a:rPr lang="en-US" altLang="ko-KR" baseline="0" dirty="0" smtClean="0"/>
                  <a:t> </a:t>
                </a:r>
                <a:r>
                  <a:rPr lang="en-US" altLang="ko-KR" dirty="0" smtClean="0"/>
                  <a:t>we have found the green part, / 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dirty="0" smtClean="0"/>
                  <a:t>.</a:t>
                </a:r>
              </a:p>
              <a:p>
                <a:r>
                  <a:rPr lang="en-US" altLang="ko-KR" dirty="0" smtClean="0"/>
                  <a:t>Therefore, T can be recovered / by finding the blue part as the previous method.</a:t>
                </a:r>
              </a:p>
              <a:p>
                <a:endParaRPr lang="en-US" altLang="ko-KR" dirty="0" smtClean="0"/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</a:t>
                </a:r>
                <a:r>
                  <a:rPr lang="ko-KR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클릭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picture shows the CPA result /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</m:oMath>
                </a14:m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As you can see, we could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</m:oMath>
                </a14:m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using 50 traces.</a:t>
                </a:r>
                <a:endParaRPr lang="ko-KR" altLang="en-US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Now,</a:t>
                </a:r>
                <a:r>
                  <a:rPr lang="en-US" altLang="ko-KR" baseline="0" dirty="0" smtClean="0"/>
                  <a:t> </a:t>
                </a:r>
                <a:r>
                  <a:rPr lang="en-US" altLang="ko-KR" dirty="0" smtClean="0"/>
                  <a:t>we have found the green part, / we can calculate </a:t>
                </a:r>
                <a:r>
                  <a:rPr lang="en-US" altLang="ko-KR" sz="1200" b="0" i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〖𝑥′〗_3</a:t>
                </a:r>
                <a:r>
                  <a:rPr lang="en-US" altLang="ko-KR" dirty="0" smtClean="0"/>
                  <a:t> and </a:t>
                </a:r>
                <a:r>
                  <a:rPr lang="en-US" altLang="ko-KR" sz="1200" b="0" i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〖𝑥′〗_4</a:t>
                </a:r>
                <a:r>
                  <a:rPr lang="en-US" altLang="ko-KR" dirty="0" smtClean="0"/>
                  <a:t>.</a:t>
                </a:r>
              </a:p>
              <a:p>
                <a:r>
                  <a:rPr lang="en-US" altLang="ko-KR" dirty="0" smtClean="0"/>
                  <a:t>Therefore, T can be recovered / by finding the blue part in the same way.</a:t>
                </a:r>
              </a:p>
              <a:p>
                <a:endParaRPr lang="en-US" altLang="ko-KR" dirty="0" smtClean="0"/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</a:t>
                </a:r>
                <a:r>
                  <a:rPr lang="ko-KR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클릭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picture shows the CPA result / for 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</a:t>
                </a:r>
                <a:r>
                  <a:rPr lang="en-US" altLang="ko-KR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𝑡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′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〗_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45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result </a:t>
                </a:r>
                <a:r>
                  <a:rPr lang="en-US" altLang="ko-KR" dirty="0" smtClean="0"/>
                  <a:t>represents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/ the maximum correlation coefficients / according to an increased number of traces.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As you can see, we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could find the secret element 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</a:t>
                </a:r>
                <a:r>
                  <a:rPr lang="en-US" altLang="ko-KR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𝑡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′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〗_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45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using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50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traces.</a:t>
                </a:r>
                <a:endParaRPr lang="ko-KR" altLang="en-US" dirty="0" smtClean="0"/>
              </a:p>
              <a:p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0478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picture shows the CPA result /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</m:oMath>
                </a14:m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As you can see, we could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Now,</a:t>
                </a:r>
                <a:r>
                  <a:rPr lang="en-US" altLang="ko-KR" baseline="0" dirty="0" smtClean="0"/>
                  <a:t> </a:t>
                </a:r>
                <a:r>
                  <a:rPr lang="en-US" altLang="ko-KR" dirty="0" smtClean="0"/>
                  <a:t>we have found the green part, / we can calculate </a:t>
                </a:r>
                <a:r>
                  <a:rPr lang="en-US" altLang="ko-KR" sz="1200" b="0" i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〖𝑥′〗_3</a:t>
                </a:r>
                <a:r>
                  <a:rPr lang="en-US" altLang="ko-KR" dirty="0" smtClean="0"/>
                  <a:t> and </a:t>
                </a:r>
                <a:r>
                  <a:rPr lang="en-US" altLang="ko-KR" sz="1200" b="0" i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〖𝑥′〗_4</a:t>
                </a:r>
                <a:r>
                  <a:rPr lang="en-US" altLang="ko-KR" dirty="0" smtClean="0"/>
                  <a:t>.</a:t>
                </a:r>
              </a:p>
              <a:p>
                <a:r>
                  <a:rPr lang="en-US" altLang="ko-KR" dirty="0" smtClean="0"/>
                  <a:t>Therefore, T can be recovered / by finding the blue part in the same way.</a:t>
                </a:r>
              </a:p>
              <a:p>
                <a:endParaRPr lang="en-US" altLang="ko-KR" dirty="0" smtClean="0"/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</a:t>
                </a:r>
                <a:r>
                  <a:rPr lang="ko-KR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클릭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picture shows the CPA result / for 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</a:t>
                </a:r>
                <a:r>
                  <a:rPr lang="en-US" altLang="ko-KR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𝑡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′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〗_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45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result </a:t>
                </a:r>
                <a:r>
                  <a:rPr lang="en-US" altLang="ko-KR" dirty="0" smtClean="0"/>
                  <a:t>represents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/ the maximum correlation coefficients / according to an increased number of traces.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As you can see, we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could find the secret element 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</a:t>
                </a:r>
                <a:r>
                  <a:rPr lang="en-US" altLang="ko-KR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𝑡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′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〗_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45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using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50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traces.</a:t>
                </a:r>
                <a:endParaRPr lang="ko-KR" altLang="en-US" dirty="0" smtClean="0"/>
              </a:p>
              <a:p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954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Here, I’ll explain a brief description / about the recovery of F and T / using algebraic key recovery attacks.</a:t>
                </a:r>
              </a:p>
              <a:p>
                <a:r>
                  <a:rPr lang="en-US" altLang="ko-KR" dirty="0" smtClean="0"/>
                  <a:t>We</a:t>
                </a:r>
                <a:r>
                  <a:rPr lang="en-US" altLang="ko-KR" baseline="0" dirty="0" smtClean="0"/>
                  <a:t> assume that</a:t>
                </a:r>
                <a:r>
                  <a:rPr lang="en-US" altLang="ko-KR" dirty="0" smtClean="0"/>
                  <a:t> S has been found and T has been used the general form. </a:t>
                </a:r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Because we find the</a:t>
                </a:r>
                <a:r>
                  <a:rPr lang="en-US" altLang="ko-KR" baseline="0" dirty="0" smtClean="0"/>
                  <a:t> S and know public key p / we can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200" b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ko-KR" altLang="en-US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𝓟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r>
                  <a:rPr lang="en-US" altLang="ko-KR" dirty="0" smtClean="0"/>
                  <a:t>We let</a:t>
                </a:r>
                <a:r>
                  <a:rPr lang="en-US" altLang="ko-KR" baseline="0" dirty="0" smtClean="0"/>
                  <a:t> the green p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200" b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ko-KR" altLang="en-US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𝓟</m:t>
                    </m:r>
                  </m:oMath>
                </a14:m>
                <a:r>
                  <a:rPr lang="en-US" altLang="ko-KR" dirty="0" smtClean="0"/>
                  <a:t> / and tilde T</a:t>
                </a:r>
                <a:r>
                  <a:rPr lang="en-US" altLang="ko-KR" baseline="0" dirty="0" smtClean="0"/>
                  <a:t> is inverse T.</a:t>
                </a:r>
                <a:endParaRPr lang="en-US" altLang="ko-KR" dirty="0" smtClean="0"/>
              </a:p>
              <a:p>
                <a:r>
                  <a:rPr lang="en-US" altLang="ko-KR" baseline="0" dirty="0" smtClean="0"/>
                  <a:t>green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 circle </a:t>
                </a:r>
                <a:r>
                  <a:rPr lang="en-US" altLang="ko-KR" dirty="0" smtClean="0"/>
                  <a:t>tilde T equals</a:t>
                </a:r>
                <a:r>
                  <a:rPr lang="en-US" altLang="ko-KR" baseline="0" dirty="0" smtClean="0"/>
                  <a:t> F and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certain places with zero coefficients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p>
                        <m:d>
                          <m:d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are known because we have found S and Rainbow has different central maps each layer.</a:t>
                </a:r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So , we obtain the following equality.</a:t>
                </a:r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we can</a:t>
                </a:r>
                <a:r>
                  <a:rPr lang="en-US" altLang="ko-KR" baseline="0" dirty="0" smtClean="0"/>
                  <a:t> f</a:t>
                </a:r>
                <a:r>
                  <a:rPr lang="en-US" altLang="ko-KR" dirty="0" smtClean="0"/>
                  <a:t>ind</a:t>
                </a:r>
                <a:r>
                  <a:rPr lang="en-US" altLang="ko-KR" baseline="0" dirty="0" smtClean="0"/>
                  <a:t> an equivalent key T’ with high probability(</a:t>
                </a:r>
                <a:r>
                  <a:rPr lang="ko-KR" altLang="en-US" baseline="0" dirty="0" err="1" smtClean="0"/>
                  <a:t>프로바빌리티</a:t>
                </a:r>
                <a:r>
                  <a:rPr lang="en-US" altLang="ko-KR" baseline="0" dirty="0" smtClean="0"/>
                  <a:t>) by solving the equations by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baseline="0" dirty="0" smtClean="0"/>
                  <a:t> linear equations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baseline="0" dirty="0" smtClean="0"/>
                  <a:t> variables.</a:t>
                </a:r>
              </a:p>
              <a:p>
                <a:endParaRPr lang="en-US" altLang="ko-KR" baseline="0" dirty="0" smtClean="0"/>
              </a:p>
              <a:p>
                <a:r>
                  <a:rPr lang="en-US" altLang="ko-KR" baseline="0" dirty="0" smtClean="0"/>
                  <a:t>Therefore we can make a forged signature.</a:t>
                </a:r>
              </a:p>
              <a:p>
                <a:endParaRPr lang="en-US" altLang="ko-KR" dirty="0" smtClean="0"/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 could find an equivalent key / using</a:t>
                </a:r>
                <a:r>
                  <a:rPr lang="ko-KR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parameter / in less than 0.46(zero point four six) milliseconds / on Intel Xeon CPU.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In this page, I’ll explain a brief description / about the recovery of F and T / using algebraic key recovery attacks.</a:t>
                </a:r>
              </a:p>
              <a:p>
                <a:r>
                  <a:rPr lang="en-US" altLang="ko-KR" dirty="0" smtClean="0"/>
                  <a:t>We</a:t>
                </a:r>
                <a:r>
                  <a:rPr lang="en-US" altLang="ko-KR" baseline="0" dirty="0" smtClean="0"/>
                  <a:t> assume that</a:t>
                </a:r>
                <a:r>
                  <a:rPr lang="en-US" altLang="ko-KR" dirty="0" smtClean="0"/>
                  <a:t> S has been found and T has been used the general form. </a:t>
                </a:r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Because </a:t>
                </a:r>
                <a:r>
                  <a:rPr lang="en-US" altLang="ko-KR" dirty="0" smtClean="0"/>
                  <a:t>we find the</a:t>
                </a:r>
                <a:r>
                  <a:rPr lang="en-US" altLang="ko-KR" baseline="0" dirty="0" smtClean="0"/>
                  <a:t> S and know public key p / we can compute </a:t>
                </a:r>
                <a:r>
                  <a:rPr lang="en-US" altLang="ko-KR" sz="1200" b="1" i="0" smtClean="0">
                    <a:latin typeface="Cambria Math" panose="02040503050406030204" pitchFamily="18" charset="0"/>
                  </a:rPr>
                  <a:t>𝑺^(−𝟏)</a:t>
                </a:r>
                <a:r>
                  <a:rPr lang="en-US" altLang="ko-KR" sz="1200" b="1" i="0">
                    <a:latin typeface="Cambria Math" panose="02040503050406030204" pitchFamily="18" charset="0"/>
                  </a:rPr>
                  <a:t>∘</a:t>
                </a:r>
                <a:r>
                  <a:rPr lang="ko-KR" altLang="en-US" sz="1200" b="1" i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𝓟</a:t>
                </a:r>
                <a:r>
                  <a:rPr lang="en-US" altLang="ko-KR" dirty="0" smtClean="0"/>
                  <a:t>.</a:t>
                </a:r>
              </a:p>
              <a:p>
                <a:r>
                  <a:rPr lang="en-US" altLang="ko-KR" dirty="0" smtClean="0"/>
                  <a:t>We let</a:t>
                </a:r>
                <a:r>
                  <a:rPr lang="en-US" altLang="ko-KR" baseline="0" dirty="0" smtClean="0"/>
                  <a:t> the green p is </a:t>
                </a:r>
                <a:r>
                  <a:rPr lang="en-US" altLang="ko-KR" sz="1200" b="1" i="0" smtClean="0">
                    <a:latin typeface="Cambria Math" panose="02040503050406030204" pitchFamily="18" charset="0"/>
                  </a:rPr>
                  <a:t>𝑺^(−𝟏)</a:t>
                </a:r>
                <a:r>
                  <a:rPr lang="en-US" altLang="ko-KR" sz="1200" b="1" i="0">
                    <a:latin typeface="Cambria Math" panose="02040503050406030204" pitchFamily="18" charset="0"/>
                  </a:rPr>
                  <a:t>∘</a:t>
                </a:r>
                <a:r>
                  <a:rPr lang="ko-KR" altLang="en-US" sz="1200" b="1" i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𝓟</a:t>
                </a:r>
                <a:r>
                  <a:rPr lang="en-US" altLang="ko-KR" dirty="0" smtClean="0"/>
                  <a:t> / and tilde T</a:t>
                </a:r>
                <a:r>
                  <a:rPr lang="en-US" altLang="ko-KR" baseline="0" dirty="0" smtClean="0"/>
                  <a:t> is inverse T.</a:t>
                </a:r>
                <a:endParaRPr lang="en-US" altLang="ko-KR" dirty="0" smtClean="0"/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As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 circle </a:t>
                </a:r>
                <a:r>
                  <a:rPr lang="en-US" altLang="ko-KR" dirty="0" smtClean="0"/>
                  <a:t>tilde T equals</a:t>
                </a:r>
                <a:r>
                  <a:rPr lang="en-US" altLang="ko-KR" baseline="0" dirty="0" smtClean="0"/>
                  <a:t> F and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certain places with zero coefficients in 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ℱ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^(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𝑘) </a:t>
                </a:r>
                <a:r>
                  <a:rPr lang="en-US" altLang="ko-KR" sz="1200" i="0" smtClean="0">
                    <a:latin typeface="Cambria Math" panose="02040503050406030204" pitchFamily="18" charset="0"/>
                  </a:rPr>
                  <a:t>)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are known, we obtain the following equality.</a:t>
                </a:r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However, this system can’t be solved.</a:t>
                </a:r>
                <a:endParaRPr lang="en-US" altLang="ko-KR" dirty="0" smtClean="0"/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(</a:t>
                </a:r>
                <a:r>
                  <a:rPr lang="ko-KR" altLang="en-US" dirty="0" smtClean="0"/>
                  <a:t>클릭</a:t>
                </a:r>
                <a:r>
                  <a:rPr lang="en-US" altLang="ko-KR" dirty="0" smtClean="0"/>
                  <a:t>)</a:t>
                </a:r>
              </a:p>
              <a:p>
                <a:r>
                  <a:rPr lang="en-US" altLang="ko-KR" dirty="0" smtClean="0"/>
                  <a:t>To </a:t>
                </a:r>
                <a:r>
                  <a:rPr lang="en-US" altLang="ko-KR" dirty="0" smtClean="0"/>
                  <a:t>improve</a:t>
                </a:r>
                <a:r>
                  <a:rPr lang="en-US" altLang="ko-KR" baseline="0" dirty="0" smtClean="0"/>
                  <a:t> complexity, we can find an equivalent key. </a:t>
                </a:r>
              </a:p>
              <a:p>
                <a:r>
                  <a:rPr lang="en-US" altLang="ko-KR" baseline="0" dirty="0" smtClean="0"/>
                  <a:t>Using </a:t>
                </a:r>
                <a:r>
                  <a:rPr lang="en-US" altLang="ko-KR" baseline="0" dirty="0" smtClean="0"/>
                  <a:t>equivalent keys like these, we can solve the equations by finding </a:t>
                </a:r>
                <a:r>
                  <a:rPr lang="en-US" altLang="ko-KR" sz="1200" b="0" i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𝑣_1 𝑜_1 𝑜_2</a:t>
                </a:r>
                <a:r>
                  <a:rPr lang="en-US" altLang="ko-KR" baseline="0" dirty="0" smtClean="0"/>
                  <a:t> linear equations with </a:t>
                </a:r>
                <a:r>
                  <a:rPr lang="en-US" altLang="ko-KR" sz="1200" b="0" i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(𝑣_1+𝑜_1 ) 𝑜_2</a:t>
                </a:r>
                <a:r>
                  <a:rPr lang="en-US" altLang="ko-KR" baseline="0" dirty="0" smtClean="0"/>
                  <a:t> variables.</a:t>
                </a:r>
              </a:p>
              <a:p>
                <a:endParaRPr lang="en-US" altLang="ko-KR" dirty="0" smtClean="0"/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</a:t>
                </a:r>
                <a:r>
                  <a:rPr lang="ko-KR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클릭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are able to recover equivalent key / using</a:t>
                </a:r>
                <a:r>
                  <a:rPr lang="ko-KR" alt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parameter / in less than 0.46(zero point four six) milliseconds / on Intel Xeon CPU.</a:t>
                </a:r>
              </a:p>
              <a:p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1725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summary,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attack can be used / when the linear maps have the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CHES form.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 secret keys S, F, and T can be recovered by a combination of sub-attack 1 and sub-attack 2.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is, After recovering the two linear maps, S and T, using power analysis / we recover the central map F by simple calculation with the public key P.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8465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The second one is a hybrid attack / which uses(</a:t>
            </a:r>
            <a:r>
              <a:rPr lang="ko-KR" altLang="en-US" baseline="0" dirty="0" err="1" smtClean="0"/>
              <a:t>유지즈</a:t>
            </a:r>
            <a:r>
              <a:rPr lang="en-US" altLang="ko-KR" baseline="0" dirty="0" smtClean="0"/>
              <a:t>) CPA and algebraic key recovery attacks.</a:t>
            </a:r>
          </a:p>
          <a:p>
            <a:r>
              <a:rPr lang="en-US" altLang="ko-KR" baseline="0" dirty="0" smtClean="0"/>
              <a:t>It can attack rainbow-like signature schemes with random linear maps.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3238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attacks can apply other MQ-signature schemes.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LUOV which is submitted(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서브밋티드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to NIST,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CHES form.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it can be applied to our proposed attack 1.</a:t>
            </a:r>
          </a:p>
          <a:p>
            <a:pPr fontAlgn="base" latinLnBrk="0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Rainbow and HiMQ-3, which use ASA structure and are computed over GF(two to the power of n), also are vulnerable to our attack 2.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2531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baseline="0" dirty="0" smtClean="0"/>
                  <a:t>To avoid our attacks, / UOV-like single layer schemes / should not use the form of the linear map / proposed in CHES 2012(twenty twelve).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in other words, we must use </a:t>
                </a:r>
                <a:r>
                  <a:rPr lang="en-US" altLang="ko-KR" sz="12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ko-KR" sz="12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that is removed the relation between the signature value and the intermediate value.</a:t>
                </a:r>
                <a:endParaRPr lang="ko-KR" altLang="en-US" sz="12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  <a:p>
                <a:endParaRPr lang="en-US" altLang="ko-KR" baseline="0" dirty="0" smtClean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baseline="0" dirty="0" smtClean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aseline="0" dirty="0" smtClean="0"/>
                  <a:t>Rainbow-like multi- layered schemes/ can be recovered all secret maps / if S is recovered.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Therefore, we must focus on implementing(</a:t>
                </a:r>
                <a:r>
                  <a:rPr lang="ko-KR" alt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임플리먼팅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a secure matrix-vector product against PA.</a:t>
                </a:r>
                <a:endParaRPr lang="en-US" altLang="ko-KR" baseline="0" dirty="0" smtClean="0"/>
              </a:p>
              <a:p>
                <a:pPr fontAlgn="base" latinLnBrk="0"/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 can use message randomization to prevent our </a:t>
                </a: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the first step.</a:t>
                </a:r>
              </a:p>
              <a:p>
                <a:endParaRPr lang="en-US" altLang="ko-KR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altLang="ko-KR" dirty="0" smtClean="0"/>
                  <a:t>That is, multiply all elements of a message by a random number r, / and perform a general matrix-vector product.</a:t>
                </a:r>
              </a:p>
              <a:p>
                <a:r>
                  <a:rPr lang="en-US" altLang="ko-KR" dirty="0" smtClean="0"/>
                  <a:t>And then, we multiply the output of the matrix-vector product / by the inverse</a:t>
                </a:r>
                <a:r>
                  <a:rPr lang="en-US" altLang="ko-KR" baseline="0" dirty="0" smtClean="0"/>
                  <a:t> </a:t>
                </a:r>
                <a:r>
                  <a:rPr lang="en-US" altLang="ko-KR" dirty="0" smtClean="0"/>
                  <a:t>r.</a:t>
                </a:r>
              </a:p>
              <a:p>
                <a:r>
                  <a:rPr lang="en-US" altLang="ko-KR" dirty="0" smtClean="0"/>
                  <a:t>We need 2 times m field multiplications and a field inversion.</a:t>
                </a:r>
              </a:p>
              <a:p>
                <a:r>
                  <a:rPr lang="en-US" altLang="ko-KR" dirty="0" smtClean="0"/>
                  <a:t>we also need a random number generation step. </a:t>
                </a:r>
              </a:p>
              <a:p>
                <a:r>
                  <a:rPr lang="en-US" altLang="ko-KR" dirty="0" smtClean="0"/>
                  <a:t>Here, m is the size of the vector.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baseline="0" dirty="0" smtClean="0"/>
                  <a:t>To avoid our attacks, / schemes that do not use S, such as UOV, / should not use the form of the linear map / proposed in CHES 2012(twenty twelve</a:t>
                </a:r>
                <a:r>
                  <a:rPr lang="en-US" altLang="ko-KR" baseline="0" dirty="0" smtClean="0"/>
                  <a:t>).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in other words, we must use </a:t>
                </a:r>
                <a:r>
                  <a:rPr lang="en-US" altLang="ko-KR" sz="12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the 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𝑇</a:t>
                </a:r>
                <a:r>
                  <a:rPr lang="en-US" altLang="ko-KR" sz="12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that is removed the relation between the signature value and the intermediate value.</a:t>
                </a:r>
                <a:endParaRPr lang="ko-KR" altLang="en-US" sz="12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  <a:p>
                <a:endParaRPr lang="en-US" altLang="ko-KR" baseline="0" dirty="0" smtClean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baseline="0" dirty="0" smtClean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aseline="0" dirty="0" smtClean="0"/>
                  <a:t>The scheme using S like Rainbow / can be recovered all secret maps / if S is recovered regardless(</a:t>
                </a:r>
                <a:r>
                  <a:rPr lang="ko-KR" altLang="en-US" baseline="0" dirty="0" err="1" smtClean="0"/>
                  <a:t>리가드리스</a:t>
                </a:r>
                <a:r>
                  <a:rPr lang="en-US" altLang="ko-KR" baseline="0" dirty="0" smtClean="0"/>
                  <a:t>) of the use of equivalent keys.</a:t>
                </a:r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Therefore, we must focus on implementing(</a:t>
                </a:r>
                <a:r>
                  <a:rPr lang="ko-KR" alt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임플리먼팅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a secure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matrix-vector product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against PA.</a:t>
                </a:r>
                <a:endParaRPr lang="en-US" altLang="ko-KR" baseline="0" dirty="0" smtClean="0"/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 can use message randomization to prevent our attack / when inverse S</a:t>
                </a:r>
                <a:r>
                  <a:rPr lang="en-US" altLang="ko-KR" sz="1200" b="0" i="1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and message</a:t>
                </a:r>
                <a:r>
                  <a:rPr lang="en-US" altLang="ko-KR" sz="1200" b="1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are multiplied.</a:t>
                </a:r>
              </a:p>
              <a:p>
                <a:r>
                  <a:rPr lang="en-US" altLang="ko-KR" dirty="0" smtClean="0"/>
                  <a:t>That is, multiply all elements of a message by a random number r, / and perform a general matrix-vector product.</a:t>
                </a:r>
              </a:p>
              <a:p>
                <a:r>
                  <a:rPr lang="en-US" altLang="ko-KR" dirty="0" smtClean="0"/>
                  <a:t>In the final step, we multiply the output of the matrix-vector product / by the inverse</a:t>
                </a:r>
                <a:r>
                  <a:rPr lang="en-US" altLang="ko-KR" baseline="0" dirty="0" smtClean="0"/>
                  <a:t> </a:t>
                </a:r>
                <a:r>
                  <a:rPr lang="en-US" altLang="ko-KR" dirty="0" smtClean="0"/>
                  <a:t>r.</a:t>
                </a:r>
              </a:p>
              <a:p>
                <a:r>
                  <a:rPr lang="en-US" altLang="ko-KR" dirty="0" smtClean="0"/>
                  <a:t>We then can avoid our attacks by adding 2 times m field multiplications and a field inversion.</a:t>
                </a:r>
              </a:p>
              <a:p>
                <a:r>
                  <a:rPr lang="en-US" altLang="ko-KR" dirty="0" smtClean="0"/>
                  <a:t>Where m is the size of the vector.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215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1999, UOV has been proposed in EUROCRYPT.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then, In 2005(two thousand five), general Rainbow, which is a layered MQ-signature scheme based on UOV, has been proposed to improve efficiency and reduce the key sizes.</a:t>
            </a:r>
          </a:p>
          <a:p>
            <a:pPr fontAlgn="base" latinLnBrk="0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 study on efficient software implementations was proposed in 2006, 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many studies on efficient implementation in hardware and software.</a:t>
            </a:r>
          </a:p>
          <a:p>
            <a:pPr fontAlgn="base" latinLnBrk="0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CHES 2012(twenty twelve),/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Czypek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씨펙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et al. / demonstrated the feasibility(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즈빌리티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MQ-signature schemes / on an 8-bit AVR micro-processor.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removed the constant part of the linear maps / and applied linear maps like the picture / to reduce the key space and runtime.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this shape CHES form.</a:t>
            </a:r>
          </a:p>
          <a:p>
            <a:pPr fontAlgn="base" latinLnBrk="0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2017,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Beullens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비얼렌즈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et al. proposed a Lifted UOV for Smaller UOV Public Keys.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uses the T of CHES 2012(twenty twelve) form. 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(like this,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포인터로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가르키며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6952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is a conclusion.</a:t>
            </a:r>
          </a:p>
          <a:p>
            <a:r>
              <a:rPr lang="en-US" altLang="ko-KR" dirty="0" smtClean="0"/>
              <a:t>We</a:t>
            </a:r>
            <a:r>
              <a:rPr lang="en-US" altLang="ko-KR" baseline="0" dirty="0" smtClean="0"/>
              <a:t> proposed </a:t>
            </a:r>
            <a:r>
              <a:rPr lang="en-US" altLang="ko-KR" sz="12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CPA on Rainbow and UOV</a:t>
            </a:r>
            <a:r>
              <a:rPr lang="en-US" altLang="ko-KR" sz="1200" baseline="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with </a:t>
            </a:r>
            <a:r>
              <a:rPr lang="en-US" altLang="ko-KR" sz="12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equivalent keys in CHES 2012</a:t>
            </a:r>
            <a:r>
              <a:rPr lang="en-US" altLang="ko-KR" sz="1200" baseline="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And we also proposed the </a:t>
            </a:r>
            <a:r>
              <a:rPr lang="en-US" altLang="ko-KR" sz="12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Hybrid attack on Rainbow implementation with random linear maps using CPA and algebraic key recovery attacks.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Our attacks can apply to other MQ-signature schemes.</a:t>
            </a:r>
            <a:endParaRPr lang="ko-KR" altLang="en-US" sz="1200" dirty="0" smtClean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We proposed simple countermeasure against</a:t>
            </a:r>
            <a:r>
              <a:rPr lang="en-US" altLang="ko-KR" sz="1200" baseline="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first-order CPA.</a:t>
            </a:r>
            <a:endParaRPr lang="en-US" altLang="ko-KR" sz="1200" dirty="0" smtClean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We’ll study about More efficient countermeasures and about Security analysis against high-order and fault injection attacks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2845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dirty="0" smtClean="0"/>
              <a:t>That’s all. Thank</a:t>
            </a:r>
            <a:r>
              <a:rPr lang="en-US" altLang="ko-KR" b="0" baseline="0" dirty="0" smtClean="0"/>
              <a:t> you for your attention.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baseline="0" dirty="0" smtClean="0"/>
              <a:t>Any questions and comments?</a:t>
            </a:r>
            <a:endParaRPr lang="ko-KR" altLang="en-US" b="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229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Paul Kocher proposed methods of finding keys / using Time and Power and so on, 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Analysis has been carried out for many crypto algorithms.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not surprising / that implementations of post-quantum algorithms are vulnerable to PA.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may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studies for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vulnerability of PQC have been studied.</a:t>
            </a:r>
          </a:p>
          <a:p>
            <a:pPr fontAlgn="base" latinLnBrk="0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studies of PA against UOV variants lack.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only one result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except ours.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2017(twenty seventeen), / Yi et al. recover the central map F on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enTTS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using a fault analysis.</a:t>
            </a:r>
          </a:p>
          <a:p>
            <a:pPr fontAlgn="base" latinLnBrk="0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attack / using only Power Analysis.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I will introduce an non-invasive attack against Rainbow and UOV.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036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I’ll briefly explain the signature generation on Rainbow.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 secret maps S, F, and T.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signature generation consists of three steps.</a:t>
            </a:r>
          </a:p>
          <a:p>
            <a:pPr fontAlgn="base" latinLnBrk="0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step is to perform / an inversion linear map of the input message.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this step, / a matrix-vector product over a field is used(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즈드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fontAlgn="base" latinLnBrk="0"/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step is to invert / central map F with the transformed message. 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this step, Random values are used and linear equations are solved.</a:t>
            </a:r>
          </a:p>
          <a:p>
            <a:pPr fontAlgn="base" latinLnBrk="0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 one is to apply / an inversion of the(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other linear map.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also uses a matrix-vector product over a filed.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Rainbow uses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 Multiplications and additions as the basic operations.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567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As I mentioned, the second step uses random values.</a:t>
            </a:r>
          </a:p>
          <a:p>
            <a:r>
              <a:rPr lang="en-US" altLang="ko-KR" baseline="0" dirty="0" smtClean="0"/>
              <a:t>Because of this, Rainbow generates different signatures for the same message.</a:t>
            </a:r>
          </a:p>
          <a:p>
            <a:r>
              <a:rPr lang="en-US" altLang="ko-KR" baseline="0" dirty="0" smtClean="0"/>
              <a:t>This feature leads to difficulty in power analysis.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70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analysis generally uses the position / where the fixed secret value and the random public value are computed.</a:t>
            </a:r>
          </a:p>
          <a:p>
            <a:pPr fontAlgn="base" latinLnBrk="0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So, in the first step, power analysis is easily applied.</a:t>
            </a:r>
          </a:p>
          <a:p>
            <a:pPr fontAlgn="base" latinLnBrk="0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in the calculation of F, unknown random values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used.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the power analysis cannot be easy / because the intermediate values of T can’t be calculated.</a:t>
            </a:r>
          </a:p>
          <a:p>
            <a:pPr fontAlgn="base" latinLnBrk="0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methods for efficiency can be vulnerable to Power analysis.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6890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fontAlgn="base" latinLnBrk="0"/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Our goal / is to recover the secret maps of the Rainbow and UOV / only using CPA and algebraic key recovery attacks.</a:t>
                </a:r>
              </a:p>
              <a:p>
                <a:pPr fontAlgn="base" latinLnBrk="0"/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propose two attacks.</a:t>
                </a:r>
              </a:p>
              <a:p>
                <a:pPr fontAlgn="base" latinLnBrk="0"/>
                <a:endParaRPr lang="en-US" altLang="ko-K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fontAlgn="base" latinLnBrk="0"/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easily explain,</a:t>
                </a:r>
                <a:r>
                  <a:rPr lang="en-US" altLang="ko-K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describe three sub attacks.</a:t>
                </a:r>
              </a:p>
              <a:p>
                <a:pPr fontAlgn="base" latinLnBrk="0"/>
                <a:endParaRPr lang="en-US" altLang="ko-K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fontAlgn="base" latinLnBrk="0"/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first sub-attack exploits the general field multiplication vulnerabilities.</a:t>
                </a:r>
              </a:p>
              <a:p>
                <a:pPr fontAlgn="base" latinLnBrk="0"/>
                <a:endParaRPr lang="en-US" altLang="ko-K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fontAlgn="base" latinLnBrk="0"/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second one is used / when the linear map T has the form / suggested in CHES 2012(twenty twelve) .</a:t>
                </a:r>
              </a:p>
              <a:p>
                <a:pPr fontAlgn="base" latinLnBrk="0"/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attack can be used(</a:t>
                </a:r>
                <a:r>
                  <a:rPr lang="ko-KR" alt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유즈</a:t>
                </a: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ko-KR" alt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드</a:t>
                </a: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for UOV as well as for Rainbow.</a:t>
                </a:r>
              </a:p>
              <a:p>
                <a:pPr fontAlgn="base" latinLnBrk="0"/>
                <a:endParaRPr lang="en-US" altLang="ko-K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last one is used to rainbow with random linear map T</a:t>
                </a:r>
                <a:r>
                  <a:rPr lang="en-US" altLang="ko-K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after S has been recovered.</a:t>
                </a:r>
              </a:p>
              <a:p>
                <a:pPr fontAlgn="base" latinLnBrk="0"/>
                <a:endParaRPr lang="en-US" altLang="ko-K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우리는 </a:t>
                </a:r>
                <a:r>
                  <a:rPr lang="en-US" altLang="ko-KR" dirty="0" smtClean="0"/>
                  <a:t>MQ </a:t>
                </a:r>
                <a:r>
                  <a:rPr lang="ko-KR" altLang="en-US" dirty="0" smtClean="0"/>
                  <a:t>기반 서명 </a:t>
                </a:r>
                <a:r>
                  <a:rPr lang="ko-KR" altLang="en-US" dirty="0" err="1" smtClean="0"/>
                  <a:t>스킴에서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linear</a:t>
                </a:r>
                <a:r>
                  <a:rPr lang="en-US" altLang="ko-KR" baseline="0" dirty="0" smtClean="0"/>
                  <a:t> map </a:t>
                </a:r>
                <a:r>
                  <a:rPr lang="ko-KR" altLang="en-US" baseline="0" dirty="0" smtClean="0"/>
                  <a:t>연산이 전력 분석에 취약함을 보였다</a:t>
                </a:r>
                <a:r>
                  <a:rPr lang="en-US" altLang="ko-KR" baseline="0" dirty="0" smtClean="0"/>
                  <a:t>. </a:t>
                </a:r>
              </a:p>
              <a:p>
                <a:r>
                  <a:rPr lang="ko-KR" altLang="en-US" baseline="0" dirty="0" smtClean="0"/>
                  <a:t>이에 따라 공격은 크게 </a:t>
                </a:r>
                <a:r>
                  <a:rPr lang="en-US" altLang="ko-KR" baseline="0" dirty="0" smtClean="0"/>
                  <a:t>2</a:t>
                </a:r>
                <a:r>
                  <a:rPr lang="ko-KR" altLang="en-US" baseline="0" dirty="0" smtClean="0"/>
                  <a:t>가지로 나눌 수 있다</a:t>
                </a:r>
                <a:r>
                  <a:rPr lang="en-US" altLang="ko-KR" baseline="0" dirty="0" smtClean="0"/>
                  <a:t>.</a:t>
                </a:r>
              </a:p>
              <a:p>
                <a:r>
                  <a:rPr lang="ko-KR" altLang="en-US" baseline="0" dirty="0" smtClean="0"/>
                  <a:t>첫번째는 </a:t>
                </a:r>
                <a:r>
                  <a:rPr lang="en-US" altLang="ko-KR" baseline="0" dirty="0" smtClean="0"/>
                  <a:t>linear map</a:t>
                </a:r>
                <a:r>
                  <a:rPr lang="ko-KR" altLang="en-US" baseline="0" dirty="0" smtClean="0"/>
                  <a:t>이 </a:t>
                </a:r>
                <a:r>
                  <a:rPr lang="en-US" altLang="ko-KR" baseline="0" dirty="0" smtClean="0"/>
                  <a:t>CHES 2012</a:t>
                </a:r>
                <a:r>
                  <a:rPr lang="ko-KR" altLang="en-US" baseline="0" dirty="0" smtClean="0"/>
                  <a:t>에서</a:t>
                </a:r>
                <a:r>
                  <a:rPr lang="en-US" altLang="ko-KR" baseline="0" dirty="0" smtClean="0"/>
                  <a:t> </a:t>
                </a:r>
                <a:r>
                  <a:rPr lang="ko-KR" altLang="en-US" baseline="0" dirty="0" smtClean="0"/>
                  <a:t>제안한 모양을 따를 때 공격 할 수 있는 것으로 </a:t>
                </a:r>
                <a:r>
                  <a:rPr lang="en-US" altLang="ko-KR" baseline="0" dirty="0" smtClean="0"/>
                  <a:t>random message</a:t>
                </a:r>
                <a:r>
                  <a:rPr lang="ko-KR" altLang="en-US" baseline="0" dirty="0" smtClean="0"/>
                  <a:t>를 이용하여 </a:t>
                </a:r>
                <a:r>
                  <a:rPr lang="en-US" altLang="ko-KR" baseline="0" dirty="0" smtClean="0"/>
                  <a:t>S</a:t>
                </a:r>
                <a:r>
                  <a:rPr lang="ko-KR" altLang="en-US" baseline="0" dirty="0" smtClean="0"/>
                  <a:t>가 </a:t>
                </a:r>
                <a:r>
                  <a:rPr lang="ko-KR" altLang="en-US" baseline="0" dirty="0" err="1" smtClean="0"/>
                  <a:t>연산될때의</a:t>
                </a:r>
                <a:r>
                  <a:rPr lang="ko-KR" altLang="en-US" baseline="0" dirty="0" smtClean="0"/>
                  <a:t> 전력 파형 수집 후 </a:t>
                </a:r>
                <a:r>
                  <a:rPr lang="en-US" altLang="ko-KR" baseline="0" dirty="0" smtClean="0"/>
                  <a:t>CPA</a:t>
                </a:r>
                <a:r>
                  <a:rPr lang="ko-KR" altLang="en-US" baseline="0" dirty="0" smtClean="0"/>
                  <a:t>를 통해 </a:t>
                </a:r>
                <a:r>
                  <a:rPr lang="en-US" altLang="ko-KR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</a:t>
                </a:r>
                <a:r>
                  <a:rPr lang="en-US" altLang="ko-KR" sz="1200" i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^(</a:t>
                </a:r>
                <a:r>
                  <a:rPr lang="en-US" altLang="ko-KR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altLang="ko-KR" sz="1200" i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ko-KR" altLang="en-US" dirty="0" smtClean="0"/>
                  <a:t>를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복원한다</a:t>
                </a:r>
                <a:r>
                  <a:rPr lang="en-US" altLang="ko-KR" dirty="0" smtClean="0"/>
                  <a:t>. </a:t>
                </a:r>
              </a:p>
              <a:p>
                <a:r>
                  <a:rPr lang="ko-KR" altLang="en-US" dirty="0" smtClean="0"/>
                  <a:t>이후 서명 값과 </a:t>
                </a:r>
                <a:r>
                  <a:rPr lang="en-US" altLang="ko-KR" dirty="0" smtClean="0"/>
                  <a:t>T</a:t>
                </a:r>
                <a:r>
                  <a:rPr lang="ko-KR" altLang="en-US" dirty="0" smtClean="0"/>
                  <a:t>가 </a:t>
                </a:r>
                <a:r>
                  <a:rPr lang="ko-KR" altLang="en-US" dirty="0" err="1" smtClean="0"/>
                  <a:t>연산될</a:t>
                </a:r>
                <a:r>
                  <a:rPr lang="ko-KR" altLang="en-US" dirty="0" smtClean="0"/>
                  <a:t> 때의 전력 파형을 이용하여 </a:t>
                </a:r>
                <a:r>
                  <a:rPr lang="en-US" altLang="ko-KR" dirty="0" smtClean="0"/>
                  <a:t>CPA</a:t>
                </a:r>
                <a:r>
                  <a:rPr lang="ko-KR" altLang="en-US" dirty="0" smtClean="0"/>
                  <a:t>를 이용해 </a:t>
                </a:r>
                <a:r>
                  <a:rPr lang="en-US" altLang="ko-KR" sz="1200" b="0" i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𝑇</a:t>
                </a:r>
                <a:r>
                  <a:rPr lang="en-US" altLang="ko-KR" sz="1200" b="0" i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^(</a:t>
                </a:r>
                <a:r>
                  <a:rPr lang="en-US" altLang="ko-KR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altLang="ko-KR" sz="1200" i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ko-KR" altLang="en-US" dirty="0" smtClean="0"/>
                  <a:t>를 복원하고 공개키 </a:t>
                </a:r>
                <a:r>
                  <a:rPr lang="en-US" altLang="ko-KR" dirty="0" smtClean="0"/>
                  <a:t>P</a:t>
                </a:r>
                <a:r>
                  <a:rPr lang="ko-KR" altLang="en-US" dirty="0" smtClean="0"/>
                  <a:t>와 </a:t>
                </a:r>
                <a:r>
                  <a:rPr lang="en-US" altLang="ko-KR" dirty="0" smtClean="0"/>
                  <a:t>S,T</a:t>
                </a:r>
                <a:r>
                  <a:rPr lang="ko-KR" altLang="en-US" dirty="0" smtClean="0"/>
                  <a:t>를 이용해 나머지 </a:t>
                </a:r>
                <a:r>
                  <a:rPr lang="en-US" altLang="ko-KR" dirty="0" smtClean="0"/>
                  <a:t>F</a:t>
                </a:r>
                <a:r>
                  <a:rPr lang="ko-KR" altLang="en-US" dirty="0" smtClean="0"/>
                  <a:t>를 복원한다</a:t>
                </a:r>
                <a:r>
                  <a:rPr lang="en-US" altLang="ko-KR" dirty="0" smtClean="0"/>
                  <a:t>.</a:t>
                </a:r>
              </a:p>
              <a:p>
                <a:r>
                  <a:rPr lang="ko-KR" altLang="en-US" dirty="0" smtClean="0"/>
                  <a:t>두번째 방법은 일반적인 </a:t>
                </a:r>
                <a:r>
                  <a:rPr lang="en-US" altLang="ko-KR" dirty="0" smtClean="0"/>
                  <a:t>random linear map</a:t>
                </a:r>
                <a:r>
                  <a:rPr lang="ko-KR" altLang="en-US" dirty="0" smtClean="0"/>
                  <a:t>을 이용할 때</a:t>
                </a:r>
                <a:r>
                  <a:rPr lang="ko-KR" altLang="en-US" baseline="0" dirty="0" smtClean="0"/>
                  <a:t> 공격하는 방법으로 </a:t>
                </a:r>
                <a:r>
                  <a:rPr lang="en-US" altLang="ko-KR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</a:t>
                </a:r>
                <a:r>
                  <a:rPr lang="en-US" altLang="ko-KR" sz="1200" i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^(</a:t>
                </a:r>
                <a:r>
                  <a:rPr lang="en-US" altLang="ko-KR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altLang="ko-KR" sz="1200" i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ko-KR" altLang="en-US" dirty="0" smtClean="0"/>
                  <a:t>의</a:t>
                </a:r>
                <a:r>
                  <a:rPr lang="en-US" altLang="ko-KR" dirty="0" smtClean="0"/>
                  <a:t> CPA</a:t>
                </a:r>
                <a:r>
                  <a:rPr lang="ko-KR" altLang="en-US" dirty="0" smtClean="0"/>
                  <a:t>는 모양에 상관 없이 적용 가능하므로 </a:t>
                </a:r>
                <a:r>
                  <a:rPr lang="en-US" altLang="ko-KR" dirty="0" smtClean="0"/>
                  <a:t>S</a:t>
                </a:r>
                <a:r>
                  <a:rPr lang="ko-KR" altLang="en-US" baseline="0" dirty="0" smtClean="0"/>
                  <a:t> 복원 후 </a:t>
                </a:r>
                <a:r>
                  <a:rPr lang="en-US" altLang="ko-KR" baseline="0" dirty="0" smtClean="0"/>
                  <a:t>algebraic Key Recovery Attack</a:t>
                </a:r>
                <a:r>
                  <a:rPr lang="ko-KR" altLang="en-US" baseline="0" dirty="0" smtClean="0"/>
                  <a:t>을 이용해 </a:t>
                </a:r>
                <a:r>
                  <a:rPr lang="en-US" altLang="ko-KR" baseline="0" dirty="0" smtClean="0"/>
                  <a:t>F</a:t>
                </a:r>
                <a:r>
                  <a:rPr lang="ko-KR" altLang="en-US" baseline="0" dirty="0" smtClean="0"/>
                  <a:t>와 </a:t>
                </a:r>
                <a:r>
                  <a:rPr lang="en-US" altLang="ko-KR" baseline="0" dirty="0" smtClean="0"/>
                  <a:t>T</a:t>
                </a:r>
                <a:r>
                  <a:rPr lang="ko-KR" altLang="en-US" baseline="0" dirty="0" smtClean="0"/>
                  <a:t>를 복원한다</a:t>
                </a:r>
                <a:r>
                  <a:rPr lang="en-US" altLang="ko-KR" baseline="0" dirty="0" smtClean="0"/>
                  <a:t>.</a:t>
                </a:r>
                <a:r>
                  <a:rPr lang="ko-KR" altLang="en-US" dirty="0" smtClean="0"/>
                  <a:t> 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322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implemented(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임프리멘티드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the Matrix-vector product on a field GF(two to the power of eight) / and experimented(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익스피어리먼티드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with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ChipWhisperer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-Lite / which is developed(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디벨롭티드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side-channel analysis by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collin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Collin.</a:t>
            </a:r>
          </a:p>
          <a:p>
            <a:pPr fontAlgn="base" latinLnBrk="0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Algorithm used(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즈드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the experiment is 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익스페어리먼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/ implemented by multiplying each loaded y / by the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i-th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바이 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column / to reduce the number of times y is loaded.</a:t>
            </a:r>
          </a:p>
          <a:p>
            <a:pPr fontAlgn="base" latinLnBrk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traces were collected using 500 random messages.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066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fontAlgn="base" latinLnBrk="0"/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CPA</a:t>
                </a:r>
                <a:r>
                  <a:rPr lang="en-US" altLang="ko-K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on the S is very easy </a:t>
                </a: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because the attacker can control the message.</a:t>
                </a:r>
              </a:p>
              <a:p>
                <a:pPr fontAlgn="base" latinLnBrk="0"/>
                <a:endParaRPr lang="en-US" altLang="ko-K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aseline="0" dirty="0" smtClean="0"/>
                  <a:t>Intermediate results are </a:t>
                </a:r>
                <a:r>
                  <a:rPr lang="en-US" altLang="ko-KR" dirty="0" smtClean="0"/>
                  <a:t>chosen</a:t>
                </a:r>
                <a:r>
                  <a:rPr lang="en-US" altLang="ko-KR" baseline="0" dirty="0" smtClean="0"/>
                  <a:t> / as the value / multiplied by each element.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aseline="0" dirty="0" smtClean="0"/>
                  <a:t>For example, /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baseline="0" dirty="0" smtClean="0"/>
                  <a:t> (guess times y1) can be used as an intermediate result to recover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baseline="0" dirty="0" smtClean="0"/>
                  <a:t>(s prime one one).</a:t>
                </a:r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Here, </a:t>
                </a:r>
                <a:r>
                  <a:rPr lang="en-US" altLang="ko-KR" sz="1200" b="1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Guess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represents a hypothetical(</a:t>
                </a:r>
                <a:r>
                  <a:rPr lang="ko-KR" alt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하이포세티컬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key.</a:t>
                </a:r>
              </a:p>
              <a:p>
                <a:r>
                  <a:rPr lang="en-US" altLang="ko-KR" baseline="0" dirty="0" smtClean="0"/>
                  <a:t>In the same way, after recover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altLang="ko-KR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baseline="0" dirty="0" smtClean="0"/>
                  <a:t>,/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altLang="ko-KR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baseline="0" dirty="0" smtClean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altLang="ko-KR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baseline="0" dirty="0" smtClean="0"/>
                  <a:t> times y1 plus guess times y2)  is used / as an intermediate result to recover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baseline="0" dirty="0" smtClean="0"/>
                  <a:t>.</a:t>
                </a:r>
                <a:endParaRPr lang="en-US" altLang="ko-KR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fontAlgn="base" latinLnBrk="0"/>
                <a:endParaRPr lang="en-US" altLang="ko-K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fontAlgn="base" latinLnBrk="0"/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picture shows the result of CPA for s prime one </a:t>
                </a:r>
                <a:r>
                  <a:rPr lang="en-US" altLang="ko-KR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one</a:t>
                </a: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represents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/ the maximum correlation coefficients / according to an increased number of traces. 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 experimented(</a:t>
                </a:r>
                <a:r>
                  <a:rPr lang="ko-KR" alt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익스피어리먼티드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with traces that increase by 10.</a:t>
                </a:r>
              </a:p>
              <a:p>
                <a:pPr fontAlgn="base" latinLnBrk="0"/>
                <a:endParaRPr lang="en-US" altLang="ko-K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fontAlgn="base" latinLnBrk="0"/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CPA</a:t>
                </a:r>
                <a:r>
                  <a:rPr lang="en-US" altLang="ko-K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on the S is very easy </a:t>
                </a: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because the attacker can control the message</a:t>
                </a: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fontAlgn="base" latinLnBrk="0"/>
                <a:endParaRPr lang="en-US" altLang="ko-K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aseline="0" dirty="0" smtClean="0"/>
                  <a:t>Intermediate results are </a:t>
                </a:r>
                <a:r>
                  <a:rPr lang="en-US" altLang="ko-KR" dirty="0" smtClean="0"/>
                  <a:t>chosen</a:t>
                </a:r>
                <a:r>
                  <a:rPr lang="en-US" altLang="ko-KR" baseline="0" dirty="0" smtClean="0"/>
                  <a:t> / as the value / multiplied by each element.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aseline="0" dirty="0" smtClean="0"/>
                  <a:t>For example, / 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𝑔𝑢𝑒𝑠𝑠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altLang="ko-KR" sz="1200" b="0" i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𝑦_1</a:t>
                </a:r>
                <a:r>
                  <a:rPr lang="en-US" altLang="ko-KR" baseline="0" dirty="0" smtClean="0"/>
                  <a:t> (guess times y1) can be used as an intermediate result to recover 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𝑠_11^′</a:t>
                </a:r>
                <a:r>
                  <a:rPr lang="en-US" altLang="ko-KR" baseline="0" dirty="0" smtClean="0"/>
                  <a:t>(s prime one one).</a:t>
                </a:r>
              </a:p>
              <a:p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Here, </a:t>
                </a:r>
                <a:r>
                  <a:rPr lang="en-US" altLang="ko-KR" sz="1200" b="1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Guess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represents a hypothetical(</a:t>
                </a:r>
                <a:r>
                  <a:rPr lang="ko-KR" alt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하이포세티컬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key.</a:t>
                </a:r>
              </a:p>
              <a:p>
                <a:r>
                  <a:rPr lang="en-US" altLang="ko-KR" baseline="0" dirty="0" smtClean="0"/>
                  <a:t>In the same way, after recover </a:t>
                </a:r>
                <a:r>
                  <a:rPr lang="en-US" altLang="ko-KR" sz="1200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𝑠</a:t>
                </a:r>
                <a:r>
                  <a:rPr lang="en-US" altLang="ko-KR" sz="1200" i="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ko-KR" sz="1200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11^′</a:t>
                </a:r>
                <a:r>
                  <a:rPr lang="en-US" altLang="ko-KR" baseline="0" dirty="0" smtClean="0"/>
                  <a:t>,/  </a:t>
                </a:r>
                <a:r>
                  <a:rPr lang="en-US" altLang="ko-KR" sz="1200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𝑠</a:t>
                </a:r>
                <a:r>
                  <a:rPr lang="en-US" altLang="ko-KR" sz="1200" i="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ko-KR" sz="1200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11^′</a:t>
                </a:r>
                <a:r>
                  <a:rPr lang="en-US" altLang="ko-KR" sz="1200" b="0" i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∙𝑦_1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altLang="ko-KR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𝑔𝑢𝑒𝑠𝑠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altLang="ko-KR" sz="1200" i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𝑦_2</a:t>
                </a:r>
                <a:r>
                  <a:rPr lang="en-US" altLang="ko-KR" baseline="0" dirty="0" smtClean="0"/>
                  <a:t> (</a:t>
                </a:r>
                <a:r>
                  <a:rPr lang="en-US" altLang="ko-KR" sz="1200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𝑠</a:t>
                </a:r>
                <a:r>
                  <a:rPr lang="en-US" altLang="ko-KR" sz="1200" i="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ko-KR" sz="1200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11^′</a:t>
                </a:r>
                <a:r>
                  <a:rPr lang="en-US" altLang="ko-KR" baseline="0" dirty="0" smtClean="0"/>
                  <a:t> times y1 plus guess times y2)  is used / as an intermediate result to recover </a:t>
                </a:r>
                <a:r>
                  <a:rPr lang="en-US" altLang="ko-KR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𝑠</a:t>
                </a:r>
                <a:r>
                  <a:rPr lang="en-US" altLang="ko-KR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ko-KR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ko-KR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2^′</a:t>
                </a:r>
                <a:r>
                  <a:rPr lang="en-US" altLang="ko-KR" baseline="0" dirty="0" smtClean="0"/>
                  <a:t>.</a:t>
                </a:r>
                <a:endParaRPr lang="en-US" altLang="ko-KR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fontAlgn="base" latinLnBrk="0"/>
                <a:endParaRPr lang="en-US" altLang="ko-K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fontAlgn="base" latinLnBrk="0"/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</a:t>
                </a: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picture shows the result of CPA for s prime one </a:t>
                </a:r>
                <a:r>
                  <a:rPr lang="en-US" altLang="ko-KR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one</a:t>
                </a: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represents 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/ the maximum correlation coefficients / according to an increased number of traces. 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 experimented(</a:t>
                </a:r>
                <a:r>
                  <a:rPr lang="ko-KR" altLang="en-US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익스피어리먼티드</a:t>
                </a:r>
                <a:r>
                  <a:rPr lang="en-US" altLang="ko-KR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with traces that increase by 10.</a:t>
                </a:r>
              </a:p>
              <a:p>
                <a:pPr fontAlgn="base" latinLnBrk="0"/>
                <a:endParaRPr lang="en-US" altLang="ko-K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CF4F-99A9-4269-A937-95F2B1AEF037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161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6400" y="2239200"/>
            <a:ext cx="8251200" cy="1270800"/>
          </a:xfrm>
        </p:spPr>
        <p:txBody>
          <a:bodyPr anchor="b">
            <a:noAutofit/>
          </a:bodyPr>
          <a:lstStyle>
            <a:lvl1pPr algn="ctr"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4400" y="4070132"/>
            <a:ext cx="4258800" cy="1616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grpSp>
        <p:nvGrpSpPr>
          <p:cNvPr id="22" name="그룹 21"/>
          <p:cNvGrpSpPr/>
          <p:nvPr userDrawn="1"/>
        </p:nvGrpSpPr>
        <p:grpSpPr>
          <a:xfrm>
            <a:off x="0" y="5868000"/>
            <a:ext cx="9144566" cy="990000"/>
            <a:chOff x="0" y="4518032"/>
            <a:chExt cx="9144566" cy="990000"/>
          </a:xfrm>
        </p:grpSpPr>
        <p:pic>
          <p:nvPicPr>
            <p:cNvPr id="19" name="그림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518032"/>
              <a:ext cx="1631758" cy="990000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377" y="4518032"/>
              <a:ext cx="1888283" cy="9900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18032"/>
              <a:ext cx="775340" cy="99000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966" y="4518032"/>
              <a:ext cx="1326600" cy="990000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51" y="4518032"/>
              <a:ext cx="1005076" cy="990000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858" y="4518032"/>
              <a:ext cx="1609756" cy="990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372" y="4518032"/>
              <a:ext cx="1485929" cy="990000"/>
            </a:xfrm>
            <a:prstGeom prst="rect">
              <a:avLst/>
            </a:prstGeom>
          </p:spPr>
        </p:pic>
      </p:grp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92" y="138281"/>
            <a:ext cx="1822095" cy="5866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8281"/>
            <a:ext cx="2526984" cy="40634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" y="2973"/>
            <a:ext cx="1743456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7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기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 userDrawn="1"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081299" y="158442"/>
            <a:ext cx="155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Contributions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58442"/>
            <a:ext cx="1550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Motivations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6308" y="158442"/>
            <a:ext cx="155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/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Proposed attacks</a:t>
            </a:r>
            <a:endParaRPr lang="ko-KR" altLang="en-US" sz="1200" b="1" dirty="0">
              <a:ln w="0"/>
              <a:solidFill>
                <a:schemeClr val="bg1"/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7614979" y="57613"/>
            <a:ext cx="1482229" cy="47747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E6F17-9A0D-4044-9698-69F808DB7046}"/>
              </a:ext>
            </a:extLst>
          </p:cNvPr>
          <p:cNvSpPr txBox="1"/>
          <p:nvPr userDrawn="1"/>
        </p:nvSpPr>
        <p:spPr>
          <a:xfrm>
            <a:off x="6031316" y="158442"/>
            <a:ext cx="155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Conclusion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1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기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 userDrawn="1"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081299" y="158442"/>
            <a:ext cx="155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Contributions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58442"/>
            <a:ext cx="1550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Motivations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6308" y="158442"/>
            <a:ext cx="155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Proposed attacks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7614979" y="57613"/>
            <a:ext cx="1482229" cy="47747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E6F17-9A0D-4044-9698-69F808DB7046}"/>
              </a:ext>
            </a:extLst>
          </p:cNvPr>
          <p:cNvSpPr txBox="1"/>
          <p:nvPr userDrawn="1"/>
        </p:nvSpPr>
        <p:spPr>
          <a:xfrm>
            <a:off x="6031316" y="158442"/>
            <a:ext cx="155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/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Conclusion</a:t>
            </a:r>
            <a:endParaRPr lang="ko-KR" altLang="en-US" sz="1200" b="1" dirty="0">
              <a:ln w="0"/>
              <a:solidFill>
                <a:schemeClr val="bg1"/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5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모서리가 둥근 직사각형 3"/>
          <p:cNvSpPr/>
          <p:nvPr userDrawn="1"/>
        </p:nvSpPr>
        <p:spPr>
          <a:xfrm>
            <a:off x="7614979" y="57613"/>
            <a:ext cx="1482229" cy="47747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705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목차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131544" y="71626"/>
            <a:ext cx="14141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ko-KR" altLang="en-US" sz="2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그룹 1"/>
          <p:cNvGrpSpPr/>
          <p:nvPr userDrawn="1"/>
        </p:nvGrpSpPr>
        <p:grpSpPr>
          <a:xfrm>
            <a:off x="1007604" y="1405342"/>
            <a:ext cx="6804166" cy="654872"/>
            <a:chOff x="1301297" y="1111704"/>
            <a:chExt cx="8704244" cy="837746"/>
          </a:xfrm>
        </p:grpSpPr>
        <p:grpSp>
          <p:nvGrpSpPr>
            <p:cNvPr id="64" name="그룹 2"/>
            <p:cNvGrpSpPr/>
            <p:nvPr/>
          </p:nvGrpSpPr>
          <p:grpSpPr>
            <a:xfrm>
              <a:off x="1780661" y="1190867"/>
              <a:ext cx="8224880" cy="679421"/>
              <a:chOff x="1780661" y="1190867"/>
              <a:chExt cx="8224880" cy="679421"/>
            </a:xfrm>
          </p:grpSpPr>
          <p:grpSp>
            <p:nvGrpSpPr>
              <p:cNvPr id="70" name="그룹 8"/>
              <p:cNvGrpSpPr/>
              <p:nvPr/>
            </p:nvGrpSpPr>
            <p:grpSpPr>
              <a:xfrm>
                <a:off x="1780661" y="1190867"/>
                <a:ext cx="8224880" cy="679421"/>
                <a:chOff x="2625211" y="1244628"/>
                <a:chExt cx="8224880" cy="679421"/>
              </a:xfrm>
            </p:grpSpPr>
            <p:sp>
              <p:nvSpPr>
                <p:cNvPr id="72" name="모서리가 둥근 직사각형 10"/>
                <p:cNvSpPr/>
                <p:nvPr/>
              </p:nvSpPr>
              <p:spPr>
                <a:xfrm>
                  <a:off x="2625211" y="1244628"/>
                  <a:ext cx="6751018" cy="6794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자유형 11"/>
                <p:cNvSpPr/>
                <p:nvPr/>
              </p:nvSpPr>
              <p:spPr>
                <a:xfrm>
                  <a:off x="2625211" y="1244628"/>
                  <a:ext cx="8224880" cy="679421"/>
                </a:xfrm>
                <a:custGeom>
                  <a:avLst/>
                  <a:gdLst>
                    <a:gd name="connsiteX0" fmla="*/ 245902 w 3987134"/>
                    <a:gd name="connsiteY0" fmla="*/ 57719 h 489980"/>
                    <a:gd name="connsiteX1" fmla="*/ 58631 w 3987134"/>
                    <a:gd name="connsiteY1" fmla="*/ 244990 h 489980"/>
                    <a:gd name="connsiteX2" fmla="*/ 245902 w 3987134"/>
                    <a:gd name="connsiteY2" fmla="*/ 432261 h 489980"/>
                    <a:gd name="connsiteX3" fmla="*/ 3741232 w 3987134"/>
                    <a:gd name="connsiteY3" fmla="*/ 432261 h 489980"/>
                    <a:gd name="connsiteX4" fmla="*/ 3928503 w 3987134"/>
                    <a:gd name="connsiteY4" fmla="*/ 244990 h 489980"/>
                    <a:gd name="connsiteX5" fmla="*/ 3741232 w 3987134"/>
                    <a:gd name="connsiteY5" fmla="*/ 57719 h 489980"/>
                    <a:gd name="connsiteX6" fmla="*/ 244990 w 3987134"/>
                    <a:gd name="connsiteY6" fmla="*/ 0 h 489980"/>
                    <a:gd name="connsiteX7" fmla="*/ 3742144 w 3987134"/>
                    <a:gd name="connsiteY7" fmla="*/ 0 h 489980"/>
                    <a:gd name="connsiteX8" fmla="*/ 3987134 w 3987134"/>
                    <a:gd name="connsiteY8" fmla="*/ 244990 h 489980"/>
                    <a:gd name="connsiteX9" fmla="*/ 3742144 w 3987134"/>
                    <a:gd name="connsiteY9" fmla="*/ 489980 h 489980"/>
                    <a:gd name="connsiteX10" fmla="*/ 244990 w 3987134"/>
                    <a:gd name="connsiteY10" fmla="*/ 489980 h 489980"/>
                    <a:gd name="connsiteX11" fmla="*/ 0 w 3987134"/>
                    <a:gd name="connsiteY11" fmla="*/ 244990 h 489980"/>
                    <a:gd name="connsiteX12" fmla="*/ 244990 w 3987134"/>
                    <a:gd name="connsiteY12" fmla="*/ 0 h 48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87134" h="489980">
                      <a:moveTo>
                        <a:pt x="245902" y="57719"/>
                      </a:moveTo>
                      <a:cubicBezTo>
                        <a:pt x="142475" y="57719"/>
                        <a:pt x="58631" y="141563"/>
                        <a:pt x="58631" y="244990"/>
                      </a:cubicBezTo>
                      <a:cubicBezTo>
                        <a:pt x="58631" y="348417"/>
                        <a:pt x="142475" y="432261"/>
                        <a:pt x="245902" y="432261"/>
                      </a:cubicBezTo>
                      <a:lnTo>
                        <a:pt x="3741232" y="432261"/>
                      </a:lnTo>
                      <a:cubicBezTo>
                        <a:pt x="3844659" y="432261"/>
                        <a:pt x="3928503" y="348417"/>
                        <a:pt x="3928503" y="244990"/>
                      </a:cubicBezTo>
                      <a:cubicBezTo>
                        <a:pt x="3928503" y="141563"/>
                        <a:pt x="3844659" y="57719"/>
                        <a:pt x="3741232" y="57719"/>
                      </a:cubicBezTo>
                      <a:close/>
                      <a:moveTo>
                        <a:pt x="244990" y="0"/>
                      </a:moveTo>
                      <a:lnTo>
                        <a:pt x="3742144" y="0"/>
                      </a:lnTo>
                      <a:cubicBezTo>
                        <a:pt x="3877448" y="0"/>
                        <a:pt x="3987134" y="109686"/>
                        <a:pt x="3987134" y="244990"/>
                      </a:cubicBezTo>
                      <a:cubicBezTo>
                        <a:pt x="3987134" y="380294"/>
                        <a:pt x="3877448" y="489980"/>
                        <a:pt x="3742144" y="489980"/>
                      </a:cubicBezTo>
                      <a:lnTo>
                        <a:pt x="244990" y="489980"/>
                      </a:lnTo>
                      <a:cubicBezTo>
                        <a:pt x="109686" y="489980"/>
                        <a:pt x="0" y="380294"/>
                        <a:pt x="0" y="244990"/>
                      </a:cubicBezTo>
                      <a:cubicBezTo>
                        <a:pt x="0" y="109686"/>
                        <a:pt x="109686" y="0"/>
                        <a:pt x="24499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tl" rotWithShape="0">
                    <a:prstClr val="black">
                      <a:alpha val="6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2169861" y="1345911"/>
                <a:ext cx="7559331" cy="354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180000"/>
                <a:r>
                  <a:rPr lang="ko-KR" alt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부채널</a:t>
                </a:r>
                <a:r>
                  <a: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분석 이란</a:t>
                </a:r>
                <a:r>
                  <a:rPr lang="en-US" altLang="ko-K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?</a:t>
                </a:r>
                <a:endPara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그룹 3"/>
            <p:cNvGrpSpPr/>
            <p:nvPr/>
          </p:nvGrpSpPr>
          <p:grpSpPr>
            <a:xfrm>
              <a:off x="1301297" y="1111704"/>
              <a:ext cx="837746" cy="837746"/>
              <a:chOff x="1301297" y="1111704"/>
              <a:chExt cx="837746" cy="837746"/>
            </a:xfrm>
          </p:grpSpPr>
          <p:grpSp>
            <p:nvGrpSpPr>
              <p:cNvPr id="66" name="그룹 4"/>
              <p:cNvGrpSpPr/>
              <p:nvPr/>
            </p:nvGrpSpPr>
            <p:grpSpPr>
              <a:xfrm>
                <a:off x="1301297" y="1111704"/>
                <a:ext cx="837746" cy="837746"/>
                <a:chOff x="1555297" y="1162504"/>
                <a:chExt cx="837746" cy="837746"/>
              </a:xfrm>
            </p:grpSpPr>
            <p:sp>
              <p:nvSpPr>
                <p:cNvPr id="68" name="타원 6"/>
                <p:cNvSpPr/>
                <p:nvPr/>
              </p:nvSpPr>
              <p:spPr>
                <a:xfrm>
                  <a:off x="1555297" y="1162504"/>
                  <a:ext cx="837746" cy="837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자유형 7"/>
                <p:cNvSpPr/>
                <p:nvPr/>
              </p:nvSpPr>
              <p:spPr>
                <a:xfrm>
                  <a:off x="1555297" y="1162504"/>
                  <a:ext cx="837746" cy="837746"/>
                </a:xfrm>
                <a:custGeom>
                  <a:avLst/>
                  <a:gdLst>
                    <a:gd name="connsiteX0" fmla="*/ 489857 w 979714"/>
                    <a:gd name="connsiteY0" fmla="*/ 97972 h 979714"/>
                    <a:gd name="connsiteX1" fmla="*/ 97972 w 979714"/>
                    <a:gd name="connsiteY1" fmla="*/ 489857 h 979714"/>
                    <a:gd name="connsiteX2" fmla="*/ 489857 w 979714"/>
                    <a:gd name="connsiteY2" fmla="*/ 881742 h 979714"/>
                    <a:gd name="connsiteX3" fmla="*/ 881742 w 979714"/>
                    <a:gd name="connsiteY3" fmla="*/ 489857 h 979714"/>
                    <a:gd name="connsiteX4" fmla="*/ 489857 w 979714"/>
                    <a:gd name="connsiteY4" fmla="*/ 97972 h 979714"/>
                    <a:gd name="connsiteX5" fmla="*/ 489857 w 979714"/>
                    <a:gd name="connsiteY5" fmla="*/ 0 h 979714"/>
                    <a:gd name="connsiteX6" fmla="*/ 979714 w 979714"/>
                    <a:gd name="connsiteY6" fmla="*/ 489857 h 979714"/>
                    <a:gd name="connsiteX7" fmla="*/ 489857 w 979714"/>
                    <a:gd name="connsiteY7" fmla="*/ 979714 h 979714"/>
                    <a:gd name="connsiteX8" fmla="*/ 0 w 979714"/>
                    <a:gd name="connsiteY8" fmla="*/ 489857 h 979714"/>
                    <a:gd name="connsiteX9" fmla="*/ 489857 w 979714"/>
                    <a:gd name="connsiteY9" fmla="*/ 0 h 979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9714" h="979714">
                      <a:moveTo>
                        <a:pt x="489857" y="97972"/>
                      </a:moveTo>
                      <a:cubicBezTo>
                        <a:pt x="273425" y="97972"/>
                        <a:pt x="97972" y="273425"/>
                        <a:pt x="97972" y="489857"/>
                      </a:cubicBezTo>
                      <a:cubicBezTo>
                        <a:pt x="97972" y="706289"/>
                        <a:pt x="273425" y="881742"/>
                        <a:pt x="489857" y="881742"/>
                      </a:cubicBezTo>
                      <a:cubicBezTo>
                        <a:pt x="706289" y="881742"/>
                        <a:pt x="881742" y="706289"/>
                        <a:pt x="881742" y="489857"/>
                      </a:cubicBezTo>
                      <a:cubicBezTo>
                        <a:pt x="881742" y="273425"/>
                        <a:pt x="706289" y="97972"/>
                        <a:pt x="489857" y="97972"/>
                      </a:cubicBezTo>
                      <a:close/>
                      <a:moveTo>
                        <a:pt x="489857" y="0"/>
                      </a:moveTo>
                      <a:cubicBezTo>
                        <a:pt x="760398" y="0"/>
                        <a:pt x="979714" y="219316"/>
                        <a:pt x="979714" y="489857"/>
                      </a:cubicBezTo>
                      <a:cubicBezTo>
                        <a:pt x="979714" y="760398"/>
                        <a:pt x="760398" y="979714"/>
                        <a:pt x="489857" y="979714"/>
                      </a:cubicBezTo>
                      <a:cubicBezTo>
                        <a:pt x="219316" y="979714"/>
                        <a:pt x="0" y="760398"/>
                        <a:pt x="0" y="489857"/>
                      </a:cubicBezTo>
                      <a:cubicBezTo>
                        <a:pt x="0" y="219316"/>
                        <a:pt x="219316" y="0"/>
                        <a:pt x="489857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1605335" y="1253578"/>
                <a:ext cx="229672" cy="551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1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4" name="그룹 12"/>
          <p:cNvGrpSpPr/>
          <p:nvPr userDrawn="1"/>
        </p:nvGrpSpPr>
        <p:grpSpPr>
          <a:xfrm>
            <a:off x="1007604" y="2583951"/>
            <a:ext cx="6804166" cy="654872"/>
            <a:chOff x="1301297" y="1111704"/>
            <a:chExt cx="8704244" cy="837746"/>
          </a:xfrm>
        </p:grpSpPr>
        <p:grpSp>
          <p:nvGrpSpPr>
            <p:cNvPr id="75" name="그룹 13"/>
            <p:cNvGrpSpPr/>
            <p:nvPr/>
          </p:nvGrpSpPr>
          <p:grpSpPr>
            <a:xfrm>
              <a:off x="1780661" y="1190867"/>
              <a:ext cx="8224880" cy="679421"/>
              <a:chOff x="1780661" y="1190867"/>
              <a:chExt cx="8224880" cy="679421"/>
            </a:xfrm>
          </p:grpSpPr>
          <p:grpSp>
            <p:nvGrpSpPr>
              <p:cNvPr id="81" name="그룹 19"/>
              <p:cNvGrpSpPr/>
              <p:nvPr/>
            </p:nvGrpSpPr>
            <p:grpSpPr>
              <a:xfrm>
                <a:off x="1780661" y="1190867"/>
                <a:ext cx="8224880" cy="679421"/>
                <a:chOff x="2625211" y="1244628"/>
                <a:chExt cx="8224880" cy="679421"/>
              </a:xfrm>
            </p:grpSpPr>
            <p:sp>
              <p:nvSpPr>
                <p:cNvPr id="83" name="모서리가 둥근 직사각형 21"/>
                <p:cNvSpPr/>
                <p:nvPr/>
              </p:nvSpPr>
              <p:spPr>
                <a:xfrm>
                  <a:off x="2625211" y="1244628"/>
                  <a:ext cx="6751018" cy="6794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자유형 22"/>
                <p:cNvSpPr/>
                <p:nvPr/>
              </p:nvSpPr>
              <p:spPr>
                <a:xfrm>
                  <a:off x="2625211" y="1244628"/>
                  <a:ext cx="8224880" cy="679421"/>
                </a:xfrm>
                <a:custGeom>
                  <a:avLst/>
                  <a:gdLst>
                    <a:gd name="connsiteX0" fmla="*/ 245902 w 3987134"/>
                    <a:gd name="connsiteY0" fmla="*/ 57719 h 489980"/>
                    <a:gd name="connsiteX1" fmla="*/ 58631 w 3987134"/>
                    <a:gd name="connsiteY1" fmla="*/ 244990 h 489980"/>
                    <a:gd name="connsiteX2" fmla="*/ 245902 w 3987134"/>
                    <a:gd name="connsiteY2" fmla="*/ 432261 h 489980"/>
                    <a:gd name="connsiteX3" fmla="*/ 3741232 w 3987134"/>
                    <a:gd name="connsiteY3" fmla="*/ 432261 h 489980"/>
                    <a:gd name="connsiteX4" fmla="*/ 3928503 w 3987134"/>
                    <a:gd name="connsiteY4" fmla="*/ 244990 h 489980"/>
                    <a:gd name="connsiteX5" fmla="*/ 3741232 w 3987134"/>
                    <a:gd name="connsiteY5" fmla="*/ 57719 h 489980"/>
                    <a:gd name="connsiteX6" fmla="*/ 244990 w 3987134"/>
                    <a:gd name="connsiteY6" fmla="*/ 0 h 489980"/>
                    <a:gd name="connsiteX7" fmla="*/ 3742144 w 3987134"/>
                    <a:gd name="connsiteY7" fmla="*/ 0 h 489980"/>
                    <a:gd name="connsiteX8" fmla="*/ 3987134 w 3987134"/>
                    <a:gd name="connsiteY8" fmla="*/ 244990 h 489980"/>
                    <a:gd name="connsiteX9" fmla="*/ 3742144 w 3987134"/>
                    <a:gd name="connsiteY9" fmla="*/ 489980 h 489980"/>
                    <a:gd name="connsiteX10" fmla="*/ 244990 w 3987134"/>
                    <a:gd name="connsiteY10" fmla="*/ 489980 h 489980"/>
                    <a:gd name="connsiteX11" fmla="*/ 0 w 3987134"/>
                    <a:gd name="connsiteY11" fmla="*/ 244990 h 489980"/>
                    <a:gd name="connsiteX12" fmla="*/ 244990 w 3987134"/>
                    <a:gd name="connsiteY12" fmla="*/ 0 h 48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87134" h="489980">
                      <a:moveTo>
                        <a:pt x="245902" y="57719"/>
                      </a:moveTo>
                      <a:cubicBezTo>
                        <a:pt x="142475" y="57719"/>
                        <a:pt x="58631" y="141563"/>
                        <a:pt x="58631" y="244990"/>
                      </a:cubicBezTo>
                      <a:cubicBezTo>
                        <a:pt x="58631" y="348417"/>
                        <a:pt x="142475" y="432261"/>
                        <a:pt x="245902" y="432261"/>
                      </a:cubicBezTo>
                      <a:lnTo>
                        <a:pt x="3741232" y="432261"/>
                      </a:lnTo>
                      <a:cubicBezTo>
                        <a:pt x="3844659" y="432261"/>
                        <a:pt x="3928503" y="348417"/>
                        <a:pt x="3928503" y="244990"/>
                      </a:cubicBezTo>
                      <a:cubicBezTo>
                        <a:pt x="3928503" y="141563"/>
                        <a:pt x="3844659" y="57719"/>
                        <a:pt x="3741232" y="57719"/>
                      </a:cubicBezTo>
                      <a:close/>
                      <a:moveTo>
                        <a:pt x="244990" y="0"/>
                      </a:moveTo>
                      <a:lnTo>
                        <a:pt x="3742144" y="0"/>
                      </a:lnTo>
                      <a:cubicBezTo>
                        <a:pt x="3877448" y="0"/>
                        <a:pt x="3987134" y="109686"/>
                        <a:pt x="3987134" y="244990"/>
                      </a:cubicBezTo>
                      <a:cubicBezTo>
                        <a:pt x="3987134" y="380294"/>
                        <a:pt x="3877448" y="489980"/>
                        <a:pt x="3742144" y="489980"/>
                      </a:cubicBezTo>
                      <a:lnTo>
                        <a:pt x="244990" y="489980"/>
                      </a:lnTo>
                      <a:cubicBezTo>
                        <a:pt x="109686" y="489980"/>
                        <a:pt x="0" y="380294"/>
                        <a:pt x="0" y="244990"/>
                      </a:cubicBezTo>
                      <a:cubicBezTo>
                        <a:pt x="0" y="109686"/>
                        <a:pt x="109686" y="0"/>
                        <a:pt x="24499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tl" rotWithShape="0">
                    <a:prstClr val="black">
                      <a:alpha val="6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2169861" y="1345911"/>
                    <a:ext cx="7559331" cy="36230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indent="18000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en-US" altLang="ko-K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ko-K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oMath>
                    </a14:m>
                    <a:r>
                      <a:rPr lang="ko-KR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a:t>분석 시나리오</a:t>
                    </a:r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9861" y="1345911"/>
                    <a:ext cx="7559331" cy="36230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34043" b="-5106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그룹 14"/>
            <p:cNvGrpSpPr/>
            <p:nvPr/>
          </p:nvGrpSpPr>
          <p:grpSpPr>
            <a:xfrm>
              <a:off x="1301297" y="1111704"/>
              <a:ext cx="837746" cy="837746"/>
              <a:chOff x="1301297" y="1111704"/>
              <a:chExt cx="837746" cy="837746"/>
            </a:xfrm>
          </p:grpSpPr>
          <p:grpSp>
            <p:nvGrpSpPr>
              <p:cNvPr id="77" name="그룹 15"/>
              <p:cNvGrpSpPr/>
              <p:nvPr/>
            </p:nvGrpSpPr>
            <p:grpSpPr>
              <a:xfrm>
                <a:off x="1301297" y="1111704"/>
                <a:ext cx="837746" cy="837746"/>
                <a:chOff x="1555297" y="1162504"/>
                <a:chExt cx="837746" cy="837746"/>
              </a:xfrm>
            </p:grpSpPr>
            <p:sp>
              <p:nvSpPr>
                <p:cNvPr id="79" name="타원 17"/>
                <p:cNvSpPr/>
                <p:nvPr/>
              </p:nvSpPr>
              <p:spPr>
                <a:xfrm>
                  <a:off x="1555297" y="1162504"/>
                  <a:ext cx="837746" cy="837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자유형 18"/>
                <p:cNvSpPr/>
                <p:nvPr/>
              </p:nvSpPr>
              <p:spPr>
                <a:xfrm>
                  <a:off x="1555297" y="1162504"/>
                  <a:ext cx="837746" cy="837746"/>
                </a:xfrm>
                <a:custGeom>
                  <a:avLst/>
                  <a:gdLst>
                    <a:gd name="connsiteX0" fmla="*/ 489857 w 979714"/>
                    <a:gd name="connsiteY0" fmla="*/ 97972 h 979714"/>
                    <a:gd name="connsiteX1" fmla="*/ 97972 w 979714"/>
                    <a:gd name="connsiteY1" fmla="*/ 489857 h 979714"/>
                    <a:gd name="connsiteX2" fmla="*/ 489857 w 979714"/>
                    <a:gd name="connsiteY2" fmla="*/ 881742 h 979714"/>
                    <a:gd name="connsiteX3" fmla="*/ 881742 w 979714"/>
                    <a:gd name="connsiteY3" fmla="*/ 489857 h 979714"/>
                    <a:gd name="connsiteX4" fmla="*/ 489857 w 979714"/>
                    <a:gd name="connsiteY4" fmla="*/ 97972 h 979714"/>
                    <a:gd name="connsiteX5" fmla="*/ 489857 w 979714"/>
                    <a:gd name="connsiteY5" fmla="*/ 0 h 979714"/>
                    <a:gd name="connsiteX6" fmla="*/ 979714 w 979714"/>
                    <a:gd name="connsiteY6" fmla="*/ 489857 h 979714"/>
                    <a:gd name="connsiteX7" fmla="*/ 489857 w 979714"/>
                    <a:gd name="connsiteY7" fmla="*/ 979714 h 979714"/>
                    <a:gd name="connsiteX8" fmla="*/ 0 w 979714"/>
                    <a:gd name="connsiteY8" fmla="*/ 489857 h 979714"/>
                    <a:gd name="connsiteX9" fmla="*/ 489857 w 979714"/>
                    <a:gd name="connsiteY9" fmla="*/ 0 h 979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9714" h="979714">
                      <a:moveTo>
                        <a:pt x="489857" y="97972"/>
                      </a:moveTo>
                      <a:cubicBezTo>
                        <a:pt x="273425" y="97972"/>
                        <a:pt x="97972" y="273425"/>
                        <a:pt x="97972" y="489857"/>
                      </a:cubicBezTo>
                      <a:cubicBezTo>
                        <a:pt x="97972" y="706289"/>
                        <a:pt x="273425" y="881742"/>
                        <a:pt x="489857" y="881742"/>
                      </a:cubicBezTo>
                      <a:cubicBezTo>
                        <a:pt x="706289" y="881742"/>
                        <a:pt x="881742" y="706289"/>
                        <a:pt x="881742" y="489857"/>
                      </a:cubicBezTo>
                      <a:cubicBezTo>
                        <a:pt x="881742" y="273425"/>
                        <a:pt x="706289" y="97972"/>
                        <a:pt x="489857" y="97972"/>
                      </a:cubicBezTo>
                      <a:close/>
                      <a:moveTo>
                        <a:pt x="489857" y="0"/>
                      </a:moveTo>
                      <a:cubicBezTo>
                        <a:pt x="760398" y="0"/>
                        <a:pt x="979714" y="219316"/>
                        <a:pt x="979714" y="489857"/>
                      </a:cubicBezTo>
                      <a:cubicBezTo>
                        <a:pt x="979714" y="760398"/>
                        <a:pt x="760398" y="979714"/>
                        <a:pt x="489857" y="979714"/>
                      </a:cubicBezTo>
                      <a:cubicBezTo>
                        <a:pt x="219316" y="979714"/>
                        <a:pt x="0" y="760398"/>
                        <a:pt x="0" y="489857"/>
                      </a:cubicBezTo>
                      <a:cubicBezTo>
                        <a:pt x="0" y="219316"/>
                        <a:pt x="219316" y="0"/>
                        <a:pt x="489857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1605335" y="1253578"/>
                <a:ext cx="229672" cy="551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2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5" name="그룹 12"/>
          <p:cNvGrpSpPr/>
          <p:nvPr userDrawn="1"/>
        </p:nvGrpSpPr>
        <p:grpSpPr>
          <a:xfrm>
            <a:off x="1007604" y="3762560"/>
            <a:ext cx="6804166" cy="654872"/>
            <a:chOff x="1301297" y="1111704"/>
            <a:chExt cx="8704244" cy="837746"/>
          </a:xfrm>
        </p:grpSpPr>
        <p:grpSp>
          <p:nvGrpSpPr>
            <p:cNvPr id="86" name="그룹 13"/>
            <p:cNvGrpSpPr/>
            <p:nvPr/>
          </p:nvGrpSpPr>
          <p:grpSpPr>
            <a:xfrm>
              <a:off x="1780661" y="1190867"/>
              <a:ext cx="8224880" cy="679421"/>
              <a:chOff x="1780661" y="1190867"/>
              <a:chExt cx="8224880" cy="679421"/>
            </a:xfrm>
          </p:grpSpPr>
          <p:grpSp>
            <p:nvGrpSpPr>
              <p:cNvPr id="92" name="그룹 19"/>
              <p:cNvGrpSpPr/>
              <p:nvPr/>
            </p:nvGrpSpPr>
            <p:grpSpPr>
              <a:xfrm>
                <a:off x="1780661" y="1190867"/>
                <a:ext cx="8224880" cy="679421"/>
                <a:chOff x="2625211" y="1244628"/>
                <a:chExt cx="8224880" cy="679421"/>
              </a:xfrm>
            </p:grpSpPr>
            <p:sp>
              <p:nvSpPr>
                <p:cNvPr id="94" name="모서리가 둥근 직사각형 21"/>
                <p:cNvSpPr/>
                <p:nvPr/>
              </p:nvSpPr>
              <p:spPr>
                <a:xfrm>
                  <a:off x="2625211" y="1244628"/>
                  <a:ext cx="6751018" cy="6794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자유형 22"/>
                <p:cNvSpPr/>
                <p:nvPr/>
              </p:nvSpPr>
              <p:spPr>
                <a:xfrm>
                  <a:off x="2625211" y="1244628"/>
                  <a:ext cx="8224880" cy="679421"/>
                </a:xfrm>
                <a:custGeom>
                  <a:avLst/>
                  <a:gdLst>
                    <a:gd name="connsiteX0" fmla="*/ 245902 w 3987134"/>
                    <a:gd name="connsiteY0" fmla="*/ 57719 h 489980"/>
                    <a:gd name="connsiteX1" fmla="*/ 58631 w 3987134"/>
                    <a:gd name="connsiteY1" fmla="*/ 244990 h 489980"/>
                    <a:gd name="connsiteX2" fmla="*/ 245902 w 3987134"/>
                    <a:gd name="connsiteY2" fmla="*/ 432261 h 489980"/>
                    <a:gd name="connsiteX3" fmla="*/ 3741232 w 3987134"/>
                    <a:gd name="connsiteY3" fmla="*/ 432261 h 489980"/>
                    <a:gd name="connsiteX4" fmla="*/ 3928503 w 3987134"/>
                    <a:gd name="connsiteY4" fmla="*/ 244990 h 489980"/>
                    <a:gd name="connsiteX5" fmla="*/ 3741232 w 3987134"/>
                    <a:gd name="connsiteY5" fmla="*/ 57719 h 489980"/>
                    <a:gd name="connsiteX6" fmla="*/ 244990 w 3987134"/>
                    <a:gd name="connsiteY6" fmla="*/ 0 h 489980"/>
                    <a:gd name="connsiteX7" fmla="*/ 3742144 w 3987134"/>
                    <a:gd name="connsiteY7" fmla="*/ 0 h 489980"/>
                    <a:gd name="connsiteX8" fmla="*/ 3987134 w 3987134"/>
                    <a:gd name="connsiteY8" fmla="*/ 244990 h 489980"/>
                    <a:gd name="connsiteX9" fmla="*/ 3742144 w 3987134"/>
                    <a:gd name="connsiteY9" fmla="*/ 489980 h 489980"/>
                    <a:gd name="connsiteX10" fmla="*/ 244990 w 3987134"/>
                    <a:gd name="connsiteY10" fmla="*/ 489980 h 489980"/>
                    <a:gd name="connsiteX11" fmla="*/ 0 w 3987134"/>
                    <a:gd name="connsiteY11" fmla="*/ 244990 h 489980"/>
                    <a:gd name="connsiteX12" fmla="*/ 244990 w 3987134"/>
                    <a:gd name="connsiteY12" fmla="*/ 0 h 48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87134" h="489980">
                      <a:moveTo>
                        <a:pt x="245902" y="57719"/>
                      </a:moveTo>
                      <a:cubicBezTo>
                        <a:pt x="142475" y="57719"/>
                        <a:pt x="58631" y="141563"/>
                        <a:pt x="58631" y="244990"/>
                      </a:cubicBezTo>
                      <a:cubicBezTo>
                        <a:pt x="58631" y="348417"/>
                        <a:pt x="142475" y="432261"/>
                        <a:pt x="245902" y="432261"/>
                      </a:cubicBezTo>
                      <a:lnTo>
                        <a:pt x="3741232" y="432261"/>
                      </a:lnTo>
                      <a:cubicBezTo>
                        <a:pt x="3844659" y="432261"/>
                        <a:pt x="3928503" y="348417"/>
                        <a:pt x="3928503" y="244990"/>
                      </a:cubicBezTo>
                      <a:cubicBezTo>
                        <a:pt x="3928503" y="141563"/>
                        <a:pt x="3844659" y="57719"/>
                        <a:pt x="3741232" y="57719"/>
                      </a:cubicBezTo>
                      <a:close/>
                      <a:moveTo>
                        <a:pt x="244990" y="0"/>
                      </a:moveTo>
                      <a:lnTo>
                        <a:pt x="3742144" y="0"/>
                      </a:lnTo>
                      <a:cubicBezTo>
                        <a:pt x="3877448" y="0"/>
                        <a:pt x="3987134" y="109686"/>
                        <a:pt x="3987134" y="244990"/>
                      </a:cubicBezTo>
                      <a:cubicBezTo>
                        <a:pt x="3987134" y="380294"/>
                        <a:pt x="3877448" y="489980"/>
                        <a:pt x="3742144" y="489980"/>
                      </a:cubicBezTo>
                      <a:lnTo>
                        <a:pt x="244990" y="489980"/>
                      </a:lnTo>
                      <a:cubicBezTo>
                        <a:pt x="109686" y="489980"/>
                        <a:pt x="0" y="380294"/>
                        <a:pt x="0" y="244990"/>
                      </a:cubicBezTo>
                      <a:cubicBezTo>
                        <a:pt x="0" y="109686"/>
                        <a:pt x="109686" y="0"/>
                        <a:pt x="24499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tl" rotWithShape="0">
                    <a:prstClr val="black">
                      <a:alpha val="6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>
                <a:off x="2169861" y="1345911"/>
                <a:ext cx="7559331" cy="3623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180000"/>
                <a:r>
                  <a:rPr lang="en-US" altLang="ko-K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CPA </a:t>
                </a:r>
                <a:r>
                  <a: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시험결과</a:t>
                </a:r>
              </a:p>
            </p:txBody>
          </p:sp>
        </p:grpSp>
        <p:grpSp>
          <p:nvGrpSpPr>
            <p:cNvPr id="87" name="그룹 14"/>
            <p:cNvGrpSpPr/>
            <p:nvPr/>
          </p:nvGrpSpPr>
          <p:grpSpPr>
            <a:xfrm>
              <a:off x="1301297" y="1111704"/>
              <a:ext cx="837746" cy="837746"/>
              <a:chOff x="1301297" y="1111704"/>
              <a:chExt cx="837746" cy="837746"/>
            </a:xfrm>
          </p:grpSpPr>
          <p:grpSp>
            <p:nvGrpSpPr>
              <p:cNvPr id="88" name="그룹 15"/>
              <p:cNvGrpSpPr/>
              <p:nvPr/>
            </p:nvGrpSpPr>
            <p:grpSpPr>
              <a:xfrm>
                <a:off x="1301297" y="1111704"/>
                <a:ext cx="837746" cy="837746"/>
                <a:chOff x="1555297" y="1162504"/>
                <a:chExt cx="837746" cy="837746"/>
              </a:xfrm>
            </p:grpSpPr>
            <p:sp>
              <p:nvSpPr>
                <p:cNvPr id="90" name="타원 17"/>
                <p:cNvSpPr/>
                <p:nvPr/>
              </p:nvSpPr>
              <p:spPr>
                <a:xfrm>
                  <a:off x="1555297" y="1162504"/>
                  <a:ext cx="837746" cy="837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자유형 18"/>
                <p:cNvSpPr/>
                <p:nvPr/>
              </p:nvSpPr>
              <p:spPr>
                <a:xfrm>
                  <a:off x="1555297" y="1162504"/>
                  <a:ext cx="837746" cy="837746"/>
                </a:xfrm>
                <a:custGeom>
                  <a:avLst/>
                  <a:gdLst>
                    <a:gd name="connsiteX0" fmla="*/ 489857 w 979714"/>
                    <a:gd name="connsiteY0" fmla="*/ 97972 h 979714"/>
                    <a:gd name="connsiteX1" fmla="*/ 97972 w 979714"/>
                    <a:gd name="connsiteY1" fmla="*/ 489857 h 979714"/>
                    <a:gd name="connsiteX2" fmla="*/ 489857 w 979714"/>
                    <a:gd name="connsiteY2" fmla="*/ 881742 h 979714"/>
                    <a:gd name="connsiteX3" fmla="*/ 881742 w 979714"/>
                    <a:gd name="connsiteY3" fmla="*/ 489857 h 979714"/>
                    <a:gd name="connsiteX4" fmla="*/ 489857 w 979714"/>
                    <a:gd name="connsiteY4" fmla="*/ 97972 h 979714"/>
                    <a:gd name="connsiteX5" fmla="*/ 489857 w 979714"/>
                    <a:gd name="connsiteY5" fmla="*/ 0 h 979714"/>
                    <a:gd name="connsiteX6" fmla="*/ 979714 w 979714"/>
                    <a:gd name="connsiteY6" fmla="*/ 489857 h 979714"/>
                    <a:gd name="connsiteX7" fmla="*/ 489857 w 979714"/>
                    <a:gd name="connsiteY7" fmla="*/ 979714 h 979714"/>
                    <a:gd name="connsiteX8" fmla="*/ 0 w 979714"/>
                    <a:gd name="connsiteY8" fmla="*/ 489857 h 979714"/>
                    <a:gd name="connsiteX9" fmla="*/ 489857 w 979714"/>
                    <a:gd name="connsiteY9" fmla="*/ 0 h 979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9714" h="979714">
                      <a:moveTo>
                        <a:pt x="489857" y="97972"/>
                      </a:moveTo>
                      <a:cubicBezTo>
                        <a:pt x="273425" y="97972"/>
                        <a:pt x="97972" y="273425"/>
                        <a:pt x="97972" y="489857"/>
                      </a:cubicBezTo>
                      <a:cubicBezTo>
                        <a:pt x="97972" y="706289"/>
                        <a:pt x="273425" y="881742"/>
                        <a:pt x="489857" y="881742"/>
                      </a:cubicBezTo>
                      <a:cubicBezTo>
                        <a:pt x="706289" y="881742"/>
                        <a:pt x="881742" y="706289"/>
                        <a:pt x="881742" y="489857"/>
                      </a:cubicBezTo>
                      <a:cubicBezTo>
                        <a:pt x="881742" y="273425"/>
                        <a:pt x="706289" y="97972"/>
                        <a:pt x="489857" y="97972"/>
                      </a:cubicBezTo>
                      <a:close/>
                      <a:moveTo>
                        <a:pt x="489857" y="0"/>
                      </a:moveTo>
                      <a:cubicBezTo>
                        <a:pt x="760398" y="0"/>
                        <a:pt x="979714" y="219316"/>
                        <a:pt x="979714" y="489857"/>
                      </a:cubicBezTo>
                      <a:cubicBezTo>
                        <a:pt x="979714" y="760398"/>
                        <a:pt x="760398" y="979714"/>
                        <a:pt x="489857" y="979714"/>
                      </a:cubicBezTo>
                      <a:cubicBezTo>
                        <a:pt x="219316" y="979714"/>
                        <a:pt x="0" y="760398"/>
                        <a:pt x="0" y="489857"/>
                      </a:cubicBezTo>
                      <a:cubicBezTo>
                        <a:pt x="0" y="219316"/>
                        <a:pt x="219316" y="0"/>
                        <a:pt x="489857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1605334" y="1253578"/>
                <a:ext cx="229672" cy="551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3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1" name="그룹 12">
            <a:extLst>
              <a:ext uri="{FF2B5EF4-FFF2-40B4-BE49-F238E27FC236}">
                <a16:creationId xmlns:a16="http://schemas.microsoft.com/office/drawing/2014/main" id="{7A41587F-DA60-4A3F-8A65-40267B338989}"/>
              </a:ext>
            </a:extLst>
          </p:cNvPr>
          <p:cNvGrpSpPr/>
          <p:nvPr userDrawn="1"/>
        </p:nvGrpSpPr>
        <p:grpSpPr>
          <a:xfrm>
            <a:off x="1007604" y="4941168"/>
            <a:ext cx="6804166" cy="654872"/>
            <a:chOff x="1301297" y="1111704"/>
            <a:chExt cx="8704244" cy="837746"/>
          </a:xfrm>
        </p:grpSpPr>
        <p:grpSp>
          <p:nvGrpSpPr>
            <p:cNvPr id="53" name="그룹 13">
              <a:extLst>
                <a:ext uri="{FF2B5EF4-FFF2-40B4-BE49-F238E27FC236}">
                  <a16:creationId xmlns:a16="http://schemas.microsoft.com/office/drawing/2014/main" id="{A60482CD-894D-456B-999F-B4331A2C3A52}"/>
                </a:ext>
              </a:extLst>
            </p:cNvPr>
            <p:cNvGrpSpPr/>
            <p:nvPr/>
          </p:nvGrpSpPr>
          <p:grpSpPr>
            <a:xfrm>
              <a:off x="1780661" y="1190867"/>
              <a:ext cx="8224880" cy="679421"/>
              <a:chOff x="1780661" y="1190867"/>
              <a:chExt cx="8224880" cy="679421"/>
            </a:xfrm>
          </p:grpSpPr>
          <p:grpSp>
            <p:nvGrpSpPr>
              <p:cNvPr id="59" name="그룹 19">
                <a:extLst>
                  <a:ext uri="{FF2B5EF4-FFF2-40B4-BE49-F238E27FC236}">
                    <a16:creationId xmlns:a16="http://schemas.microsoft.com/office/drawing/2014/main" id="{0B26A384-8670-4190-9BE4-18C913DE06A4}"/>
                  </a:ext>
                </a:extLst>
              </p:cNvPr>
              <p:cNvGrpSpPr/>
              <p:nvPr/>
            </p:nvGrpSpPr>
            <p:grpSpPr>
              <a:xfrm>
                <a:off x="1780661" y="1190867"/>
                <a:ext cx="8224880" cy="679421"/>
                <a:chOff x="2625211" y="1244628"/>
                <a:chExt cx="8224880" cy="679421"/>
              </a:xfrm>
            </p:grpSpPr>
            <p:sp>
              <p:nvSpPr>
                <p:cNvPr id="61" name="모서리가 둥근 직사각형 21">
                  <a:extLst>
                    <a:ext uri="{FF2B5EF4-FFF2-40B4-BE49-F238E27FC236}">
                      <a16:creationId xmlns:a16="http://schemas.microsoft.com/office/drawing/2014/main" id="{F25BFC00-9722-4601-AAFD-AA823334A6A3}"/>
                    </a:ext>
                  </a:extLst>
                </p:cNvPr>
                <p:cNvSpPr/>
                <p:nvPr/>
              </p:nvSpPr>
              <p:spPr>
                <a:xfrm>
                  <a:off x="2625211" y="1244628"/>
                  <a:ext cx="6751018" cy="6794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자유형 22">
                  <a:extLst>
                    <a:ext uri="{FF2B5EF4-FFF2-40B4-BE49-F238E27FC236}">
                      <a16:creationId xmlns:a16="http://schemas.microsoft.com/office/drawing/2014/main" id="{3D11A7F7-04F4-47D6-BD3C-1D689A1305AD}"/>
                    </a:ext>
                  </a:extLst>
                </p:cNvPr>
                <p:cNvSpPr/>
                <p:nvPr/>
              </p:nvSpPr>
              <p:spPr>
                <a:xfrm>
                  <a:off x="2625211" y="1244628"/>
                  <a:ext cx="8224880" cy="679421"/>
                </a:xfrm>
                <a:custGeom>
                  <a:avLst/>
                  <a:gdLst>
                    <a:gd name="connsiteX0" fmla="*/ 245902 w 3987134"/>
                    <a:gd name="connsiteY0" fmla="*/ 57719 h 489980"/>
                    <a:gd name="connsiteX1" fmla="*/ 58631 w 3987134"/>
                    <a:gd name="connsiteY1" fmla="*/ 244990 h 489980"/>
                    <a:gd name="connsiteX2" fmla="*/ 245902 w 3987134"/>
                    <a:gd name="connsiteY2" fmla="*/ 432261 h 489980"/>
                    <a:gd name="connsiteX3" fmla="*/ 3741232 w 3987134"/>
                    <a:gd name="connsiteY3" fmla="*/ 432261 h 489980"/>
                    <a:gd name="connsiteX4" fmla="*/ 3928503 w 3987134"/>
                    <a:gd name="connsiteY4" fmla="*/ 244990 h 489980"/>
                    <a:gd name="connsiteX5" fmla="*/ 3741232 w 3987134"/>
                    <a:gd name="connsiteY5" fmla="*/ 57719 h 489980"/>
                    <a:gd name="connsiteX6" fmla="*/ 244990 w 3987134"/>
                    <a:gd name="connsiteY6" fmla="*/ 0 h 489980"/>
                    <a:gd name="connsiteX7" fmla="*/ 3742144 w 3987134"/>
                    <a:gd name="connsiteY7" fmla="*/ 0 h 489980"/>
                    <a:gd name="connsiteX8" fmla="*/ 3987134 w 3987134"/>
                    <a:gd name="connsiteY8" fmla="*/ 244990 h 489980"/>
                    <a:gd name="connsiteX9" fmla="*/ 3742144 w 3987134"/>
                    <a:gd name="connsiteY9" fmla="*/ 489980 h 489980"/>
                    <a:gd name="connsiteX10" fmla="*/ 244990 w 3987134"/>
                    <a:gd name="connsiteY10" fmla="*/ 489980 h 489980"/>
                    <a:gd name="connsiteX11" fmla="*/ 0 w 3987134"/>
                    <a:gd name="connsiteY11" fmla="*/ 244990 h 489980"/>
                    <a:gd name="connsiteX12" fmla="*/ 244990 w 3987134"/>
                    <a:gd name="connsiteY12" fmla="*/ 0 h 48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87134" h="489980">
                      <a:moveTo>
                        <a:pt x="245902" y="57719"/>
                      </a:moveTo>
                      <a:cubicBezTo>
                        <a:pt x="142475" y="57719"/>
                        <a:pt x="58631" y="141563"/>
                        <a:pt x="58631" y="244990"/>
                      </a:cubicBezTo>
                      <a:cubicBezTo>
                        <a:pt x="58631" y="348417"/>
                        <a:pt x="142475" y="432261"/>
                        <a:pt x="245902" y="432261"/>
                      </a:cubicBezTo>
                      <a:lnTo>
                        <a:pt x="3741232" y="432261"/>
                      </a:lnTo>
                      <a:cubicBezTo>
                        <a:pt x="3844659" y="432261"/>
                        <a:pt x="3928503" y="348417"/>
                        <a:pt x="3928503" y="244990"/>
                      </a:cubicBezTo>
                      <a:cubicBezTo>
                        <a:pt x="3928503" y="141563"/>
                        <a:pt x="3844659" y="57719"/>
                        <a:pt x="3741232" y="57719"/>
                      </a:cubicBezTo>
                      <a:close/>
                      <a:moveTo>
                        <a:pt x="244990" y="0"/>
                      </a:moveTo>
                      <a:lnTo>
                        <a:pt x="3742144" y="0"/>
                      </a:lnTo>
                      <a:cubicBezTo>
                        <a:pt x="3877448" y="0"/>
                        <a:pt x="3987134" y="109686"/>
                        <a:pt x="3987134" y="244990"/>
                      </a:cubicBezTo>
                      <a:cubicBezTo>
                        <a:pt x="3987134" y="380294"/>
                        <a:pt x="3877448" y="489980"/>
                        <a:pt x="3742144" y="489980"/>
                      </a:cubicBezTo>
                      <a:lnTo>
                        <a:pt x="244990" y="489980"/>
                      </a:lnTo>
                      <a:cubicBezTo>
                        <a:pt x="109686" y="489980"/>
                        <a:pt x="0" y="380294"/>
                        <a:pt x="0" y="244990"/>
                      </a:cubicBezTo>
                      <a:cubicBezTo>
                        <a:pt x="0" y="109686"/>
                        <a:pt x="109686" y="0"/>
                        <a:pt x="24499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tl" rotWithShape="0">
                    <a:prstClr val="black">
                      <a:alpha val="6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4DD84AF-C819-4C56-8323-666C975BCA1A}"/>
                  </a:ext>
                </a:extLst>
              </p:cNvPr>
              <p:cNvSpPr txBox="1"/>
              <p:nvPr/>
            </p:nvSpPr>
            <p:spPr>
              <a:xfrm>
                <a:off x="2169861" y="1345911"/>
                <a:ext cx="7559331" cy="354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180000"/>
                <a:r>
                  <a: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향후 계획</a:t>
                </a:r>
              </a:p>
            </p:txBody>
          </p:sp>
        </p:grpSp>
        <p:grpSp>
          <p:nvGrpSpPr>
            <p:cNvPr id="54" name="그룹 14">
              <a:extLst>
                <a:ext uri="{FF2B5EF4-FFF2-40B4-BE49-F238E27FC236}">
                  <a16:creationId xmlns:a16="http://schemas.microsoft.com/office/drawing/2014/main" id="{CFE934A7-D6E3-44E4-B6A5-4B38671EDF08}"/>
                </a:ext>
              </a:extLst>
            </p:cNvPr>
            <p:cNvGrpSpPr/>
            <p:nvPr/>
          </p:nvGrpSpPr>
          <p:grpSpPr>
            <a:xfrm>
              <a:off x="1301297" y="1111704"/>
              <a:ext cx="837746" cy="837746"/>
              <a:chOff x="1301297" y="1111704"/>
              <a:chExt cx="837746" cy="837746"/>
            </a:xfrm>
          </p:grpSpPr>
          <p:grpSp>
            <p:nvGrpSpPr>
              <p:cNvPr id="55" name="그룹 15">
                <a:extLst>
                  <a:ext uri="{FF2B5EF4-FFF2-40B4-BE49-F238E27FC236}">
                    <a16:creationId xmlns:a16="http://schemas.microsoft.com/office/drawing/2014/main" id="{2C5D35CF-3B26-47B0-8536-9161E828B622}"/>
                  </a:ext>
                </a:extLst>
              </p:cNvPr>
              <p:cNvGrpSpPr/>
              <p:nvPr/>
            </p:nvGrpSpPr>
            <p:grpSpPr>
              <a:xfrm>
                <a:off x="1301297" y="1111704"/>
                <a:ext cx="837746" cy="837746"/>
                <a:chOff x="1555297" y="1162504"/>
                <a:chExt cx="837746" cy="837746"/>
              </a:xfrm>
            </p:grpSpPr>
            <p:sp>
              <p:nvSpPr>
                <p:cNvPr id="57" name="타원 17">
                  <a:extLst>
                    <a:ext uri="{FF2B5EF4-FFF2-40B4-BE49-F238E27FC236}">
                      <a16:creationId xmlns:a16="http://schemas.microsoft.com/office/drawing/2014/main" id="{CFA46638-F559-4D76-8EAA-76904E46DFCE}"/>
                    </a:ext>
                  </a:extLst>
                </p:cNvPr>
                <p:cNvSpPr/>
                <p:nvPr/>
              </p:nvSpPr>
              <p:spPr>
                <a:xfrm>
                  <a:off x="1555297" y="1162504"/>
                  <a:ext cx="837746" cy="837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자유형 18">
                  <a:extLst>
                    <a:ext uri="{FF2B5EF4-FFF2-40B4-BE49-F238E27FC236}">
                      <a16:creationId xmlns:a16="http://schemas.microsoft.com/office/drawing/2014/main" id="{BE6B9F19-AAE4-4021-A14B-A5AE05CAC696}"/>
                    </a:ext>
                  </a:extLst>
                </p:cNvPr>
                <p:cNvSpPr/>
                <p:nvPr/>
              </p:nvSpPr>
              <p:spPr>
                <a:xfrm>
                  <a:off x="1555297" y="1162504"/>
                  <a:ext cx="837746" cy="837746"/>
                </a:xfrm>
                <a:custGeom>
                  <a:avLst/>
                  <a:gdLst>
                    <a:gd name="connsiteX0" fmla="*/ 489857 w 979714"/>
                    <a:gd name="connsiteY0" fmla="*/ 97972 h 979714"/>
                    <a:gd name="connsiteX1" fmla="*/ 97972 w 979714"/>
                    <a:gd name="connsiteY1" fmla="*/ 489857 h 979714"/>
                    <a:gd name="connsiteX2" fmla="*/ 489857 w 979714"/>
                    <a:gd name="connsiteY2" fmla="*/ 881742 h 979714"/>
                    <a:gd name="connsiteX3" fmla="*/ 881742 w 979714"/>
                    <a:gd name="connsiteY3" fmla="*/ 489857 h 979714"/>
                    <a:gd name="connsiteX4" fmla="*/ 489857 w 979714"/>
                    <a:gd name="connsiteY4" fmla="*/ 97972 h 979714"/>
                    <a:gd name="connsiteX5" fmla="*/ 489857 w 979714"/>
                    <a:gd name="connsiteY5" fmla="*/ 0 h 979714"/>
                    <a:gd name="connsiteX6" fmla="*/ 979714 w 979714"/>
                    <a:gd name="connsiteY6" fmla="*/ 489857 h 979714"/>
                    <a:gd name="connsiteX7" fmla="*/ 489857 w 979714"/>
                    <a:gd name="connsiteY7" fmla="*/ 979714 h 979714"/>
                    <a:gd name="connsiteX8" fmla="*/ 0 w 979714"/>
                    <a:gd name="connsiteY8" fmla="*/ 489857 h 979714"/>
                    <a:gd name="connsiteX9" fmla="*/ 489857 w 979714"/>
                    <a:gd name="connsiteY9" fmla="*/ 0 h 979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9714" h="979714">
                      <a:moveTo>
                        <a:pt x="489857" y="97972"/>
                      </a:moveTo>
                      <a:cubicBezTo>
                        <a:pt x="273425" y="97972"/>
                        <a:pt x="97972" y="273425"/>
                        <a:pt x="97972" y="489857"/>
                      </a:cubicBezTo>
                      <a:cubicBezTo>
                        <a:pt x="97972" y="706289"/>
                        <a:pt x="273425" y="881742"/>
                        <a:pt x="489857" y="881742"/>
                      </a:cubicBezTo>
                      <a:cubicBezTo>
                        <a:pt x="706289" y="881742"/>
                        <a:pt x="881742" y="706289"/>
                        <a:pt x="881742" y="489857"/>
                      </a:cubicBezTo>
                      <a:cubicBezTo>
                        <a:pt x="881742" y="273425"/>
                        <a:pt x="706289" y="97972"/>
                        <a:pt x="489857" y="97972"/>
                      </a:cubicBezTo>
                      <a:close/>
                      <a:moveTo>
                        <a:pt x="489857" y="0"/>
                      </a:moveTo>
                      <a:cubicBezTo>
                        <a:pt x="760398" y="0"/>
                        <a:pt x="979714" y="219316"/>
                        <a:pt x="979714" y="489857"/>
                      </a:cubicBezTo>
                      <a:cubicBezTo>
                        <a:pt x="979714" y="760398"/>
                        <a:pt x="760398" y="979714"/>
                        <a:pt x="489857" y="979714"/>
                      </a:cubicBezTo>
                      <a:cubicBezTo>
                        <a:pt x="219316" y="979714"/>
                        <a:pt x="0" y="760398"/>
                        <a:pt x="0" y="489857"/>
                      </a:cubicBezTo>
                      <a:cubicBezTo>
                        <a:pt x="0" y="219316"/>
                        <a:pt x="219316" y="0"/>
                        <a:pt x="489857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31C057A-86B1-4B12-9226-F13322106691}"/>
                  </a:ext>
                </a:extLst>
              </p:cNvPr>
              <p:cNvSpPr txBox="1"/>
              <p:nvPr/>
            </p:nvSpPr>
            <p:spPr>
              <a:xfrm>
                <a:off x="1605334" y="1253578"/>
                <a:ext cx="229672" cy="551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4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311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목차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131544" y="71626"/>
            <a:ext cx="14141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ko-KR" altLang="en-US" sz="2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그룹 1"/>
          <p:cNvGrpSpPr/>
          <p:nvPr userDrawn="1"/>
        </p:nvGrpSpPr>
        <p:grpSpPr>
          <a:xfrm>
            <a:off x="1169917" y="1327256"/>
            <a:ext cx="6804166" cy="654872"/>
            <a:chOff x="1301297" y="1111704"/>
            <a:chExt cx="8704244" cy="837746"/>
          </a:xfrm>
        </p:grpSpPr>
        <p:grpSp>
          <p:nvGrpSpPr>
            <p:cNvPr id="64" name="그룹 2"/>
            <p:cNvGrpSpPr/>
            <p:nvPr/>
          </p:nvGrpSpPr>
          <p:grpSpPr>
            <a:xfrm>
              <a:off x="1780661" y="1190867"/>
              <a:ext cx="8224880" cy="679421"/>
              <a:chOff x="1780661" y="1190867"/>
              <a:chExt cx="8224880" cy="679421"/>
            </a:xfrm>
          </p:grpSpPr>
          <p:grpSp>
            <p:nvGrpSpPr>
              <p:cNvPr id="70" name="그룹 8"/>
              <p:cNvGrpSpPr/>
              <p:nvPr/>
            </p:nvGrpSpPr>
            <p:grpSpPr>
              <a:xfrm>
                <a:off x="1780661" y="1190867"/>
                <a:ext cx="8224880" cy="679421"/>
                <a:chOff x="2625211" y="1244628"/>
                <a:chExt cx="8224880" cy="679421"/>
              </a:xfrm>
            </p:grpSpPr>
            <p:sp>
              <p:nvSpPr>
                <p:cNvPr id="72" name="모서리가 둥근 직사각형 10"/>
                <p:cNvSpPr/>
                <p:nvPr/>
              </p:nvSpPr>
              <p:spPr>
                <a:xfrm>
                  <a:off x="2625211" y="1244628"/>
                  <a:ext cx="6751018" cy="6794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자유형 11"/>
                <p:cNvSpPr/>
                <p:nvPr/>
              </p:nvSpPr>
              <p:spPr>
                <a:xfrm>
                  <a:off x="2625211" y="1244628"/>
                  <a:ext cx="8224880" cy="679421"/>
                </a:xfrm>
                <a:custGeom>
                  <a:avLst/>
                  <a:gdLst>
                    <a:gd name="connsiteX0" fmla="*/ 245902 w 3987134"/>
                    <a:gd name="connsiteY0" fmla="*/ 57719 h 489980"/>
                    <a:gd name="connsiteX1" fmla="*/ 58631 w 3987134"/>
                    <a:gd name="connsiteY1" fmla="*/ 244990 h 489980"/>
                    <a:gd name="connsiteX2" fmla="*/ 245902 w 3987134"/>
                    <a:gd name="connsiteY2" fmla="*/ 432261 h 489980"/>
                    <a:gd name="connsiteX3" fmla="*/ 3741232 w 3987134"/>
                    <a:gd name="connsiteY3" fmla="*/ 432261 h 489980"/>
                    <a:gd name="connsiteX4" fmla="*/ 3928503 w 3987134"/>
                    <a:gd name="connsiteY4" fmla="*/ 244990 h 489980"/>
                    <a:gd name="connsiteX5" fmla="*/ 3741232 w 3987134"/>
                    <a:gd name="connsiteY5" fmla="*/ 57719 h 489980"/>
                    <a:gd name="connsiteX6" fmla="*/ 244990 w 3987134"/>
                    <a:gd name="connsiteY6" fmla="*/ 0 h 489980"/>
                    <a:gd name="connsiteX7" fmla="*/ 3742144 w 3987134"/>
                    <a:gd name="connsiteY7" fmla="*/ 0 h 489980"/>
                    <a:gd name="connsiteX8" fmla="*/ 3987134 w 3987134"/>
                    <a:gd name="connsiteY8" fmla="*/ 244990 h 489980"/>
                    <a:gd name="connsiteX9" fmla="*/ 3742144 w 3987134"/>
                    <a:gd name="connsiteY9" fmla="*/ 489980 h 489980"/>
                    <a:gd name="connsiteX10" fmla="*/ 244990 w 3987134"/>
                    <a:gd name="connsiteY10" fmla="*/ 489980 h 489980"/>
                    <a:gd name="connsiteX11" fmla="*/ 0 w 3987134"/>
                    <a:gd name="connsiteY11" fmla="*/ 244990 h 489980"/>
                    <a:gd name="connsiteX12" fmla="*/ 244990 w 3987134"/>
                    <a:gd name="connsiteY12" fmla="*/ 0 h 48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87134" h="489980">
                      <a:moveTo>
                        <a:pt x="245902" y="57719"/>
                      </a:moveTo>
                      <a:cubicBezTo>
                        <a:pt x="142475" y="57719"/>
                        <a:pt x="58631" y="141563"/>
                        <a:pt x="58631" y="244990"/>
                      </a:cubicBezTo>
                      <a:cubicBezTo>
                        <a:pt x="58631" y="348417"/>
                        <a:pt x="142475" y="432261"/>
                        <a:pt x="245902" y="432261"/>
                      </a:cubicBezTo>
                      <a:lnTo>
                        <a:pt x="3741232" y="432261"/>
                      </a:lnTo>
                      <a:cubicBezTo>
                        <a:pt x="3844659" y="432261"/>
                        <a:pt x="3928503" y="348417"/>
                        <a:pt x="3928503" y="244990"/>
                      </a:cubicBezTo>
                      <a:cubicBezTo>
                        <a:pt x="3928503" y="141563"/>
                        <a:pt x="3844659" y="57719"/>
                        <a:pt x="3741232" y="57719"/>
                      </a:cubicBezTo>
                      <a:close/>
                      <a:moveTo>
                        <a:pt x="244990" y="0"/>
                      </a:moveTo>
                      <a:lnTo>
                        <a:pt x="3742144" y="0"/>
                      </a:lnTo>
                      <a:cubicBezTo>
                        <a:pt x="3877448" y="0"/>
                        <a:pt x="3987134" y="109686"/>
                        <a:pt x="3987134" y="244990"/>
                      </a:cubicBezTo>
                      <a:cubicBezTo>
                        <a:pt x="3987134" y="380294"/>
                        <a:pt x="3877448" y="489980"/>
                        <a:pt x="3742144" y="489980"/>
                      </a:cubicBezTo>
                      <a:lnTo>
                        <a:pt x="244990" y="489980"/>
                      </a:lnTo>
                      <a:cubicBezTo>
                        <a:pt x="109686" y="489980"/>
                        <a:pt x="0" y="380294"/>
                        <a:pt x="0" y="244990"/>
                      </a:cubicBezTo>
                      <a:cubicBezTo>
                        <a:pt x="0" y="109686"/>
                        <a:pt x="109686" y="0"/>
                        <a:pt x="24499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tl" rotWithShape="0">
                    <a:prstClr val="black">
                      <a:alpha val="6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2169861" y="1345911"/>
                <a:ext cx="7559331" cy="354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180000"/>
                <a:r>
                  <a: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연구 계획</a:t>
                </a:r>
              </a:p>
            </p:txBody>
          </p:sp>
        </p:grpSp>
        <p:grpSp>
          <p:nvGrpSpPr>
            <p:cNvPr id="65" name="그룹 3"/>
            <p:cNvGrpSpPr/>
            <p:nvPr/>
          </p:nvGrpSpPr>
          <p:grpSpPr>
            <a:xfrm>
              <a:off x="1301297" y="1111704"/>
              <a:ext cx="837746" cy="837746"/>
              <a:chOff x="1301297" y="1111704"/>
              <a:chExt cx="837746" cy="837746"/>
            </a:xfrm>
          </p:grpSpPr>
          <p:grpSp>
            <p:nvGrpSpPr>
              <p:cNvPr id="66" name="그룹 4"/>
              <p:cNvGrpSpPr/>
              <p:nvPr/>
            </p:nvGrpSpPr>
            <p:grpSpPr>
              <a:xfrm>
                <a:off x="1301297" y="1111704"/>
                <a:ext cx="837746" cy="837746"/>
                <a:chOff x="1555297" y="1162504"/>
                <a:chExt cx="837746" cy="837746"/>
              </a:xfrm>
            </p:grpSpPr>
            <p:sp>
              <p:nvSpPr>
                <p:cNvPr id="68" name="타원 6"/>
                <p:cNvSpPr/>
                <p:nvPr/>
              </p:nvSpPr>
              <p:spPr>
                <a:xfrm>
                  <a:off x="1555297" y="1162504"/>
                  <a:ext cx="837746" cy="837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자유형 7"/>
                <p:cNvSpPr/>
                <p:nvPr/>
              </p:nvSpPr>
              <p:spPr>
                <a:xfrm>
                  <a:off x="1555297" y="1162504"/>
                  <a:ext cx="837746" cy="837746"/>
                </a:xfrm>
                <a:custGeom>
                  <a:avLst/>
                  <a:gdLst>
                    <a:gd name="connsiteX0" fmla="*/ 489857 w 979714"/>
                    <a:gd name="connsiteY0" fmla="*/ 97972 h 979714"/>
                    <a:gd name="connsiteX1" fmla="*/ 97972 w 979714"/>
                    <a:gd name="connsiteY1" fmla="*/ 489857 h 979714"/>
                    <a:gd name="connsiteX2" fmla="*/ 489857 w 979714"/>
                    <a:gd name="connsiteY2" fmla="*/ 881742 h 979714"/>
                    <a:gd name="connsiteX3" fmla="*/ 881742 w 979714"/>
                    <a:gd name="connsiteY3" fmla="*/ 489857 h 979714"/>
                    <a:gd name="connsiteX4" fmla="*/ 489857 w 979714"/>
                    <a:gd name="connsiteY4" fmla="*/ 97972 h 979714"/>
                    <a:gd name="connsiteX5" fmla="*/ 489857 w 979714"/>
                    <a:gd name="connsiteY5" fmla="*/ 0 h 979714"/>
                    <a:gd name="connsiteX6" fmla="*/ 979714 w 979714"/>
                    <a:gd name="connsiteY6" fmla="*/ 489857 h 979714"/>
                    <a:gd name="connsiteX7" fmla="*/ 489857 w 979714"/>
                    <a:gd name="connsiteY7" fmla="*/ 979714 h 979714"/>
                    <a:gd name="connsiteX8" fmla="*/ 0 w 979714"/>
                    <a:gd name="connsiteY8" fmla="*/ 489857 h 979714"/>
                    <a:gd name="connsiteX9" fmla="*/ 489857 w 979714"/>
                    <a:gd name="connsiteY9" fmla="*/ 0 h 979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9714" h="979714">
                      <a:moveTo>
                        <a:pt x="489857" y="97972"/>
                      </a:moveTo>
                      <a:cubicBezTo>
                        <a:pt x="273425" y="97972"/>
                        <a:pt x="97972" y="273425"/>
                        <a:pt x="97972" y="489857"/>
                      </a:cubicBezTo>
                      <a:cubicBezTo>
                        <a:pt x="97972" y="706289"/>
                        <a:pt x="273425" y="881742"/>
                        <a:pt x="489857" y="881742"/>
                      </a:cubicBezTo>
                      <a:cubicBezTo>
                        <a:pt x="706289" y="881742"/>
                        <a:pt x="881742" y="706289"/>
                        <a:pt x="881742" y="489857"/>
                      </a:cubicBezTo>
                      <a:cubicBezTo>
                        <a:pt x="881742" y="273425"/>
                        <a:pt x="706289" y="97972"/>
                        <a:pt x="489857" y="97972"/>
                      </a:cubicBezTo>
                      <a:close/>
                      <a:moveTo>
                        <a:pt x="489857" y="0"/>
                      </a:moveTo>
                      <a:cubicBezTo>
                        <a:pt x="760398" y="0"/>
                        <a:pt x="979714" y="219316"/>
                        <a:pt x="979714" y="489857"/>
                      </a:cubicBezTo>
                      <a:cubicBezTo>
                        <a:pt x="979714" y="760398"/>
                        <a:pt x="760398" y="979714"/>
                        <a:pt x="489857" y="979714"/>
                      </a:cubicBezTo>
                      <a:cubicBezTo>
                        <a:pt x="219316" y="979714"/>
                        <a:pt x="0" y="760398"/>
                        <a:pt x="0" y="489857"/>
                      </a:cubicBezTo>
                      <a:cubicBezTo>
                        <a:pt x="0" y="219316"/>
                        <a:pt x="219316" y="0"/>
                        <a:pt x="489857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1605335" y="1253578"/>
                <a:ext cx="229672" cy="551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1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4" name="그룹 12"/>
          <p:cNvGrpSpPr/>
          <p:nvPr userDrawn="1"/>
        </p:nvGrpSpPr>
        <p:grpSpPr>
          <a:xfrm>
            <a:off x="1169917" y="2300974"/>
            <a:ext cx="6804166" cy="654872"/>
            <a:chOff x="1301297" y="1111704"/>
            <a:chExt cx="8704244" cy="837746"/>
          </a:xfrm>
        </p:grpSpPr>
        <p:grpSp>
          <p:nvGrpSpPr>
            <p:cNvPr id="75" name="그룹 13"/>
            <p:cNvGrpSpPr/>
            <p:nvPr/>
          </p:nvGrpSpPr>
          <p:grpSpPr>
            <a:xfrm>
              <a:off x="1780661" y="1190867"/>
              <a:ext cx="8224880" cy="679421"/>
              <a:chOff x="1780661" y="1190867"/>
              <a:chExt cx="8224880" cy="679421"/>
            </a:xfrm>
          </p:grpSpPr>
          <p:grpSp>
            <p:nvGrpSpPr>
              <p:cNvPr id="81" name="그룹 19"/>
              <p:cNvGrpSpPr/>
              <p:nvPr/>
            </p:nvGrpSpPr>
            <p:grpSpPr>
              <a:xfrm>
                <a:off x="1780661" y="1190867"/>
                <a:ext cx="8224880" cy="679421"/>
                <a:chOff x="2625211" y="1244628"/>
                <a:chExt cx="8224880" cy="679421"/>
              </a:xfrm>
            </p:grpSpPr>
            <p:sp>
              <p:nvSpPr>
                <p:cNvPr id="83" name="모서리가 둥근 직사각형 21"/>
                <p:cNvSpPr/>
                <p:nvPr/>
              </p:nvSpPr>
              <p:spPr>
                <a:xfrm>
                  <a:off x="2625211" y="1244628"/>
                  <a:ext cx="6751018" cy="6794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자유형 22"/>
                <p:cNvSpPr/>
                <p:nvPr/>
              </p:nvSpPr>
              <p:spPr>
                <a:xfrm>
                  <a:off x="2625211" y="1244628"/>
                  <a:ext cx="8224880" cy="679421"/>
                </a:xfrm>
                <a:custGeom>
                  <a:avLst/>
                  <a:gdLst>
                    <a:gd name="connsiteX0" fmla="*/ 245902 w 3987134"/>
                    <a:gd name="connsiteY0" fmla="*/ 57719 h 489980"/>
                    <a:gd name="connsiteX1" fmla="*/ 58631 w 3987134"/>
                    <a:gd name="connsiteY1" fmla="*/ 244990 h 489980"/>
                    <a:gd name="connsiteX2" fmla="*/ 245902 w 3987134"/>
                    <a:gd name="connsiteY2" fmla="*/ 432261 h 489980"/>
                    <a:gd name="connsiteX3" fmla="*/ 3741232 w 3987134"/>
                    <a:gd name="connsiteY3" fmla="*/ 432261 h 489980"/>
                    <a:gd name="connsiteX4" fmla="*/ 3928503 w 3987134"/>
                    <a:gd name="connsiteY4" fmla="*/ 244990 h 489980"/>
                    <a:gd name="connsiteX5" fmla="*/ 3741232 w 3987134"/>
                    <a:gd name="connsiteY5" fmla="*/ 57719 h 489980"/>
                    <a:gd name="connsiteX6" fmla="*/ 244990 w 3987134"/>
                    <a:gd name="connsiteY6" fmla="*/ 0 h 489980"/>
                    <a:gd name="connsiteX7" fmla="*/ 3742144 w 3987134"/>
                    <a:gd name="connsiteY7" fmla="*/ 0 h 489980"/>
                    <a:gd name="connsiteX8" fmla="*/ 3987134 w 3987134"/>
                    <a:gd name="connsiteY8" fmla="*/ 244990 h 489980"/>
                    <a:gd name="connsiteX9" fmla="*/ 3742144 w 3987134"/>
                    <a:gd name="connsiteY9" fmla="*/ 489980 h 489980"/>
                    <a:gd name="connsiteX10" fmla="*/ 244990 w 3987134"/>
                    <a:gd name="connsiteY10" fmla="*/ 489980 h 489980"/>
                    <a:gd name="connsiteX11" fmla="*/ 0 w 3987134"/>
                    <a:gd name="connsiteY11" fmla="*/ 244990 h 489980"/>
                    <a:gd name="connsiteX12" fmla="*/ 244990 w 3987134"/>
                    <a:gd name="connsiteY12" fmla="*/ 0 h 48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87134" h="489980">
                      <a:moveTo>
                        <a:pt x="245902" y="57719"/>
                      </a:moveTo>
                      <a:cubicBezTo>
                        <a:pt x="142475" y="57719"/>
                        <a:pt x="58631" y="141563"/>
                        <a:pt x="58631" y="244990"/>
                      </a:cubicBezTo>
                      <a:cubicBezTo>
                        <a:pt x="58631" y="348417"/>
                        <a:pt x="142475" y="432261"/>
                        <a:pt x="245902" y="432261"/>
                      </a:cubicBezTo>
                      <a:lnTo>
                        <a:pt x="3741232" y="432261"/>
                      </a:lnTo>
                      <a:cubicBezTo>
                        <a:pt x="3844659" y="432261"/>
                        <a:pt x="3928503" y="348417"/>
                        <a:pt x="3928503" y="244990"/>
                      </a:cubicBezTo>
                      <a:cubicBezTo>
                        <a:pt x="3928503" y="141563"/>
                        <a:pt x="3844659" y="57719"/>
                        <a:pt x="3741232" y="57719"/>
                      </a:cubicBezTo>
                      <a:close/>
                      <a:moveTo>
                        <a:pt x="244990" y="0"/>
                      </a:moveTo>
                      <a:lnTo>
                        <a:pt x="3742144" y="0"/>
                      </a:lnTo>
                      <a:cubicBezTo>
                        <a:pt x="3877448" y="0"/>
                        <a:pt x="3987134" y="109686"/>
                        <a:pt x="3987134" y="244990"/>
                      </a:cubicBezTo>
                      <a:cubicBezTo>
                        <a:pt x="3987134" y="380294"/>
                        <a:pt x="3877448" y="489980"/>
                        <a:pt x="3742144" y="489980"/>
                      </a:cubicBezTo>
                      <a:lnTo>
                        <a:pt x="244990" y="489980"/>
                      </a:lnTo>
                      <a:cubicBezTo>
                        <a:pt x="109686" y="489980"/>
                        <a:pt x="0" y="380294"/>
                        <a:pt x="0" y="244990"/>
                      </a:cubicBezTo>
                      <a:cubicBezTo>
                        <a:pt x="0" y="109686"/>
                        <a:pt x="109686" y="0"/>
                        <a:pt x="24499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tl" rotWithShape="0">
                    <a:prstClr val="black">
                      <a:alpha val="6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2169861" y="1345911"/>
                <a:ext cx="7559331" cy="354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180000"/>
                <a:r>
                  <a: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연구 개요</a:t>
                </a:r>
              </a:p>
            </p:txBody>
          </p:sp>
        </p:grpSp>
        <p:grpSp>
          <p:nvGrpSpPr>
            <p:cNvPr id="76" name="그룹 14"/>
            <p:cNvGrpSpPr/>
            <p:nvPr/>
          </p:nvGrpSpPr>
          <p:grpSpPr>
            <a:xfrm>
              <a:off x="1301297" y="1111704"/>
              <a:ext cx="837746" cy="837746"/>
              <a:chOff x="1301297" y="1111704"/>
              <a:chExt cx="837746" cy="837746"/>
            </a:xfrm>
          </p:grpSpPr>
          <p:grpSp>
            <p:nvGrpSpPr>
              <p:cNvPr id="77" name="그룹 15"/>
              <p:cNvGrpSpPr/>
              <p:nvPr/>
            </p:nvGrpSpPr>
            <p:grpSpPr>
              <a:xfrm>
                <a:off x="1301297" y="1111704"/>
                <a:ext cx="837746" cy="837746"/>
                <a:chOff x="1555297" y="1162504"/>
                <a:chExt cx="837746" cy="837746"/>
              </a:xfrm>
            </p:grpSpPr>
            <p:sp>
              <p:nvSpPr>
                <p:cNvPr id="79" name="타원 17"/>
                <p:cNvSpPr/>
                <p:nvPr/>
              </p:nvSpPr>
              <p:spPr>
                <a:xfrm>
                  <a:off x="1555297" y="1162504"/>
                  <a:ext cx="837746" cy="837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자유형 18"/>
                <p:cNvSpPr/>
                <p:nvPr/>
              </p:nvSpPr>
              <p:spPr>
                <a:xfrm>
                  <a:off x="1555297" y="1162504"/>
                  <a:ext cx="837746" cy="837746"/>
                </a:xfrm>
                <a:custGeom>
                  <a:avLst/>
                  <a:gdLst>
                    <a:gd name="connsiteX0" fmla="*/ 489857 w 979714"/>
                    <a:gd name="connsiteY0" fmla="*/ 97972 h 979714"/>
                    <a:gd name="connsiteX1" fmla="*/ 97972 w 979714"/>
                    <a:gd name="connsiteY1" fmla="*/ 489857 h 979714"/>
                    <a:gd name="connsiteX2" fmla="*/ 489857 w 979714"/>
                    <a:gd name="connsiteY2" fmla="*/ 881742 h 979714"/>
                    <a:gd name="connsiteX3" fmla="*/ 881742 w 979714"/>
                    <a:gd name="connsiteY3" fmla="*/ 489857 h 979714"/>
                    <a:gd name="connsiteX4" fmla="*/ 489857 w 979714"/>
                    <a:gd name="connsiteY4" fmla="*/ 97972 h 979714"/>
                    <a:gd name="connsiteX5" fmla="*/ 489857 w 979714"/>
                    <a:gd name="connsiteY5" fmla="*/ 0 h 979714"/>
                    <a:gd name="connsiteX6" fmla="*/ 979714 w 979714"/>
                    <a:gd name="connsiteY6" fmla="*/ 489857 h 979714"/>
                    <a:gd name="connsiteX7" fmla="*/ 489857 w 979714"/>
                    <a:gd name="connsiteY7" fmla="*/ 979714 h 979714"/>
                    <a:gd name="connsiteX8" fmla="*/ 0 w 979714"/>
                    <a:gd name="connsiteY8" fmla="*/ 489857 h 979714"/>
                    <a:gd name="connsiteX9" fmla="*/ 489857 w 979714"/>
                    <a:gd name="connsiteY9" fmla="*/ 0 h 979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9714" h="979714">
                      <a:moveTo>
                        <a:pt x="489857" y="97972"/>
                      </a:moveTo>
                      <a:cubicBezTo>
                        <a:pt x="273425" y="97972"/>
                        <a:pt x="97972" y="273425"/>
                        <a:pt x="97972" y="489857"/>
                      </a:cubicBezTo>
                      <a:cubicBezTo>
                        <a:pt x="97972" y="706289"/>
                        <a:pt x="273425" y="881742"/>
                        <a:pt x="489857" y="881742"/>
                      </a:cubicBezTo>
                      <a:cubicBezTo>
                        <a:pt x="706289" y="881742"/>
                        <a:pt x="881742" y="706289"/>
                        <a:pt x="881742" y="489857"/>
                      </a:cubicBezTo>
                      <a:cubicBezTo>
                        <a:pt x="881742" y="273425"/>
                        <a:pt x="706289" y="97972"/>
                        <a:pt x="489857" y="97972"/>
                      </a:cubicBezTo>
                      <a:close/>
                      <a:moveTo>
                        <a:pt x="489857" y="0"/>
                      </a:moveTo>
                      <a:cubicBezTo>
                        <a:pt x="760398" y="0"/>
                        <a:pt x="979714" y="219316"/>
                        <a:pt x="979714" y="489857"/>
                      </a:cubicBezTo>
                      <a:cubicBezTo>
                        <a:pt x="979714" y="760398"/>
                        <a:pt x="760398" y="979714"/>
                        <a:pt x="489857" y="979714"/>
                      </a:cubicBezTo>
                      <a:cubicBezTo>
                        <a:pt x="219316" y="979714"/>
                        <a:pt x="0" y="760398"/>
                        <a:pt x="0" y="489857"/>
                      </a:cubicBezTo>
                      <a:cubicBezTo>
                        <a:pt x="0" y="219316"/>
                        <a:pt x="219316" y="0"/>
                        <a:pt x="489857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1605335" y="1253578"/>
                <a:ext cx="229672" cy="551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2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5" name="그룹 12"/>
          <p:cNvGrpSpPr/>
          <p:nvPr userDrawn="1"/>
        </p:nvGrpSpPr>
        <p:grpSpPr>
          <a:xfrm>
            <a:off x="1169917" y="3274692"/>
            <a:ext cx="6804166" cy="654872"/>
            <a:chOff x="1301297" y="1111704"/>
            <a:chExt cx="8704244" cy="837746"/>
          </a:xfrm>
        </p:grpSpPr>
        <p:grpSp>
          <p:nvGrpSpPr>
            <p:cNvPr id="86" name="그룹 13"/>
            <p:cNvGrpSpPr/>
            <p:nvPr/>
          </p:nvGrpSpPr>
          <p:grpSpPr>
            <a:xfrm>
              <a:off x="1780661" y="1190867"/>
              <a:ext cx="8224880" cy="679421"/>
              <a:chOff x="1780661" y="1190867"/>
              <a:chExt cx="8224880" cy="679421"/>
            </a:xfrm>
          </p:grpSpPr>
          <p:grpSp>
            <p:nvGrpSpPr>
              <p:cNvPr id="92" name="그룹 19"/>
              <p:cNvGrpSpPr/>
              <p:nvPr/>
            </p:nvGrpSpPr>
            <p:grpSpPr>
              <a:xfrm>
                <a:off x="1780661" y="1190867"/>
                <a:ext cx="8224880" cy="679421"/>
                <a:chOff x="2625211" y="1244628"/>
                <a:chExt cx="8224880" cy="679421"/>
              </a:xfrm>
            </p:grpSpPr>
            <p:sp>
              <p:nvSpPr>
                <p:cNvPr id="94" name="모서리가 둥근 직사각형 21"/>
                <p:cNvSpPr/>
                <p:nvPr/>
              </p:nvSpPr>
              <p:spPr>
                <a:xfrm>
                  <a:off x="2625211" y="1244628"/>
                  <a:ext cx="6751018" cy="6794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자유형 22"/>
                <p:cNvSpPr/>
                <p:nvPr/>
              </p:nvSpPr>
              <p:spPr>
                <a:xfrm>
                  <a:off x="2625211" y="1244628"/>
                  <a:ext cx="8224880" cy="679421"/>
                </a:xfrm>
                <a:custGeom>
                  <a:avLst/>
                  <a:gdLst>
                    <a:gd name="connsiteX0" fmla="*/ 245902 w 3987134"/>
                    <a:gd name="connsiteY0" fmla="*/ 57719 h 489980"/>
                    <a:gd name="connsiteX1" fmla="*/ 58631 w 3987134"/>
                    <a:gd name="connsiteY1" fmla="*/ 244990 h 489980"/>
                    <a:gd name="connsiteX2" fmla="*/ 245902 w 3987134"/>
                    <a:gd name="connsiteY2" fmla="*/ 432261 h 489980"/>
                    <a:gd name="connsiteX3" fmla="*/ 3741232 w 3987134"/>
                    <a:gd name="connsiteY3" fmla="*/ 432261 h 489980"/>
                    <a:gd name="connsiteX4" fmla="*/ 3928503 w 3987134"/>
                    <a:gd name="connsiteY4" fmla="*/ 244990 h 489980"/>
                    <a:gd name="connsiteX5" fmla="*/ 3741232 w 3987134"/>
                    <a:gd name="connsiteY5" fmla="*/ 57719 h 489980"/>
                    <a:gd name="connsiteX6" fmla="*/ 244990 w 3987134"/>
                    <a:gd name="connsiteY6" fmla="*/ 0 h 489980"/>
                    <a:gd name="connsiteX7" fmla="*/ 3742144 w 3987134"/>
                    <a:gd name="connsiteY7" fmla="*/ 0 h 489980"/>
                    <a:gd name="connsiteX8" fmla="*/ 3987134 w 3987134"/>
                    <a:gd name="connsiteY8" fmla="*/ 244990 h 489980"/>
                    <a:gd name="connsiteX9" fmla="*/ 3742144 w 3987134"/>
                    <a:gd name="connsiteY9" fmla="*/ 489980 h 489980"/>
                    <a:gd name="connsiteX10" fmla="*/ 244990 w 3987134"/>
                    <a:gd name="connsiteY10" fmla="*/ 489980 h 489980"/>
                    <a:gd name="connsiteX11" fmla="*/ 0 w 3987134"/>
                    <a:gd name="connsiteY11" fmla="*/ 244990 h 489980"/>
                    <a:gd name="connsiteX12" fmla="*/ 244990 w 3987134"/>
                    <a:gd name="connsiteY12" fmla="*/ 0 h 48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87134" h="489980">
                      <a:moveTo>
                        <a:pt x="245902" y="57719"/>
                      </a:moveTo>
                      <a:cubicBezTo>
                        <a:pt x="142475" y="57719"/>
                        <a:pt x="58631" y="141563"/>
                        <a:pt x="58631" y="244990"/>
                      </a:cubicBezTo>
                      <a:cubicBezTo>
                        <a:pt x="58631" y="348417"/>
                        <a:pt x="142475" y="432261"/>
                        <a:pt x="245902" y="432261"/>
                      </a:cubicBezTo>
                      <a:lnTo>
                        <a:pt x="3741232" y="432261"/>
                      </a:lnTo>
                      <a:cubicBezTo>
                        <a:pt x="3844659" y="432261"/>
                        <a:pt x="3928503" y="348417"/>
                        <a:pt x="3928503" y="244990"/>
                      </a:cubicBezTo>
                      <a:cubicBezTo>
                        <a:pt x="3928503" y="141563"/>
                        <a:pt x="3844659" y="57719"/>
                        <a:pt x="3741232" y="57719"/>
                      </a:cubicBezTo>
                      <a:close/>
                      <a:moveTo>
                        <a:pt x="244990" y="0"/>
                      </a:moveTo>
                      <a:lnTo>
                        <a:pt x="3742144" y="0"/>
                      </a:lnTo>
                      <a:cubicBezTo>
                        <a:pt x="3877448" y="0"/>
                        <a:pt x="3987134" y="109686"/>
                        <a:pt x="3987134" y="244990"/>
                      </a:cubicBezTo>
                      <a:cubicBezTo>
                        <a:pt x="3987134" y="380294"/>
                        <a:pt x="3877448" y="489980"/>
                        <a:pt x="3742144" y="489980"/>
                      </a:cubicBezTo>
                      <a:lnTo>
                        <a:pt x="244990" y="489980"/>
                      </a:lnTo>
                      <a:cubicBezTo>
                        <a:pt x="109686" y="489980"/>
                        <a:pt x="0" y="380294"/>
                        <a:pt x="0" y="244990"/>
                      </a:cubicBezTo>
                      <a:cubicBezTo>
                        <a:pt x="0" y="109686"/>
                        <a:pt x="109686" y="0"/>
                        <a:pt x="24499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tl" rotWithShape="0">
                    <a:prstClr val="black">
                      <a:alpha val="6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>
                <a:off x="2169861" y="1345911"/>
                <a:ext cx="7559331" cy="354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180000"/>
                <a:r>
                  <a: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결론</a:t>
                </a:r>
              </a:p>
            </p:txBody>
          </p:sp>
        </p:grpSp>
        <p:grpSp>
          <p:nvGrpSpPr>
            <p:cNvPr id="87" name="그룹 14"/>
            <p:cNvGrpSpPr/>
            <p:nvPr/>
          </p:nvGrpSpPr>
          <p:grpSpPr>
            <a:xfrm>
              <a:off x="1301297" y="1111704"/>
              <a:ext cx="837746" cy="837746"/>
              <a:chOff x="1301297" y="1111704"/>
              <a:chExt cx="837746" cy="837746"/>
            </a:xfrm>
          </p:grpSpPr>
          <p:grpSp>
            <p:nvGrpSpPr>
              <p:cNvPr id="88" name="그룹 15"/>
              <p:cNvGrpSpPr/>
              <p:nvPr/>
            </p:nvGrpSpPr>
            <p:grpSpPr>
              <a:xfrm>
                <a:off x="1301297" y="1111704"/>
                <a:ext cx="837746" cy="837746"/>
                <a:chOff x="1555297" y="1162504"/>
                <a:chExt cx="837746" cy="837746"/>
              </a:xfrm>
            </p:grpSpPr>
            <p:sp>
              <p:nvSpPr>
                <p:cNvPr id="90" name="타원 17"/>
                <p:cNvSpPr/>
                <p:nvPr/>
              </p:nvSpPr>
              <p:spPr>
                <a:xfrm>
                  <a:off x="1555297" y="1162504"/>
                  <a:ext cx="837746" cy="837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자유형 18"/>
                <p:cNvSpPr/>
                <p:nvPr/>
              </p:nvSpPr>
              <p:spPr>
                <a:xfrm>
                  <a:off x="1555297" y="1162504"/>
                  <a:ext cx="837746" cy="837746"/>
                </a:xfrm>
                <a:custGeom>
                  <a:avLst/>
                  <a:gdLst>
                    <a:gd name="connsiteX0" fmla="*/ 489857 w 979714"/>
                    <a:gd name="connsiteY0" fmla="*/ 97972 h 979714"/>
                    <a:gd name="connsiteX1" fmla="*/ 97972 w 979714"/>
                    <a:gd name="connsiteY1" fmla="*/ 489857 h 979714"/>
                    <a:gd name="connsiteX2" fmla="*/ 489857 w 979714"/>
                    <a:gd name="connsiteY2" fmla="*/ 881742 h 979714"/>
                    <a:gd name="connsiteX3" fmla="*/ 881742 w 979714"/>
                    <a:gd name="connsiteY3" fmla="*/ 489857 h 979714"/>
                    <a:gd name="connsiteX4" fmla="*/ 489857 w 979714"/>
                    <a:gd name="connsiteY4" fmla="*/ 97972 h 979714"/>
                    <a:gd name="connsiteX5" fmla="*/ 489857 w 979714"/>
                    <a:gd name="connsiteY5" fmla="*/ 0 h 979714"/>
                    <a:gd name="connsiteX6" fmla="*/ 979714 w 979714"/>
                    <a:gd name="connsiteY6" fmla="*/ 489857 h 979714"/>
                    <a:gd name="connsiteX7" fmla="*/ 489857 w 979714"/>
                    <a:gd name="connsiteY7" fmla="*/ 979714 h 979714"/>
                    <a:gd name="connsiteX8" fmla="*/ 0 w 979714"/>
                    <a:gd name="connsiteY8" fmla="*/ 489857 h 979714"/>
                    <a:gd name="connsiteX9" fmla="*/ 489857 w 979714"/>
                    <a:gd name="connsiteY9" fmla="*/ 0 h 979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9714" h="979714">
                      <a:moveTo>
                        <a:pt x="489857" y="97972"/>
                      </a:moveTo>
                      <a:cubicBezTo>
                        <a:pt x="273425" y="97972"/>
                        <a:pt x="97972" y="273425"/>
                        <a:pt x="97972" y="489857"/>
                      </a:cubicBezTo>
                      <a:cubicBezTo>
                        <a:pt x="97972" y="706289"/>
                        <a:pt x="273425" y="881742"/>
                        <a:pt x="489857" y="881742"/>
                      </a:cubicBezTo>
                      <a:cubicBezTo>
                        <a:pt x="706289" y="881742"/>
                        <a:pt x="881742" y="706289"/>
                        <a:pt x="881742" y="489857"/>
                      </a:cubicBezTo>
                      <a:cubicBezTo>
                        <a:pt x="881742" y="273425"/>
                        <a:pt x="706289" y="97972"/>
                        <a:pt x="489857" y="97972"/>
                      </a:cubicBezTo>
                      <a:close/>
                      <a:moveTo>
                        <a:pt x="489857" y="0"/>
                      </a:moveTo>
                      <a:cubicBezTo>
                        <a:pt x="760398" y="0"/>
                        <a:pt x="979714" y="219316"/>
                        <a:pt x="979714" y="489857"/>
                      </a:cubicBezTo>
                      <a:cubicBezTo>
                        <a:pt x="979714" y="760398"/>
                        <a:pt x="760398" y="979714"/>
                        <a:pt x="489857" y="979714"/>
                      </a:cubicBezTo>
                      <a:cubicBezTo>
                        <a:pt x="219316" y="979714"/>
                        <a:pt x="0" y="760398"/>
                        <a:pt x="0" y="489857"/>
                      </a:cubicBezTo>
                      <a:cubicBezTo>
                        <a:pt x="0" y="219316"/>
                        <a:pt x="219316" y="0"/>
                        <a:pt x="489857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1605334" y="1253578"/>
                <a:ext cx="229672" cy="551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3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" name="그룹 206"/>
          <p:cNvGrpSpPr/>
          <p:nvPr userDrawn="1"/>
        </p:nvGrpSpPr>
        <p:grpSpPr>
          <a:xfrm>
            <a:off x="1655676" y="4372174"/>
            <a:ext cx="5832648" cy="489542"/>
            <a:chOff x="1691680" y="2435402"/>
            <a:chExt cx="5832648" cy="489542"/>
          </a:xfrm>
        </p:grpSpPr>
        <p:cxnSp>
          <p:nvCxnSpPr>
            <p:cNvPr id="39" name="직선 연결선 57"/>
            <p:cNvCxnSpPr/>
            <p:nvPr/>
          </p:nvCxnSpPr>
          <p:spPr bwMode="auto">
            <a:xfrm>
              <a:off x="1691680" y="2852936"/>
              <a:ext cx="5688632" cy="0"/>
            </a:xfrm>
            <a:prstGeom prst="line">
              <a:avLst/>
            </a:prstGeom>
            <a:solidFill>
              <a:schemeClr val="bg1"/>
            </a:solidFill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직선 연결선 58"/>
            <p:cNvCxnSpPr/>
            <p:nvPr/>
          </p:nvCxnSpPr>
          <p:spPr bwMode="auto">
            <a:xfrm rot="5400000" flipH="1" flipV="1">
              <a:off x="7164288" y="2708920"/>
              <a:ext cx="216024" cy="216024"/>
            </a:xfrm>
            <a:prstGeom prst="line">
              <a:avLst/>
            </a:prstGeom>
            <a:solidFill>
              <a:schemeClr val="bg1"/>
            </a:solidFill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직선 연결선 59"/>
            <p:cNvCxnSpPr/>
            <p:nvPr/>
          </p:nvCxnSpPr>
          <p:spPr bwMode="auto">
            <a:xfrm rot="5400000" flipH="1" flipV="1">
              <a:off x="7308304" y="2708920"/>
              <a:ext cx="216024" cy="216024"/>
            </a:xfrm>
            <a:prstGeom prst="line">
              <a:avLst/>
            </a:prstGeom>
            <a:solidFill>
              <a:schemeClr val="bg1"/>
            </a:solidFill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32"/>
            <p:cNvSpPr txBox="1">
              <a:spLocks noChangeArrowheads="1"/>
            </p:cNvSpPr>
            <p:nvPr/>
          </p:nvSpPr>
          <p:spPr bwMode="auto">
            <a:xfrm>
              <a:off x="1749736" y="2435402"/>
              <a:ext cx="55446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1.1 </a:t>
              </a:r>
              <a:r>
                <a:rPr lang="ko-KR" altLang="en-US" sz="1600" b="1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보고서 파형과 실제 관측한 </a:t>
              </a:r>
              <a:r>
                <a:rPr lang="en-US" altLang="ko-KR" sz="1600" b="1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ARIA </a:t>
              </a:r>
              <a:r>
                <a:rPr lang="ko-KR" altLang="en-US" sz="1600" b="1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파형 비교</a:t>
              </a:r>
            </a:p>
          </p:txBody>
        </p:sp>
      </p:grpSp>
      <p:grpSp>
        <p:nvGrpSpPr>
          <p:cNvPr id="43" name="그룹 206"/>
          <p:cNvGrpSpPr/>
          <p:nvPr userDrawn="1"/>
        </p:nvGrpSpPr>
        <p:grpSpPr>
          <a:xfrm>
            <a:off x="1655676" y="5092254"/>
            <a:ext cx="5832648" cy="489542"/>
            <a:chOff x="1691680" y="2435402"/>
            <a:chExt cx="5832648" cy="489542"/>
          </a:xfrm>
        </p:grpSpPr>
        <p:cxnSp>
          <p:nvCxnSpPr>
            <p:cNvPr id="44" name="직선 연결선 62"/>
            <p:cNvCxnSpPr/>
            <p:nvPr/>
          </p:nvCxnSpPr>
          <p:spPr bwMode="auto">
            <a:xfrm>
              <a:off x="1691680" y="2852936"/>
              <a:ext cx="5688632" cy="0"/>
            </a:xfrm>
            <a:prstGeom prst="line">
              <a:avLst/>
            </a:prstGeom>
            <a:solidFill>
              <a:schemeClr val="bg1"/>
            </a:solidFill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직선 연결선 63"/>
            <p:cNvCxnSpPr/>
            <p:nvPr/>
          </p:nvCxnSpPr>
          <p:spPr bwMode="auto">
            <a:xfrm rot="5400000" flipH="1" flipV="1">
              <a:off x="7164288" y="2708920"/>
              <a:ext cx="216024" cy="216024"/>
            </a:xfrm>
            <a:prstGeom prst="line">
              <a:avLst/>
            </a:prstGeom>
            <a:solidFill>
              <a:schemeClr val="bg1"/>
            </a:solidFill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직선 연결선 64"/>
            <p:cNvCxnSpPr/>
            <p:nvPr/>
          </p:nvCxnSpPr>
          <p:spPr bwMode="auto">
            <a:xfrm rot="5400000" flipH="1" flipV="1">
              <a:off x="7308304" y="2708920"/>
              <a:ext cx="216024" cy="216024"/>
            </a:xfrm>
            <a:prstGeom prst="line">
              <a:avLst/>
            </a:prstGeom>
            <a:solidFill>
              <a:schemeClr val="bg1"/>
            </a:solidFill>
            <a:ln w="349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TextBox 32"/>
            <p:cNvSpPr txBox="1">
              <a:spLocks noChangeArrowheads="1"/>
            </p:cNvSpPr>
            <p:nvPr/>
          </p:nvSpPr>
          <p:spPr bwMode="auto">
            <a:xfrm>
              <a:off x="1749736" y="2435402"/>
              <a:ext cx="55446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1.2 </a:t>
              </a:r>
              <a:r>
                <a:rPr lang="ko-KR" altLang="en-US" sz="1600" b="1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세 가지 유형의 </a:t>
              </a:r>
              <a:r>
                <a:rPr lang="en-US" altLang="ko-KR" sz="1600" b="1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ARIA </a:t>
              </a:r>
              <a:r>
                <a:rPr lang="ko-KR" altLang="en-US" sz="1600" b="1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파형 비교</a:t>
              </a:r>
            </a:p>
          </p:txBody>
        </p:sp>
      </p:grpSp>
      <p:sp>
        <p:nvSpPr>
          <p:cNvPr id="49" name="모서리가 둥근 직사각형 48"/>
          <p:cNvSpPr/>
          <p:nvPr userDrawn="1"/>
        </p:nvSpPr>
        <p:spPr>
          <a:xfrm>
            <a:off x="7614979" y="57613"/>
            <a:ext cx="1482229" cy="47747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875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마지막 슬라이드"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44" y="1998083"/>
            <a:ext cx="2734712" cy="279375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15081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기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 userDrawn="1"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583669" y="179587"/>
            <a:ext cx="15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Related</a:t>
            </a:r>
            <a:r>
              <a:rPr lang="en-US" altLang="ko-KR" sz="1200" b="1" baseline="0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works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48" y="179587"/>
            <a:ext cx="116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/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Motivation</a:t>
            </a:r>
            <a:endParaRPr lang="ko-KR" altLang="en-US" sz="1200" b="1" dirty="0">
              <a:ln w="0"/>
              <a:solidFill>
                <a:schemeClr val="bg1"/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7614979" y="57613"/>
            <a:ext cx="1482229" cy="47747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2424" y="179587"/>
            <a:ext cx="1007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Preliminary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7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기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 userDrawn="1"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583669" y="179587"/>
            <a:ext cx="15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1200" dirty="0" smtClean="0">
                <a:ln w="0"/>
                <a:solidFill>
                  <a:schemeClr val="bg1"/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Related works</a:t>
            </a:r>
            <a:endParaRPr lang="ko-KR" altLang="en-US" sz="1200" b="1" kern="1200" dirty="0">
              <a:ln w="0"/>
              <a:solidFill>
                <a:schemeClr val="bg1"/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48" y="179587"/>
            <a:ext cx="116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1200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Motivation</a:t>
            </a:r>
            <a:endParaRPr lang="ko-KR" altLang="en-US" sz="1200" b="1" kern="1200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7614979" y="57613"/>
            <a:ext cx="1482229" cy="47747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2424" y="179587"/>
            <a:ext cx="1007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Preliminary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0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기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 userDrawn="1"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583669" y="179587"/>
            <a:ext cx="15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1200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Related works</a:t>
            </a:r>
            <a:endParaRPr lang="ko-KR" altLang="en-US" sz="1200" b="1" kern="1200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48" y="179587"/>
            <a:ext cx="116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1200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Motivation</a:t>
            </a:r>
            <a:endParaRPr lang="ko-KR" altLang="en-US" sz="1200" b="1" kern="1200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7614979" y="57613"/>
            <a:ext cx="1482229" cy="47747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2424" y="179587"/>
            <a:ext cx="1007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1200" dirty="0" smtClean="0">
                <a:ln w="0"/>
                <a:solidFill>
                  <a:schemeClr val="bg1"/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Preliminary</a:t>
            </a:r>
            <a:endParaRPr lang="ko-KR" altLang="en-US" sz="1200" b="1" kern="1200" dirty="0">
              <a:ln w="0"/>
              <a:solidFill>
                <a:schemeClr val="bg1"/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3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기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 userDrawn="1"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7614979" y="57613"/>
            <a:ext cx="1482229" cy="47747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8448" y="179587"/>
            <a:ext cx="116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1200" dirty="0" smtClean="0">
                <a:ln w="0"/>
                <a:solidFill>
                  <a:schemeClr val="bg1"/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Our attacks</a:t>
            </a:r>
            <a:endParaRPr lang="ko-KR" altLang="en-US" sz="1200" b="1" kern="1200" dirty="0" smtClean="0">
              <a:ln w="0"/>
              <a:solidFill>
                <a:schemeClr val="bg1"/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6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기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 userDrawn="1"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7614979" y="57613"/>
            <a:ext cx="1482229" cy="47747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8448" y="179587"/>
            <a:ext cx="116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1200" dirty="0" smtClean="0">
                <a:ln w="0"/>
                <a:solidFill>
                  <a:schemeClr val="bg1"/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Applicability</a:t>
            </a:r>
            <a:endParaRPr lang="ko-KR" altLang="en-US" sz="1200" b="1" kern="1200" dirty="0">
              <a:ln w="0"/>
              <a:solidFill>
                <a:schemeClr val="bg1"/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583669" y="179587"/>
            <a:ext cx="15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Countermeasures</a:t>
            </a:r>
            <a:endParaRPr lang="ko-KR" altLang="en-US" sz="1200" b="1" kern="1200" dirty="0">
              <a:ln w="0"/>
              <a:solidFill>
                <a:schemeClr val="bg1"/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472423" y="179587"/>
            <a:ext cx="1161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Conclusion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6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기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 userDrawn="1"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7614979" y="57613"/>
            <a:ext cx="1482229" cy="47747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8448" y="179587"/>
            <a:ext cx="116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1200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Applicability</a:t>
            </a:r>
            <a:endParaRPr lang="ko-KR" altLang="en-US" sz="1200" b="1" kern="1200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583669" y="179587"/>
            <a:ext cx="15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1200" dirty="0" smtClean="0">
                <a:ln w="0"/>
                <a:solidFill>
                  <a:schemeClr val="bg1"/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Countermeasures</a:t>
            </a:r>
            <a:endParaRPr lang="ko-KR" altLang="en-US" sz="1200" b="1" kern="1200" dirty="0">
              <a:ln w="0"/>
              <a:solidFill>
                <a:schemeClr val="bg1"/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472423" y="179587"/>
            <a:ext cx="1161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Conclusion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9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기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 userDrawn="1"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7614979" y="57613"/>
            <a:ext cx="1482229" cy="47747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8448" y="179587"/>
            <a:ext cx="116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1200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Applicability</a:t>
            </a:r>
            <a:endParaRPr lang="ko-KR" altLang="en-US" sz="1200" b="1" kern="1200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583669" y="179587"/>
            <a:ext cx="15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1200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Countermeasures</a:t>
            </a:r>
            <a:endParaRPr lang="ko-KR" altLang="en-US" sz="1200" b="1" kern="1200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472423" y="179587"/>
            <a:ext cx="1161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1200" dirty="0" smtClean="0">
                <a:ln w="0"/>
                <a:solidFill>
                  <a:schemeClr val="bg1"/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Conclusion</a:t>
            </a:r>
            <a:endParaRPr lang="ko-KR" altLang="en-US" sz="1200" b="1" kern="1200" dirty="0">
              <a:ln w="0"/>
              <a:solidFill>
                <a:schemeClr val="bg1"/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5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기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 userDrawn="1"/>
        </p:nvSpPr>
        <p:spPr>
          <a:xfrm>
            <a:off x="0" y="0"/>
            <a:ext cx="9144001" cy="599009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081299" y="158442"/>
            <a:ext cx="155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/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Contributions</a:t>
            </a:r>
            <a:endParaRPr lang="ko-KR" altLang="en-US" sz="1200" b="1" dirty="0">
              <a:ln w="0"/>
              <a:solidFill>
                <a:schemeClr val="bg1"/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58442"/>
            <a:ext cx="1550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Motivations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6308" y="158442"/>
            <a:ext cx="155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Proposed attacks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7614979" y="57613"/>
            <a:ext cx="1482229" cy="47747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E6F17-9A0D-4044-9698-69F808DB7046}"/>
              </a:ext>
            </a:extLst>
          </p:cNvPr>
          <p:cNvSpPr txBox="1"/>
          <p:nvPr userDrawn="1"/>
        </p:nvSpPr>
        <p:spPr>
          <a:xfrm>
            <a:off x="6031316" y="158442"/>
            <a:ext cx="155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n w="0"/>
                <a:solidFill>
                  <a:schemeClr val="bg1">
                    <a:alpha val="20000"/>
                  </a:schemeClr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Conclusion</a:t>
            </a:r>
            <a:endParaRPr lang="ko-KR" altLang="en-US" sz="1200" b="1" dirty="0">
              <a:ln w="0"/>
              <a:solidFill>
                <a:schemeClr val="bg1">
                  <a:alpha val="20000"/>
                </a:schemeClr>
              </a:solidFill>
              <a:effectLst>
                <a:reflection blurRad="6350" stA="30000" endPos="220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7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6636320"/>
            <a:ext cx="9144000" cy="222053"/>
            <a:chOff x="0" y="6629569"/>
            <a:chExt cx="9144000" cy="244258"/>
          </a:xfrm>
        </p:grpSpPr>
        <p:sp>
          <p:nvSpPr>
            <p:cNvPr id="5" name="직사각형 4"/>
            <p:cNvSpPr/>
            <p:nvPr userDrawn="1"/>
          </p:nvSpPr>
          <p:spPr>
            <a:xfrm>
              <a:off x="0" y="6629569"/>
              <a:ext cx="9144000" cy="244258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 userDrawn="1"/>
          </p:nvSpPr>
          <p:spPr>
            <a:xfrm>
              <a:off x="1871700" y="6633207"/>
              <a:ext cx="6177604" cy="236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" b="1" kern="1200" baseline="0" dirty="0" smtClean="0">
                  <a:ln w="0"/>
                  <a:solidFill>
                    <a:schemeClr val="bg1"/>
                  </a:solidFill>
                  <a:effectLst>
                    <a:reflection blurRad="6350" stA="30000" endPos="22000" dir="5400000" sy="-90000" algn="bl" rotWithShape="0"/>
                  </a:effectLst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[CHES 2018] Side-Channel Attacks on Post-Quantum Signature Schemes based on Multivariate Quadratic Equations</a:t>
              </a:r>
              <a:endParaRPr lang="ko-KR" altLang="en-US" sz="800" b="1" kern="1200" dirty="0">
                <a:ln w="0"/>
                <a:solidFill>
                  <a:schemeClr val="bg1"/>
                </a:solidFill>
                <a:effectLst>
                  <a:reflection blurRad="6350" stA="30000" endPos="220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0" y="6633204"/>
              <a:ext cx="2881896" cy="236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Side Channel Analysis</a:t>
              </a:r>
              <a:r>
                <a:rPr lang="en-US" altLang="ko-KR" sz="8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Design Academy</a:t>
              </a:r>
              <a:r>
                <a:rPr lang="en-US" altLang="ko-KR" sz="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ko-KR" altLang="en-US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604000" y="6636320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E0F416-4AE2-42A8-B2F5-9BE78CB354BF}" type="slidenum">
              <a:rPr lang="ko-KR" altLang="en-US" sz="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ko-KR" altLang="en-US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ko-KR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ko-KR" alt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5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  <p:sldLayoutId id="2147483691" r:id="rId3"/>
    <p:sldLayoutId id="2147483693" r:id="rId4"/>
    <p:sldLayoutId id="2147483675" r:id="rId5"/>
    <p:sldLayoutId id="2147483695" r:id="rId6"/>
    <p:sldLayoutId id="2147483696" r:id="rId7"/>
    <p:sldLayoutId id="2147483697" r:id="rId8"/>
    <p:sldLayoutId id="2147483687" r:id="rId9"/>
    <p:sldLayoutId id="2147483688" r:id="rId10"/>
    <p:sldLayoutId id="2147483689" r:id="rId11"/>
    <p:sldLayoutId id="2147483663" r:id="rId12"/>
    <p:sldLayoutId id="2147483690" r:id="rId13"/>
    <p:sldLayoutId id="2147483664" r:id="rId14"/>
    <p:sldLayoutId id="214748366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56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2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11" Type="http://schemas.openxmlformats.org/officeDocument/2006/relationships/image" Target="../media/image60.png"/><Relationship Id="rId5" Type="http://schemas.openxmlformats.org/officeDocument/2006/relationships/image" Target="../media/image26.jpeg"/><Relationship Id="rId10" Type="http://schemas.openxmlformats.org/officeDocument/2006/relationships/image" Target="../media/image64.png"/><Relationship Id="rId4" Type="http://schemas.openxmlformats.org/officeDocument/2006/relationships/image" Target="../media/image42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11" Type="http://schemas.openxmlformats.org/officeDocument/2006/relationships/image" Target="../media/image68.png"/><Relationship Id="rId5" Type="http://schemas.openxmlformats.org/officeDocument/2006/relationships/image" Target="../media/image60.png"/><Relationship Id="rId10" Type="http://schemas.openxmlformats.org/officeDocument/2006/relationships/image" Target="../media/image67.png"/><Relationship Id="rId4" Type="http://schemas.openxmlformats.org/officeDocument/2006/relationships/image" Target="../media/image42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70.png"/><Relationship Id="rId3" Type="http://schemas.openxmlformats.org/officeDocument/2006/relationships/image" Target="../media/image56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60.png"/><Relationship Id="rId4" Type="http://schemas.openxmlformats.org/officeDocument/2006/relationships/image" Target="../media/image42.png"/><Relationship Id="rId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2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4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jpe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4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41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1541" y="1647365"/>
            <a:ext cx="9167083" cy="1860579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ea typeface="HY견명조" panose="02030600000101010101" pitchFamily="18" charset="-127"/>
              </a:rPr>
              <a:t>Side-Channel Attacks on Post-Quantum Signature Schemes based on Multivariate Quadratic Equations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44400" y="4945155"/>
            <a:ext cx="4258800" cy="5448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명조" panose="02030600000101010101" pitchFamily="18" charset="-127"/>
              </a:rPr>
              <a:t>11.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명조" panose="02030600000101010101" pitchFamily="18" charset="-127"/>
              </a:rPr>
              <a:t>Sep.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명조" panose="02030600000101010101" pitchFamily="18" charset="-127"/>
              </a:rPr>
              <a:t>2018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Y견명조" panose="0203060000010101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26815" y="3356992"/>
            <a:ext cx="9129116" cy="1116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600" u="sng" dirty="0" err="1" smtClean="0">
                <a:solidFill>
                  <a:srgbClr val="0070C0"/>
                </a:solidFill>
                <a:ea typeface="HY견명조" panose="02030600000101010101" pitchFamily="18" charset="-127"/>
              </a:rPr>
              <a:t>Aesun</a:t>
            </a:r>
            <a:r>
              <a:rPr lang="en-US" altLang="ko-KR" sz="1600" u="sng" dirty="0" smtClean="0">
                <a:solidFill>
                  <a:srgbClr val="0070C0"/>
                </a:solidFill>
                <a:ea typeface="HY견명조" panose="02030600000101010101" pitchFamily="18" charset="-127"/>
              </a:rPr>
              <a:t> Park</a:t>
            </a:r>
            <a:r>
              <a:rPr lang="en-US" altLang="ko-KR" sz="1600" baseline="30000" dirty="0">
                <a:ea typeface="HY견명조" panose="02030600000101010101" pitchFamily="18" charset="-127"/>
              </a:rPr>
              <a:t>1</a:t>
            </a:r>
            <a:r>
              <a:rPr lang="en-US" altLang="ko-KR" sz="1600" dirty="0">
                <a:ea typeface="HY견명조" panose="02030600000101010101" pitchFamily="18" charset="-127"/>
              </a:rPr>
              <a:t> </a:t>
            </a:r>
            <a:r>
              <a:rPr lang="en-US" altLang="ko-KR" sz="1600" dirty="0" smtClean="0">
                <a:ea typeface="HY견명조" panose="02030600000101010101" pitchFamily="18" charset="-127"/>
              </a:rPr>
              <a:t>, </a:t>
            </a:r>
            <a:r>
              <a:rPr lang="en-US" altLang="ko-KR" sz="1600" dirty="0">
                <a:ea typeface="HY견명조" panose="02030600000101010101" pitchFamily="18" charset="-127"/>
              </a:rPr>
              <a:t>Kyung-Ah </a:t>
            </a:r>
            <a:r>
              <a:rPr lang="en-US" altLang="ko-KR" sz="1600" dirty="0" smtClean="0">
                <a:ea typeface="HY견명조" panose="02030600000101010101" pitchFamily="18" charset="-127"/>
              </a:rPr>
              <a:t>Shim</a:t>
            </a:r>
            <a:r>
              <a:rPr lang="en-US" altLang="ko-KR" sz="1600" baseline="30000" dirty="0" smtClean="0">
                <a:ea typeface="HY견명조" panose="02030600000101010101" pitchFamily="18" charset="-127"/>
              </a:rPr>
              <a:t>2</a:t>
            </a:r>
            <a:r>
              <a:rPr lang="en-US" altLang="ko-KR" sz="1600" dirty="0"/>
              <a:t>*</a:t>
            </a:r>
            <a:r>
              <a:rPr lang="en-US" altLang="ko-KR" sz="1600" dirty="0" smtClean="0">
                <a:ea typeface="HY견명조" panose="02030600000101010101" pitchFamily="18" charset="-127"/>
              </a:rPr>
              <a:t>, </a:t>
            </a:r>
            <a:r>
              <a:rPr lang="en-US" altLang="ko-KR" sz="1600" dirty="0" err="1">
                <a:ea typeface="HY견명조" panose="02030600000101010101" pitchFamily="18" charset="-127"/>
              </a:rPr>
              <a:t>Namhun</a:t>
            </a:r>
            <a:r>
              <a:rPr lang="en-US" altLang="ko-KR" sz="1600" dirty="0">
                <a:ea typeface="HY견명조" panose="02030600000101010101" pitchFamily="18" charset="-127"/>
              </a:rPr>
              <a:t> </a:t>
            </a:r>
            <a:r>
              <a:rPr lang="en-US" altLang="ko-KR" sz="1600" dirty="0" smtClean="0">
                <a:ea typeface="HY견명조" panose="02030600000101010101" pitchFamily="18" charset="-127"/>
              </a:rPr>
              <a:t>Koo</a:t>
            </a:r>
            <a:r>
              <a:rPr lang="en-US" altLang="ko-KR" sz="1600" baseline="30000" dirty="0">
                <a:ea typeface="HY견명조" panose="02030600000101010101" pitchFamily="18" charset="-127"/>
              </a:rPr>
              <a:t>2</a:t>
            </a:r>
            <a:r>
              <a:rPr lang="en-US" altLang="ko-KR" sz="1600" dirty="0" smtClean="0">
                <a:ea typeface="HY견명조" panose="02030600000101010101" pitchFamily="18" charset="-127"/>
              </a:rPr>
              <a:t>, and Dong-</a:t>
            </a:r>
            <a:r>
              <a:rPr lang="en-US" altLang="ko-KR" sz="1600" dirty="0" err="1" smtClean="0">
                <a:ea typeface="HY견명조" panose="02030600000101010101" pitchFamily="18" charset="-127"/>
              </a:rPr>
              <a:t>Guk</a:t>
            </a:r>
            <a:r>
              <a:rPr lang="en-US" altLang="ko-KR" sz="1600" dirty="0" smtClean="0">
                <a:ea typeface="HY견명조" panose="02030600000101010101" pitchFamily="18" charset="-127"/>
              </a:rPr>
              <a:t> Han</a:t>
            </a:r>
            <a:r>
              <a:rPr lang="en-US" altLang="ko-KR" sz="1600" baseline="30000" dirty="0">
                <a:ea typeface="HY견명조" panose="02030600000101010101" pitchFamily="18" charset="-127"/>
              </a:rPr>
              <a:t>1</a:t>
            </a:r>
            <a:endParaRPr lang="en-US" altLang="ko-KR" sz="1600" dirty="0" smtClean="0">
              <a:ea typeface="HY견명조" panose="02030600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400" baseline="30000" dirty="0">
                <a:ea typeface="HY견명조" panose="02030600000101010101" pitchFamily="18" charset="-127"/>
              </a:rPr>
              <a:t>1</a:t>
            </a:r>
            <a:r>
              <a:rPr lang="en-US" altLang="ko-KR" sz="1400" dirty="0">
                <a:ea typeface="HY견명조" panose="02030600000101010101" pitchFamily="18" charset="-127"/>
              </a:rPr>
              <a:t>Department of Financial Information Security, </a:t>
            </a:r>
            <a:r>
              <a:rPr lang="en-US" altLang="ko-KR" sz="1400" dirty="0" err="1">
                <a:ea typeface="HY견명조" panose="02030600000101010101" pitchFamily="18" charset="-127"/>
              </a:rPr>
              <a:t>Kookmin</a:t>
            </a:r>
            <a:r>
              <a:rPr lang="en-US" altLang="ko-KR" sz="1400" dirty="0">
                <a:ea typeface="HY견명조" panose="02030600000101010101" pitchFamily="18" charset="-127"/>
              </a:rPr>
              <a:t> University, Seoul, Republic of Korea</a:t>
            </a:r>
            <a:r>
              <a:rPr lang="en-US" altLang="ko-KR" sz="1400" u="sng" dirty="0">
                <a:ea typeface="HY견명조" panose="02030600000101010101" pitchFamily="18" charset="-127"/>
              </a:rPr>
              <a:t/>
            </a:r>
            <a:br>
              <a:rPr lang="en-US" altLang="ko-KR" sz="1400" u="sng" dirty="0">
                <a:ea typeface="HY견명조" panose="02030600000101010101" pitchFamily="18" charset="-127"/>
              </a:rPr>
            </a:br>
            <a:r>
              <a:rPr lang="en-US" altLang="ko-KR" sz="1400" baseline="30000" dirty="0" smtClean="0">
                <a:ea typeface="HY견명조" panose="02030600000101010101" pitchFamily="18" charset="-127"/>
              </a:rPr>
              <a:t>2</a:t>
            </a:r>
            <a:r>
              <a:rPr lang="en-US" altLang="ko-KR" sz="1400" dirty="0" smtClean="0">
                <a:ea typeface="HY견명조" panose="02030600000101010101" pitchFamily="18" charset="-127"/>
              </a:rPr>
              <a:t>Division </a:t>
            </a:r>
            <a:r>
              <a:rPr lang="en-US" altLang="ko-KR" sz="1400" dirty="0">
                <a:ea typeface="HY견명조" panose="02030600000101010101" pitchFamily="18" charset="-127"/>
              </a:rPr>
              <a:t>of Mathematical Modeling, National Institute for Mathematical Sciences, Daejeon, Republic of </a:t>
            </a:r>
            <a:r>
              <a:rPr lang="en-US" altLang="ko-KR" sz="1400" dirty="0" smtClean="0">
                <a:ea typeface="HY견명조" panose="02030600000101010101" pitchFamily="18" charset="-127"/>
              </a:rPr>
              <a:t>Korea</a:t>
            </a:r>
            <a:endParaRPr lang="en-US" altLang="ko-KR" sz="1400" dirty="0">
              <a:ea typeface="HY견명조" panose="02030600000101010101" pitchFamily="18" charset="-127"/>
            </a:endParaRPr>
          </a:p>
        </p:txBody>
      </p:sp>
      <p:pic>
        <p:nvPicPr>
          <p:cNvPr id="1026" name="Picture 2" descr="CHES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5787"/>
            <a:ext cx="1476164" cy="10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사각형: 둥근 모서리 33">
            <a:extLst>
              <a:ext uri="{FF2B5EF4-FFF2-40B4-BE49-F238E27FC236}">
                <a16:creationId xmlns:a16="http://schemas.microsoft.com/office/drawing/2014/main" id="{CAF1D646-129E-4293-864E-2D61C49B9E18}"/>
              </a:ext>
            </a:extLst>
          </p:cNvPr>
          <p:cNvSpPr/>
          <p:nvPr/>
        </p:nvSpPr>
        <p:spPr>
          <a:xfrm>
            <a:off x="34929" y="1991627"/>
            <a:ext cx="3376651" cy="2416349"/>
          </a:xfrm>
          <a:prstGeom prst="roundRect">
            <a:avLst>
              <a:gd name="adj" fmla="val 3784"/>
            </a:avLst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Sub-attack 2 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7144045" y="600786"/>
            <a:ext cx="1945738" cy="1676086"/>
          </a:xfrm>
          <a:prstGeom prst="roundRect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1353542"/>
                <a:ext cx="8136904" cy="458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altLang="ko-KR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CPA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353542"/>
                <a:ext cx="8136904" cy="458074"/>
              </a:xfrm>
              <a:prstGeom prst="rect">
                <a:avLst/>
              </a:prstGeom>
              <a:blipFill>
                <a:blip r:embed="rId3"/>
                <a:stretch>
                  <a:fillRect l="-525" b="-21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3" y="612953"/>
            <a:ext cx="5526117" cy="156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71600" y="2087811"/>
                <a:ext cx="1332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Invert 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ko-K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087811"/>
                <a:ext cx="1332148" cy="369332"/>
              </a:xfrm>
              <a:prstGeom prst="rect">
                <a:avLst/>
              </a:prstGeom>
              <a:blipFill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7A7161-B4C9-493E-8891-43AEFB24F47A}"/>
                  </a:ext>
                </a:extLst>
              </p:cNvPr>
              <p:cNvSpPr txBox="1"/>
              <p:nvPr/>
            </p:nvSpPr>
            <p:spPr>
              <a:xfrm>
                <a:off x="-97449" y="2457143"/>
                <a:ext cx="3464996" cy="1261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7A7161-B4C9-493E-8891-43AEFB24F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449" y="2457143"/>
                <a:ext cx="3464996" cy="1261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3473E320-8EA7-4ACF-A3DE-32BEE7E91EEA}"/>
                  </a:ext>
                </a:extLst>
              </p:cNvPr>
              <p:cNvSpPr/>
              <p:nvPr/>
            </p:nvSpPr>
            <p:spPr>
              <a:xfrm>
                <a:off x="32242" y="3808013"/>
                <a:ext cx="3335305" cy="342401"/>
              </a:xfrm>
              <a:prstGeom prst="rect">
                <a:avLst/>
              </a:prstGeom>
            </p:spPr>
            <p:txBody>
              <a:bodyPr wrap="none" anchor="ctr" anchorCtr="0"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ko-KR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ko-KR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3473E320-8EA7-4ACF-A3DE-32BEE7E91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" y="3808013"/>
                <a:ext cx="3335305" cy="3424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직사각형 39"/>
          <p:cNvSpPr/>
          <p:nvPr/>
        </p:nvSpPr>
        <p:spPr>
          <a:xfrm>
            <a:off x="3859388" y="2918142"/>
            <a:ext cx="50100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Matrix-vector product </a:t>
            </a:r>
            <a:r>
              <a:rPr lang="en-US" altLang="ko-KR" sz="13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over </a:t>
            </a: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field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9" name="직사각형 39"/>
          <p:cNvSpPr/>
          <p:nvPr/>
        </p:nvSpPr>
        <p:spPr>
          <a:xfrm>
            <a:off x="3859388" y="3392515"/>
            <a:ext cx="50100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</a:t>
            </a: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 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is hard to compute X‘ </a:t>
            </a:r>
            <a:endParaRPr lang="en-US" altLang="ko-KR" sz="1300" dirty="0" smtClean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buClr>
                <a:schemeClr val="accent6"/>
              </a:buClr>
            </a:pP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     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to compute </a:t>
            </a: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the 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intermediate value </a:t>
            </a: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is 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difficult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2847648" y="4761148"/>
            <a:ext cx="3520712" cy="1740056"/>
            <a:chOff x="2909701" y="4713280"/>
            <a:chExt cx="3520712" cy="1740056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8"/>
            <a:stretch/>
          </p:blipFill>
          <p:spPr>
            <a:xfrm>
              <a:off x="2909701" y="4758729"/>
              <a:ext cx="1718692" cy="136376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EC71D-2B01-45E1-A8C2-22C9D664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1068" y="6084003"/>
              <a:ext cx="1622840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12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Rainbow</a:t>
              </a:r>
              <a:endParaRPr lang="en-US" altLang="ko-KR" sz="12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413" y="4713280"/>
              <a:ext cx="1658216" cy="140863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1EC71D-2B01-45E1-A8C2-22C9D664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9224" y="6084003"/>
              <a:ext cx="1341189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12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UOV</a:t>
              </a:r>
              <a:endParaRPr lang="en-US" altLang="ko-KR" sz="12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0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Sub-attack 2 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7144045" y="600786"/>
            <a:ext cx="1945738" cy="1676086"/>
          </a:xfrm>
          <a:prstGeom prst="roundRect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1353542"/>
                <a:ext cx="8136904" cy="458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altLang="ko-KR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CPA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353542"/>
                <a:ext cx="8136904" cy="458074"/>
              </a:xfrm>
              <a:prstGeom prst="rect">
                <a:avLst/>
              </a:prstGeom>
              <a:blipFill>
                <a:blip r:embed="rId3"/>
                <a:stretch>
                  <a:fillRect l="-525" b="-21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3" y="612953"/>
            <a:ext cx="5526117" cy="156460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1295636" y="2265134"/>
            <a:ext cx="1844732" cy="875834"/>
            <a:chOff x="2987824" y="4353366"/>
            <a:chExt cx="1844732" cy="875834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8"/>
            <a:stretch/>
          </p:blipFill>
          <p:spPr>
            <a:xfrm>
              <a:off x="2987824" y="4377047"/>
              <a:ext cx="852340" cy="6763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1EC71D-2B01-45E1-A8C2-22C9D664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117" y="5033537"/>
              <a:ext cx="804805" cy="18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10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Rainbow</a:t>
              </a:r>
              <a:endParaRPr lang="en-US" altLang="ko-KR" sz="1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22" y="4353366"/>
              <a:ext cx="822349" cy="69857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1EC71D-2B01-45E1-A8C2-22C9D664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7428" y="5021374"/>
              <a:ext cx="665128" cy="207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10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UOV</a:t>
              </a:r>
              <a:endParaRPr lang="en-US" altLang="ko-KR" sz="1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2462646" y="3145598"/>
            <a:ext cx="5166757" cy="3057191"/>
            <a:chOff x="3999261" y="2556787"/>
            <a:chExt cx="5166757" cy="3057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BAFA3EF-7387-4C67-8568-F9E947A5A9D2}"/>
                    </a:ext>
                  </a:extLst>
                </p:cNvPr>
                <p:cNvSpPr txBox="1"/>
                <p:nvPr/>
              </p:nvSpPr>
              <p:spPr>
                <a:xfrm>
                  <a:off x="3999261" y="3043456"/>
                  <a:ext cx="4824846" cy="18253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13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14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23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24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15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25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18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8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35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8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47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48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00 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00 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00 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01 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00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00 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01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ko-KR" sz="14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 smtClean="0">
                                                <a:solidFill>
                                                  <a:schemeClr val="bg1">
                                                    <a:lumMod val="6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 smtClean="0">
                                                <a:solidFill>
                                                  <a:schemeClr val="bg1">
                                                    <a:lumMod val="6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 smtClean="0">
                                                <a:solidFill>
                                                  <a:schemeClr val="bg1">
                                                    <a:lumMod val="6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 smtClean="0">
                                                <a:solidFill>
                                                  <a:schemeClr val="bg1">
                                                    <a:lumMod val="6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8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ko-K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8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BAFA3EF-7387-4C67-8568-F9E947A5A9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261" y="3043456"/>
                  <a:ext cx="4824846" cy="18253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말풍선: 모서리가 둥근 사각형 62">
              <a:extLst>
                <a:ext uri="{FF2B5EF4-FFF2-40B4-BE49-F238E27FC236}">
                  <a16:creationId xmlns:a16="http://schemas.microsoft.com/office/drawing/2014/main" id="{2F19F9E6-9818-4342-9023-EB2B104E60E7}"/>
                </a:ext>
              </a:extLst>
            </p:cNvPr>
            <p:cNvSpPr/>
            <p:nvPr/>
          </p:nvSpPr>
          <p:spPr>
            <a:xfrm>
              <a:off x="8100391" y="2556787"/>
              <a:ext cx="1005215" cy="349369"/>
            </a:xfrm>
            <a:prstGeom prst="wedgeRoundRectCallout">
              <a:avLst>
                <a:gd name="adj1" fmla="val 13618"/>
                <a:gd name="adj2" fmla="val 162354"/>
                <a:gd name="adj3" fmla="val 16667"/>
              </a:avLst>
            </a:prstGeom>
            <a:solidFill>
              <a:srgbClr val="7030A0">
                <a:alpha val="3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Signature X</a:t>
              </a:r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19" name="사각형: 둥근 모서리 33">
              <a:extLst>
                <a:ext uri="{FF2B5EF4-FFF2-40B4-BE49-F238E27FC236}">
                  <a16:creationId xmlns:a16="http://schemas.microsoft.com/office/drawing/2014/main" id="{CAF1D646-129E-4293-864E-2D61C49B9E18}"/>
                </a:ext>
              </a:extLst>
            </p:cNvPr>
            <p:cNvSpPr/>
            <p:nvPr/>
          </p:nvSpPr>
          <p:spPr>
            <a:xfrm>
              <a:off x="4111672" y="3989054"/>
              <a:ext cx="3376651" cy="879710"/>
            </a:xfrm>
            <a:prstGeom prst="roundRect">
              <a:avLst>
                <a:gd name="adj" fmla="val 3784"/>
              </a:avLst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직사각형 39">
                  <a:extLst>
                    <a:ext uri="{FF2B5EF4-FFF2-40B4-BE49-F238E27FC236}">
                      <a16:creationId xmlns:a16="http://schemas.microsoft.com/office/drawing/2014/main" id="{143B959E-3697-4127-9E44-C29D6C002724}"/>
                    </a:ext>
                  </a:extLst>
                </p:cNvPr>
                <p:cNvSpPr/>
                <p:nvPr/>
              </p:nvSpPr>
              <p:spPr>
                <a:xfrm>
                  <a:off x="4360043" y="5106147"/>
                  <a:ext cx="4805975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 fontAlgn="base">
                    <a:lnSpc>
                      <a:spcPct val="150000"/>
                    </a:lnSpc>
                    <a:buClr>
                      <a:srgbClr val="FF0000"/>
                    </a:buClr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altLang="ko-K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</m:oMath>
                  </a14:m>
                  <a:r>
                    <a:rPr lang="en-US" altLang="ko-KR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ko-KR">
                          <a:latin typeface="Cambria Math" panose="020405030504060302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a14:m>
                  <a:r>
                    <a:rPr lang="en-US" altLang="ko-KR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ko-KR">
                          <a:latin typeface="Cambria Math" panose="020405030504060302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a14:m>
                  <a:r>
                    <a:rPr lang="en-US" altLang="ko-KR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ko-KR">
                          <a:latin typeface="Cambria Math" panose="020405030504060302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ko-KR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직사각형 39">
                  <a:extLst>
                    <a:ext uri="{FF2B5EF4-FFF2-40B4-BE49-F238E27FC236}">
                      <a16:creationId xmlns:a16="http://schemas.microsoft.com/office/drawing/2014/main" id="{143B959E-3697-4127-9E44-C29D6C002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0043" y="5106147"/>
                  <a:ext cx="4805975" cy="507831"/>
                </a:xfrm>
                <a:prstGeom prst="rect">
                  <a:avLst/>
                </a:prstGeom>
                <a:blipFill>
                  <a:blip r:embed="rId8"/>
                  <a:stretch>
                    <a:fillRect l="-760" b="-8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사각형: 둥근 모서리 33">
              <a:extLst>
                <a:ext uri="{FF2B5EF4-FFF2-40B4-BE49-F238E27FC236}">
                  <a16:creationId xmlns:a16="http://schemas.microsoft.com/office/drawing/2014/main" id="{CAF1D646-129E-4293-864E-2D61C49B9E18}"/>
                </a:ext>
              </a:extLst>
            </p:cNvPr>
            <p:cNvSpPr/>
            <p:nvPr/>
          </p:nvSpPr>
          <p:spPr>
            <a:xfrm>
              <a:off x="7630943" y="3888936"/>
              <a:ext cx="432048" cy="10391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39"/>
              <p:cNvSpPr/>
              <p:nvPr/>
            </p:nvSpPr>
            <p:spPr>
              <a:xfrm>
                <a:off x="775592" y="1844824"/>
                <a:ext cx="7632456" cy="39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(Assume) Special form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ko-KR" altLang="en-US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92" y="1844824"/>
                <a:ext cx="7632456" cy="392415"/>
              </a:xfrm>
              <a:prstGeom prst="rect">
                <a:avLst/>
              </a:prstGeom>
              <a:blipFill>
                <a:blip r:embed="rId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2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Sub-attack 2 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1353542"/>
                <a:ext cx="8136904" cy="458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altLang="ko-KR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CPA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353542"/>
                <a:ext cx="8136904" cy="458074"/>
              </a:xfrm>
              <a:prstGeom prst="rect">
                <a:avLst/>
              </a:prstGeom>
              <a:blipFill>
                <a:blip r:embed="rId3"/>
                <a:stretch>
                  <a:fillRect l="-525" b="-21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3" y="612953"/>
            <a:ext cx="5526117" cy="156460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1295636" y="2265134"/>
            <a:ext cx="1844732" cy="875834"/>
            <a:chOff x="2987824" y="4353366"/>
            <a:chExt cx="1844732" cy="875834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8"/>
            <a:stretch/>
          </p:blipFill>
          <p:spPr>
            <a:xfrm>
              <a:off x="2987824" y="4377047"/>
              <a:ext cx="852340" cy="6763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1EC71D-2B01-45E1-A8C2-22C9D664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117" y="5033537"/>
              <a:ext cx="804805" cy="18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10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Rainbow</a:t>
              </a:r>
              <a:endParaRPr lang="en-US" altLang="ko-KR" sz="1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22" y="4353366"/>
              <a:ext cx="822349" cy="69857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1EC71D-2B01-45E1-A8C2-22C9D664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7428" y="5021374"/>
              <a:ext cx="665128" cy="207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10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UOV</a:t>
              </a:r>
              <a:endParaRPr lang="en-US" altLang="ko-KR" sz="1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AFA3EF-7387-4C67-8568-F9E947A5A9D2}"/>
                  </a:ext>
                </a:extLst>
              </p:cNvPr>
              <p:cNvSpPr txBox="1"/>
              <p:nvPr/>
            </p:nvSpPr>
            <p:spPr>
              <a:xfrm>
                <a:off x="2233872" y="3303601"/>
                <a:ext cx="4824846" cy="1825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13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14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23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24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15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16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25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26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7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18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7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8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35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6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46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7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8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47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48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00 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00 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00 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00 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01 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 00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 00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00 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00 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 00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 01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sz="1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b="0" i="1" smtClean="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 smtClean="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6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7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8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6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7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8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AFA3EF-7387-4C67-8568-F9E947A5A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872" y="3303601"/>
                <a:ext cx="4824846" cy="1825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말풍선: 모서리가 둥근 사각형 62">
            <a:extLst>
              <a:ext uri="{FF2B5EF4-FFF2-40B4-BE49-F238E27FC236}">
                <a16:creationId xmlns:a16="http://schemas.microsoft.com/office/drawing/2014/main" id="{2F19F9E6-9818-4342-9023-EB2B104E60E7}"/>
              </a:ext>
            </a:extLst>
          </p:cNvPr>
          <p:cNvSpPr/>
          <p:nvPr/>
        </p:nvSpPr>
        <p:spPr>
          <a:xfrm>
            <a:off x="6335002" y="2816932"/>
            <a:ext cx="1005215" cy="349369"/>
          </a:xfrm>
          <a:prstGeom prst="wedgeRoundRectCallout">
            <a:avLst>
              <a:gd name="adj1" fmla="val 13618"/>
              <a:gd name="adj2" fmla="val 162354"/>
              <a:gd name="adj3" fmla="val 16667"/>
            </a:avLst>
          </a:prstGeom>
          <a:solidFill>
            <a:srgbClr val="7030A0">
              <a:alpha val="3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Signature X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3" name="사각형: 둥근 모서리 51">
            <a:extLst>
              <a:ext uri="{FF2B5EF4-FFF2-40B4-BE49-F238E27FC236}">
                <a16:creationId xmlns:a16="http://schemas.microsoft.com/office/drawing/2014/main" id="{A42B1EA0-D290-4CBB-AD3C-6640A947F6BB}"/>
              </a:ext>
            </a:extLst>
          </p:cNvPr>
          <p:cNvSpPr/>
          <p:nvPr/>
        </p:nvSpPr>
        <p:spPr>
          <a:xfrm>
            <a:off x="3994742" y="3389659"/>
            <a:ext cx="1728192" cy="892093"/>
          </a:xfrm>
          <a:prstGeom prst="roundRect">
            <a:avLst>
              <a:gd name="adj" fmla="val 3784"/>
            </a:avLst>
          </a:prstGeom>
          <a:solidFill>
            <a:schemeClr val="accent6">
              <a:alpha val="30000"/>
            </a:schemeClr>
          </a:solidFill>
          <a:ln>
            <a:solidFill>
              <a:schemeClr val="accent6"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CAF1D646-129E-4293-864E-2D61C49B9E18}"/>
              </a:ext>
            </a:extLst>
          </p:cNvPr>
          <p:cNvSpPr/>
          <p:nvPr/>
        </p:nvSpPr>
        <p:spPr>
          <a:xfrm>
            <a:off x="5840643" y="4149080"/>
            <a:ext cx="432048" cy="1065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0B5EC01A-D3F2-4FA9-8D30-39660FBA85AE}"/>
                  </a:ext>
                </a:extLst>
              </p:cNvPr>
              <p:cNvSpPr/>
              <p:nvPr/>
            </p:nvSpPr>
            <p:spPr>
              <a:xfrm>
                <a:off x="2090620" y="6183953"/>
                <a:ext cx="5957018" cy="371307"/>
              </a:xfrm>
              <a:prstGeom prst="rect">
                <a:avLst/>
              </a:prstGeom>
            </p:spPr>
            <p:txBody>
              <a:bodyPr wrap="none" anchor="ctr" anchorCtr="0">
                <a:noAutofit/>
              </a:bodyPr>
              <a:lstStyle/>
              <a:p>
                <a:pPr algn="just"/>
                <a:r>
                  <a:rPr lang="en-US" altLang="ko-KR" sz="16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Intermediate result</a:t>
                </a:r>
                <a:r>
                  <a:rPr lang="en-US" altLang="ko-KR" sz="1600" b="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ko-KR" sz="1600" b="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ko-KR" sz="1600" b="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endParaRPr lang="en-US" altLang="ko-KR" sz="1600" b="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0B5EC01A-D3F2-4FA9-8D30-39660FBA8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620" y="6183953"/>
                <a:ext cx="5957018" cy="371307"/>
              </a:xfrm>
              <a:prstGeom prst="rect">
                <a:avLst/>
              </a:prstGeom>
              <a:blipFill>
                <a:blip r:embed="rId8"/>
                <a:stretch>
                  <a:fillRect l="-614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D7F45B09-84C3-4372-8398-784E6BE9661E}"/>
                  </a:ext>
                </a:extLst>
              </p:cNvPr>
              <p:cNvSpPr/>
              <p:nvPr/>
            </p:nvSpPr>
            <p:spPr>
              <a:xfrm>
                <a:off x="1619672" y="5332019"/>
                <a:ext cx="5801254" cy="342401"/>
              </a:xfrm>
              <a:prstGeom prst="rect">
                <a:avLst/>
              </a:prstGeom>
            </p:spPr>
            <p:txBody>
              <a:bodyPr wrap="none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ko-KR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ko-KR" sz="12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2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D7F45B09-84C3-4372-8398-784E6BE96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332019"/>
                <a:ext cx="5801254" cy="3424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D7F45B09-84C3-4372-8398-784E6BE9661E}"/>
                  </a:ext>
                </a:extLst>
              </p:cNvPr>
              <p:cNvSpPr/>
              <p:nvPr/>
            </p:nvSpPr>
            <p:spPr>
              <a:xfrm>
                <a:off x="1619672" y="5701032"/>
                <a:ext cx="5801254" cy="342401"/>
              </a:xfrm>
              <a:prstGeom prst="rect">
                <a:avLst/>
              </a:prstGeom>
            </p:spPr>
            <p:txBody>
              <a:bodyPr wrap="none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ko-KR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ko-KR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ko-KR" sz="12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2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46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D7F45B09-84C3-4372-8398-784E6BE96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701032"/>
                <a:ext cx="5801254" cy="3424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타원 37"/>
          <p:cNvSpPr/>
          <p:nvPr/>
        </p:nvSpPr>
        <p:spPr>
          <a:xfrm>
            <a:off x="4045670" y="5359203"/>
            <a:ext cx="687807" cy="299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4801754" y="5359203"/>
            <a:ext cx="687807" cy="299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5559056" y="5359203"/>
            <a:ext cx="687807" cy="299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6386570" y="5359203"/>
            <a:ext cx="687807" cy="299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4045670" y="5740740"/>
            <a:ext cx="687807" cy="299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4801754" y="5740740"/>
            <a:ext cx="687807" cy="299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5559056" y="5740740"/>
            <a:ext cx="687807" cy="299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6386570" y="5740740"/>
            <a:ext cx="687807" cy="299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39"/>
              <p:cNvSpPr/>
              <p:nvPr/>
            </p:nvSpPr>
            <p:spPr>
              <a:xfrm>
                <a:off x="775592" y="1844824"/>
                <a:ext cx="7632456" cy="39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(Assume) Special form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ko-KR" altLang="en-US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92" y="1844824"/>
                <a:ext cx="7632456" cy="392415"/>
              </a:xfrm>
              <a:prstGeom prst="rect">
                <a:avLst/>
              </a:prstGeom>
              <a:blipFill>
                <a:blip r:embed="rId11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모서리가 둥근 직사각형 46"/>
          <p:cNvSpPr/>
          <p:nvPr/>
        </p:nvSpPr>
        <p:spPr>
          <a:xfrm>
            <a:off x="7144045" y="600786"/>
            <a:ext cx="1945738" cy="1676086"/>
          </a:xfrm>
          <a:prstGeom prst="roundRect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4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Sub-attack 2 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7144045" y="600786"/>
            <a:ext cx="1945738" cy="167608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1353542"/>
                <a:ext cx="8136904" cy="458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altLang="ko-KR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CPA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353542"/>
                <a:ext cx="8136904" cy="458074"/>
              </a:xfrm>
              <a:prstGeom prst="rect">
                <a:avLst/>
              </a:prstGeom>
              <a:blipFill>
                <a:blip r:embed="rId3"/>
                <a:stretch>
                  <a:fillRect l="-525" b="-21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3" y="612953"/>
            <a:ext cx="5526117" cy="156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39"/>
              <p:cNvSpPr/>
              <p:nvPr/>
            </p:nvSpPr>
            <p:spPr>
              <a:xfrm>
                <a:off x="775592" y="1844824"/>
                <a:ext cx="7632456" cy="39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(Assume) Special form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ko-KR" altLang="en-US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92" y="1844824"/>
                <a:ext cx="7632456" cy="392415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그룹 14"/>
          <p:cNvGrpSpPr/>
          <p:nvPr/>
        </p:nvGrpSpPr>
        <p:grpSpPr>
          <a:xfrm>
            <a:off x="1295636" y="2265134"/>
            <a:ext cx="1844732" cy="875834"/>
            <a:chOff x="2987824" y="4353366"/>
            <a:chExt cx="1844732" cy="875834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8"/>
            <a:stretch/>
          </p:blipFill>
          <p:spPr>
            <a:xfrm>
              <a:off x="2987824" y="4377047"/>
              <a:ext cx="852340" cy="6763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1EC71D-2B01-45E1-A8C2-22C9D664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117" y="5033537"/>
              <a:ext cx="804805" cy="18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10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Rainbow</a:t>
              </a:r>
              <a:endParaRPr lang="en-US" altLang="ko-KR" sz="1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22" y="4353366"/>
              <a:ext cx="822349" cy="69857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1EC71D-2B01-45E1-A8C2-22C9D664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7428" y="5021374"/>
              <a:ext cx="665128" cy="207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10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UOV</a:t>
              </a:r>
              <a:endParaRPr lang="en-US" altLang="ko-KR" sz="1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160885" y="2816932"/>
            <a:ext cx="5450488" cy="3592105"/>
            <a:chOff x="2160885" y="2816932"/>
            <a:chExt cx="5450488" cy="3592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BAFA3EF-7387-4C67-8568-F9E947A5A9D2}"/>
                    </a:ext>
                  </a:extLst>
                </p:cNvPr>
                <p:cNvSpPr txBox="1"/>
                <p:nvPr/>
              </p:nvSpPr>
              <p:spPr>
                <a:xfrm>
                  <a:off x="2160885" y="3303601"/>
                  <a:ext cx="4824846" cy="18253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13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14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23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24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15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25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18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8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35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8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47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48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00 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00 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00 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01 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00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00 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00 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00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01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ko-KR" sz="14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 smtClean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 smtClean="0">
                                                <a:solidFill>
                                                  <a:schemeClr val="bg1">
                                                    <a:lumMod val="6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8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ko-K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ko-K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7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8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BAFA3EF-7387-4C67-8568-F9E947A5A9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0885" y="3303601"/>
                  <a:ext cx="4824846" cy="18253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말풍선: 모서리가 둥근 사각형 62">
              <a:extLst>
                <a:ext uri="{FF2B5EF4-FFF2-40B4-BE49-F238E27FC236}">
                  <a16:creationId xmlns:a16="http://schemas.microsoft.com/office/drawing/2014/main" id="{2F19F9E6-9818-4342-9023-EB2B104E60E7}"/>
                </a:ext>
              </a:extLst>
            </p:cNvPr>
            <p:cNvSpPr/>
            <p:nvPr/>
          </p:nvSpPr>
          <p:spPr>
            <a:xfrm>
              <a:off x="6262015" y="2816932"/>
              <a:ext cx="1005215" cy="349369"/>
            </a:xfrm>
            <a:prstGeom prst="wedgeRoundRectCallout">
              <a:avLst>
                <a:gd name="adj1" fmla="val 13618"/>
                <a:gd name="adj2" fmla="val 162354"/>
                <a:gd name="adj3" fmla="val 16667"/>
              </a:avLst>
            </a:prstGeom>
            <a:solidFill>
              <a:srgbClr val="7030A0">
                <a:alpha val="3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Signature X</a:t>
              </a:r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33" name="사각형: 둥근 모서리 51">
              <a:extLst>
                <a:ext uri="{FF2B5EF4-FFF2-40B4-BE49-F238E27FC236}">
                  <a16:creationId xmlns:a16="http://schemas.microsoft.com/office/drawing/2014/main" id="{A42B1EA0-D290-4CBB-AD3C-6640A947F6BB}"/>
                </a:ext>
              </a:extLst>
            </p:cNvPr>
            <p:cNvSpPr/>
            <p:nvPr/>
          </p:nvSpPr>
          <p:spPr>
            <a:xfrm>
              <a:off x="3921755" y="3389659"/>
              <a:ext cx="1728192" cy="892093"/>
            </a:xfrm>
            <a:prstGeom prst="roundRect">
              <a:avLst>
                <a:gd name="adj" fmla="val 3784"/>
              </a:avLst>
            </a:prstGeom>
            <a:solidFill>
              <a:schemeClr val="accent6">
                <a:alpha val="30000"/>
              </a:schemeClr>
            </a:solidFill>
            <a:ln>
              <a:solidFill>
                <a:schemeClr val="accent6">
                  <a:alpha val="9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33">
              <a:extLst>
                <a:ext uri="{FF2B5EF4-FFF2-40B4-BE49-F238E27FC236}">
                  <a16:creationId xmlns:a16="http://schemas.microsoft.com/office/drawing/2014/main" id="{CAF1D646-129E-4293-864E-2D61C49B9E18}"/>
                </a:ext>
              </a:extLst>
            </p:cNvPr>
            <p:cNvSpPr/>
            <p:nvPr/>
          </p:nvSpPr>
          <p:spPr>
            <a:xfrm>
              <a:off x="3065521" y="3419125"/>
              <a:ext cx="737681" cy="444179"/>
            </a:xfrm>
            <a:prstGeom prst="roundRect">
              <a:avLst>
                <a:gd name="adj" fmla="val 3784"/>
              </a:avLst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0B5EC01A-D3F2-4FA9-8D30-39660FBA85AE}"/>
                    </a:ext>
                  </a:extLst>
                </p:cNvPr>
                <p:cNvSpPr/>
                <p:nvPr/>
              </p:nvSpPr>
              <p:spPr>
                <a:xfrm>
                  <a:off x="2402826" y="5203397"/>
                  <a:ext cx="2028054" cy="371307"/>
                </a:xfrm>
                <a:prstGeom prst="rect">
                  <a:avLst/>
                </a:prstGeom>
              </p:spPr>
              <p:txBody>
                <a:bodyPr wrap="none" anchor="ctr" anchorCtr="0">
                  <a:noAutofit/>
                </a:bodyPr>
                <a:lstStyle/>
                <a:p>
                  <a:r>
                    <a:rPr lang="en-US" altLang="ko-KR" sz="14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altLang="ko-KR" sz="1400" b="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en-US" altLang="ko-KR" sz="1400" b="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0B5EC01A-D3F2-4FA9-8D30-39660FBA85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2826" y="5203397"/>
                  <a:ext cx="2028054" cy="371307"/>
                </a:xfrm>
                <a:prstGeom prst="rect">
                  <a:avLst/>
                </a:prstGeom>
                <a:blipFill>
                  <a:blip r:embed="rId9"/>
                  <a:stretch>
                    <a:fillRect l="-901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직사각형 39">
                  <a:extLst>
                    <a:ext uri="{FF2B5EF4-FFF2-40B4-BE49-F238E27FC236}">
                      <a16:creationId xmlns:a16="http://schemas.microsoft.com/office/drawing/2014/main" id="{FDF6FCB3-02D9-4C2B-9C86-EDED20784642}"/>
                    </a:ext>
                  </a:extLst>
                </p:cNvPr>
                <p:cNvSpPr/>
                <p:nvPr/>
              </p:nvSpPr>
              <p:spPr>
                <a:xfrm>
                  <a:off x="2982041" y="5993539"/>
                  <a:ext cx="4629332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50000"/>
                    </a:lnSpc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ko-K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35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36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37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38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ko-KR" altLang="en-US" sz="1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직사각형 39">
                  <a:extLst>
                    <a:ext uri="{FF2B5EF4-FFF2-40B4-BE49-F238E27FC236}">
                      <a16:creationId xmlns:a16="http://schemas.microsoft.com/office/drawing/2014/main" id="{FDF6FCB3-02D9-4C2B-9C86-EDED207846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2041" y="5993539"/>
                  <a:ext cx="4629332" cy="4154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직사각형 39">
                  <a:extLst>
                    <a:ext uri="{FF2B5EF4-FFF2-40B4-BE49-F238E27FC236}">
                      <a16:creationId xmlns:a16="http://schemas.microsoft.com/office/drawing/2014/main" id="{FDF6FCB3-02D9-4C2B-9C86-EDED20784642}"/>
                    </a:ext>
                  </a:extLst>
                </p:cNvPr>
                <p:cNvSpPr/>
                <p:nvPr/>
              </p:nvSpPr>
              <p:spPr>
                <a:xfrm>
                  <a:off x="2982041" y="5543080"/>
                  <a:ext cx="4629332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50000"/>
                    </a:lnSpc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ko-K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35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36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37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38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HY견명조" panose="02030600000101010101" pitchFamily="18" charset="-127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ko-KR" altLang="en-US" sz="1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직사각형 39">
                  <a:extLst>
                    <a:ext uri="{FF2B5EF4-FFF2-40B4-BE49-F238E27FC236}">
                      <a16:creationId xmlns:a16="http://schemas.microsoft.com/office/drawing/2014/main" id="{FDF6FCB3-02D9-4C2B-9C86-EDED207846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2041" y="5543080"/>
                  <a:ext cx="4629332" cy="4154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줄무늬가 있는 오른쪽 화살표 30"/>
            <p:cNvSpPr/>
            <p:nvPr/>
          </p:nvSpPr>
          <p:spPr>
            <a:xfrm>
              <a:off x="2577131" y="6113090"/>
              <a:ext cx="297897" cy="259916"/>
            </a:xfrm>
            <a:prstGeom prst="stripedRightArrow">
              <a:avLst>
                <a:gd name="adj1" fmla="val 54320"/>
                <a:gd name="adj2" fmla="val 55399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CAF1D646-129E-4293-864E-2D61C49B9E18}"/>
              </a:ext>
            </a:extLst>
          </p:cNvPr>
          <p:cNvSpPr/>
          <p:nvPr/>
        </p:nvSpPr>
        <p:spPr>
          <a:xfrm>
            <a:off x="5792982" y="3763661"/>
            <a:ext cx="432048" cy="508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8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Sub-attack 2 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7144045" y="600786"/>
            <a:ext cx="1945738" cy="167608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1353542"/>
                <a:ext cx="8136904" cy="458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altLang="ko-KR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CPA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353542"/>
                <a:ext cx="8136904" cy="458074"/>
              </a:xfrm>
              <a:prstGeom prst="rect">
                <a:avLst/>
              </a:prstGeom>
              <a:blipFill>
                <a:blip r:embed="rId3"/>
                <a:stretch>
                  <a:fillRect l="-525" b="-21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3" y="612953"/>
            <a:ext cx="5526117" cy="156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39"/>
              <p:cNvSpPr/>
              <p:nvPr/>
            </p:nvSpPr>
            <p:spPr>
              <a:xfrm>
                <a:off x="775592" y="1844824"/>
                <a:ext cx="7632456" cy="39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(Assume) Special form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ko-KR" altLang="en-US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92" y="1844824"/>
                <a:ext cx="7632456" cy="392415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그룹 14"/>
          <p:cNvGrpSpPr/>
          <p:nvPr/>
        </p:nvGrpSpPr>
        <p:grpSpPr>
          <a:xfrm>
            <a:off x="1295636" y="2265134"/>
            <a:ext cx="1844732" cy="875834"/>
            <a:chOff x="2987824" y="4353366"/>
            <a:chExt cx="1844732" cy="875834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8"/>
            <a:stretch/>
          </p:blipFill>
          <p:spPr>
            <a:xfrm>
              <a:off x="2987824" y="4377047"/>
              <a:ext cx="852340" cy="6763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1EC71D-2B01-45E1-A8C2-22C9D664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117" y="5033537"/>
              <a:ext cx="804805" cy="18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10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Rainbow</a:t>
              </a:r>
              <a:endParaRPr lang="en-US" altLang="ko-KR" sz="1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22" y="4353366"/>
              <a:ext cx="822349" cy="69857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1EC71D-2B01-45E1-A8C2-22C9D664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7428" y="5021374"/>
              <a:ext cx="665128" cy="207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10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UOV</a:t>
              </a:r>
              <a:endParaRPr lang="en-US" altLang="ko-KR" sz="1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347864" y="3284984"/>
            <a:ext cx="5161550" cy="3150513"/>
            <a:chOff x="3834000" y="3476142"/>
            <a:chExt cx="5161550" cy="3150513"/>
          </a:xfrm>
        </p:grpSpPr>
        <p:grpSp>
          <p:nvGrpSpPr>
            <p:cNvPr id="8" name="그룹 7"/>
            <p:cNvGrpSpPr/>
            <p:nvPr/>
          </p:nvGrpSpPr>
          <p:grpSpPr>
            <a:xfrm>
              <a:off x="3834000" y="3476142"/>
              <a:ext cx="5161550" cy="3150513"/>
              <a:chOff x="3834000" y="3476142"/>
              <a:chExt cx="5161550" cy="3150513"/>
            </a:xfrm>
          </p:grpSpPr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4000" y="4079014"/>
                <a:ext cx="5161550" cy="2547641"/>
              </a:xfrm>
              <a:prstGeom prst="rect">
                <a:avLst/>
              </a:prstGeom>
            </p:spPr>
          </p:pic>
          <p:cxnSp>
            <p:nvCxnSpPr>
              <p:cNvPr id="47" name="직선 연결선 46"/>
              <p:cNvCxnSpPr/>
              <p:nvPr/>
            </p:nvCxnSpPr>
            <p:spPr>
              <a:xfrm>
                <a:off x="4549422" y="4285806"/>
                <a:ext cx="0" cy="2304256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직사각형 39"/>
                  <p:cNvSpPr/>
                  <p:nvPr/>
                </p:nvSpPr>
                <p:spPr>
                  <a:xfrm>
                    <a:off x="3995936" y="3476142"/>
                    <a:ext cx="4412112" cy="35644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285750" indent="-285750" fontAlgn="base">
                      <a:lnSpc>
                        <a:spcPct val="150000"/>
                      </a:lnSpc>
                      <a:buClr>
                        <a:schemeClr val="accent6"/>
                      </a:buClr>
                      <a:buFont typeface="Wingdings" panose="05000000000000000000" pitchFamily="2" charset="2"/>
                      <a:buChar char="Ø"/>
                    </a:pPr>
                    <a:r>
                      <a:rPr lang="en-US" altLang="ko-KR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the result </a:t>
                    </a:r>
                    <a:r>
                      <a:rPr lang="en-US" altLang="ko-KR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of CPA for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sz="1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sub>
                          <m:sup>
                            <m:r>
                              <a:rPr lang="en-US" altLang="ko-KR" sz="1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a14:m>
                    <a:endParaRPr lang="ko-KR" altLang="en-US" sz="1300" dirty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직사각형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5936" y="3476142"/>
                    <a:ext cx="4412112" cy="356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38" b="-1355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760825" y="4300708"/>
                  <a:ext cx="23750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Maximum correlation coefficients according to increased number of traces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</m:oMath>
                  </a14:m>
                  <a:endParaRPr lang="ko-KR" alt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825" y="4300708"/>
                  <a:ext cx="2375072" cy="646331"/>
                </a:xfrm>
                <a:prstGeom prst="rect">
                  <a:avLst/>
                </a:prstGeom>
                <a:blipFill>
                  <a:blip r:embed="rId14"/>
                  <a:stretch>
                    <a:fillRect b="-560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800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Sub-attack 3 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328084" y="600786"/>
            <a:ext cx="3761699" cy="167608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1353542"/>
                <a:ext cx="2628292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Recovery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𝓕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algebraic KRAs</a:t>
                </a:r>
                <a:endParaRPr lang="en-US" altLang="ko-KR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353542"/>
                <a:ext cx="2628292" cy="923330"/>
              </a:xfrm>
              <a:prstGeom prst="rect">
                <a:avLst/>
              </a:prstGeom>
              <a:blipFill>
                <a:blip r:embed="rId3"/>
                <a:stretch>
                  <a:fillRect l="-1624" b="-3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3" y="612953"/>
            <a:ext cx="5526117" cy="156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39"/>
              <p:cNvSpPr/>
              <p:nvPr/>
            </p:nvSpPr>
            <p:spPr>
              <a:xfrm>
                <a:off x="775592" y="2289039"/>
                <a:ext cx="7632456" cy="35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(Assume) general form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, recovery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endParaRPr lang="ko-KR" altLang="en-US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92" y="2289039"/>
                <a:ext cx="7632456" cy="356444"/>
              </a:xfrm>
              <a:prstGeom prst="rect">
                <a:avLst/>
              </a:prstGeom>
              <a:blipFill>
                <a:blip r:embed="rId5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4082178"/>
                <a:ext cx="8136904" cy="417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altLang="ko-KR" sz="16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Find </a:t>
                </a:r>
                <a:r>
                  <a:rPr lang="en-US" altLang="ko-KR" sz="16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an equivalent key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600" b="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ℱ</m:t>
                        </m:r>
                        <m:r>
                          <a:rPr lang="en-US" altLang="ko-KR" sz="1600" b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′,</m:t>
                        </m:r>
                        <m:r>
                          <a:rPr lang="en-US" altLang="ko-KR" sz="1600" b="0" i="1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altLang="ko-KR" sz="1600" b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ko-KR" altLang="en-US" sz="16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s.t </a:t>
                </a:r>
                <a14:m>
                  <m:oMath xmlns:m="http://schemas.openxmlformats.org/officeDocument/2006/math">
                    <m:r>
                      <a:rPr lang="ko-KR" alt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𝒫</m:t>
                    </m:r>
                    <m:r>
                      <a:rPr lang="en-US" altLang="ko-KR" sz="1600" b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ko-KR" sz="1600" b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′∘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ko-KR" sz="1600" b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altLang="ko-KR" sz="16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082178"/>
                <a:ext cx="8136904" cy="417422"/>
              </a:xfrm>
              <a:prstGeom prst="rect">
                <a:avLst/>
              </a:prstGeom>
              <a:blipFill>
                <a:blip r:embed="rId6"/>
                <a:stretch>
                  <a:fillRect l="-300" b="-191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39"/>
              <p:cNvSpPr/>
              <p:nvPr/>
            </p:nvSpPr>
            <p:spPr>
              <a:xfrm>
                <a:off x="775592" y="4564962"/>
                <a:ext cx="7632456" cy="39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The equivalent </a:t>
                </a:r>
                <a:r>
                  <a:rPr lang="en-US" altLang="ko-KR" sz="13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altLang="ko-KR" sz="130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𝓕</m:t>
                    </m:r>
                    <m:r>
                      <a:rPr lang="en-US" altLang="ko-KR" sz="130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130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altLang="ko-KR" sz="130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ko-KR" sz="1300" i="1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have the form the figures.</a:t>
                </a:r>
                <a:endParaRPr lang="ko-KR" altLang="en-US" sz="1300" dirty="0">
                  <a:solidFill>
                    <a:schemeClr val="tx1"/>
                  </a:solidFill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92" y="4564962"/>
                <a:ext cx="7632456" cy="392415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그룹 42"/>
          <p:cNvGrpSpPr/>
          <p:nvPr/>
        </p:nvGrpSpPr>
        <p:grpSpPr>
          <a:xfrm>
            <a:off x="775592" y="5697252"/>
            <a:ext cx="7632456" cy="868422"/>
            <a:chOff x="775592" y="5440898"/>
            <a:chExt cx="7632456" cy="8684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직사각형 39"/>
                <p:cNvSpPr/>
                <p:nvPr/>
              </p:nvSpPr>
              <p:spPr>
                <a:xfrm>
                  <a:off x="775592" y="5440898"/>
                  <a:ext cx="7632456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 fontAlgn="base">
                    <a:lnSpc>
                      <a:spcPct val="150000"/>
                    </a:lnSpc>
                    <a:buClr>
                      <a:schemeClr val="accent6"/>
                    </a:buClr>
                    <a:buFont typeface="Wingdings" panose="05000000000000000000" pitchFamily="2" charset="2"/>
                    <a:buChar char="Ø"/>
                  </a:pPr>
                  <a:r>
                    <a:rPr lang="en-US" altLang="ko-KR" sz="14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Rainbow(</a:t>
                  </a:r>
                  <a14:m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𝔽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ko-KR" sz="14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) = Rainbow(GF</a:t>
                  </a:r>
                  <a:r>
                    <a:rPr lang="en-US" altLang="ko-KR" sz="1400" dirty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), </a:t>
                  </a:r>
                  <a:r>
                    <a:rPr lang="en-US" altLang="ko-KR" sz="14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36, 21, 22)</a:t>
                  </a:r>
                  <a:endParaRPr lang="ko-KR" altLang="en-US" sz="13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직사각형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92" y="5440898"/>
                  <a:ext cx="7632456" cy="415498"/>
                </a:xfrm>
                <a:prstGeom prst="rect">
                  <a:avLst/>
                </a:prstGeom>
                <a:blipFill>
                  <a:blip r:embed="rId8"/>
                  <a:stretch>
                    <a:fillRect l="-80" b="-441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089710" y="5737713"/>
              <a:ext cx="7154289" cy="33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FF6969"/>
                </a:buClr>
                <a:buFont typeface="Wingdings" panose="05000000000000000000" pitchFamily="2" charset="2"/>
                <a:buChar char="ü"/>
              </a:pPr>
              <a:r>
                <a:rPr lang="en-US" altLang="ko-K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0.46 milliseconds</a:t>
              </a:r>
              <a:endParaRPr lang="ko-KR" altLang="en-US" sz="105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9710" y="5974613"/>
              <a:ext cx="7154289" cy="33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FF6969"/>
                </a:buClr>
                <a:buFont typeface="Wingdings" panose="05000000000000000000" pitchFamily="2" charset="2"/>
                <a:buChar char="ü"/>
              </a:pPr>
              <a:r>
                <a:rPr lang="en-US" altLang="ko-KR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Intel </a:t>
              </a:r>
              <a:r>
                <a:rPr lang="en-US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Xeon E5-2687W CPU 3.1 GHz with 256GB RAM</a:t>
              </a:r>
              <a:endParaRPr lang="ko-KR" altLang="en-US" sz="105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539552" y="2744924"/>
            <a:ext cx="8136904" cy="1308134"/>
            <a:chOff x="539552" y="2916830"/>
            <a:chExt cx="8136904" cy="1308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D1EC71D-2B01-45E1-A8C2-22C9D664E5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9552" y="2916830"/>
                  <a:ext cx="8136904" cy="435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t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Clr>
                      <a:srgbClr val="7030A0"/>
                    </a:buClr>
                    <a:buFont typeface="Wingdings" pitchFamily="2" charset="2"/>
                    <a:buChar char="v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ko-KR" altLang="en-US" sz="1600" i="1">
                          <a:latin typeface="Cambria Math" panose="020405030504060302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m:t>𝒫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ko-KR" altLang="en-US" sz="16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m:t>𝓟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∘</m:t>
                      </m:r>
                      <m:acc>
                        <m:accPr>
                          <m:chr m:val="̃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ℱ</m:t>
                      </m:r>
                    </m:oMath>
                  </a14:m>
                  <a:r>
                    <a:rPr lang="en-US" altLang="ko-KR" sz="16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; </a:t>
                  </a:r>
                  <a:r>
                    <a:rPr lang="en-US" altLang="ko-K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certain places with zero coefficients </a:t>
                  </a:r>
                  <a:r>
                    <a:rPr lang="en-US" altLang="ko-K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n-US" altLang="ko-KR" sz="16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 are known </a:t>
                  </a:r>
                  <a:endParaRPr lang="en-US" altLang="ko-KR" sz="16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D1EC71D-2B01-45E1-A8C2-22C9D664E5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9552" y="2916830"/>
                  <a:ext cx="8136904" cy="435760"/>
                </a:xfrm>
                <a:prstGeom prst="rect">
                  <a:avLst/>
                </a:prstGeom>
                <a:blipFill>
                  <a:blip r:embed="rId9"/>
                  <a:stretch>
                    <a:fillRect l="-300" b="-1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39"/>
                <p:cNvSpPr/>
                <p:nvPr/>
              </p:nvSpPr>
              <p:spPr>
                <a:xfrm>
                  <a:off x="775592" y="3456006"/>
                  <a:ext cx="7632456" cy="3979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 fontAlgn="base">
                    <a:lnSpc>
                      <a:spcPct val="150000"/>
                    </a:lnSpc>
                    <a:buClr>
                      <a:schemeClr val="accent6"/>
                    </a:buClr>
                    <a:buFont typeface="Wingdings" panose="05000000000000000000" pitchFamily="2" charset="2"/>
                    <a:buChar char="Ø"/>
                  </a:pPr>
                  <a:r>
                    <a:rPr lang="en-US" altLang="ko-KR" sz="13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ko-KR" altLang="en-US" sz="13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m:t>𝓟</m:t>
                      </m:r>
                      <m:r>
                        <a:rPr lang="en-US" altLang="ko-KR" sz="13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ko-K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ko-KR" altLang="en-US" sz="1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m:t>𝒫</m:t>
                      </m:r>
                    </m:oMath>
                  </a14:m>
                  <a:r>
                    <a:rPr lang="en-US" altLang="ko-KR" sz="13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3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altLang="ko-KR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3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ko-KR" sz="13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altLang="ko-KR" sz="13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 </a:t>
                  </a:r>
                  <a:endParaRPr lang="ko-KR" altLang="en-US" sz="13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직사각형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92" y="3456006"/>
                  <a:ext cx="7632456" cy="397929"/>
                </a:xfrm>
                <a:prstGeom prst="rect">
                  <a:avLst/>
                </a:prstGeom>
                <a:blipFill>
                  <a:blip r:embed="rId10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직사각형 39"/>
                <p:cNvSpPr/>
                <p:nvPr/>
              </p:nvSpPr>
              <p:spPr>
                <a:xfrm>
                  <a:off x="775592" y="3817202"/>
                  <a:ext cx="7632456" cy="3712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 fontAlgn="base">
                    <a:lnSpc>
                      <a:spcPct val="150000"/>
                    </a:lnSpc>
                    <a:buClr>
                      <a:schemeClr val="accent6"/>
                    </a:buClr>
                    <a:buFont typeface="Wingdings" panose="05000000000000000000" pitchFamily="2" charset="2"/>
                    <a:buChar char="Ø"/>
                  </a:pPr>
                  <a:r>
                    <a:rPr lang="en-US" altLang="ko-KR" sz="13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Where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3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ko-KR" altLang="en-US" sz="13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ko-KR" sz="13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is the k-</a:t>
                  </a:r>
                  <a:r>
                    <a:rPr lang="en-US" altLang="ko-KR" sz="1300" dirty="0" err="1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th</a:t>
                  </a:r>
                  <a:r>
                    <a:rPr lang="en-US" altLang="ko-KR" sz="13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ko-KR" sz="13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component of the central map </a:t>
                  </a:r>
                  <a14:m>
                    <m:oMath xmlns:m="http://schemas.openxmlformats.org/officeDocument/2006/math">
                      <m:r>
                        <a:rPr lang="en-US" altLang="ko-KR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</m:oMath>
                  </a14:m>
                  <a:r>
                    <a:rPr lang="en-US" altLang="ko-KR" sz="13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. </a:t>
                  </a:r>
                  <a:endParaRPr lang="ko-KR" altLang="en-US" sz="13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직사각형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92" y="3817202"/>
                  <a:ext cx="7632456" cy="371255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그룹 16"/>
            <p:cNvGrpSpPr/>
            <p:nvPr/>
          </p:nvGrpSpPr>
          <p:grpSpPr>
            <a:xfrm>
              <a:off x="5472100" y="3542927"/>
              <a:ext cx="2555875" cy="612174"/>
              <a:chOff x="5688124" y="2123941"/>
              <a:chExt cx="2555875" cy="6121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688124" y="2123941"/>
                    <a:ext cx="2303847" cy="3222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̃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8124" y="2123941"/>
                    <a:ext cx="2303847" cy="32226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188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A8A1F7CB-B13F-4208-A4AF-F5C9983AF2F6}"/>
                      </a:ext>
                    </a:extLst>
                  </p:cNvPr>
                  <p:cNvSpPr txBox="1"/>
                  <p:nvPr/>
                </p:nvSpPr>
                <p:spPr>
                  <a:xfrm>
                    <a:off x="7214161" y="2376115"/>
                    <a:ext cx="1029838" cy="360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 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A8A1F7CB-B13F-4208-A4AF-F5C9983AF2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161" y="2376115"/>
                    <a:ext cx="1029838" cy="36000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모서리가 둥근 직사각형 19"/>
            <p:cNvSpPr/>
            <p:nvPr/>
          </p:nvSpPr>
          <p:spPr>
            <a:xfrm>
              <a:off x="5724128" y="3467449"/>
              <a:ext cx="2399024" cy="7575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13496"/>
              </p:ext>
            </p:extLst>
          </p:nvPr>
        </p:nvGraphicFramePr>
        <p:xfrm>
          <a:off x="5975409" y="4374783"/>
          <a:ext cx="1068712" cy="1068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424">
                  <a:extLst>
                    <a:ext uri="{9D8B030D-6E8A-4147-A177-3AD203B41FA5}">
                      <a16:colId xmlns:a16="http://schemas.microsoft.com/office/drawing/2014/main" val="3960045279"/>
                    </a:ext>
                  </a:extLst>
                </a:gridCol>
                <a:gridCol w="352675">
                  <a:extLst>
                    <a:ext uri="{9D8B030D-6E8A-4147-A177-3AD203B41FA5}">
                      <a16:colId xmlns:a16="http://schemas.microsoft.com/office/drawing/2014/main" val="896231190"/>
                    </a:ext>
                  </a:extLst>
                </a:gridCol>
                <a:gridCol w="320613">
                  <a:extLst>
                    <a:ext uri="{9D8B030D-6E8A-4147-A177-3AD203B41FA5}">
                      <a16:colId xmlns:a16="http://schemas.microsoft.com/office/drawing/2014/main" val="585445337"/>
                    </a:ext>
                  </a:extLst>
                </a:gridCol>
              </a:tblGrid>
              <a:tr h="395424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46" marR="27146" marT="13572" marB="13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pattFill prst="lgGrid">
                      <a:fgClr>
                        <a:schemeClr val="bg2">
                          <a:lumMod val="9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46" marR="27146" marT="13572" marB="1357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Grid">
                      <a:fgClr>
                        <a:schemeClr val="bg2">
                          <a:lumMod val="9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46" marR="27146" marT="13572" marB="1357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1979086"/>
                  </a:ext>
                </a:extLst>
              </a:tr>
              <a:tr h="352675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46" marR="27146" marT="13572" marB="13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pattFill prst="lgGrid">
                      <a:fgClr>
                        <a:schemeClr val="bg2">
                          <a:lumMod val="9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46" marR="27146" marT="13572" marB="1357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46" marR="27146" marT="13572" marB="1357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023530"/>
                  </a:ext>
                </a:extLst>
              </a:tr>
              <a:tr h="320613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46" marR="27146" marT="13572" marB="13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46" marR="27146" marT="13572" marB="1357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46" marR="27146" marT="13572" marB="13572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8134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5615407" y="5120807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407" y="5120807"/>
                <a:ext cx="360000" cy="36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5615407" y="4699701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407" y="4699701"/>
                <a:ext cx="360000" cy="36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5992855" y="4020180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12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55" y="4020180"/>
                <a:ext cx="360000" cy="360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84068" y="4745655"/>
                <a:ext cx="684076" cy="289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d>
                          <m:d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ko-KR" sz="1200" dirty="0" smtClean="0"/>
                  <a:t>=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8" y="4745655"/>
                <a:ext cx="684076" cy="289503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5615407" y="4272208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12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407" y="4272208"/>
                <a:ext cx="360000" cy="360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6732280" y="4020180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80" y="4020180"/>
                <a:ext cx="360000" cy="360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6359371" y="4020180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71" y="4020180"/>
                <a:ext cx="360000" cy="360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5988072" y="5445224"/>
                <a:ext cx="1029838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72" y="5445224"/>
                <a:ext cx="1029838" cy="3600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0287"/>
              </p:ext>
            </p:extLst>
          </p:nvPr>
        </p:nvGraphicFramePr>
        <p:xfrm>
          <a:off x="7742386" y="4373330"/>
          <a:ext cx="1069950" cy="106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882">
                  <a:extLst>
                    <a:ext uri="{9D8B030D-6E8A-4147-A177-3AD203B41FA5}">
                      <a16:colId xmlns:a16="http://schemas.microsoft.com/office/drawing/2014/main" val="3960045279"/>
                    </a:ext>
                  </a:extLst>
                </a:gridCol>
                <a:gridCol w="353083">
                  <a:extLst>
                    <a:ext uri="{9D8B030D-6E8A-4147-A177-3AD203B41FA5}">
                      <a16:colId xmlns:a16="http://schemas.microsoft.com/office/drawing/2014/main" val="896231190"/>
                    </a:ext>
                  </a:extLst>
                </a:gridCol>
                <a:gridCol w="320985">
                  <a:extLst>
                    <a:ext uri="{9D8B030D-6E8A-4147-A177-3AD203B41FA5}">
                      <a16:colId xmlns:a16="http://schemas.microsoft.com/office/drawing/2014/main" val="585445337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77" marR="27177" marT="13588" marB="1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77" marR="27177" marT="13588" marB="1358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Grid">
                      <a:fgClr>
                        <a:schemeClr val="bg2">
                          <a:lumMod val="9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77" marR="27177" marT="13588" marB="1358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1979086"/>
                  </a:ext>
                </a:extLst>
              </a:tr>
              <a:tr h="353083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77" marR="27177" marT="13588" marB="1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77" marR="27177" marT="13588" marB="1358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77" marR="27177" marT="13588" marB="1358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16023530"/>
                  </a:ext>
                </a:extLst>
              </a:tr>
              <a:tr h="320985"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77" marR="27177" marT="13588" marB="1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77" marR="27177" marT="13588" marB="1358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L="27177" marR="27177" marT="13588" marB="1358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8134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06172" y="4785870"/>
                <a:ext cx="921803" cy="296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altLang="ko-KR" sz="1200" dirty="0" smtClean="0"/>
                  <a:t>=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172" y="4785870"/>
                <a:ext cx="921803" cy="296876"/>
              </a:xfrm>
              <a:prstGeom prst="rect">
                <a:avLst/>
              </a:prstGeom>
              <a:blipFill>
                <a:blip r:embed="rId22"/>
                <a:stretch>
                  <a:fillRect t="-2041" b="-163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직선 연결선 31"/>
          <p:cNvCxnSpPr/>
          <p:nvPr/>
        </p:nvCxnSpPr>
        <p:spPr>
          <a:xfrm>
            <a:off x="7742386" y="4373330"/>
            <a:ext cx="1069950" cy="1055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7346433" y="5120807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433" y="5120807"/>
                <a:ext cx="360000" cy="36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7346433" y="4699701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433" y="4699701"/>
                <a:ext cx="360000" cy="36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7757031" y="4020180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12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031" y="4020180"/>
                <a:ext cx="360000" cy="36000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7346433" y="4272208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12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433" y="4272208"/>
                <a:ext cx="360000" cy="360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8496456" y="4020180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456" y="4020180"/>
                <a:ext cx="360000" cy="360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/>
              <p:nvPr/>
            </p:nvSpPr>
            <p:spPr>
              <a:xfrm>
                <a:off x="8123547" y="4020180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A1F7CB-B13F-4208-A4AF-F5C9983AF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547" y="4020180"/>
                <a:ext cx="360000" cy="360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표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908414"/>
                  </p:ext>
                </p:extLst>
              </p:nvPr>
            </p:nvGraphicFramePr>
            <p:xfrm>
              <a:off x="1701182" y="4893724"/>
              <a:ext cx="285246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0525">
                      <a:extLst>
                        <a:ext uri="{9D8B030D-6E8A-4147-A177-3AD203B41FA5}">
                          <a16:colId xmlns:a16="http://schemas.microsoft.com/office/drawing/2014/main" val="676044078"/>
                        </a:ext>
                      </a:extLst>
                    </a:gridCol>
                    <a:gridCol w="1091935">
                      <a:extLst>
                        <a:ext uri="{9D8B030D-6E8A-4147-A177-3AD203B41FA5}">
                          <a16:colId xmlns:a16="http://schemas.microsoft.com/office/drawing/2014/main" val="2675517283"/>
                        </a:ext>
                      </a:extLst>
                    </a:gridCol>
                  </a:tblGrid>
                  <a:tr h="17299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No.</a:t>
                          </a:r>
                          <a:r>
                            <a:rPr lang="en-US" altLang="ko-KR" sz="1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equations</a:t>
                          </a:r>
                          <a:endParaRPr lang="ko-KR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No. variables</a:t>
                          </a:r>
                          <a:endParaRPr lang="ko-KR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59117674"/>
                      </a:ext>
                    </a:extLst>
                  </a:tr>
                  <a:tr h="235705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2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/>
                          <a:r>
                            <a:rPr lang="en-US" altLang="ko-KR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(linear equations)</a:t>
                          </a:r>
                          <a:endParaRPr lang="ko-KR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97375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표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908414"/>
                  </p:ext>
                </p:extLst>
              </p:nvPr>
            </p:nvGraphicFramePr>
            <p:xfrm>
              <a:off x="1701182" y="4893724"/>
              <a:ext cx="285246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0525">
                      <a:extLst>
                        <a:ext uri="{9D8B030D-6E8A-4147-A177-3AD203B41FA5}">
                          <a16:colId xmlns:a16="http://schemas.microsoft.com/office/drawing/2014/main" val="676044078"/>
                        </a:ext>
                      </a:extLst>
                    </a:gridCol>
                    <a:gridCol w="1091935">
                      <a:extLst>
                        <a:ext uri="{9D8B030D-6E8A-4147-A177-3AD203B41FA5}">
                          <a16:colId xmlns:a16="http://schemas.microsoft.com/office/drawing/2014/main" val="267551728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No.</a:t>
                          </a:r>
                          <a:r>
                            <a:rPr lang="en-US" altLang="ko-KR" sz="1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equations</a:t>
                          </a:r>
                          <a:endParaRPr lang="ko-KR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No. variables</a:t>
                          </a:r>
                          <a:endParaRPr lang="ko-KR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5911767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4"/>
                          <a:stretch>
                            <a:fillRect l="-346" t="-60526" r="-63668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4"/>
                          <a:stretch>
                            <a:fillRect l="-162011" t="-60526" r="-2793" b="-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97375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33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Attack 1 = sub-attack 1 + sub-attack 2 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EC71D-2B01-45E1-A8C2-22C9D664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353542"/>
            <a:ext cx="8136904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 on Rainbow implementation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keys in CHES 2012</a:t>
            </a:r>
            <a:endParaRPr lang="en-US" altLang="ko-KR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직사각형 39"/>
          <p:cNvSpPr/>
          <p:nvPr/>
        </p:nvSpPr>
        <p:spPr>
          <a:xfrm>
            <a:off x="775592" y="1806913"/>
            <a:ext cx="4840524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Similar attack: CPA on UOV implementation with equivalent key 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4" name="순서도: 수행의 시작/종료 33"/>
          <p:cNvSpPr/>
          <p:nvPr/>
        </p:nvSpPr>
        <p:spPr>
          <a:xfrm>
            <a:off x="753730" y="2695241"/>
            <a:ext cx="1648945" cy="491142"/>
          </a:xfrm>
          <a:prstGeom prst="flowChartTerminator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순서도: 판단 34"/>
          <p:cNvSpPr/>
          <p:nvPr/>
        </p:nvSpPr>
        <p:spPr>
          <a:xfrm>
            <a:off x="3751427" y="4014005"/>
            <a:ext cx="2176607" cy="950852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it use the </a:t>
            </a:r>
            <a:r>
              <a:rPr lang="en-US" altLang="ko-K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form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linear maps?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/>
              <p:cNvSpPr/>
              <p:nvPr/>
            </p:nvSpPr>
            <p:spPr>
              <a:xfrm>
                <a:off x="4020077" y="2672916"/>
                <a:ext cx="1648945" cy="535792"/>
              </a:xfrm>
              <a:prstGeom prst="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CPA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ko-KR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직사각형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077" y="2672916"/>
                <a:ext cx="1648945" cy="535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086464" y="4031656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3824" y="4118209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직사각형 38"/>
              <p:cNvSpPr/>
              <p:nvPr/>
            </p:nvSpPr>
            <p:spPr>
              <a:xfrm>
                <a:off x="753730" y="4221535"/>
                <a:ext cx="1648945" cy="5357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CPA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lang="en-US" altLang="ko-KR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ko-KR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직사각형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30" y="4221535"/>
                <a:ext cx="1648945" cy="5357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직사각형 39"/>
              <p:cNvSpPr/>
              <p:nvPr/>
            </p:nvSpPr>
            <p:spPr>
              <a:xfrm>
                <a:off x="753730" y="5788752"/>
                <a:ext cx="1648945" cy="5357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Recovery </a:t>
                </a:r>
                <a14:m>
                  <m:oMath xmlns:m="http://schemas.openxmlformats.org/officeDocument/2006/math">
                    <m:r>
                      <a:rPr lang="en-US" altLang="ko-KR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altLang="ko-KR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altLang="ko-KR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ko-KR" altLang="en-US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𝓟</m:t>
                    </m:r>
                  </m:oMath>
                </a14:m>
                <a:endPara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30" y="5788752"/>
                <a:ext cx="1648945" cy="535792"/>
              </a:xfrm>
              <a:prstGeom prst="rect">
                <a:avLst/>
              </a:prstGeom>
              <a:blipFill>
                <a:blip r:embed="rId5"/>
                <a:stretch>
                  <a:fillRect b="-2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순서도: 수행의 시작/종료 40"/>
          <p:cNvSpPr/>
          <p:nvPr/>
        </p:nvSpPr>
        <p:spPr>
          <a:xfrm>
            <a:off x="4020075" y="5811077"/>
            <a:ext cx="1648945" cy="491142"/>
          </a:xfrm>
          <a:prstGeom prst="flowChartTerminator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직선 화살표 연결선 41"/>
          <p:cNvCxnSpPr/>
          <p:nvPr/>
        </p:nvCxnSpPr>
        <p:spPr>
          <a:xfrm>
            <a:off x="4163251" y="4377271"/>
            <a:ext cx="0" cy="224320"/>
          </a:xfrm>
          <a:prstGeom prst="straightConnector1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cxnSp>
      <p:cxnSp>
        <p:nvCxnSpPr>
          <p:cNvPr id="43" name="직선 화살표 연결선 42"/>
          <p:cNvCxnSpPr>
            <a:stCxn id="34" idx="3"/>
            <a:endCxn id="36" idx="1"/>
          </p:cNvCxnSpPr>
          <p:nvPr/>
        </p:nvCxnSpPr>
        <p:spPr>
          <a:xfrm>
            <a:off x="2402675" y="2940812"/>
            <a:ext cx="161740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stCxn id="36" idx="2"/>
            <a:endCxn id="35" idx="0"/>
          </p:cNvCxnSpPr>
          <p:nvPr/>
        </p:nvCxnSpPr>
        <p:spPr>
          <a:xfrm flipH="1">
            <a:off x="4839731" y="3208708"/>
            <a:ext cx="4819" cy="80529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39" idx="2"/>
            <a:endCxn id="40" idx="0"/>
          </p:cNvCxnSpPr>
          <p:nvPr/>
        </p:nvCxnSpPr>
        <p:spPr>
          <a:xfrm>
            <a:off x="1578203" y="4757327"/>
            <a:ext cx="0" cy="10314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40" idx="3"/>
            <a:endCxn id="41" idx="1"/>
          </p:cNvCxnSpPr>
          <p:nvPr/>
        </p:nvCxnSpPr>
        <p:spPr>
          <a:xfrm>
            <a:off x="2402675" y="6056648"/>
            <a:ext cx="16174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 flipH="1">
            <a:off x="2402675" y="4489431"/>
            <a:ext cx="134875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V="1">
            <a:off x="5928034" y="4487902"/>
            <a:ext cx="1423032" cy="152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꺾인 연결선 49"/>
          <p:cNvCxnSpPr>
            <a:stCxn id="25" idx="2"/>
            <a:endCxn id="41" idx="3"/>
          </p:cNvCxnSpPr>
          <p:nvPr/>
        </p:nvCxnSpPr>
        <p:spPr>
          <a:xfrm rot="5400000">
            <a:off x="6234714" y="4190104"/>
            <a:ext cx="1300850" cy="2432238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모서리가 둥근 직사각형 64"/>
          <p:cNvSpPr/>
          <p:nvPr/>
        </p:nvSpPr>
        <p:spPr>
          <a:xfrm>
            <a:off x="5669020" y="5440283"/>
            <a:ext cx="3364092" cy="77466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7276785" y="4220006"/>
                <a:ext cx="1648945" cy="5357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rgbClr val="B2AF65"/>
                  </a:gs>
                  <a:gs pos="37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Recovery </a:t>
                </a:r>
                <a14:m>
                  <m:oMath xmlns:m="http://schemas.openxmlformats.org/officeDocument/2006/math">
                    <m:r>
                      <a:rPr lang="en-US" altLang="ko-KR" sz="1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altLang="ko-KR" sz="1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altLang="ko-KR" sz="1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algebraic KRAs</a:t>
                </a:r>
                <a:endParaRPr lang="en-US" altLang="ko-KR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85" y="4220006"/>
                <a:ext cx="1648945" cy="535792"/>
              </a:xfrm>
              <a:prstGeom prst="rect">
                <a:avLst/>
              </a:prstGeom>
              <a:blipFill>
                <a:blip r:embed="rId6"/>
                <a:stretch>
                  <a:fillRect b="-2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모서리가 둥근 직사각형 20"/>
          <p:cNvSpPr/>
          <p:nvPr/>
        </p:nvSpPr>
        <p:spPr>
          <a:xfrm>
            <a:off x="5924650" y="3750039"/>
            <a:ext cx="3108462" cy="165618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9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Attack 2 = sub-attack 1 + sub-attack </a:t>
            </a:r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 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EC71D-2B01-45E1-A8C2-22C9D664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353542"/>
            <a:ext cx="8136904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attack on Rainbow implementation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random linear maps</a:t>
            </a:r>
            <a:endParaRPr lang="en-US" altLang="ko-KR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4" name="순서도: 수행의 시작/종료 23"/>
          <p:cNvSpPr/>
          <p:nvPr/>
        </p:nvSpPr>
        <p:spPr>
          <a:xfrm>
            <a:off x="753730" y="2695241"/>
            <a:ext cx="1648945" cy="491142"/>
          </a:xfrm>
          <a:prstGeom prst="flowChartTerminator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순서도: 판단 24"/>
          <p:cNvSpPr/>
          <p:nvPr/>
        </p:nvSpPr>
        <p:spPr>
          <a:xfrm>
            <a:off x="3751427" y="4014005"/>
            <a:ext cx="2176607" cy="950852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it use the </a:t>
            </a:r>
            <a:r>
              <a:rPr lang="en-US" altLang="ko-K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form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linear maps?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직사각형 26"/>
              <p:cNvSpPr/>
              <p:nvPr/>
            </p:nvSpPr>
            <p:spPr>
              <a:xfrm>
                <a:off x="4020077" y="2672916"/>
                <a:ext cx="1648945" cy="535792"/>
              </a:xfrm>
              <a:prstGeom prst="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CPA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ko-KR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직사각형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077" y="2672916"/>
                <a:ext cx="1648945" cy="535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086464" y="4031656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33824" y="4118209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753730" y="4221535"/>
                <a:ext cx="1648945" cy="5357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CPA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lang="en-US" altLang="ko-KR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ko-KR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30" y="4221535"/>
                <a:ext cx="1648945" cy="5357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753730" y="5788752"/>
                <a:ext cx="1648945" cy="5357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Recovery </a:t>
                </a:r>
                <a14:m>
                  <m:oMath xmlns:m="http://schemas.openxmlformats.org/officeDocument/2006/math">
                    <m:r>
                      <a:rPr lang="en-US" altLang="ko-KR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altLang="ko-KR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altLang="ko-KR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ko-KR" altLang="en-US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𝓟</m:t>
                    </m:r>
                  </m:oMath>
                </a14:m>
                <a:endPara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30" y="5788752"/>
                <a:ext cx="1648945" cy="535792"/>
              </a:xfrm>
              <a:prstGeom prst="rect">
                <a:avLst/>
              </a:prstGeom>
              <a:blipFill>
                <a:blip r:embed="rId5"/>
                <a:stretch>
                  <a:fillRect b="-2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순서도: 수행의 시작/종료 31"/>
          <p:cNvSpPr/>
          <p:nvPr/>
        </p:nvSpPr>
        <p:spPr>
          <a:xfrm>
            <a:off x="4020075" y="5811077"/>
            <a:ext cx="1648945" cy="491142"/>
          </a:xfrm>
          <a:prstGeom prst="flowChartTerminator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>
            <a:off x="4163251" y="4377271"/>
            <a:ext cx="0" cy="224320"/>
          </a:xfrm>
          <a:prstGeom prst="straightConnector1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cxnSp>
      <p:cxnSp>
        <p:nvCxnSpPr>
          <p:cNvPr id="34" name="직선 화살표 연결선 33"/>
          <p:cNvCxnSpPr>
            <a:stCxn id="24" idx="3"/>
            <a:endCxn id="27" idx="1"/>
          </p:cNvCxnSpPr>
          <p:nvPr/>
        </p:nvCxnSpPr>
        <p:spPr>
          <a:xfrm>
            <a:off x="2402675" y="2940812"/>
            <a:ext cx="161740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27" idx="2"/>
            <a:endCxn id="25" idx="0"/>
          </p:cNvCxnSpPr>
          <p:nvPr/>
        </p:nvCxnSpPr>
        <p:spPr>
          <a:xfrm flipH="1">
            <a:off x="4839731" y="3208708"/>
            <a:ext cx="4819" cy="80529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30" idx="2"/>
            <a:endCxn id="31" idx="0"/>
          </p:cNvCxnSpPr>
          <p:nvPr/>
        </p:nvCxnSpPr>
        <p:spPr>
          <a:xfrm>
            <a:off x="1578203" y="4757327"/>
            <a:ext cx="0" cy="10314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31" idx="3"/>
            <a:endCxn id="32" idx="1"/>
          </p:cNvCxnSpPr>
          <p:nvPr/>
        </p:nvCxnSpPr>
        <p:spPr>
          <a:xfrm>
            <a:off x="2402675" y="6056648"/>
            <a:ext cx="16174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H="1">
            <a:off x="2402675" y="4489431"/>
            <a:ext cx="134875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endCxn id="23" idx="1"/>
          </p:cNvCxnSpPr>
          <p:nvPr/>
        </p:nvCxnSpPr>
        <p:spPr>
          <a:xfrm flipV="1">
            <a:off x="5928034" y="4487902"/>
            <a:ext cx="1348751" cy="152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꺾인 연결선 40"/>
          <p:cNvCxnSpPr>
            <a:stCxn id="23" idx="2"/>
            <a:endCxn id="32" idx="3"/>
          </p:cNvCxnSpPr>
          <p:nvPr/>
        </p:nvCxnSpPr>
        <p:spPr>
          <a:xfrm rot="5400000">
            <a:off x="6234714" y="4190104"/>
            <a:ext cx="1300850" cy="2432238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636831" y="3753465"/>
            <a:ext cx="3108462" cy="165618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381201" y="5440283"/>
            <a:ext cx="3638874" cy="98509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/>
              <p:cNvSpPr/>
              <p:nvPr/>
            </p:nvSpPr>
            <p:spPr>
              <a:xfrm>
                <a:off x="7276785" y="4220006"/>
                <a:ext cx="1648945" cy="5357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rgbClr val="B2AF65"/>
                  </a:gs>
                  <a:gs pos="37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Recovery </a:t>
                </a:r>
                <a14:m>
                  <m:oMath xmlns:m="http://schemas.openxmlformats.org/officeDocument/2006/math">
                    <m:r>
                      <a:rPr lang="en-US" altLang="ko-KR" sz="1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altLang="ko-KR" sz="1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altLang="ko-KR" sz="1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algebraic KRAs</a:t>
                </a:r>
                <a:endParaRPr lang="en-US" altLang="ko-KR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85" y="4220006"/>
                <a:ext cx="1648945" cy="535792"/>
              </a:xfrm>
              <a:prstGeom prst="rect">
                <a:avLst/>
              </a:prstGeom>
              <a:blipFill>
                <a:blip r:embed="rId6"/>
                <a:stretch>
                  <a:fillRect b="-2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3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MQ-signature schemes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EC71D-2B01-45E1-A8C2-22C9D664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353542"/>
            <a:ext cx="8136904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US" altLang="ko-KR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UOV-like single layer schemes.</a:t>
            </a:r>
            <a:endParaRPr lang="en-US" altLang="ko-KR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EC71D-2B01-45E1-A8C2-22C9D664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599604"/>
            <a:ext cx="813690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US" altLang="ko-KR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Rainbow-like multi-layered schemes.</a:t>
            </a:r>
            <a:endParaRPr lang="en-US" altLang="ko-KR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직사각형 39"/>
          <p:cNvSpPr/>
          <p:nvPr/>
        </p:nvSpPr>
        <p:spPr>
          <a:xfrm>
            <a:off x="775592" y="4221088"/>
            <a:ext cx="7632456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Rainbow and HiMQ-3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직사각형 39"/>
          <p:cNvSpPr/>
          <p:nvPr/>
        </p:nvSpPr>
        <p:spPr>
          <a:xfrm>
            <a:off x="775592" y="1921610"/>
            <a:ext cx="7632456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[INDOCRYPT 2017] Lifted UOV (LUOV) 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246653" y="2323868"/>
            <a:ext cx="1897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Attack 1</a:t>
            </a:r>
            <a:endParaRPr lang="ko-KR" altLang="en-US" dirty="0"/>
          </a:p>
        </p:txBody>
      </p:sp>
      <p:sp>
        <p:nvSpPr>
          <p:cNvPr id="10" name="직사각형 39"/>
          <p:cNvSpPr/>
          <p:nvPr/>
        </p:nvSpPr>
        <p:spPr>
          <a:xfrm>
            <a:off x="775592" y="2353890"/>
            <a:ext cx="763245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LUOV 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is submitted to </a:t>
            </a: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NIST 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for Post-Quantum Cryptography </a:t>
            </a: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Standardization. 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직사각형 39"/>
          <p:cNvSpPr/>
          <p:nvPr/>
        </p:nvSpPr>
        <p:spPr>
          <a:xfrm>
            <a:off x="775592" y="2748520"/>
            <a:ext cx="763245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LUOV 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uses the form of the equivalent key </a:t>
            </a: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proposed 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in CHES </a:t>
            </a: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2012.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6696236" y="2240661"/>
            <a:ext cx="360040" cy="43384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39"/>
          <p:cNvSpPr/>
          <p:nvPr/>
        </p:nvSpPr>
        <p:spPr>
          <a:xfrm>
            <a:off x="775592" y="4636437"/>
            <a:ext cx="7632456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affine-substitution (quadratic)-affine (ASA) structure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39"/>
              <p:cNvSpPr/>
              <p:nvPr/>
            </p:nvSpPr>
            <p:spPr>
              <a:xfrm>
                <a:off x="775592" y="5077434"/>
                <a:ext cx="7632456" cy="35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GF</a:t>
                </a:r>
                <a:r>
                  <a:rPr lang="en-US" altLang="ko-KR" sz="13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300" i="1" dirty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300" dirty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300" b="0" i="0" dirty="0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ko-KR" sz="1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endParaRPr lang="ko-KR" altLang="en-US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92" y="5077434"/>
                <a:ext cx="7632456" cy="356444"/>
              </a:xfrm>
              <a:prstGeom prst="rect">
                <a:avLst/>
              </a:prstGeom>
              <a:blipFill>
                <a:blip r:embed="rId3"/>
                <a:stretch>
                  <a:fillRect b="-15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직사각형 16"/>
          <p:cNvSpPr/>
          <p:nvPr/>
        </p:nvSpPr>
        <p:spPr>
          <a:xfrm>
            <a:off x="7246653" y="4636437"/>
            <a:ext cx="1897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Attack 2</a:t>
            </a:r>
            <a:endParaRPr lang="ko-KR" altLang="en-US" dirty="0"/>
          </a:p>
        </p:txBody>
      </p:sp>
      <p:sp>
        <p:nvSpPr>
          <p:cNvPr id="18" name="오른쪽 화살표 17"/>
          <p:cNvSpPr/>
          <p:nvPr/>
        </p:nvSpPr>
        <p:spPr>
          <a:xfrm>
            <a:off x="6696236" y="4553230"/>
            <a:ext cx="360040" cy="43384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6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Countermeasures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EC71D-2B01-45E1-A8C2-22C9D664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250088"/>
            <a:ext cx="8136904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US" altLang="ko-KR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UOV-like single layer schemes </a:t>
            </a:r>
            <a:endParaRPr lang="en-US" altLang="ko-K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9"/>
              <p:cNvSpPr/>
              <p:nvPr/>
            </p:nvSpPr>
            <p:spPr>
              <a:xfrm>
                <a:off x="775592" y="1844824"/>
                <a:ext cx="7632456" cy="35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Use the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3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that is removed the relation between the signature value and the intermediate value.</a:t>
                </a:r>
                <a:endParaRPr lang="ko-KR" altLang="en-US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92" y="1844824"/>
                <a:ext cx="7632456" cy="356444"/>
              </a:xfrm>
              <a:prstGeom prst="rect">
                <a:avLst/>
              </a:prstGeom>
              <a:blipFill>
                <a:blip r:embed="rId3"/>
                <a:stretch>
                  <a:fillRect b="-15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D1EC71D-2B01-45E1-A8C2-22C9D664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433604"/>
            <a:ext cx="8136904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US" altLang="ko-KR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Rainbow-like multi-layered schemes </a:t>
            </a:r>
            <a:endParaRPr lang="en-US" altLang="ko-K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직사각형 39"/>
          <p:cNvSpPr/>
          <p:nvPr/>
        </p:nvSpPr>
        <p:spPr>
          <a:xfrm>
            <a:off x="775592" y="3465813"/>
            <a:ext cx="7632456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Message randomization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39"/>
              <p:cNvSpPr/>
              <p:nvPr/>
            </p:nvSpPr>
            <p:spPr>
              <a:xfrm>
                <a:off x="775592" y="6060888"/>
                <a:ext cx="7632456" cy="39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altLang="ko-KR" sz="1300" b="0" dirty="0" smtClean="0">
                    <a:ea typeface="HY견명조" panose="02030600000101010101" pitchFamily="18" charset="-127"/>
                    <a:cs typeface="Times New Roman" panose="02020603050405020304" pitchFamily="18" charset="0"/>
                  </a:rPr>
                  <a:t>Overhead: </a:t>
                </a:r>
                <a14:m>
                  <m:oMath xmlns:m="http://schemas.openxmlformats.org/officeDocument/2006/math">
                    <m:r>
                      <a:rPr lang="en-US" altLang="ko-KR" sz="1300" b="0" i="0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1300" b="0" i="1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field multiplications and a field inversion </a:t>
                </a:r>
                <a:endParaRPr lang="ko-KR" altLang="en-US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92" y="6060888"/>
                <a:ext cx="7632456" cy="392415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3960792"/>
            <a:ext cx="7557025" cy="1867760"/>
          </a:xfrm>
          <a:prstGeom prst="rect">
            <a:avLst/>
          </a:prstGeom>
        </p:spPr>
      </p:pic>
      <p:sp>
        <p:nvSpPr>
          <p:cNvPr id="87" name="모서리가 둥근 직사각형 86"/>
          <p:cNvSpPr/>
          <p:nvPr/>
        </p:nvSpPr>
        <p:spPr>
          <a:xfrm>
            <a:off x="1363914" y="4291001"/>
            <a:ext cx="504056" cy="167608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모서리가 둥근 직사각형 87"/>
          <p:cNvSpPr/>
          <p:nvPr/>
        </p:nvSpPr>
        <p:spPr>
          <a:xfrm>
            <a:off x="3702168" y="4291001"/>
            <a:ext cx="504056" cy="167608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39"/>
          <p:cNvSpPr/>
          <p:nvPr/>
        </p:nvSpPr>
        <p:spPr>
          <a:xfrm>
            <a:off x="775592" y="3030213"/>
            <a:ext cx="76324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400" dirty="0" smtClean="0"/>
              <a:t>focus </a:t>
            </a:r>
            <a:r>
              <a:rPr lang="en-US" altLang="ko-KR" sz="1400" dirty="0"/>
              <a:t>on </a:t>
            </a:r>
            <a:r>
              <a:rPr lang="en-US" altLang="ko-KR" sz="1400" dirty="0" smtClean="0"/>
              <a:t>implementing </a:t>
            </a:r>
            <a:r>
              <a:rPr lang="en-US" altLang="ko-KR" sz="1400" dirty="0"/>
              <a:t>a secure matrix-vector product against PA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직선 화살표 연결선 16"/>
          <p:cNvCxnSpPr/>
          <p:nvPr/>
        </p:nvCxnSpPr>
        <p:spPr>
          <a:xfrm>
            <a:off x="1774393" y="1463422"/>
            <a:ext cx="0" cy="118827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1630377" y="1651839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69287" y="1463422"/>
            <a:ext cx="10569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1999  UOV</a:t>
            </a:r>
            <a:endParaRPr lang="en-US" altLang="ko-KR" sz="1400" b="1" dirty="0">
              <a:solidFill>
                <a:srgbClr val="FF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630377" y="2067117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69285" y="1878700"/>
            <a:ext cx="598709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2005  (General) </a:t>
            </a: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Rainbow : a layered MQ-signature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scheme based on UOV</a:t>
            </a:r>
            <a:endParaRPr lang="en-US" altLang="ko-KR" sz="14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1630377" y="4092772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69285" y="3904355"/>
            <a:ext cx="314502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2012  (Efficient) Rainbow &amp; UOV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45750" y="1463422"/>
            <a:ext cx="1384627" cy="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EUROCRYPT</a:t>
            </a:r>
            <a:endParaRPr lang="en-US" altLang="ko-KR" sz="1400" b="1" dirty="0">
              <a:solidFill>
                <a:srgbClr val="FF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45750" y="1878700"/>
            <a:ext cx="1384627" cy="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ACNS</a:t>
            </a:r>
            <a:endParaRPr lang="en-US" altLang="ko-KR" sz="1400" b="1" dirty="0">
              <a:solidFill>
                <a:srgbClr val="FF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5750" y="3923687"/>
            <a:ext cx="1384627" cy="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CHES</a:t>
            </a:r>
            <a:endParaRPr lang="en-US" altLang="ko-KR" sz="1400" b="1" dirty="0">
              <a:solidFill>
                <a:srgbClr val="FF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>
            <a:off x="1774393" y="3722247"/>
            <a:ext cx="0" cy="273108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1774393" y="2770008"/>
            <a:ext cx="0" cy="75943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그룹 29"/>
          <p:cNvGrpSpPr/>
          <p:nvPr/>
        </p:nvGrpSpPr>
        <p:grpSpPr>
          <a:xfrm>
            <a:off x="2058956" y="4377320"/>
            <a:ext cx="4212468" cy="1436979"/>
            <a:chOff x="4103948" y="4870553"/>
            <a:chExt cx="4212468" cy="1436979"/>
          </a:xfrm>
        </p:grpSpPr>
        <p:grpSp>
          <p:nvGrpSpPr>
            <p:cNvPr id="31" name="그룹 30"/>
            <p:cNvGrpSpPr/>
            <p:nvPr/>
          </p:nvGrpSpPr>
          <p:grpSpPr>
            <a:xfrm>
              <a:off x="4103948" y="4870553"/>
              <a:ext cx="4212468" cy="1426350"/>
              <a:chOff x="1146276" y="3610017"/>
              <a:chExt cx="4212468" cy="1426350"/>
            </a:xfrm>
          </p:grpSpPr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297" y="3732077"/>
                <a:ext cx="2447263" cy="990205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364" y="4731134"/>
                <a:ext cx="1296144" cy="305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7030A0"/>
                  </a:buClr>
                </a:pPr>
                <a:r>
                  <a:rPr lang="en-US" altLang="ko-KR" sz="12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Rainbow</a:t>
                </a:r>
                <a:endParaRPr lang="en-US" altLang="ko-KR" sz="12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모서리가 둥근 직사각형 35"/>
              <p:cNvSpPr/>
              <p:nvPr/>
            </p:nvSpPr>
            <p:spPr>
              <a:xfrm>
                <a:off x="1146276" y="3610017"/>
                <a:ext cx="4212468" cy="1426350"/>
              </a:xfrm>
              <a:prstGeom prst="roundRect">
                <a:avLst/>
              </a:prstGeom>
              <a:noFill/>
              <a:ln>
                <a:solidFill>
                  <a:srgbClr val="096F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557" y="4963768"/>
              <a:ext cx="1204001" cy="102278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1EC71D-2B01-45E1-A8C2-22C9D664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481" y="6002299"/>
              <a:ext cx="1296144" cy="30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12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UOV</a:t>
              </a:r>
              <a:endParaRPr lang="en-US" altLang="ko-KR" sz="12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2007563" y="2902596"/>
            <a:ext cx="3068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Efficient Implementations in HW/SW</a:t>
            </a:r>
            <a:endParaRPr lang="ko-KR" altLang="en-US" sz="1400" b="1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969285" y="2255533"/>
            <a:ext cx="328679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2006  efficient software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implementations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45750" y="2274865"/>
            <a:ext cx="1384627" cy="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SAC</a:t>
            </a:r>
            <a:endParaRPr lang="en-US" altLang="ko-KR" sz="1400" b="1" dirty="0">
              <a:solidFill>
                <a:srgbClr val="FF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1630377" y="2493313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2007563" y="3315594"/>
            <a:ext cx="3089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1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eduction in the size of the public key</a:t>
            </a:r>
            <a:endParaRPr lang="ko-KR" altLang="en-US" sz="1400" b="1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1630377" y="6132885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969285" y="5944468"/>
            <a:ext cx="314502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2017  Lifted UOV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45750" y="5963800"/>
            <a:ext cx="1384627" cy="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INDOCRYPT</a:t>
            </a:r>
            <a:endParaRPr lang="en-US" altLang="ko-KR" sz="1400" b="1" dirty="0">
              <a:solidFill>
                <a:srgbClr val="FF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5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UOV </a:t>
            </a:r>
            <a:r>
              <a:rPr lang="en-US" altLang="ko-KR" sz="2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Variants Signature schemes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02577" y="4300521"/>
            <a:ext cx="1176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Czypek</a:t>
            </a: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et al.</a:t>
            </a:r>
            <a:endParaRPr lang="ko-KR" altLang="en-US" sz="14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02577" y="6271577"/>
            <a:ext cx="1247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Beullens</a:t>
            </a: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et al.</a:t>
            </a:r>
            <a:endParaRPr lang="ko-KR" altLang="en-US" sz="14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9" name="직사각형 39"/>
          <p:cNvSpPr/>
          <p:nvPr/>
        </p:nvSpPr>
        <p:spPr>
          <a:xfrm>
            <a:off x="3649269" y="6253986"/>
            <a:ext cx="4739155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It uses the linear map T of CHES form</a:t>
            </a:r>
            <a:endParaRPr lang="en-US" altLang="ko-KR" sz="13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왼쪽으로 구부러진 화살표 2"/>
          <p:cNvSpPr/>
          <p:nvPr/>
        </p:nvSpPr>
        <p:spPr>
          <a:xfrm rot="19628604">
            <a:off x="3116835" y="1550967"/>
            <a:ext cx="243582" cy="405721"/>
          </a:xfrm>
          <a:prstGeom prst="curved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450994" y="1559073"/>
            <a:ext cx="3641286" cy="3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2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Improving efficiency and reducing the key sizes</a:t>
            </a:r>
            <a:endParaRPr lang="en-US" altLang="ko-KR" sz="1200" dirty="0">
              <a:solidFill>
                <a:srgbClr val="FF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0" name="직사각형 39"/>
          <p:cNvSpPr/>
          <p:nvPr/>
        </p:nvSpPr>
        <p:spPr>
          <a:xfrm>
            <a:off x="3649269" y="5968763"/>
            <a:ext cx="4739155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For smaller UOV public keys</a:t>
            </a:r>
            <a:endParaRPr lang="en-US" altLang="ko-KR" sz="13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337891" y="4419881"/>
            <a:ext cx="2749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altLang="ko-KR" sz="1200" dirty="0" smtClean="0"/>
              <a:t>reducing </a:t>
            </a:r>
            <a:r>
              <a:rPr lang="en-US" altLang="ko-KR" sz="1200" dirty="0"/>
              <a:t>the key space and runtime</a:t>
            </a:r>
            <a:endParaRPr lang="en-US" altLang="ko-KR" sz="1200" dirty="0">
              <a:solidFill>
                <a:srgbClr val="FF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337891" y="4771884"/>
            <a:ext cx="2749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altLang="ko-KR" sz="1200" dirty="0"/>
              <a:t>removing the constant </a:t>
            </a:r>
            <a:r>
              <a:rPr lang="en-US" altLang="ko-KR" sz="1200" dirty="0" smtClean="0"/>
              <a:t>part</a:t>
            </a:r>
            <a:endParaRPr lang="en-US" altLang="ko-KR" sz="1200" dirty="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337891" y="5115493"/>
            <a:ext cx="2749142" cy="3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altLang="ko-KR" sz="1200" dirty="0" smtClean="0"/>
              <a:t>Appling linear maps like the picture</a:t>
            </a:r>
            <a:endParaRPr lang="en-US" altLang="ko-KR" sz="1200" dirty="0"/>
          </a:p>
        </p:txBody>
      </p:sp>
      <p:sp>
        <p:nvSpPr>
          <p:cNvPr id="46" name="직사각형 39"/>
          <p:cNvSpPr/>
          <p:nvPr/>
        </p:nvSpPr>
        <p:spPr>
          <a:xfrm rot="20815865">
            <a:off x="1759075" y="4260173"/>
            <a:ext cx="1355375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buClr>
                <a:schemeClr val="accent6"/>
              </a:buClr>
            </a:pPr>
            <a:r>
              <a:rPr lang="en-US" altLang="ko-KR" sz="13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CHES form</a:t>
            </a:r>
            <a:endParaRPr lang="en-US" altLang="ko-KR" sz="13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Conclusion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EC71D-2B01-45E1-A8C2-22C9D664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250088"/>
            <a:ext cx="8136904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contributions</a:t>
            </a:r>
            <a:endParaRPr lang="en-US" altLang="ko-K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EC71D-2B01-45E1-A8C2-22C9D664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937319"/>
            <a:ext cx="8136904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work</a:t>
            </a:r>
            <a:endParaRPr lang="en-US" altLang="ko-K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775592" y="4411717"/>
            <a:ext cx="7632456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More efficient countermeasures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직사각형 39"/>
          <p:cNvSpPr/>
          <p:nvPr/>
        </p:nvSpPr>
        <p:spPr>
          <a:xfrm>
            <a:off x="775592" y="4833156"/>
            <a:ext cx="7632456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Security analysis against high-order and fault injection attacks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직사각형 39"/>
          <p:cNvSpPr/>
          <p:nvPr/>
        </p:nvSpPr>
        <p:spPr>
          <a:xfrm>
            <a:off x="775592" y="1739355"/>
            <a:ext cx="7632456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CPA </a:t>
            </a:r>
            <a:r>
              <a:rPr lang="en-US" altLang="ko-KR" sz="16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on </a:t>
            </a:r>
            <a:r>
              <a:rPr lang="en-US" altLang="ko-KR" sz="16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Rainbow and  UOV </a:t>
            </a:r>
            <a:r>
              <a:rPr lang="en-US" altLang="ko-KR" sz="16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implementation with </a:t>
            </a:r>
            <a:r>
              <a:rPr lang="en-US" altLang="ko-KR" sz="16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equivalent </a:t>
            </a:r>
            <a:r>
              <a:rPr lang="en-US" altLang="ko-KR" sz="16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keys in CHES 2012</a:t>
            </a:r>
            <a:endParaRPr lang="ko-KR" altLang="en-US" sz="16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직사각형 39"/>
          <p:cNvSpPr/>
          <p:nvPr/>
        </p:nvSpPr>
        <p:spPr>
          <a:xfrm>
            <a:off x="775592" y="2133526"/>
            <a:ext cx="7632456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Hybrid attack on Rainbow </a:t>
            </a:r>
            <a:r>
              <a:rPr lang="en-US" altLang="ko-KR" sz="16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implementation with random linear maps</a:t>
            </a:r>
            <a:endParaRPr lang="ko-KR" altLang="en-US" sz="16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직사각형 39"/>
          <p:cNvSpPr/>
          <p:nvPr/>
        </p:nvSpPr>
        <p:spPr>
          <a:xfrm>
            <a:off x="775592" y="2566262"/>
            <a:ext cx="7632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Our attacks can </a:t>
            </a:r>
            <a:r>
              <a:rPr lang="en-US" altLang="ko-KR" sz="16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apply to other MQ-signature schemes</a:t>
            </a:r>
            <a:r>
              <a:rPr lang="en-US" altLang="ko-KR" sz="16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sz="16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직사각형 39"/>
          <p:cNvSpPr/>
          <p:nvPr/>
        </p:nvSpPr>
        <p:spPr>
          <a:xfrm>
            <a:off x="775592" y="3003145"/>
            <a:ext cx="7632456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Countermeasure against first-order CPA</a:t>
            </a:r>
            <a:endParaRPr lang="ko-KR" altLang="en-US" sz="16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5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613685" y="2064227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52593" y="1875810"/>
            <a:ext cx="26849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1998 Simple </a:t>
            </a:r>
            <a:r>
              <a:rPr lang="en-US" altLang="ko-KR" sz="1400" b="1" dirty="0">
                <a:solidFill>
                  <a:srgbClr val="0C03BD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Power</a:t>
            </a: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Analysis</a:t>
            </a:r>
          </a:p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Differential Power Analysis</a:t>
            </a:r>
            <a:endParaRPr lang="en-US" altLang="ko-KR" sz="14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613685" y="2802891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52594" y="2614474"/>
            <a:ext cx="268491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2004 Correlation Power Analysis</a:t>
            </a:r>
            <a:endParaRPr lang="en-US" altLang="ko-KR" sz="1400" b="1" dirty="0">
              <a:solidFill>
                <a:srgbClr val="FF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613685" y="1648949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52594" y="1460532"/>
            <a:ext cx="25232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1996 </a:t>
            </a:r>
            <a:r>
              <a:rPr lang="en-US" altLang="ko-KR" sz="1400" b="1" dirty="0" smtClean="0">
                <a:solidFill>
                  <a:srgbClr val="0C03BD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Timing</a:t>
            </a: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Attacks</a:t>
            </a:r>
            <a:endParaRPr lang="en-US" altLang="ko-KR" sz="1400" b="1" dirty="0">
              <a:solidFill>
                <a:srgbClr val="FF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613685" y="4193794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52593" y="4005377"/>
            <a:ext cx="314433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2017 </a:t>
            </a:r>
            <a:r>
              <a:rPr lang="en-US" altLang="ko-KR" sz="1400" b="1" dirty="0" smtClean="0">
                <a:solidFill>
                  <a:srgbClr val="0C03BD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Semi-invasive</a:t>
            </a: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Attack on </a:t>
            </a:r>
            <a:r>
              <a:rPr lang="en-US" altLang="ko-KR" sz="1400" b="1" dirty="0" err="1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enTTS</a:t>
            </a:r>
            <a:endParaRPr lang="en-US" altLang="ko-KR" sz="1400" b="1" dirty="0">
              <a:solidFill>
                <a:srgbClr val="FF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380" y="4024818"/>
            <a:ext cx="1523090" cy="34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Clr>
                <a:srgbClr val="7030A0"/>
              </a:buClr>
            </a:pPr>
            <a:r>
              <a:rPr lang="en-US" altLang="ko-KR" sz="105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The Computer Journal</a:t>
            </a:r>
            <a:endParaRPr lang="en-US" altLang="ko-KR" sz="1050" b="1" dirty="0">
              <a:solidFill>
                <a:srgbClr val="FF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6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SCA on </a:t>
            </a:r>
            <a:r>
              <a:rPr lang="en-US" altLang="ko-KR" sz="2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UOV Variants Signature schemes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53" y="3745181"/>
            <a:ext cx="1140215" cy="1362571"/>
          </a:xfrm>
          <a:prstGeom prst="rect">
            <a:avLst/>
          </a:prstGeom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16357" y="3067693"/>
            <a:ext cx="6012668" cy="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Implementations of post-quantum algorithms are 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vulnerable to </a:t>
            </a: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PA</a:t>
            </a:r>
            <a:endParaRPr lang="en-US" altLang="ko-KR" sz="1400" b="1" dirty="0" smtClean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763688" y="1457856"/>
            <a:ext cx="0" cy="144438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1763688" y="4012467"/>
            <a:ext cx="0" cy="244086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1763688" y="3088587"/>
            <a:ext cx="0" cy="75943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/>
          <p:cNvGrpSpPr/>
          <p:nvPr/>
        </p:nvGrpSpPr>
        <p:grpSpPr>
          <a:xfrm>
            <a:off x="203620" y="4740522"/>
            <a:ext cx="8716661" cy="1764274"/>
            <a:chOff x="203620" y="4740522"/>
            <a:chExt cx="8716661" cy="176427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1613685" y="5163631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952593" y="4833156"/>
              <a:ext cx="4016407" cy="49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2000" b="1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2018 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Ours</a:t>
              </a:r>
              <a:endPara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03620" y="4833156"/>
              <a:ext cx="13846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2000" b="1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CHES</a:t>
              </a:r>
              <a:endPara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952593" y="5373216"/>
              <a:ext cx="546372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Non-invasive</a:t>
              </a:r>
              <a:r>
                <a:rPr lang="en-US" altLang="ko-KR" sz="2000" b="1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 Attacks on Rainbow and UOV</a:t>
              </a:r>
              <a:endPara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68" y="4833156"/>
              <a:ext cx="1936013" cy="1671640"/>
            </a:xfrm>
            <a:prstGeom prst="rect">
              <a:avLst/>
            </a:prstGeom>
          </p:spPr>
        </p:pic>
        <p:pic>
          <p:nvPicPr>
            <p:cNvPr id="1030" name="Picture 6" descr="star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216" y="4740522"/>
              <a:ext cx="734459" cy="73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16357" y="3408102"/>
            <a:ext cx="6012668" cy="38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The</a:t>
            </a:r>
            <a:r>
              <a:rPr lang="en-US" altLang="ko-KR" sz="1400" dirty="0"/>
              <a:t>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studies </a:t>
            </a: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of PA against UOV variants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lack. </a:t>
            </a:r>
            <a:endParaRPr lang="en-US" altLang="ko-KR" sz="14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31540" y="4309355"/>
            <a:ext cx="77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Yi </a:t>
            </a: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et al.</a:t>
            </a:r>
            <a:endParaRPr lang="ko-KR" altLang="en-US" sz="14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31540" y="1495060"/>
            <a:ext cx="1146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Paul Kocher</a:t>
            </a:r>
            <a:endParaRPr lang="ko-KR" altLang="en-US" sz="14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Signature generation on </a:t>
            </a:r>
            <a:r>
              <a:rPr lang="en-US" altLang="ko-KR" sz="2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Rainbow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1353542"/>
                <a:ext cx="8136904" cy="464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altLang="ko-KR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Secret maps 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n-US" altLang="ko-KR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353542"/>
                <a:ext cx="8136904" cy="464614"/>
              </a:xfrm>
              <a:prstGeom prst="rect">
                <a:avLst/>
              </a:prstGeom>
              <a:blipFill>
                <a:blip r:embed="rId3"/>
                <a:stretch>
                  <a:fillRect l="-525" b="-1973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8" name="그룹 197"/>
          <p:cNvGrpSpPr/>
          <p:nvPr/>
        </p:nvGrpSpPr>
        <p:grpSpPr>
          <a:xfrm>
            <a:off x="3711287" y="2456892"/>
            <a:ext cx="1859215" cy="2327358"/>
            <a:chOff x="3711287" y="2456892"/>
            <a:chExt cx="1859215" cy="2327358"/>
          </a:xfrm>
        </p:grpSpPr>
        <p:sp>
          <p:nvSpPr>
            <p:cNvPr id="143" name="모서리가 둥근 직사각형 142"/>
            <p:cNvSpPr/>
            <p:nvPr/>
          </p:nvSpPr>
          <p:spPr>
            <a:xfrm>
              <a:off x="3711287" y="3020054"/>
              <a:ext cx="1859215" cy="17641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직사각형 145"/>
                <p:cNvSpPr/>
                <p:nvPr/>
              </p:nvSpPr>
              <p:spPr>
                <a:xfrm>
                  <a:off x="4139952" y="2456892"/>
                  <a:ext cx="1001886" cy="360040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Inverse </a:t>
                  </a:r>
                  <a14:m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ℱ</m:t>
                      </m:r>
                    </m:oMath>
                  </a14:m>
                  <a:endParaRPr lang="ko-KR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6" name="직사각형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2456892"/>
                  <a:ext cx="1001886" cy="3600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8" name="그림 1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703" y="3423080"/>
              <a:ext cx="1756593" cy="958143"/>
            </a:xfrm>
            <a:prstGeom prst="rect">
              <a:avLst/>
            </a:prstGeom>
          </p:spPr>
        </p:pic>
      </p:grpSp>
      <p:grpSp>
        <p:nvGrpSpPr>
          <p:cNvPr id="197" name="그룹 196"/>
          <p:cNvGrpSpPr/>
          <p:nvPr/>
        </p:nvGrpSpPr>
        <p:grpSpPr>
          <a:xfrm>
            <a:off x="1313345" y="2456892"/>
            <a:ext cx="1541644" cy="2329315"/>
            <a:chOff x="1313345" y="2456892"/>
            <a:chExt cx="1541644" cy="2329315"/>
          </a:xfrm>
        </p:grpSpPr>
        <p:sp>
          <p:nvSpPr>
            <p:cNvPr id="144" name="모서리가 둥근 직사각형 143"/>
            <p:cNvSpPr/>
            <p:nvPr/>
          </p:nvSpPr>
          <p:spPr>
            <a:xfrm>
              <a:off x="1321338" y="3022011"/>
              <a:ext cx="1533651" cy="17641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직사각형 146"/>
                <p:cNvSpPr/>
                <p:nvPr/>
              </p:nvSpPr>
              <p:spPr>
                <a:xfrm>
                  <a:off x="1587221" y="2456892"/>
                  <a:ext cx="1001886" cy="3600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Inverse 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endParaRPr lang="en-US" altLang="ko-KR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직사각형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221" y="2456892"/>
                  <a:ext cx="1001886" cy="360040"/>
                </a:xfrm>
                <a:prstGeom prst="rect">
                  <a:avLst/>
                </a:prstGeom>
                <a:blipFill>
                  <a:blip r:embed="rId6"/>
                  <a:stretch>
                    <a:fillRect l="-602" t="-1667"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9" name="그림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45" y="3456083"/>
              <a:ext cx="1533651" cy="773926"/>
            </a:xfrm>
            <a:prstGeom prst="rect">
              <a:avLst/>
            </a:prstGeom>
          </p:spPr>
        </p:pic>
      </p:grpSp>
      <p:grpSp>
        <p:nvGrpSpPr>
          <p:cNvPr id="199" name="그룹 198"/>
          <p:cNvGrpSpPr/>
          <p:nvPr/>
        </p:nvGrpSpPr>
        <p:grpSpPr>
          <a:xfrm>
            <a:off x="6426968" y="2456892"/>
            <a:ext cx="1536541" cy="2327358"/>
            <a:chOff x="6426968" y="2456892"/>
            <a:chExt cx="1536541" cy="2327358"/>
          </a:xfrm>
        </p:grpSpPr>
        <p:sp>
          <p:nvSpPr>
            <p:cNvPr id="142" name="모서리가 둥근 직사각형 141"/>
            <p:cNvSpPr/>
            <p:nvPr/>
          </p:nvSpPr>
          <p:spPr>
            <a:xfrm>
              <a:off x="6426968" y="2960948"/>
              <a:ext cx="1536541" cy="182330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직사각형 144"/>
                <p:cNvSpPr/>
                <p:nvPr/>
              </p:nvSpPr>
              <p:spPr>
                <a:xfrm>
                  <a:off x="6694296" y="2456892"/>
                  <a:ext cx="1001886" cy="36004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Inverse 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a14:m>
                  <a:endParaRPr lang="ko-KR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5" name="직사각형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296" y="2456892"/>
                  <a:ext cx="1001886" cy="360040"/>
                </a:xfrm>
                <a:prstGeom prst="rect">
                  <a:avLst/>
                </a:prstGeom>
                <a:blipFill>
                  <a:blip r:embed="rId8"/>
                  <a:stretch>
                    <a:fillRect l="-1212" t="-1667"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0" name="그림 14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3" r="6158"/>
            <a:stretch/>
          </p:blipFill>
          <p:spPr>
            <a:xfrm>
              <a:off x="6480211" y="3489535"/>
              <a:ext cx="1440161" cy="825232"/>
            </a:xfrm>
            <a:prstGeom prst="rect">
              <a:avLst/>
            </a:prstGeom>
          </p:spPr>
        </p:pic>
      </p:grpSp>
      <p:grpSp>
        <p:nvGrpSpPr>
          <p:cNvPr id="208" name="그룹 207"/>
          <p:cNvGrpSpPr/>
          <p:nvPr/>
        </p:nvGrpSpPr>
        <p:grpSpPr>
          <a:xfrm>
            <a:off x="8005917" y="3175274"/>
            <a:ext cx="201554" cy="1443992"/>
            <a:chOff x="8005917" y="3175274"/>
            <a:chExt cx="201554" cy="1443992"/>
          </a:xfrm>
        </p:grpSpPr>
        <p:cxnSp>
          <p:nvCxnSpPr>
            <p:cNvPr id="151" name="직선 화살표 연결선 150"/>
            <p:cNvCxnSpPr/>
            <p:nvPr/>
          </p:nvCxnSpPr>
          <p:spPr>
            <a:xfrm>
              <a:off x="8005917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직선 화살표 연결선 151"/>
            <p:cNvCxnSpPr/>
            <p:nvPr/>
          </p:nvCxnSpPr>
          <p:spPr>
            <a:xfrm>
              <a:off x="8005917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화살표 연결선 152"/>
            <p:cNvCxnSpPr/>
            <p:nvPr/>
          </p:nvCxnSpPr>
          <p:spPr>
            <a:xfrm>
              <a:off x="8005917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직선 화살표 연결선 153"/>
            <p:cNvCxnSpPr/>
            <p:nvPr/>
          </p:nvCxnSpPr>
          <p:spPr>
            <a:xfrm>
              <a:off x="8005917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그룹 210"/>
          <p:cNvGrpSpPr/>
          <p:nvPr/>
        </p:nvGrpSpPr>
        <p:grpSpPr>
          <a:xfrm>
            <a:off x="430854" y="2611032"/>
            <a:ext cx="891807" cy="2134234"/>
            <a:chOff x="430854" y="2611032"/>
            <a:chExt cx="891807" cy="2134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직사각형 154"/>
                <p:cNvSpPr/>
                <p:nvPr/>
              </p:nvSpPr>
              <p:spPr>
                <a:xfrm>
                  <a:off x="715795" y="4068238"/>
                  <a:ext cx="309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5" name="직사각형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95" y="4068238"/>
                  <a:ext cx="3097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0" name="그룹 199"/>
            <p:cNvGrpSpPr/>
            <p:nvPr/>
          </p:nvGrpSpPr>
          <p:grpSpPr>
            <a:xfrm>
              <a:off x="430854" y="2611032"/>
              <a:ext cx="891807" cy="2134234"/>
              <a:chOff x="430854" y="2611032"/>
              <a:chExt cx="891807" cy="2134234"/>
            </a:xfrm>
          </p:grpSpPr>
          <p:sp>
            <p:nvSpPr>
              <p:cNvPr id="156" name="직사각형 155"/>
              <p:cNvSpPr/>
              <p:nvPr/>
            </p:nvSpPr>
            <p:spPr>
              <a:xfrm>
                <a:off x="750758" y="3010026"/>
                <a:ext cx="252000" cy="25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직사각형 156"/>
              <p:cNvSpPr/>
              <p:nvPr/>
            </p:nvSpPr>
            <p:spPr>
              <a:xfrm>
                <a:off x="750758" y="3382229"/>
                <a:ext cx="252000" cy="25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직사각형 157"/>
              <p:cNvSpPr/>
              <p:nvPr/>
            </p:nvSpPr>
            <p:spPr>
              <a:xfrm>
                <a:off x="750758" y="3724293"/>
                <a:ext cx="252000" cy="25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직사각형 158"/>
              <p:cNvSpPr/>
              <p:nvPr/>
            </p:nvSpPr>
            <p:spPr>
              <a:xfrm>
                <a:off x="750758" y="4493266"/>
                <a:ext cx="252000" cy="25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30854" y="2611032"/>
                <a:ext cx="8918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message</a:t>
                </a:r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3" name="그룹 202"/>
          <p:cNvGrpSpPr/>
          <p:nvPr/>
        </p:nvGrpSpPr>
        <p:grpSpPr>
          <a:xfrm>
            <a:off x="3128733" y="3010026"/>
            <a:ext cx="309700" cy="1735240"/>
            <a:chOff x="3128733" y="3010026"/>
            <a:chExt cx="309700" cy="1735240"/>
          </a:xfrm>
        </p:grpSpPr>
        <p:sp>
          <p:nvSpPr>
            <p:cNvPr id="161" name="직사각형 160"/>
            <p:cNvSpPr/>
            <p:nvPr/>
          </p:nvSpPr>
          <p:spPr>
            <a:xfrm>
              <a:off x="3157583" y="3010026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S</a:t>
              </a:r>
              <a:endParaRPr lang="ko-KR" altLang="en-US" sz="1000" b="1" dirty="0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3157583" y="3382229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/>
                <a:t>S</a:t>
              </a:r>
              <a:endParaRPr lang="ko-KR" altLang="en-US" sz="1000" b="1" dirty="0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3157583" y="3724293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M</a:t>
              </a:r>
              <a:endParaRPr lang="ko-KR" altLang="en-US" sz="1000" b="1" dirty="0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3157583" y="4493266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/>
                <a:t>A</a:t>
              </a:r>
              <a:endParaRPr lang="ko-KR" altLang="en-US" sz="1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직사각형 164"/>
                <p:cNvSpPr/>
                <p:nvPr/>
              </p:nvSpPr>
              <p:spPr>
                <a:xfrm>
                  <a:off x="3128733" y="4027048"/>
                  <a:ext cx="309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5" name="직사각형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8733" y="4027048"/>
                  <a:ext cx="3097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6" name="그룹 205"/>
          <p:cNvGrpSpPr/>
          <p:nvPr/>
        </p:nvGrpSpPr>
        <p:grpSpPr>
          <a:xfrm>
            <a:off x="5845486" y="3020054"/>
            <a:ext cx="309700" cy="1735240"/>
            <a:chOff x="5845486" y="3020054"/>
            <a:chExt cx="309700" cy="1735240"/>
          </a:xfrm>
        </p:grpSpPr>
        <p:sp>
          <p:nvSpPr>
            <p:cNvPr id="166" name="직사각형 165"/>
            <p:cNvSpPr/>
            <p:nvPr/>
          </p:nvSpPr>
          <p:spPr>
            <a:xfrm>
              <a:off x="5874336" y="3020054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/>
                <a:t>8</a:t>
              </a:r>
              <a:endParaRPr lang="ko-KR" altLang="en-US" sz="1000" b="1" dirty="0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5874336" y="3392257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7</a:t>
              </a:r>
              <a:endParaRPr lang="ko-KR" altLang="en-US" sz="1000" b="1" dirty="0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874336" y="3734321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80</a:t>
              </a:r>
              <a:endParaRPr lang="ko-KR" altLang="en-US" sz="1000" b="1" dirty="0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874336" y="4503294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2</a:t>
              </a:r>
              <a:endParaRPr lang="ko-KR" altLang="en-US" sz="1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직사각형 169"/>
                <p:cNvSpPr/>
                <p:nvPr/>
              </p:nvSpPr>
              <p:spPr>
                <a:xfrm>
                  <a:off x="5845486" y="4037076"/>
                  <a:ext cx="309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0" name="직사각형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5486" y="4037076"/>
                  <a:ext cx="3097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0" name="그룹 209"/>
          <p:cNvGrpSpPr/>
          <p:nvPr/>
        </p:nvGrpSpPr>
        <p:grpSpPr>
          <a:xfrm>
            <a:off x="7953506" y="2611032"/>
            <a:ext cx="891807" cy="2134234"/>
            <a:chOff x="7953506" y="2611032"/>
            <a:chExt cx="891807" cy="2134234"/>
          </a:xfrm>
        </p:grpSpPr>
        <p:grpSp>
          <p:nvGrpSpPr>
            <p:cNvPr id="209" name="그룹 208"/>
            <p:cNvGrpSpPr/>
            <p:nvPr/>
          </p:nvGrpSpPr>
          <p:grpSpPr>
            <a:xfrm>
              <a:off x="8248396" y="3010026"/>
              <a:ext cx="309700" cy="1735240"/>
              <a:chOff x="8248396" y="3010026"/>
              <a:chExt cx="309700" cy="1735240"/>
            </a:xfrm>
          </p:grpSpPr>
          <p:sp>
            <p:nvSpPr>
              <p:cNvPr id="171" name="직사각형 170"/>
              <p:cNvSpPr/>
              <p:nvPr/>
            </p:nvSpPr>
            <p:spPr>
              <a:xfrm>
                <a:off x="8277246" y="3010026"/>
                <a:ext cx="252000" cy="2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/>
                  <a:t>75</a:t>
                </a:r>
                <a:endParaRPr lang="ko-KR" altLang="en-US" sz="1000" b="1" dirty="0"/>
              </a:p>
            </p:txBody>
          </p:sp>
          <p:sp>
            <p:nvSpPr>
              <p:cNvPr id="172" name="직사각형 171"/>
              <p:cNvSpPr/>
              <p:nvPr/>
            </p:nvSpPr>
            <p:spPr>
              <a:xfrm>
                <a:off x="8277246" y="3382229"/>
                <a:ext cx="252000" cy="2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/>
                  <a:t>2</a:t>
                </a:r>
                <a:endParaRPr lang="ko-KR" altLang="en-US" sz="1000" b="1" dirty="0"/>
              </a:p>
            </p:txBody>
          </p:sp>
          <p:sp>
            <p:nvSpPr>
              <p:cNvPr id="173" name="직사각형 172"/>
              <p:cNvSpPr/>
              <p:nvPr/>
            </p:nvSpPr>
            <p:spPr>
              <a:xfrm>
                <a:off x="8277246" y="3724293"/>
                <a:ext cx="252000" cy="2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/>
                  <a:t>12</a:t>
                </a:r>
                <a:endParaRPr lang="ko-KR" altLang="en-US" sz="1000" b="1" dirty="0"/>
              </a:p>
            </p:txBody>
          </p:sp>
          <p:sp>
            <p:nvSpPr>
              <p:cNvPr id="174" name="직사각형 173"/>
              <p:cNvSpPr/>
              <p:nvPr/>
            </p:nvSpPr>
            <p:spPr>
              <a:xfrm>
                <a:off x="8277246" y="4493266"/>
                <a:ext cx="252000" cy="2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/>
                  <a:t>5</a:t>
                </a:r>
                <a:endParaRPr lang="ko-KR" altLang="en-US" sz="10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직사각형 174"/>
                  <p:cNvSpPr/>
                  <p:nvPr/>
                </p:nvSpPr>
                <p:spPr>
                  <a:xfrm>
                    <a:off x="8248396" y="4027048"/>
                    <a:ext cx="309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brk m:alnAt="7"/>
                            </m:rPr>
                            <a:rPr lang="en-US" altLang="ko-KR" b="1" i="1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175" name="직사각형 1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8396" y="4027048"/>
                    <a:ext cx="30970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6" name="TextBox 175"/>
            <p:cNvSpPr txBox="1"/>
            <p:nvPr/>
          </p:nvSpPr>
          <p:spPr>
            <a:xfrm>
              <a:off x="7953506" y="2611032"/>
              <a:ext cx="891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signature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7" name="그룹 206"/>
          <p:cNvGrpSpPr/>
          <p:nvPr/>
        </p:nvGrpSpPr>
        <p:grpSpPr>
          <a:xfrm>
            <a:off x="6162880" y="3175274"/>
            <a:ext cx="201554" cy="1443992"/>
            <a:chOff x="6162880" y="3175274"/>
            <a:chExt cx="201554" cy="1443992"/>
          </a:xfrm>
        </p:grpSpPr>
        <p:cxnSp>
          <p:nvCxnSpPr>
            <p:cNvPr id="177" name="직선 화살표 연결선 176"/>
            <p:cNvCxnSpPr/>
            <p:nvPr/>
          </p:nvCxnSpPr>
          <p:spPr>
            <a:xfrm>
              <a:off x="6162880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직선 화살표 연결선 177"/>
            <p:cNvCxnSpPr/>
            <p:nvPr/>
          </p:nvCxnSpPr>
          <p:spPr>
            <a:xfrm>
              <a:off x="6162880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화살표 연결선 178"/>
            <p:cNvCxnSpPr/>
            <p:nvPr/>
          </p:nvCxnSpPr>
          <p:spPr>
            <a:xfrm>
              <a:off x="6162880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직선 화살표 연결선 179"/>
            <p:cNvCxnSpPr/>
            <p:nvPr/>
          </p:nvCxnSpPr>
          <p:spPr>
            <a:xfrm>
              <a:off x="6162880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그룹 204"/>
          <p:cNvGrpSpPr/>
          <p:nvPr/>
        </p:nvGrpSpPr>
        <p:grpSpPr>
          <a:xfrm>
            <a:off x="5626374" y="3175274"/>
            <a:ext cx="201554" cy="1443992"/>
            <a:chOff x="5626374" y="3175274"/>
            <a:chExt cx="201554" cy="1443992"/>
          </a:xfrm>
        </p:grpSpPr>
        <p:cxnSp>
          <p:nvCxnSpPr>
            <p:cNvPr id="181" name="직선 화살표 연결선 180"/>
            <p:cNvCxnSpPr/>
            <p:nvPr/>
          </p:nvCxnSpPr>
          <p:spPr>
            <a:xfrm>
              <a:off x="5626374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직선 화살표 연결선 181"/>
            <p:cNvCxnSpPr/>
            <p:nvPr/>
          </p:nvCxnSpPr>
          <p:spPr>
            <a:xfrm>
              <a:off x="5626374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직선 화살표 연결선 182"/>
            <p:cNvCxnSpPr/>
            <p:nvPr/>
          </p:nvCxnSpPr>
          <p:spPr>
            <a:xfrm>
              <a:off x="5626374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화살표 연결선 183"/>
            <p:cNvCxnSpPr/>
            <p:nvPr/>
          </p:nvCxnSpPr>
          <p:spPr>
            <a:xfrm>
              <a:off x="5626374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그룹 203"/>
          <p:cNvGrpSpPr/>
          <p:nvPr/>
        </p:nvGrpSpPr>
        <p:grpSpPr>
          <a:xfrm>
            <a:off x="3440495" y="3175274"/>
            <a:ext cx="201554" cy="1443992"/>
            <a:chOff x="3440495" y="3175274"/>
            <a:chExt cx="201554" cy="1443992"/>
          </a:xfrm>
        </p:grpSpPr>
        <p:cxnSp>
          <p:nvCxnSpPr>
            <p:cNvPr id="185" name="직선 화살표 연결선 184"/>
            <p:cNvCxnSpPr/>
            <p:nvPr/>
          </p:nvCxnSpPr>
          <p:spPr>
            <a:xfrm>
              <a:off x="3440495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화살표 연결선 185"/>
            <p:cNvCxnSpPr/>
            <p:nvPr/>
          </p:nvCxnSpPr>
          <p:spPr>
            <a:xfrm>
              <a:off x="3440495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화살표 연결선 186"/>
            <p:cNvCxnSpPr/>
            <p:nvPr/>
          </p:nvCxnSpPr>
          <p:spPr>
            <a:xfrm>
              <a:off x="3440495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화살표 연결선 187"/>
            <p:cNvCxnSpPr/>
            <p:nvPr/>
          </p:nvCxnSpPr>
          <p:spPr>
            <a:xfrm>
              <a:off x="3440495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그룹 201"/>
          <p:cNvGrpSpPr/>
          <p:nvPr/>
        </p:nvGrpSpPr>
        <p:grpSpPr>
          <a:xfrm>
            <a:off x="2896720" y="3175274"/>
            <a:ext cx="201554" cy="1443992"/>
            <a:chOff x="2896720" y="3175274"/>
            <a:chExt cx="201554" cy="1443992"/>
          </a:xfrm>
        </p:grpSpPr>
        <p:cxnSp>
          <p:nvCxnSpPr>
            <p:cNvPr id="189" name="직선 화살표 연결선 188"/>
            <p:cNvCxnSpPr/>
            <p:nvPr/>
          </p:nvCxnSpPr>
          <p:spPr>
            <a:xfrm>
              <a:off x="2896720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직선 화살표 연결선 189"/>
            <p:cNvCxnSpPr/>
            <p:nvPr/>
          </p:nvCxnSpPr>
          <p:spPr>
            <a:xfrm>
              <a:off x="2896720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직선 화살표 연결선 190"/>
            <p:cNvCxnSpPr/>
            <p:nvPr/>
          </p:nvCxnSpPr>
          <p:spPr>
            <a:xfrm>
              <a:off x="2896720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화살표 연결선 191"/>
            <p:cNvCxnSpPr/>
            <p:nvPr/>
          </p:nvCxnSpPr>
          <p:spPr>
            <a:xfrm>
              <a:off x="2896720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그룹 200"/>
          <p:cNvGrpSpPr/>
          <p:nvPr/>
        </p:nvGrpSpPr>
        <p:grpSpPr>
          <a:xfrm>
            <a:off x="1057584" y="3175274"/>
            <a:ext cx="201554" cy="1443992"/>
            <a:chOff x="1057584" y="3175274"/>
            <a:chExt cx="201554" cy="1443992"/>
          </a:xfrm>
        </p:grpSpPr>
        <p:cxnSp>
          <p:nvCxnSpPr>
            <p:cNvPr id="193" name="직선 화살표 연결선 192"/>
            <p:cNvCxnSpPr/>
            <p:nvPr/>
          </p:nvCxnSpPr>
          <p:spPr>
            <a:xfrm>
              <a:off x="1057584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화살표 연결선 193"/>
            <p:cNvCxnSpPr/>
            <p:nvPr/>
          </p:nvCxnSpPr>
          <p:spPr>
            <a:xfrm>
              <a:off x="1057584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화살표 연결선 194"/>
            <p:cNvCxnSpPr/>
            <p:nvPr/>
          </p:nvCxnSpPr>
          <p:spPr>
            <a:xfrm>
              <a:off x="1057584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화살표 연결선 195"/>
            <p:cNvCxnSpPr/>
            <p:nvPr/>
          </p:nvCxnSpPr>
          <p:spPr>
            <a:xfrm>
              <a:off x="1057584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그룹 228"/>
          <p:cNvGrpSpPr/>
          <p:nvPr/>
        </p:nvGrpSpPr>
        <p:grpSpPr>
          <a:xfrm>
            <a:off x="3642048" y="5065333"/>
            <a:ext cx="2370111" cy="752722"/>
            <a:chOff x="3642048" y="5065333"/>
            <a:chExt cx="2370111" cy="752722"/>
          </a:xfrm>
        </p:grpSpPr>
        <p:sp>
          <p:nvSpPr>
            <p:cNvPr id="218" name="직사각형 39"/>
            <p:cNvSpPr/>
            <p:nvPr/>
          </p:nvSpPr>
          <p:spPr>
            <a:xfrm>
              <a:off x="3642049" y="5065333"/>
              <a:ext cx="2250648" cy="356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base">
                <a:lnSpc>
                  <a:spcPct val="150000"/>
                </a:lnSpc>
                <a:buClr>
                  <a:schemeClr val="accent6"/>
                </a:buClr>
                <a:buFont typeface="Wingdings" panose="05000000000000000000" pitchFamily="2" charset="2"/>
                <a:buChar char="Ø"/>
              </a:pPr>
              <a:r>
                <a:rPr lang="en-US" altLang="ko-KR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R</a:t>
              </a:r>
              <a:r>
                <a:rPr lang="en-US" altLang="ko-KR" sz="13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andom values</a:t>
              </a:r>
              <a:endParaRPr lang="ko-KR" altLang="en-US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221" name="직사각형 39"/>
            <p:cNvSpPr/>
            <p:nvPr/>
          </p:nvSpPr>
          <p:spPr>
            <a:xfrm>
              <a:off x="3642048" y="5425640"/>
              <a:ext cx="2370111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base">
                <a:lnSpc>
                  <a:spcPct val="150000"/>
                </a:lnSpc>
                <a:buClr>
                  <a:schemeClr val="accent6"/>
                </a:buClr>
                <a:buFont typeface="Wingdings" panose="05000000000000000000" pitchFamily="2" charset="2"/>
                <a:buChar char="Ø"/>
              </a:pPr>
              <a:r>
                <a:rPr lang="en-US" altLang="ko-KR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Solving </a:t>
              </a:r>
              <a:r>
                <a:rPr lang="en-US" altLang="ko-KR" sz="13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the linear equations</a:t>
              </a:r>
              <a:endParaRPr lang="ko-KR" altLang="en-US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0" name="그룹 229"/>
          <p:cNvGrpSpPr/>
          <p:nvPr/>
        </p:nvGrpSpPr>
        <p:grpSpPr>
          <a:xfrm>
            <a:off x="686451" y="5065333"/>
            <a:ext cx="2955598" cy="726946"/>
            <a:chOff x="686451" y="5065333"/>
            <a:chExt cx="2955598" cy="7269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직사각형 39"/>
                <p:cNvSpPr/>
                <p:nvPr/>
              </p:nvSpPr>
              <p:spPr>
                <a:xfrm>
                  <a:off x="686451" y="5065333"/>
                  <a:ext cx="2955598" cy="356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 fontAlgn="base">
                    <a:lnSpc>
                      <a:spcPct val="150000"/>
                    </a:lnSpc>
                    <a:buClr>
                      <a:schemeClr val="accent6"/>
                    </a:buClr>
                    <a:buFont typeface="Wingdings" panose="05000000000000000000" pitchFamily="2" charset="2"/>
                    <a:buChar char="Ø"/>
                  </a:pPr>
                  <a:r>
                    <a:rPr lang="en-US" altLang="ko-KR" sz="13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Linear map </a:t>
                  </a:r>
                  <a14:m>
                    <m:oMath xmlns:m="http://schemas.openxmlformats.org/officeDocument/2006/math">
                      <m:r>
                        <a:rPr lang="en-US" altLang="ko-KR" sz="1300" b="0" i="1" smtClean="0">
                          <a:latin typeface="Cambria Math" panose="020405030504060302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lang="en-US" altLang="ko-KR" sz="13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 </a:t>
                  </a:r>
                  <a:endParaRPr lang="ko-KR" altLang="en-US" sz="13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3" name="직사각형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51" y="5065333"/>
                  <a:ext cx="2955598" cy="356444"/>
                </a:xfrm>
                <a:prstGeom prst="rect">
                  <a:avLst/>
                </a:prstGeom>
                <a:blipFill>
                  <a:blip r:embed="rId14"/>
                  <a:stretch>
                    <a:fillRect l="-207" b="-155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직사각형 39"/>
            <p:cNvSpPr/>
            <p:nvPr/>
          </p:nvSpPr>
          <p:spPr>
            <a:xfrm>
              <a:off x="686451" y="5415445"/>
              <a:ext cx="2955598" cy="376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base">
                <a:lnSpc>
                  <a:spcPct val="150000"/>
                </a:lnSpc>
                <a:buClr>
                  <a:schemeClr val="accent6"/>
                </a:buClr>
                <a:buFont typeface="Wingdings" panose="05000000000000000000" pitchFamily="2" charset="2"/>
                <a:buChar char="Ø"/>
              </a:pPr>
              <a:r>
                <a:rPr lang="en-US" altLang="ko-KR" sz="13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Matrix-vector product </a:t>
              </a:r>
              <a:r>
                <a:rPr lang="en-US" altLang="ko-KR" sz="1300" b="1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over </a:t>
              </a:r>
              <a:r>
                <a:rPr lang="en-US" altLang="ko-KR" sz="1400" b="1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a field</a:t>
              </a:r>
              <a:r>
                <a:rPr lang="en-US" altLang="ko-KR" sz="1300" b="1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 </a:t>
              </a:r>
              <a:endParaRPr lang="ko-KR" altLang="en-US" sz="13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8" name="그룹 227"/>
          <p:cNvGrpSpPr/>
          <p:nvPr/>
        </p:nvGrpSpPr>
        <p:grpSpPr>
          <a:xfrm>
            <a:off x="5892697" y="5065333"/>
            <a:ext cx="2955598" cy="746278"/>
            <a:chOff x="5892697" y="5065333"/>
            <a:chExt cx="2955598" cy="7462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직사각형 39"/>
                <p:cNvSpPr/>
                <p:nvPr/>
              </p:nvSpPr>
              <p:spPr>
                <a:xfrm>
                  <a:off x="5892697" y="5065333"/>
                  <a:ext cx="2955598" cy="356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 fontAlgn="base">
                    <a:lnSpc>
                      <a:spcPct val="150000"/>
                    </a:lnSpc>
                    <a:buClr>
                      <a:schemeClr val="accent6"/>
                    </a:buClr>
                    <a:buFont typeface="Wingdings" panose="05000000000000000000" pitchFamily="2" charset="2"/>
                    <a:buChar char="Ø"/>
                  </a:pPr>
                  <a:r>
                    <a:rPr lang="en-US" altLang="ko-KR" sz="13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Linear map </a:t>
                  </a:r>
                  <a14:m>
                    <m:oMath xmlns:m="http://schemas.openxmlformats.org/officeDocument/2006/math">
                      <m:r>
                        <a:rPr lang="en-US" altLang="ko-KR" sz="1300" b="0" i="1" smtClean="0">
                          <a:latin typeface="Cambria Math" panose="020405030504060302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m:t>𝑇</m:t>
                      </m:r>
                    </m:oMath>
                  </a14:m>
                  <a:r>
                    <a:rPr lang="en-US" altLang="ko-KR" sz="1300" dirty="0" smtClean="0">
                      <a:latin typeface="Times New Roman" panose="02020603050405020304" pitchFamily="18" charset="0"/>
                      <a:ea typeface="HY견명조" panose="02030600000101010101" pitchFamily="18" charset="-127"/>
                      <a:cs typeface="Times New Roman" panose="02020603050405020304" pitchFamily="18" charset="0"/>
                    </a:rPr>
                    <a:t> </a:t>
                  </a:r>
                  <a:endParaRPr lang="ko-KR" altLang="en-US" sz="1300" dirty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6" name="직사각형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697" y="5065333"/>
                  <a:ext cx="2955598" cy="356444"/>
                </a:xfrm>
                <a:prstGeom prst="rect">
                  <a:avLst/>
                </a:prstGeom>
                <a:blipFill>
                  <a:blip r:embed="rId15"/>
                  <a:stretch>
                    <a:fillRect l="-207" b="-155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" name="직사각형 39"/>
            <p:cNvSpPr/>
            <p:nvPr/>
          </p:nvSpPr>
          <p:spPr>
            <a:xfrm>
              <a:off x="5892697" y="5396113"/>
              <a:ext cx="295559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base">
                <a:lnSpc>
                  <a:spcPct val="150000"/>
                </a:lnSpc>
                <a:buClr>
                  <a:schemeClr val="accent6"/>
                </a:buClr>
                <a:buFont typeface="Wingdings" panose="05000000000000000000" pitchFamily="2" charset="2"/>
                <a:buChar char="Ø"/>
              </a:pPr>
              <a:r>
                <a:rPr lang="en-US" altLang="ko-KR" sz="13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Matrix-vector product </a:t>
              </a:r>
              <a:r>
                <a:rPr lang="en-US" altLang="ko-KR" sz="1300" b="1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over </a:t>
              </a:r>
              <a:r>
                <a:rPr lang="en-US" altLang="ko-KR" sz="1400" b="1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a field</a:t>
              </a:r>
              <a:r>
                <a:rPr lang="en-US" altLang="ko-KR" sz="13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 </a:t>
              </a:r>
              <a:endParaRPr lang="ko-KR" altLang="en-US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3" name="그룹 232"/>
          <p:cNvGrpSpPr/>
          <p:nvPr/>
        </p:nvGrpSpPr>
        <p:grpSpPr>
          <a:xfrm>
            <a:off x="2469097" y="6053517"/>
            <a:ext cx="4427868" cy="507831"/>
            <a:chOff x="2469097" y="6053517"/>
            <a:chExt cx="4427868" cy="507831"/>
          </a:xfrm>
        </p:grpSpPr>
        <p:sp>
          <p:nvSpPr>
            <p:cNvPr id="232" name="직사각형 231"/>
            <p:cNvSpPr/>
            <p:nvPr/>
          </p:nvSpPr>
          <p:spPr>
            <a:xfrm rot="20776023">
              <a:off x="2469097" y="6053714"/>
              <a:ext cx="162897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600" b="1" cap="none" spc="0" dirty="0" smtClean="0">
                  <a:ln w="0"/>
                  <a:solidFill>
                    <a:schemeClr val="accent5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 operations</a:t>
              </a:r>
              <a:endParaRPr lang="en-US" altLang="ko-KR" sz="1600" b="1" cap="none" spc="0" dirty="0">
                <a:ln w="0"/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직사각형 39"/>
            <p:cNvSpPr/>
            <p:nvPr/>
          </p:nvSpPr>
          <p:spPr>
            <a:xfrm>
              <a:off x="2896720" y="6053517"/>
              <a:ext cx="400024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buClr>
                  <a:schemeClr val="accent6"/>
                </a:buClr>
              </a:pPr>
              <a:r>
                <a:rPr lang="en-US" altLang="ko-KR" b="1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Field multiplications &amp; additions</a:t>
              </a:r>
              <a:endParaRPr lang="ko-KR" altLang="en-US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2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711287" y="2456892"/>
            <a:ext cx="1859215" cy="2327358"/>
            <a:chOff x="3711287" y="2456892"/>
            <a:chExt cx="1859215" cy="2327358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3711287" y="3020054"/>
              <a:ext cx="1859215" cy="17641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직사각형 5"/>
                <p:cNvSpPr/>
                <p:nvPr/>
              </p:nvSpPr>
              <p:spPr>
                <a:xfrm>
                  <a:off x="4139952" y="2456892"/>
                  <a:ext cx="1001886" cy="360040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Inverse </a:t>
                  </a:r>
                  <a14:m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ℱ</m:t>
                      </m:r>
                    </m:oMath>
                  </a14:m>
                  <a:endParaRPr lang="ko-KR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직사각형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2456892"/>
                  <a:ext cx="1001886" cy="3600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703" y="3423080"/>
              <a:ext cx="1756593" cy="958143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1313345" y="2456892"/>
            <a:ext cx="1541644" cy="2329315"/>
            <a:chOff x="1313345" y="2456892"/>
            <a:chExt cx="1541644" cy="2329315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1321338" y="3022011"/>
              <a:ext cx="1533651" cy="17641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직사각형 9"/>
                <p:cNvSpPr/>
                <p:nvPr/>
              </p:nvSpPr>
              <p:spPr>
                <a:xfrm>
                  <a:off x="1587221" y="2456892"/>
                  <a:ext cx="1001886" cy="3600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Inverse 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endParaRPr lang="en-US" altLang="ko-KR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직사각형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221" y="2456892"/>
                  <a:ext cx="1001886" cy="360040"/>
                </a:xfrm>
                <a:prstGeom prst="rect">
                  <a:avLst/>
                </a:prstGeom>
                <a:blipFill>
                  <a:blip r:embed="rId5"/>
                  <a:stretch>
                    <a:fillRect l="-602" t="-1667"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45" y="3456083"/>
              <a:ext cx="1533651" cy="773926"/>
            </a:xfrm>
            <a:prstGeom prst="rect">
              <a:avLst/>
            </a:prstGeom>
          </p:spPr>
        </p:pic>
      </p:grpSp>
      <p:grpSp>
        <p:nvGrpSpPr>
          <p:cNvPr id="12" name="그룹 11"/>
          <p:cNvGrpSpPr/>
          <p:nvPr/>
        </p:nvGrpSpPr>
        <p:grpSpPr>
          <a:xfrm>
            <a:off x="6426968" y="2456892"/>
            <a:ext cx="1536541" cy="2327358"/>
            <a:chOff x="6426968" y="2456892"/>
            <a:chExt cx="1536541" cy="2327358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6426968" y="2960948"/>
              <a:ext cx="1536541" cy="182330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직사각형 13"/>
                <p:cNvSpPr/>
                <p:nvPr/>
              </p:nvSpPr>
              <p:spPr>
                <a:xfrm>
                  <a:off x="6694296" y="2456892"/>
                  <a:ext cx="1001886" cy="36004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Inverse 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a14:m>
                  <a:endParaRPr lang="ko-KR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직사각형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296" y="2456892"/>
                  <a:ext cx="1001886" cy="360040"/>
                </a:xfrm>
                <a:prstGeom prst="rect">
                  <a:avLst/>
                </a:prstGeom>
                <a:blipFill>
                  <a:blip r:embed="rId7"/>
                  <a:stretch>
                    <a:fillRect l="-1212" t="-1667"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3" r="6158"/>
            <a:stretch/>
          </p:blipFill>
          <p:spPr>
            <a:xfrm>
              <a:off x="6480211" y="3489535"/>
              <a:ext cx="1440161" cy="825232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8005917" y="3175274"/>
            <a:ext cx="201554" cy="1443992"/>
            <a:chOff x="8005917" y="3175274"/>
            <a:chExt cx="201554" cy="1443992"/>
          </a:xfrm>
        </p:grpSpPr>
        <p:cxnSp>
          <p:nvCxnSpPr>
            <p:cNvPr id="17" name="직선 화살표 연결선 16"/>
            <p:cNvCxnSpPr/>
            <p:nvPr/>
          </p:nvCxnSpPr>
          <p:spPr>
            <a:xfrm>
              <a:off x="8005917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>
              <a:off x="8005917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>
              <a:off x="8005917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>
              <a:off x="8005917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/>
          <p:cNvGrpSpPr/>
          <p:nvPr/>
        </p:nvGrpSpPr>
        <p:grpSpPr>
          <a:xfrm>
            <a:off x="430854" y="2611032"/>
            <a:ext cx="891807" cy="2134234"/>
            <a:chOff x="430854" y="2611032"/>
            <a:chExt cx="891807" cy="2134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직사각형 21"/>
                <p:cNvSpPr/>
                <p:nvPr/>
              </p:nvSpPr>
              <p:spPr>
                <a:xfrm>
                  <a:off x="715795" y="4068238"/>
                  <a:ext cx="309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2" name="직사각형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95" y="4068238"/>
                  <a:ext cx="3097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그룹 22"/>
            <p:cNvGrpSpPr/>
            <p:nvPr/>
          </p:nvGrpSpPr>
          <p:grpSpPr>
            <a:xfrm>
              <a:off x="430854" y="2611032"/>
              <a:ext cx="891807" cy="2134234"/>
              <a:chOff x="430854" y="2611032"/>
              <a:chExt cx="891807" cy="2134234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750758" y="3010026"/>
                <a:ext cx="252000" cy="25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750758" y="3382229"/>
                <a:ext cx="252000" cy="25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750758" y="3724293"/>
                <a:ext cx="252000" cy="25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750758" y="4493266"/>
                <a:ext cx="252000" cy="25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0854" y="2611032"/>
                <a:ext cx="8918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message</a:t>
                </a:r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그룹 28"/>
          <p:cNvGrpSpPr/>
          <p:nvPr/>
        </p:nvGrpSpPr>
        <p:grpSpPr>
          <a:xfrm>
            <a:off x="3128733" y="3010026"/>
            <a:ext cx="309700" cy="1735240"/>
            <a:chOff x="3128733" y="3010026"/>
            <a:chExt cx="309700" cy="1735240"/>
          </a:xfrm>
        </p:grpSpPr>
        <p:sp>
          <p:nvSpPr>
            <p:cNvPr id="30" name="직사각형 29"/>
            <p:cNvSpPr/>
            <p:nvPr/>
          </p:nvSpPr>
          <p:spPr>
            <a:xfrm>
              <a:off x="3157583" y="3010026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S</a:t>
              </a:r>
              <a:endParaRPr lang="ko-KR" altLang="en-US" sz="1000" b="1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157583" y="3382229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/>
                <a:t>S</a:t>
              </a:r>
              <a:endParaRPr lang="ko-KR" altLang="en-US" sz="1000" b="1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157583" y="3724293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M</a:t>
              </a:r>
              <a:endParaRPr lang="ko-KR" altLang="en-US" sz="1000" b="1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157583" y="4493266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/>
                <a:t>A</a:t>
              </a:r>
              <a:endParaRPr lang="ko-KR" altLang="en-US" sz="1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직사각형 33"/>
                <p:cNvSpPr/>
                <p:nvPr/>
              </p:nvSpPr>
              <p:spPr>
                <a:xfrm>
                  <a:off x="3128733" y="4027048"/>
                  <a:ext cx="309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4" name="직사각형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8733" y="4027048"/>
                  <a:ext cx="3097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그룹 34"/>
          <p:cNvGrpSpPr/>
          <p:nvPr/>
        </p:nvGrpSpPr>
        <p:grpSpPr>
          <a:xfrm>
            <a:off x="5845486" y="3020054"/>
            <a:ext cx="309700" cy="1735240"/>
            <a:chOff x="5845486" y="3020054"/>
            <a:chExt cx="309700" cy="1735240"/>
          </a:xfrm>
        </p:grpSpPr>
        <p:sp>
          <p:nvSpPr>
            <p:cNvPr id="36" name="직사각형 35"/>
            <p:cNvSpPr/>
            <p:nvPr/>
          </p:nvSpPr>
          <p:spPr>
            <a:xfrm>
              <a:off x="5874336" y="3020054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9</a:t>
              </a:r>
              <a:endParaRPr lang="ko-KR" altLang="en-US" sz="1000" b="1" dirty="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874336" y="3392257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25</a:t>
              </a:r>
              <a:endParaRPr lang="ko-KR" altLang="en-US" sz="1000" b="1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874336" y="3734321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14</a:t>
              </a:r>
              <a:endParaRPr lang="ko-KR" altLang="en-US" sz="1000" b="1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5874336" y="4503294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/>
                <a:t>9</a:t>
              </a:r>
              <a:endParaRPr lang="ko-KR" altLang="en-US" sz="1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직사각형 39"/>
                <p:cNvSpPr/>
                <p:nvPr/>
              </p:nvSpPr>
              <p:spPr>
                <a:xfrm>
                  <a:off x="5845486" y="4037076"/>
                  <a:ext cx="309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0" name="직사각형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5486" y="4037076"/>
                  <a:ext cx="3097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그룹 40"/>
          <p:cNvGrpSpPr/>
          <p:nvPr/>
        </p:nvGrpSpPr>
        <p:grpSpPr>
          <a:xfrm>
            <a:off x="7953506" y="2611032"/>
            <a:ext cx="891807" cy="2134234"/>
            <a:chOff x="7953506" y="2611032"/>
            <a:chExt cx="891807" cy="2134234"/>
          </a:xfrm>
        </p:grpSpPr>
        <p:grpSp>
          <p:nvGrpSpPr>
            <p:cNvPr id="42" name="그룹 41"/>
            <p:cNvGrpSpPr/>
            <p:nvPr/>
          </p:nvGrpSpPr>
          <p:grpSpPr>
            <a:xfrm>
              <a:off x="8248396" y="3010026"/>
              <a:ext cx="309700" cy="1735240"/>
              <a:chOff x="8248396" y="3010026"/>
              <a:chExt cx="309700" cy="1735240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8277246" y="3010026"/>
                <a:ext cx="252000" cy="2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/>
                  <a:t>56</a:t>
                </a:r>
                <a:endParaRPr lang="ko-KR" altLang="en-US" sz="1000" b="1" dirty="0"/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8277246" y="3382229"/>
                <a:ext cx="252000" cy="2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/>
                  <a:t>40</a:t>
                </a:r>
                <a:endParaRPr lang="ko-KR" altLang="en-US" sz="1000" b="1" dirty="0"/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8277246" y="3724293"/>
                <a:ext cx="252000" cy="2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/>
                  <a:t>8</a:t>
                </a:r>
                <a:endParaRPr lang="ko-KR" altLang="en-US" sz="1000" b="1" dirty="0"/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8277246" y="4493266"/>
                <a:ext cx="252000" cy="2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/>
                  <a:t>17</a:t>
                </a:r>
                <a:endParaRPr lang="ko-KR" altLang="en-US" sz="10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직사각형 47"/>
                  <p:cNvSpPr/>
                  <p:nvPr/>
                </p:nvSpPr>
                <p:spPr>
                  <a:xfrm>
                    <a:off x="8248396" y="4027048"/>
                    <a:ext cx="309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brk m:alnAt="7"/>
                            </m:rPr>
                            <a:rPr lang="en-US" altLang="ko-KR" b="1" i="1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8" name="직사각형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8396" y="4027048"/>
                    <a:ext cx="30970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TextBox 42"/>
            <p:cNvSpPr txBox="1"/>
            <p:nvPr/>
          </p:nvSpPr>
          <p:spPr>
            <a:xfrm>
              <a:off x="7953506" y="2611032"/>
              <a:ext cx="891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signature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6162880" y="3175274"/>
            <a:ext cx="201554" cy="1443992"/>
            <a:chOff x="6162880" y="3175274"/>
            <a:chExt cx="201554" cy="1443992"/>
          </a:xfrm>
        </p:grpSpPr>
        <p:cxnSp>
          <p:nvCxnSpPr>
            <p:cNvPr id="50" name="직선 화살표 연결선 49"/>
            <p:cNvCxnSpPr/>
            <p:nvPr/>
          </p:nvCxnSpPr>
          <p:spPr>
            <a:xfrm>
              <a:off x="6162880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>
              <a:off x="6162880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/>
            <p:nvPr/>
          </p:nvCxnSpPr>
          <p:spPr>
            <a:xfrm>
              <a:off x="6162880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/>
            <p:cNvCxnSpPr/>
            <p:nvPr/>
          </p:nvCxnSpPr>
          <p:spPr>
            <a:xfrm>
              <a:off x="6162880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그룹 53"/>
          <p:cNvGrpSpPr/>
          <p:nvPr/>
        </p:nvGrpSpPr>
        <p:grpSpPr>
          <a:xfrm>
            <a:off x="5626374" y="3175274"/>
            <a:ext cx="201554" cy="1443992"/>
            <a:chOff x="5626374" y="3175274"/>
            <a:chExt cx="201554" cy="144399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5626374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/>
            <p:nvPr/>
          </p:nvCxnSpPr>
          <p:spPr>
            <a:xfrm>
              <a:off x="5626374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/>
            <p:nvPr/>
          </p:nvCxnSpPr>
          <p:spPr>
            <a:xfrm>
              <a:off x="5626374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/>
            <p:cNvCxnSpPr/>
            <p:nvPr/>
          </p:nvCxnSpPr>
          <p:spPr>
            <a:xfrm>
              <a:off x="5626374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그룹 58"/>
          <p:cNvGrpSpPr/>
          <p:nvPr/>
        </p:nvGrpSpPr>
        <p:grpSpPr>
          <a:xfrm>
            <a:off x="3440495" y="3175274"/>
            <a:ext cx="201554" cy="1443992"/>
            <a:chOff x="3440495" y="3175274"/>
            <a:chExt cx="201554" cy="1443992"/>
          </a:xfrm>
        </p:grpSpPr>
        <p:cxnSp>
          <p:nvCxnSpPr>
            <p:cNvPr id="60" name="직선 화살표 연결선 59"/>
            <p:cNvCxnSpPr/>
            <p:nvPr/>
          </p:nvCxnSpPr>
          <p:spPr>
            <a:xfrm>
              <a:off x="3440495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/>
            <p:nvPr/>
          </p:nvCxnSpPr>
          <p:spPr>
            <a:xfrm>
              <a:off x="3440495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/>
            <p:cNvCxnSpPr/>
            <p:nvPr/>
          </p:nvCxnSpPr>
          <p:spPr>
            <a:xfrm>
              <a:off x="3440495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>
              <a:off x="3440495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그룹 63"/>
          <p:cNvGrpSpPr/>
          <p:nvPr/>
        </p:nvGrpSpPr>
        <p:grpSpPr>
          <a:xfrm>
            <a:off x="2896720" y="3175274"/>
            <a:ext cx="201554" cy="1443992"/>
            <a:chOff x="2896720" y="3175274"/>
            <a:chExt cx="201554" cy="1443992"/>
          </a:xfrm>
        </p:grpSpPr>
        <p:cxnSp>
          <p:nvCxnSpPr>
            <p:cNvPr id="65" name="직선 화살표 연결선 64"/>
            <p:cNvCxnSpPr/>
            <p:nvPr/>
          </p:nvCxnSpPr>
          <p:spPr>
            <a:xfrm>
              <a:off x="2896720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/>
            <p:cNvCxnSpPr/>
            <p:nvPr/>
          </p:nvCxnSpPr>
          <p:spPr>
            <a:xfrm>
              <a:off x="2896720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/>
            <p:nvPr/>
          </p:nvCxnSpPr>
          <p:spPr>
            <a:xfrm>
              <a:off x="2896720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/>
            <p:cNvCxnSpPr/>
            <p:nvPr/>
          </p:nvCxnSpPr>
          <p:spPr>
            <a:xfrm>
              <a:off x="2896720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그룹 68"/>
          <p:cNvGrpSpPr/>
          <p:nvPr/>
        </p:nvGrpSpPr>
        <p:grpSpPr>
          <a:xfrm>
            <a:off x="1057584" y="3175274"/>
            <a:ext cx="201554" cy="1443992"/>
            <a:chOff x="1057584" y="3175274"/>
            <a:chExt cx="201554" cy="1443992"/>
          </a:xfrm>
        </p:grpSpPr>
        <p:cxnSp>
          <p:nvCxnSpPr>
            <p:cNvPr id="70" name="직선 화살표 연결선 69"/>
            <p:cNvCxnSpPr/>
            <p:nvPr/>
          </p:nvCxnSpPr>
          <p:spPr>
            <a:xfrm>
              <a:off x="1057584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/>
            <p:cNvCxnSpPr/>
            <p:nvPr/>
          </p:nvCxnSpPr>
          <p:spPr>
            <a:xfrm>
              <a:off x="1057584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/>
            <p:cNvCxnSpPr/>
            <p:nvPr/>
          </p:nvCxnSpPr>
          <p:spPr>
            <a:xfrm>
              <a:off x="1057584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/>
            <p:nvPr/>
          </p:nvCxnSpPr>
          <p:spPr>
            <a:xfrm>
              <a:off x="1057584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모서리가 둥근 직사각형 76"/>
          <p:cNvSpPr/>
          <p:nvPr/>
        </p:nvSpPr>
        <p:spPr>
          <a:xfrm>
            <a:off x="5784620" y="2528900"/>
            <a:ext cx="443564" cy="25364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8026043" y="2528900"/>
            <a:ext cx="739972" cy="25364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직사각형 39"/>
              <p:cNvSpPr/>
              <p:nvPr/>
            </p:nvSpPr>
            <p:spPr>
              <a:xfrm>
                <a:off x="686451" y="5065333"/>
                <a:ext cx="2955598" cy="35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Linear map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endParaRPr lang="ko-KR" altLang="en-US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51" y="5065333"/>
                <a:ext cx="2955598" cy="356444"/>
              </a:xfrm>
              <a:prstGeom prst="rect">
                <a:avLst/>
              </a:prstGeom>
              <a:blipFill>
                <a:blip r:embed="rId13"/>
                <a:stretch>
                  <a:fillRect l="-207" b="-15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직사각형 39"/>
          <p:cNvSpPr/>
          <p:nvPr/>
        </p:nvSpPr>
        <p:spPr>
          <a:xfrm>
            <a:off x="686451" y="5406282"/>
            <a:ext cx="2955598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Matrix-vector product </a:t>
            </a:r>
            <a:r>
              <a:rPr lang="en-US" altLang="ko-KR" sz="13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over </a:t>
            </a: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 field</a:t>
            </a:r>
            <a:r>
              <a:rPr lang="en-US" altLang="ko-KR" sz="13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13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직사각형 39"/>
              <p:cNvSpPr/>
              <p:nvPr/>
            </p:nvSpPr>
            <p:spPr>
              <a:xfrm>
                <a:off x="5892697" y="5065333"/>
                <a:ext cx="2955598" cy="35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Linear map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ko-KR" sz="13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endParaRPr lang="ko-KR" altLang="en-US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97" y="5065333"/>
                <a:ext cx="2955598" cy="356444"/>
              </a:xfrm>
              <a:prstGeom prst="rect">
                <a:avLst/>
              </a:prstGeom>
              <a:blipFill>
                <a:blip r:embed="rId14"/>
                <a:stretch>
                  <a:fillRect l="-207" b="-15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직사각형 39"/>
          <p:cNvSpPr/>
          <p:nvPr/>
        </p:nvSpPr>
        <p:spPr>
          <a:xfrm>
            <a:off x="5892697" y="5406282"/>
            <a:ext cx="29555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Matrix-vector product </a:t>
            </a:r>
            <a:r>
              <a:rPr lang="en-US" altLang="ko-KR" sz="13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over </a:t>
            </a:r>
            <a:r>
              <a:rPr lang="en-US" altLang="ko-KR" sz="14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 field</a:t>
            </a: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13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5" name="직사각형 39"/>
          <p:cNvSpPr/>
          <p:nvPr/>
        </p:nvSpPr>
        <p:spPr>
          <a:xfrm>
            <a:off x="1717765" y="5907293"/>
            <a:ext cx="6288152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buClr>
                <a:schemeClr val="accent6"/>
              </a:buClr>
            </a:pP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Same</a:t>
            </a:r>
            <a:r>
              <a:rPr lang="en-US" altLang="ko-KR" sz="20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Input (message) </a:t>
            </a:r>
            <a:r>
              <a:rPr lang="en-US" altLang="ko-KR" sz="20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ko-KR" sz="20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ifferent</a:t>
            </a:r>
            <a:r>
              <a:rPr lang="en-US" altLang="ko-KR" sz="20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Output (signature)</a:t>
            </a:r>
            <a:endParaRPr lang="ko-KR" altLang="en-US" sz="20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D1EC71D-2B01-45E1-A8C2-22C9D664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353542"/>
            <a:ext cx="8136904" cy="46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US" altLang="ko-KR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Rainbow </a:t>
            </a:r>
            <a:r>
              <a:rPr lang="en-US" altLang="ko-KR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generates different signatures for the same message.</a:t>
            </a:r>
            <a:endParaRPr lang="ko-KR" altLang="en-US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91" name="그룹 90"/>
          <p:cNvGrpSpPr/>
          <p:nvPr/>
        </p:nvGrpSpPr>
        <p:grpSpPr>
          <a:xfrm>
            <a:off x="3642049" y="5065333"/>
            <a:ext cx="2250648" cy="725448"/>
            <a:chOff x="3642049" y="5065333"/>
            <a:chExt cx="2250648" cy="725448"/>
          </a:xfrm>
        </p:grpSpPr>
        <p:sp>
          <p:nvSpPr>
            <p:cNvPr id="92" name="직사각형 39"/>
            <p:cNvSpPr/>
            <p:nvPr/>
          </p:nvSpPr>
          <p:spPr>
            <a:xfrm>
              <a:off x="3642049" y="5065333"/>
              <a:ext cx="2250648" cy="356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base">
                <a:lnSpc>
                  <a:spcPct val="150000"/>
                </a:lnSpc>
                <a:buClr>
                  <a:schemeClr val="accent6"/>
                </a:buClr>
                <a:buFont typeface="Wingdings" panose="05000000000000000000" pitchFamily="2" charset="2"/>
                <a:buChar char="Ø"/>
              </a:pPr>
              <a:r>
                <a:rPr lang="en-US" altLang="ko-KR" sz="1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R</a:t>
              </a:r>
              <a:r>
                <a:rPr lang="en-US" altLang="ko-KR" sz="13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andom</a:t>
              </a:r>
              <a:r>
                <a:rPr lang="en-US" altLang="ko-KR" sz="1300" b="1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 values</a:t>
              </a:r>
              <a:endParaRPr lang="ko-KR" altLang="en-US" sz="13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93" name="직사각형 39"/>
            <p:cNvSpPr/>
            <p:nvPr/>
          </p:nvSpPr>
          <p:spPr>
            <a:xfrm>
              <a:off x="3642049" y="5434337"/>
              <a:ext cx="2250648" cy="356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base">
                <a:lnSpc>
                  <a:spcPct val="150000"/>
                </a:lnSpc>
                <a:buClr>
                  <a:schemeClr val="accent6"/>
                </a:buClr>
                <a:buFont typeface="Wingdings" panose="05000000000000000000" pitchFamily="2" charset="2"/>
                <a:buChar char="Ø"/>
              </a:pPr>
              <a:r>
                <a:rPr lang="en-US" altLang="ko-KR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Solving </a:t>
              </a:r>
              <a:r>
                <a:rPr lang="en-US" altLang="ko-KR" sz="13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the equations</a:t>
              </a:r>
              <a:endParaRPr lang="ko-KR" altLang="en-US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Signature generation on </a:t>
            </a:r>
            <a:r>
              <a:rPr lang="en-US" altLang="ko-KR" sz="2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Rainbow</a:t>
            </a:r>
          </a:p>
        </p:txBody>
      </p:sp>
    </p:spTree>
    <p:extLst>
      <p:ext uri="{BB962C8B-B14F-4D97-AF65-F5344CB8AC3E}">
        <p14:creationId xmlns:p14="http://schemas.microsoft.com/office/powerpoint/2010/main" val="205603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EC71D-2B01-45E1-A8C2-22C9D664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353542"/>
            <a:ext cx="8136904" cy="4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US" altLang="ko-KR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Applicability </a:t>
            </a:r>
            <a:r>
              <a:rPr lang="en-US" altLang="ko-KR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of </a:t>
            </a:r>
            <a:r>
              <a:rPr lang="en-US" altLang="ko-KR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Power Analysis </a:t>
            </a:r>
            <a:endParaRPr lang="en-US" altLang="ko-KR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711287" y="2456892"/>
            <a:ext cx="1859215" cy="2327358"/>
            <a:chOff x="3711287" y="2456892"/>
            <a:chExt cx="1859215" cy="2327358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3711287" y="3020054"/>
              <a:ext cx="1859215" cy="17641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직사각형 5"/>
                <p:cNvSpPr/>
                <p:nvPr/>
              </p:nvSpPr>
              <p:spPr>
                <a:xfrm>
                  <a:off x="4139952" y="2456892"/>
                  <a:ext cx="1001886" cy="360040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Inverse </a:t>
                  </a:r>
                  <a14:m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ℱ</m:t>
                      </m:r>
                    </m:oMath>
                  </a14:m>
                  <a:endParaRPr lang="ko-KR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직사각형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2456892"/>
                  <a:ext cx="1001886" cy="3600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703" y="3423080"/>
              <a:ext cx="1756593" cy="958143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1313345" y="2456892"/>
            <a:ext cx="1541644" cy="2329315"/>
            <a:chOff x="1313345" y="2456892"/>
            <a:chExt cx="1541644" cy="2329315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1321338" y="3022011"/>
              <a:ext cx="1533651" cy="17641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직사각형 9"/>
                <p:cNvSpPr/>
                <p:nvPr/>
              </p:nvSpPr>
              <p:spPr>
                <a:xfrm>
                  <a:off x="1587221" y="2456892"/>
                  <a:ext cx="1001886" cy="3600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Inverse 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endParaRPr lang="en-US" altLang="ko-KR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직사각형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221" y="2456892"/>
                  <a:ext cx="1001886" cy="360040"/>
                </a:xfrm>
                <a:prstGeom prst="rect">
                  <a:avLst/>
                </a:prstGeom>
                <a:blipFill>
                  <a:blip r:embed="rId5"/>
                  <a:stretch>
                    <a:fillRect l="-602" t="-1667"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45" y="3456083"/>
              <a:ext cx="1533651" cy="773926"/>
            </a:xfrm>
            <a:prstGeom prst="rect">
              <a:avLst/>
            </a:prstGeom>
          </p:spPr>
        </p:pic>
      </p:grpSp>
      <p:grpSp>
        <p:nvGrpSpPr>
          <p:cNvPr id="12" name="그룹 11"/>
          <p:cNvGrpSpPr/>
          <p:nvPr/>
        </p:nvGrpSpPr>
        <p:grpSpPr>
          <a:xfrm>
            <a:off x="6426968" y="2456892"/>
            <a:ext cx="1536541" cy="2327358"/>
            <a:chOff x="6426968" y="2456892"/>
            <a:chExt cx="1536541" cy="2327358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6426968" y="2960948"/>
              <a:ext cx="1536541" cy="182330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직사각형 13"/>
                <p:cNvSpPr/>
                <p:nvPr/>
              </p:nvSpPr>
              <p:spPr>
                <a:xfrm>
                  <a:off x="6694296" y="2456892"/>
                  <a:ext cx="1001886" cy="36004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Inverse 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a14:m>
                  <a:endParaRPr lang="ko-KR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직사각형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296" y="2456892"/>
                  <a:ext cx="1001886" cy="360040"/>
                </a:xfrm>
                <a:prstGeom prst="rect">
                  <a:avLst/>
                </a:prstGeom>
                <a:blipFill>
                  <a:blip r:embed="rId7"/>
                  <a:stretch>
                    <a:fillRect l="-1212" t="-1667"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3" r="6158"/>
            <a:stretch/>
          </p:blipFill>
          <p:spPr>
            <a:xfrm>
              <a:off x="6480211" y="3489535"/>
              <a:ext cx="1440161" cy="825232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8005917" y="3175274"/>
            <a:ext cx="201554" cy="1443992"/>
            <a:chOff x="8005917" y="3175274"/>
            <a:chExt cx="201554" cy="1443992"/>
          </a:xfrm>
        </p:grpSpPr>
        <p:cxnSp>
          <p:nvCxnSpPr>
            <p:cNvPr id="17" name="직선 화살표 연결선 16"/>
            <p:cNvCxnSpPr/>
            <p:nvPr/>
          </p:nvCxnSpPr>
          <p:spPr>
            <a:xfrm>
              <a:off x="8005917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>
              <a:off x="8005917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>
              <a:off x="8005917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>
              <a:off x="8005917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/>
          <p:cNvGrpSpPr/>
          <p:nvPr/>
        </p:nvGrpSpPr>
        <p:grpSpPr>
          <a:xfrm>
            <a:off x="430854" y="2611032"/>
            <a:ext cx="891807" cy="2134234"/>
            <a:chOff x="430854" y="2611032"/>
            <a:chExt cx="891807" cy="2134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직사각형 21"/>
                <p:cNvSpPr/>
                <p:nvPr/>
              </p:nvSpPr>
              <p:spPr>
                <a:xfrm>
                  <a:off x="715795" y="4068238"/>
                  <a:ext cx="309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2" name="직사각형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95" y="4068238"/>
                  <a:ext cx="3097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그룹 22"/>
            <p:cNvGrpSpPr/>
            <p:nvPr/>
          </p:nvGrpSpPr>
          <p:grpSpPr>
            <a:xfrm>
              <a:off x="430854" y="2611032"/>
              <a:ext cx="891807" cy="2134234"/>
              <a:chOff x="430854" y="2611032"/>
              <a:chExt cx="891807" cy="2134234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750758" y="3010026"/>
                <a:ext cx="252000" cy="25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750758" y="3382229"/>
                <a:ext cx="252000" cy="25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750758" y="3724293"/>
                <a:ext cx="252000" cy="25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750758" y="4493266"/>
                <a:ext cx="252000" cy="252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0854" y="2611032"/>
                <a:ext cx="8918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message</a:t>
                </a:r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그룹 28"/>
          <p:cNvGrpSpPr/>
          <p:nvPr/>
        </p:nvGrpSpPr>
        <p:grpSpPr>
          <a:xfrm>
            <a:off x="3128733" y="3010026"/>
            <a:ext cx="309700" cy="1735240"/>
            <a:chOff x="3128733" y="3010026"/>
            <a:chExt cx="309700" cy="1735240"/>
          </a:xfrm>
        </p:grpSpPr>
        <p:sp>
          <p:nvSpPr>
            <p:cNvPr id="30" name="직사각형 29"/>
            <p:cNvSpPr/>
            <p:nvPr/>
          </p:nvSpPr>
          <p:spPr>
            <a:xfrm>
              <a:off x="3157583" y="3010026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S</a:t>
              </a:r>
              <a:endParaRPr lang="ko-KR" altLang="en-US" sz="1000" b="1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157583" y="3382229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/>
                <a:t>S</a:t>
              </a:r>
              <a:endParaRPr lang="ko-KR" altLang="en-US" sz="1000" b="1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157583" y="3724293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M</a:t>
              </a:r>
              <a:endParaRPr lang="ko-KR" altLang="en-US" sz="1000" b="1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157583" y="4493266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/>
                <a:t>A</a:t>
              </a:r>
              <a:endParaRPr lang="ko-KR" altLang="en-US" sz="1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직사각형 33"/>
                <p:cNvSpPr/>
                <p:nvPr/>
              </p:nvSpPr>
              <p:spPr>
                <a:xfrm>
                  <a:off x="3128733" y="4027048"/>
                  <a:ext cx="309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4" name="직사각형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8733" y="4027048"/>
                  <a:ext cx="3097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그룹 34"/>
          <p:cNvGrpSpPr/>
          <p:nvPr/>
        </p:nvGrpSpPr>
        <p:grpSpPr>
          <a:xfrm>
            <a:off x="5845486" y="3020054"/>
            <a:ext cx="309700" cy="1735240"/>
            <a:chOff x="5845486" y="3020054"/>
            <a:chExt cx="309700" cy="1735240"/>
          </a:xfrm>
        </p:grpSpPr>
        <p:sp>
          <p:nvSpPr>
            <p:cNvPr id="36" name="직사각형 35"/>
            <p:cNvSpPr/>
            <p:nvPr/>
          </p:nvSpPr>
          <p:spPr>
            <a:xfrm>
              <a:off x="5874336" y="3020054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9</a:t>
              </a:r>
              <a:endParaRPr lang="ko-KR" altLang="en-US" sz="1000" b="1" dirty="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874336" y="3392257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25</a:t>
              </a:r>
              <a:endParaRPr lang="ko-KR" altLang="en-US" sz="1000" b="1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874336" y="3734321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/>
                <a:t>14</a:t>
              </a:r>
              <a:endParaRPr lang="ko-KR" altLang="en-US" sz="1000" b="1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5874336" y="4503294"/>
              <a:ext cx="252000" cy="25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/>
                <a:t>9</a:t>
              </a:r>
              <a:endParaRPr lang="ko-KR" altLang="en-US" sz="1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직사각형 39"/>
                <p:cNvSpPr/>
                <p:nvPr/>
              </p:nvSpPr>
              <p:spPr>
                <a:xfrm>
                  <a:off x="5845486" y="4037076"/>
                  <a:ext cx="309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0" name="직사각형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5486" y="4037076"/>
                  <a:ext cx="3097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그룹 40"/>
          <p:cNvGrpSpPr/>
          <p:nvPr/>
        </p:nvGrpSpPr>
        <p:grpSpPr>
          <a:xfrm>
            <a:off x="7953506" y="2611032"/>
            <a:ext cx="891807" cy="2134234"/>
            <a:chOff x="7953506" y="2611032"/>
            <a:chExt cx="891807" cy="2134234"/>
          </a:xfrm>
        </p:grpSpPr>
        <p:grpSp>
          <p:nvGrpSpPr>
            <p:cNvPr id="42" name="그룹 41"/>
            <p:cNvGrpSpPr/>
            <p:nvPr/>
          </p:nvGrpSpPr>
          <p:grpSpPr>
            <a:xfrm>
              <a:off x="8248396" y="3010026"/>
              <a:ext cx="309700" cy="1735240"/>
              <a:chOff x="8248396" y="3010026"/>
              <a:chExt cx="309700" cy="1735240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8277246" y="3010026"/>
                <a:ext cx="252000" cy="2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/>
                  <a:t>56</a:t>
                </a:r>
                <a:endParaRPr lang="ko-KR" altLang="en-US" sz="1000" b="1" dirty="0"/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8277246" y="3382229"/>
                <a:ext cx="252000" cy="2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/>
                  <a:t>40</a:t>
                </a:r>
                <a:endParaRPr lang="ko-KR" altLang="en-US" sz="1000" b="1" dirty="0"/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8277246" y="3724293"/>
                <a:ext cx="252000" cy="2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/>
                  <a:t>8</a:t>
                </a:r>
                <a:endParaRPr lang="ko-KR" altLang="en-US" sz="1000" b="1" dirty="0"/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8277246" y="4493266"/>
                <a:ext cx="252000" cy="252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000" b="1" dirty="0" smtClean="0"/>
                  <a:t>17</a:t>
                </a:r>
                <a:endParaRPr lang="ko-KR" altLang="en-US" sz="10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직사각형 47"/>
                  <p:cNvSpPr/>
                  <p:nvPr/>
                </p:nvSpPr>
                <p:spPr>
                  <a:xfrm>
                    <a:off x="8248396" y="4027048"/>
                    <a:ext cx="309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brk m:alnAt="7"/>
                            </m:rPr>
                            <a:rPr lang="en-US" altLang="ko-KR" b="1" i="1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8" name="직사각형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8396" y="4027048"/>
                    <a:ext cx="30970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TextBox 42"/>
            <p:cNvSpPr txBox="1"/>
            <p:nvPr/>
          </p:nvSpPr>
          <p:spPr>
            <a:xfrm>
              <a:off x="7953506" y="2611032"/>
              <a:ext cx="891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signature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6162880" y="3175274"/>
            <a:ext cx="201554" cy="1443992"/>
            <a:chOff x="6162880" y="3175274"/>
            <a:chExt cx="201554" cy="1443992"/>
          </a:xfrm>
        </p:grpSpPr>
        <p:cxnSp>
          <p:nvCxnSpPr>
            <p:cNvPr id="50" name="직선 화살표 연결선 49"/>
            <p:cNvCxnSpPr/>
            <p:nvPr/>
          </p:nvCxnSpPr>
          <p:spPr>
            <a:xfrm>
              <a:off x="6162880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>
              <a:off x="6162880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/>
            <p:nvPr/>
          </p:nvCxnSpPr>
          <p:spPr>
            <a:xfrm>
              <a:off x="6162880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/>
            <p:cNvCxnSpPr/>
            <p:nvPr/>
          </p:nvCxnSpPr>
          <p:spPr>
            <a:xfrm>
              <a:off x="6162880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그룹 53"/>
          <p:cNvGrpSpPr/>
          <p:nvPr/>
        </p:nvGrpSpPr>
        <p:grpSpPr>
          <a:xfrm>
            <a:off x="5626374" y="3175274"/>
            <a:ext cx="201554" cy="1443992"/>
            <a:chOff x="5626374" y="3175274"/>
            <a:chExt cx="201554" cy="144399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5626374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/>
            <p:nvPr/>
          </p:nvCxnSpPr>
          <p:spPr>
            <a:xfrm>
              <a:off x="5626374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/>
            <p:nvPr/>
          </p:nvCxnSpPr>
          <p:spPr>
            <a:xfrm>
              <a:off x="5626374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/>
            <p:cNvCxnSpPr/>
            <p:nvPr/>
          </p:nvCxnSpPr>
          <p:spPr>
            <a:xfrm>
              <a:off x="5626374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그룹 58"/>
          <p:cNvGrpSpPr/>
          <p:nvPr/>
        </p:nvGrpSpPr>
        <p:grpSpPr>
          <a:xfrm>
            <a:off x="3440495" y="3175274"/>
            <a:ext cx="201554" cy="1443992"/>
            <a:chOff x="3440495" y="3175274"/>
            <a:chExt cx="201554" cy="1443992"/>
          </a:xfrm>
        </p:grpSpPr>
        <p:cxnSp>
          <p:nvCxnSpPr>
            <p:cNvPr id="60" name="직선 화살표 연결선 59"/>
            <p:cNvCxnSpPr/>
            <p:nvPr/>
          </p:nvCxnSpPr>
          <p:spPr>
            <a:xfrm>
              <a:off x="3440495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/>
            <p:nvPr/>
          </p:nvCxnSpPr>
          <p:spPr>
            <a:xfrm>
              <a:off x="3440495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/>
            <p:cNvCxnSpPr/>
            <p:nvPr/>
          </p:nvCxnSpPr>
          <p:spPr>
            <a:xfrm>
              <a:off x="3440495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>
              <a:off x="3440495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그룹 63"/>
          <p:cNvGrpSpPr/>
          <p:nvPr/>
        </p:nvGrpSpPr>
        <p:grpSpPr>
          <a:xfrm>
            <a:off x="2896720" y="3175274"/>
            <a:ext cx="201554" cy="1443992"/>
            <a:chOff x="2896720" y="3175274"/>
            <a:chExt cx="201554" cy="1443992"/>
          </a:xfrm>
        </p:grpSpPr>
        <p:cxnSp>
          <p:nvCxnSpPr>
            <p:cNvPr id="65" name="직선 화살표 연결선 64"/>
            <p:cNvCxnSpPr/>
            <p:nvPr/>
          </p:nvCxnSpPr>
          <p:spPr>
            <a:xfrm>
              <a:off x="2896720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/>
            <p:cNvCxnSpPr/>
            <p:nvPr/>
          </p:nvCxnSpPr>
          <p:spPr>
            <a:xfrm>
              <a:off x="2896720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/>
            <p:nvPr/>
          </p:nvCxnSpPr>
          <p:spPr>
            <a:xfrm>
              <a:off x="2896720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/>
            <p:cNvCxnSpPr/>
            <p:nvPr/>
          </p:nvCxnSpPr>
          <p:spPr>
            <a:xfrm>
              <a:off x="2896720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그룹 68"/>
          <p:cNvGrpSpPr/>
          <p:nvPr/>
        </p:nvGrpSpPr>
        <p:grpSpPr>
          <a:xfrm>
            <a:off x="1057584" y="3175274"/>
            <a:ext cx="201554" cy="1443992"/>
            <a:chOff x="1057584" y="3175274"/>
            <a:chExt cx="201554" cy="1443992"/>
          </a:xfrm>
        </p:grpSpPr>
        <p:cxnSp>
          <p:nvCxnSpPr>
            <p:cNvPr id="70" name="직선 화살표 연결선 69"/>
            <p:cNvCxnSpPr/>
            <p:nvPr/>
          </p:nvCxnSpPr>
          <p:spPr>
            <a:xfrm>
              <a:off x="1057584" y="3175274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/>
            <p:cNvCxnSpPr/>
            <p:nvPr/>
          </p:nvCxnSpPr>
          <p:spPr>
            <a:xfrm>
              <a:off x="1057584" y="3530225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/>
            <p:cNvCxnSpPr/>
            <p:nvPr/>
          </p:nvCxnSpPr>
          <p:spPr>
            <a:xfrm>
              <a:off x="1057584" y="3852602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/>
            <p:nvPr/>
          </p:nvCxnSpPr>
          <p:spPr>
            <a:xfrm>
              <a:off x="1057584" y="4619266"/>
              <a:ext cx="2015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그룹 75"/>
          <p:cNvGrpSpPr/>
          <p:nvPr/>
        </p:nvGrpSpPr>
        <p:grpSpPr>
          <a:xfrm>
            <a:off x="863587" y="4948267"/>
            <a:ext cx="2376263" cy="911112"/>
            <a:chOff x="863587" y="4948267"/>
            <a:chExt cx="2376263" cy="911112"/>
          </a:xfrm>
        </p:grpSpPr>
        <p:sp>
          <p:nvSpPr>
            <p:cNvPr id="74" name="오른쪽 중괄호 73"/>
            <p:cNvSpPr/>
            <p:nvPr/>
          </p:nvSpPr>
          <p:spPr>
            <a:xfrm rot="5400000">
              <a:off x="1858827" y="3953027"/>
              <a:ext cx="385783" cy="2376263"/>
            </a:xfrm>
            <a:prstGeom prst="rightBrace">
              <a:avLst>
                <a:gd name="adj1" fmla="val 60181"/>
                <a:gd name="adj2" fmla="val 50000"/>
              </a:avLst>
            </a:prstGeom>
            <a:ln w="12700">
              <a:solidFill>
                <a:srgbClr val="0C03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384050" y="5490047"/>
              <a:ext cx="1335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ln w="0"/>
                  <a:solidFill>
                    <a:srgbClr val="0C03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EASY</a:t>
              </a:r>
              <a:endParaRPr lang="ko-KR" altLang="en-US" dirty="0">
                <a:ln w="0"/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3770703" y="4752059"/>
            <a:ext cx="4653724" cy="1138098"/>
            <a:chOff x="3770703" y="4752059"/>
            <a:chExt cx="4653724" cy="1138098"/>
          </a:xfrm>
        </p:grpSpPr>
        <p:sp>
          <p:nvSpPr>
            <p:cNvPr id="84" name="오른쪽 중괄호 83"/>
            <p:cNvSpPr/>
            <p:nvPr/>
          </p:nvSpPr>
          <p:spPr>
            <a:xfrm rot="5400000">
              <a:off x="5904673" y="2814298"/>
              <a:ext cx="385783" cy="4653724"/>
            </a:xfrm>
            <a:prstGeom prst="rightBrace">
              <a:avLst>
                <a:gd name="adj1" fmla="val 60181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429896" y="5490047"/>
              <a:ext cx="1335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n w="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Difficult</a:t>
              </a:r>
              <a:endParaRPr lang="ko-KR" alt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직사각형 39"/>
            <p:cNvSpPr/>
            <p:nvPr/>
          </p:nvSpPr>
          <p:spPr>
            <a:xfrm>
              <a:off x="3812025" y="4752059"/>
              <a:ext cx="2681287" cy="356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buClr>
                  <a:schemeClr val="accent6"/>
                </a:buClr>
              </a:pPr>
              <a:r>
                <a:rPr lang="en-US" altLang="ko-KR" sz="1300" b="1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unknown </a:t>
              </a:r>
              <a:r>
                <a:rPr lang="en-US" altLang="ko-KR" sz="13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random values </a:t>
              </a:r>
              <a:r>
                <a:rPr lang="en-US" altLang="ko-KR" sz="1300" b="1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are used</a:t>
              </a:r>
              <a:endParaRPr lang="ko-KR" altLang="en-US" sz="13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직사각형 39"/>
          <p:cNvSpPr/>
          <p:nvPr/>
        </p:nvSpPr>
        <p:spPr>
          <a:xfrm>
            <a:off x="775592" y="1808810"/>
            <a:ext cx="763245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Power analysis uses the position </a:t>
            </a: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where 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the </a:t>
            </a:r>
            <a:r>
              <a:rPr lang="en-US" altLang="ko-KR" sz="1300" b="1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fixed secret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value and </a:t>
            </a:r>
            <a:r>
              <a:rPr lang="en-US" altLang="ko-KR" sz="1300" b="1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the random public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value are </a:t>
            </a:r>
            <a:r>
              <a:rPr lang="en-US" altLang="ko-KR" sz="13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computed</a:t>
            </a:r>
            <a:r>
              <a:rPr lang="en-US" altLang="ko-KR" sz="13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3" name="직사각형 39"/>
          <p:cNvSpPr/>
          <p:nvPr/>
        </p:nvSpPr>
        <p:spPr>
          <a:xfrm>
            <a:off x="1717765" y="5907293"/>
            <a:ext cx="6288152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buClr>
                <a:schemeClr val="accent6"/>
              </a:buClr>
            </a:pPr>
            <a:r>
              <a:rPr lang="en-US" altLang="ko-KR" sz="20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20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he </a:t>
            </a:r>
            <a:r>
              <a:rPr lang="en-US" altLang="ko-KR" sz="20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methods for efficiency can be vulnerable to </a:t>
            </a:r>
            <a:r>
              <a:rPr lang="en-US" altLang="ko-KR" sz="20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PA.</a:t>
            </a:r>
            <a:endParaRPr lang="ko-KR" altLang="en-US" sz="20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4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Signature generation on </a:t>
            </a:r>
            <a:r>
              <a:rPr lang="en-US" altLang="ko-KR" sz="20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Rainbow</a:t>
            </a:r>
          </a:p>
        </p:txBody>
      </p:sp>
    </p:spTree>
    <p:extLst>
      <p:ext uri="{BB962C8B-B14F-4D97-AF65-F5344CB8AC3E}">
        <p14:creationId xmlns:p14="http://schemas.microsoft.com/office/powerpoint/2010/main" val="30881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5D1EC71D-2B01-45E1-A8C2-22C9D664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336993"/>
            <a:ext cx="813690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ko-K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Secret maps recovery on Rainbow and UOV 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1943708" y="4590305"/>
            <a:ext cx="2808313" cy="1083291"/>
            <a:chOff x="4519916" y="5065603"/>
            <a:chExt cx="2808313" cy="1083291"/>
          </a:xfrm>
        </p:grpSpPr>
        <p:grpSp>
          <p:nvGrpSpPr>
            <p:cNvPr id="32" name="그룹 31"/>
            <p:cNvGrpSpPr/>
            <p:nvPr/>
          </p:nvGrpSpPr>
          <p:grpSpPr>
            <a:xfrm>
              <a:off x="4519916" y="5065603"/>
              <a:ext cx="2808313" cy="1083291"/>
              <a:chOff x="1562244" y="3805067"/>
              <a:chExt cx="2808313" cy="1083291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3171" y="3889018"/>
                <a:ext cx="1671514" cy="676323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4034" y="4583125"/>
                <a:ext cx="804805" cy="305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7030A0"/>
                  </a:buClr>
                </a:pPr>
                <a:r>
                  <a:rPr lang="en-US" altLang="ko-KR" sz="1200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Rainbow</a:t>
                </a:r>
                <a:endParaRPr lang="en-US" altLang="ko-KR" sz="12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모서리가 둥근 직사각형 37"/>
              <p:cNvSpPr/>
              <p:nvPr/>
            </p:nvSpPr>
            <p:spPr>
              <a:xfrm>
                <a:off x="1562244" y="3805067"/>
                <a:ext cx="2808313" cy="1083291"/>
              </a:xfrm>
              <a:prstGeom prst="roundRect">
                <a:avLst/>
              </a:prstGeom>
              <a:noFill/>
              <a:ln>
                <a:solidFill>
                  <a:srgbClr val="096F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015" y="5125873"/>
              <a:ext cx="822349" cy="69857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1EC71D-2B01-45E1-A8C2-22C9D664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9621" y="5843661"/>
              <a:ext cx="665128" cy="30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7030A0"/>
                </a:buClr>
              </a:pPr>
              <a:r>
                <a:rPr lang="en-US" altLang="ko-KR" sz="12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UOV</a:t>
              </a:r>
              <a:endParaRPr lang="en-US" altLang="ko-KR" sz="12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The flow of our proposed attacks 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순서도: 수행의 시작/종료 2"/>
          <p:cNvSpPr/>
          <p:nvPr/>
        </p:nvSpPr>
        <p:spPr>
          <a:xfrm>
            <a:off x="753730" y="2066232"/>
            <a:ext cx="1648945" cy="491142"/>
          </a:xfrm>
          <a:prstGeom prst="flowChartTerminator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순서도: 판단 4"/>
          <p:cNvSpPr/>
          <p:nvPr/>
        </p:nvSpPr>
        <p:spPr>
          <a:xfrm>
            <a:off x="3751427" y="3359403"/>
            <a:ext cx="2176607" cy="950852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it use the </a:t>
            </a:r>
            <a:r>
              <a:rPr lang="en-US" altLang="ko-KR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form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linear maps?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4020077" y="2043907"/>
                <a:ext cx="1648945" cy="535792"/>
              </a:xfrm>
              <a:prstGeom prst="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CPA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ko-KR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077" y="2043907"/>
                <a:ext cx="1648945" cy="5357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05341" y="3509335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3071" y="3509334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753730" y="3566933"/>
                <a:ext cx="1648945" cy="5357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CPA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lang="en-US" altLang="ko-KR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ko-KR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30" y="3566933"/>
                <a:ext cx="1648945" cy="5357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753730" y="6004347"/>
                <a:ext cx="1648945" cy="5357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Recovery </a:t>
                </a:r>
                <a14:m>
                  <m:oMath xmlns:m="http://schemas.openxmlformats.org/officeDocument/2006/math">
                    <m:r>
                      <a:rPr lang="en-US" altLang="ko-KR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altLang="ko-KR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altLang="ko-KR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altLang="ko-K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ko-KR" altLang="en-US" sz="1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𝓟</m:t>
                    </m:r>
                  </m:oMath>
                </a14:m>
                <a:endPara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30" y="6004347"/>
                <a:ext cx="1648945" cy="535792"/>
              </a:xfrm>
              <a:prstGeom prst="rect">
                <a:avLst/>
              </a:prstGeom>
              <a:blipFill>
                <a:blip r:embed="rId7"/>
                <a:stretch>
                  <a:fillRect b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순서도: 수행의 시작/종료 13"/>
          <p:cNvSpPr/>
          <p:nvPr/>
        </p:nvSpPr>
        <p:spPr>
          <a:xfrm>
            <a:off x="4020075" y="6026672"/>
            <a:ext cx="1648945" cy="491142"/>
          </a:xfrm>
          <a:prstGeom prst="flowChartTerminator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4163251" y="3038094"/>
            <a:ext cx="0" cy="224320"/>
          </a:xfrm>
          <a:prstGeom prst="straightConnector1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cxnSp>
      <p:cxnSp>
        <p:nvCxnSpPr>
          <p:cNvPr id="21" name="직선 화살표 연결선 20"/>
          <p:cNvCxnSpPr>
            <a:stCxn id="3" idx="3"/>
            <a:endCxn id="9" idx="1"/>
          </p:cNvCxnSpPr>
          <p:nvPr/>
        </p:nvCxnSpPr>
        <p:spPr>
          <a:xfrm>
            <a:off x="2402675" y="2311803"/>
            <a:ext cx="161740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9" idx="2"/>
            <a:endCxn id="5" idx="0"/>
          </p:cNvCxnSpPr>
          <p:nvPr/>
        </p:nvCxnSpPr>
        <p:spPr>
          <a:xfrm flipH="1">
            <a:off x="4839731" y="2579699"/>
            <a:ext cx="4819" cy="7797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2" idx="2"/>
            <a:endCxn id="13" idx="0"/>
          </p:cNvCxnSpPr>
          <p:nvPr/>
        </p:nvCxnSpPr>
        <p:spPr>
          <a:xfrm>
            <a:off x="1578203" y="4102725"/>
            <a:ext cx="0" cy="190162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/>
              <p:cNvSpPr/>
              <p:nvPr/>
            </p:nvSpPr>
            <p:spPr>
              <a:xfrm>
                <a:off x="7276785" y="3566933"/>
                <a:ext cx="1648945" cy="5357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rgbClr val="B2AF65"/>
                  </a:gs>
                  <a:gs pos="37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Recovery </a:t>
                </a:r>
                <a14:m>
                  <m:oMath xmlns:m="http://schemas.openxmlformats.org/officeDocument/2006/math">
                    <m:r>
                      <a:rPr lang="en-US" altLang="ko-KR" sz="1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altLang="ko-KR" sz="1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altLang="ko-KR" sz="1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algebraic KRAs</a:t>
                </a:r>
                <a:endParaRPr lang="en-US" altLang="ko-KR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직사각형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85" y="3566933"/>
                <a:ext cx="1648945" cy="535792"/>
              </a:xfrm>
              <a:prstGeom prst="rect">
                <a:avLst/>
              </a:prstGeom>
              <a:blipFill>
                <a:blip r:embed="rId8"/>
                <a:stretch>
                  <a:fillRect b="-2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직선 화살표 연결선 74"/>
          <p:cNvCxnSpPr>
            <a:stCxn id="13" idx="3"/>
            <a:endCxn id="14" idx="1"/>
          </p:cNvCxnSpPr>
          <p:nvPr/>
        </p:nvCxnSpPr>
        <p:spPr>
          <a:xfrm>
            <a:off x="2402675" y="6272243"/>
            <a:ext cx="16174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5" idx="1"/>
            <a:endCxn id="12" idx="3"/>
          </p:cNvCxnSpPr>
          <p:nvPr/>
        </p:nvCxnSpPr>
        <p:spPr>
          <a:xfrm flipH="1">
            <a:off x="2402675" y="3834829"/>
            <a:ext cx="134875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5" idx="3"/>
            <a:endCxn id="34" idx="1"/>
          </p:cNvCxnSpPr>
          <p:nvPr/>
        </p:nvCxnSpPr>
        <p:spPr>
          <a:xfrm>
            <a:off x="5928034" y="3834829"/>
            <a:ext cx="1348751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꺾인 연결선 52"/>
          <p:cNvCxnSpPr>
            <a:stCxn id="34" idx="2"/>
            <a:endCxn id="14" idx="3"/>
          </p:cNvCxnSpPr>
          <p:nvPr/>
        </p:nvCxnSpPr>
        <p:spPr>
          <a:xfrm rot="5400000">
            <a:off x="5800380" y="3971365"/>
            <a:ext cx="2169518" cy="2432238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3898368" y="1863818"/>
            <a:ext cx="3581122" cy="1222521"/>
            <a:chOff x="3898368" y="1570402"/>
            <a:chExt cx="3581122" cy="1222521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3898368" y="1570402"/>
              <a:ext cx="1868375" cy="86129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39"/>
            <p:cNvSpPr/>
            <p:nvPr/>
          </p:nvSpPr>
          <p:spPr>
            <a:xfrm>
              <a:off x="5472735" y="1783097"/>
              <a:ext cx="1981628" cy="417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buClr>
                  <a:schemeClr val="accent6"/>
                </a:buClr>
              </a:pPr>
              <a:r>
                <a:rPr lang="en-US" altLang="ko-KR" sz="1600" b="1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Sub-attack 1 </a:t>
              </a:r>
              <a:endParaRPr lang="ko-KR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45" name="직사각형 39"/>
            <p:cNvSpPr/>
            <p:nvPr/>
          </p:nvSpPr>
          <p:spPr>
            <a:xfrm>
              <a:off x="5497862" y="2146592"/>
              <a:ext cx="19816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buClr>
                  <a:schemeClr val="accent6"/>
                </a:buClr>
              </a:pP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general field multiplication vulnerabilities</a:t>
              </a:r>
              <a:endParaRPr lang="ko-KR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0" y="2837372"/>
            <a:ext cx="6012160" cy="1618745"/>
            <a:chOff x="0" y="2543956"/>
            <a:chExt cx="6012160" cy="1618745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539552" y="2986648"/>
              <a:ext cx="5472608" cy="1176053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39"/>
            <p:cNvSpPr/>
            <p:nvPr/>
          </p:nvSpPr>
          <p:spPr>
            <a:xfrm>
              <a:off x="0" y="2543956"/>
              <a:ext cx="19816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buClr>
                  <a:schemeClr val="accent6"/>
                </a:buClr>
              </a:pPr>
              <a:r>
                <a:rPr lang="en-US" altLang="ko-KR" sz="1600" b="1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Sub-attack 2 </a:t>
              </a:r>
              <a:endParaRPr lang="ko-KR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691338" y="2884383"/>
            <a:ext cx="5493259" cy="1627276"/>
            <a:chOff x="3691338" y="1892488"/>
            <a:chExt cx="5493259" cy="4587124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3691338" y="2986648"/>
              <a:ext cx="5381162" cy="3492964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39"/>
            <p:cNvSpPr/>
            <p:nvPr/>
          </p:nvSpPr>
          <p:spPr>
            <a:xfrm>
              <a:off x="7202969" y="1892488"/>
              <a:ext cx="1981628" cy="1448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buClr>
                  <a:schemeClr val="accent6"/>
                </a:buClr>
              </a:pPr>
              <a:r>
                <a:rPr lang="en-US" altLang="ko-KR" sz="1600" b="1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Sub-attack 3 </a:t>
              </a:r>
              <a:endParaRPr lang="ko-KR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6116" y="620688"/>
            <a:ext cx="3511101" cy="992268"/>
          </a:xfrm>
          <a:prstGeom prst="rect">
            <a:avLst/>
          </a:prstGeom>
        </p:spPr>
      </p:pic>
      <p:sp>
        <p:nvSpPr>
          <p:cNvPr id="42" name="모서리가 둥근 직사각형 41"/>
          <p:cNvSpPr/>
          <p:nvPr/>
        </p:nvSpPr>
        <p:spPr>
          <a:xfrm>
            <a:off x="5616116" y="618014"/>
            <a:ext cx="1368152" cy="109994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7884368" y="595051"/>
            <a:ext cx="1188132" cy="1122905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6809538" y="573233"/>
            <a:ext cx="2262962" cy="1144723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18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886013"/>
                  </p:ext>
                </p:extLst>
              </p:nvPr>
            </p:nvGraphicFramePr>
            <p:xfrm>
              <a:off x="647563" y="1550335"/>
              <a:ext cx="4658085" cy="2750739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2128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45231">
                      <a:extLst>
                        <a:ext uri="{9D8B030D-6E8A-4147-A177-3AD203B41FA5}">
                          <a16:colId xmlns:a16="http://schemas.microsoft.com/office/drawing/2014/main" val="112425371"/>
                        </a:ext>
                      </a:extLst>
                    </a:gridCol>
                  </a:tblGrid>
                  <a:tr h="346826"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Environment</a:t>
                          </a:r>
                          <a:endParaRPr lang="ko-KR" altLang="en-US" sz="1600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498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Target chip</a:t>
                          </a:r>
                          <a:endParaRPr lang="ko-KR" altLang="en-US" sz="1400" b="1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latin typeface="Times New Roman" panose="020206030504050203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a:t>Atmel AVR XMEGA128</a:t>
                          </a:r>
                          <a:endParaRPr lang="ko-KR" altLang="en-US" sz="1400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498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Sampling</a:t>
                          </a:r>
                          <a:endParaRPr lang="ko-KR" altLang="en-US" sz="1400" b="1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7.38 MS/s</a:t>
                          </a:r>
                          <a:endParaRPr lang="ko-KR" altLang="en-US" sz="1400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186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Algorithm</a:t>
                          </a:r>
                          <a:endParaRPr lang="ko-KR" altLang="en-US" sz="1400" b="1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kern="120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Matrix-vector product over </a:t>
                          </a:r>
                          <a:r>
                            <a:rPr lang="en-US" altLang="ko-KR" sz="1400" b="0" baseline="0" dirty="0" smtClean="0">
                              <a:latin typeface="Times New Roman" panose="020206030504050203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a:t>GF(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400" b="0" i="1" baseline="0" dirty="0" smtClean="0">
                                      <a:latin typeface="Cambria Math" panose="02040503050406030204" pitchFamily="18" charset="0"/>
                                      <a:ea typeface="HY견명조" panose="02030600000101010101" pitchFamily="18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baseline="0" dirty="0" smtClean="0">
                                      <a:latin typeface="Cambria Math" panose="02040503050406030204" pitchFamily="18" charset="0"/>
                                      <a:ea typeface="HY견명조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ko-KR" sz="1400" b="0" i="1" baseline="0" dirty="0" smtClean="0">
                                      <a:latin typeface="Cambria Math" panose="02040503050406030204" pitchFamily="18" charset="0"/>
                                      <a:ea typeface="HY견명조" panose="02030600000101010101" pitchFamily="18" charset="-127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b="0" baseline="0" dirty="0">
                              <a:latin typeface="Times New Roman" panose="020206030504050203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altLang="en-US" sz="1400" b="0" kern="1200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6826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1" kern="120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Attack system</a:t>
                          </a:r>
                          <a:endParaRPr lang="ko-KR" altLang="en-US" sz="1600" b="1" kern="1200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4986"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ChipWhisperer</a:t>
                          </a:r>
                          <a:r>
                            <a:rPr lang="en-US" altLang="ko-KR" sz="140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-Lite, </a:t>
                          </a:r>
                          <a:r>
                            <a:rPr lang="en-US" altLang="ko-KR" sz="1400" b="1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500</a:t>
                          </a:r>
                          <a:r>
                            <a:rPr lang="en-US" altLang="ko-KR" sz="1400" baseline="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traces</a:t>
                          </a:r>
                          <a:endParaRPr lang="en-US" altLang="ko-KR" sz="1400" dirty="0" smtClean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8626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ko-KR" sz="1600" b="1" i="0" u="none" strike="noStrike" kern="1200" cap="none" spc="0" normalizeH="0" baseline="0" noProof="0" dirty="0" smtClean="0">
                              <a:ln>
                                <a:solidFill>
                                  <a:prstClr val="white">
                                    <a:alpha val="10000"/>
                                  </a:prstClr>
                                </a:solidFill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Implementation</a:t>
                          </a:r>
                          <a:r>
                            <a:rPr kumimoji="0" lang="ko-KR" altLang="en-US" sz="1600" b="1" i="0" u="none" strike="noStrike" kern="1200" cap="none" spc="0" normalizeH="0" baseline="0" noProof="0" dirty="0" smtClean="0">
                              <a:ln>
                                <a:solidFill>
                                  <a:prstClr val="white">
                                    <a:alpha val="10000"/>
                                  </a:prstClr>
                                </a:solidFill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endParaRPr kumimoji="0" lang="ko-KR" altLang="en-US" sz="1600" b="1" i="0" u="none" strike="noStrike" kern="1200" cap="none" spc="0" normalizeH="0" baseline="0" dirty="0" smtClean="0">
                            <a:ln>
                              <a:solidFill>
                                <a:prstClr val="white">
                                  <a:alpha val="10000"/>
                                </a:prstClr>
                              </a:solidFill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698387"/>
                      </a:ext>
                    </a:extLst>
                  </a:tr>
                  <a:tr h="314986"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8-bit</a:t>
                          </a:r>
                          <a:r>
                            <a:rPr lang="en-US" altLang="ko-KR" sz="1400" b="0" baseline="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implementation</a:t>
                          </a:r>
                          <a:endParaRPr lang="ko-KR" altLang="en-US" sz="1400" b="0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8420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886013"/>
                  </p:ext>
                </p:extLst>
              </p:nvPr>
            </p:nvGraphicFramePr>
            <p:xfrm>
              <a:off x="647563" y="1550335"/>
              <a:ext cx="4658085" cy="2750739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2128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45231">
                      <a:extLst>
                        <a:ext uri="{9D8B030D-6E8A-4147-A177-3AD203B41FA5}">
                          <a16:colId xmlns:a16="http://schemas.microsoft.com/office/drawing/2014/main" val="112425371"/>
                        </a:ext>
                      </a:extLst>
                    </a:gridCol>
                  </a:tblGrid>
                  <a:tr h="346826"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Environment</a:t>
                          </a:r>
                          <a:endParaRPr lang="ko-KR" altLang="en-US" sz="1600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498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Target chip</a:t>
                          </a:r>
                          <a:endParaRPr lang="ko-KR" altLang="en-US" sz="1400" b="1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latin typeface="Times New Roman" panose="02020603050405020304" pitchFamily="18" charset="0"/>
                              <a:ea typeface="HY견명조" panose="02030600000101010101" pitchFamily="18" charset="-127"/>
                              <a:cs typeface="Times New Roman" panose="02020603050405020304" pitchFamily="18" charset="0"/>
                            </a:rPr>
                            <a:t>Atmel AVR XMEGA128</a:t>
                          </a:r>
                          <a:endParaRPr lang="ko-KR" altLang="en-US" sz="1400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498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Sampling</a:t>
                          </a:r>
                          <a:endParaRPr lang="ko-KR" altLang="en-US" sz="1400" b="1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7.38 MS/s</a:t>
                          </a:r>
                          <a:endParaRPr lang="ko-KR" altLang="en-US" sz="1400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186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Algorithm</a:t>
                          </a:r>
                          <a:endParaRPr lang="ko-KR" altLang="en-US" sz="1400" b="1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336" t="-216000" r="-177" b="-28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6826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1" kern="120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Attack system</a:t>
                          </a:r>
                          <a:endParaRPr lang="ko-KR" altLang="en-US" sz="1600" b="1" kern="1200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4986"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ChipWhisperer</a:t>
                          </a:r>
                          <a:r>
                            <a:rPr lang="en-US" altLang="ko-KR" sz="140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-Lite, </a:t>
                          </a:r>
                          <a:r>
                            <a:rPr lang="en-US" altLang="ko-KR" sz="1400" b="1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500</a:t>
                          </a:r>
                          <a:r>
                            <a:rPr lang="en-US" altLang="ko-KR" sz="1400" baseline="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traces</a:t>
                          </a:r>
                          <a:endParaRPr lang="en-US" altLang="ko-KR" sz="1400" dirty="0" smtClean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ko-KR" sz="1600" b="1" i="0" u="none" strike="noStrike" kern="1200" cap="none" spc="0" normalizeH="0" baseline="0" noProof="0" dirty="0" smtClean="0">
                              <a:ln>
                                <a:solidFill>
                                  <a:prstClr val="white">
                                    <a:alpha val="10000"/>
                                  </a:prstClr>
                                </a:solidFill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Implementation</a:t>
                          </a:r>
                          <a:r>
                            <a:rPr kumimoji="0" lang="ko-KR" altLang="en-US" sz="1600" b="1" i="0" u="none" strike="noStrike" kern="1200" cap="none" spc="0" normalizeH="0" baseline="0" noProof="0" dirty="0" smtClean="0">
                              <a:ln>
                                <a:solidFill>
                                  <a:prstClr val="white">
                                    <a:alpha val="10000"/>
                                  </a:prstClr>
                                </a:solidFill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endParaRPr kumimoji="0" lang="ko-KR" altLang="en-US" sz="1600" b="1" i="0" u="none" strike="noStrike" kern="1200" cap="none" spc="0" normalizeH="0" baseline="0" dirty="0" smtClean="0">
                            <a:ln>
                              <a:solidFill>
                                <a:prstClr val="white">
                                  <a:alpha val="10000"/>
                                </a:prstClr>
                              </a:solidFill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698387"/>
                      </a:ext>
                    </a:extLst>
                  </a:tr>
                  <a:tr h="314986"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8-bit</a:t>
                          </a:r>
                          <a:r>
                            <a:rPr lang="en-US" altLang="ko-KR" sz="1400" b="0" baseline="0" dirty="0" smtClean="0">
                              <a:ln>
                                <a:solidFill>
                                  <a:schemeClr val="bg1">
                                    <a:alpha val="10000"/>
                                  </a:schemeClr>
                                </a:solidFill>
                              </a:ln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implementation</a:t>
                          </a:r>
                          <a:endParaRPr lang="ko-KR" altLang="en-US" sz="1400" b="0" dirty="0">
                            <a:ln>
                              <a:solidFill>
                                <a:schemeClr val="bg1">
                                  <a:alpha val="10000"/>
                                </a:schemeClr>
                              </a:solidFill>
                            </a:ln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84209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3"/>
          <a:stretch/>
        </p:blipFill>
        <p:spPr>
          <a:xfrm>
            <a:off x="971600" y="4437112"/>
            <a:ext cx="3456384" cy="1988582"/>
          </a:xfrm>
          <a:prstGeom prst="rect">
            <a:avLst/>
          </a:prstGeom>
        </p:spPr>
      </p:pic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Experimental setup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6084168" y="1489004"/>
            <a:ext cx="2271053" cy="2753502"/>
            <a:chOff x="5810112" y="1547572"/>
            <a:chExt cx="2271053" cy="2753502"/>
          </a:xfrm>
        </p:grpSpPr>
        <p:grpSp>
          <p:nvGrpSpPr>
            <p:cNvPr id="3" name="그룹 2"/>
            <p:cNvGrpSpPr/>
            <p:nvPr/>
          </p:nvGrpSpPr>
          <p:grpSpPr>
            <a:xfrm>
              <a:off x="6365873" y="3390415"/>
              <a:ext cx="1715292" cy="910659"/>
              <a:chOff x="2160249" y="4388816"/>
              <a:chExt cx="1155389" cy="627761"/>
            </a:xfrm>
          </p:grpSpPr>
          <p:pic>
            <p:nvPicPr>
              <p:cNvPr id="4" name="Picture 4" descr="https://3i2kbu3p64zdryox2qp5q43na-wpengine.netdna-ssl.com/wp-content/uploads/2015/07/chipwhisperer-lite-VB5A0317a-600x32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249" y="4388816"/>
                <a:ext cx="1155389" cy="627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2249233" y="4601748"/>
                <a:ext cx="180020" cy="19141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5810112" y="1547572"/>
              <a:ext cx="1969564" cy="1924516"/>
              <a:chOff x="26807600" y="6933747"/>
              <a:chExt cx="13740714" cy="13740714"/>
            </a:xfrm>
          </p:grpSpPr>
          <p:pic>
            <p:nvPicPr>
              <p:cNvPr id="7" name="Picture 6" descr="laptop computer에 대한 이미지 검색결과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07600" y="6933747"/>
                <a:ext cx="13740714" cy="13740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Capturing traces from the ChipWhisperer-Lite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75209" y="9085115"/>
                <a:ext cx="9082409" cy="5104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9" name="구부러진 연결선 8"/>
            <p:cNvCxnSpPr>
              <a:stCxn id="4" idx="3"/>
              <a:endCxn id="14" idx="3"/>
            </p:cNvCxnSpPr>
            <p:nvPr/>
          </p:nvCxnSpPr>
          <p:spPr>
            <a:xfrm flipH="1" flipV="1">
              <a:off x="7691800" y="2815088"/>
              <a:ext cx="389365" cy="1030657"/>
            </a:xfrm>
            <a:prstGeom prst="curvedConnector3">
              <a:avLst>
                <a:gd name="adj1" fmla="val -58711"/>
              </a:avLst>
            </a:prstGeom>
            <a:ln w="1270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직사각형 13"/>
            <p:cNvSpPr/>
            <p:nvPr/>
          </p:nvSpPr>
          <p:spPr>
            <a:xfrm>
              <a:off x="7322010" y="2653070"/>
              <a:ext cx="369790" cy="324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39"/>
          <p:cNvSpPr/>
          <p:nvPr/>
        </p:nvSpPr>
        <p:spPr>
          <a:xfrm>
            <a:off x="4641711" y="5393465"/>
            <a:ext cx="4260648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Clr>
                <a:schemeClr val="accent6"/>
              </a:buClr>
            </a:pPr>
            <a:r>
              <a:rPr lang="en-US" altLang="ko-KR" sz="13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multiplication </a:t>
            </a:r>
            <a:r>
              <a:rPr lang="en-US" altLang="ko-KR" sz="13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each loaded y </a:t>
            </a:r>
            <a:r>
              <a:rPr lang="en-US" altLang="ko-KR" sz="13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by </a:t>
            </a:r>
            <a:r>
              <a:rPr lang="en-US" altLang="ko-KR" sz="13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the </a:t>
            </a:r>
            <a:r>
              <a:rPr lang="en-US" altLang="ko-KR" sz="1300" b="1" dirty="0" err="1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i-th</a:t>
            </a:r>
            <a:r>
              <a:rPr lang="en-US" altLang="ko-KR" sz="13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column.</a:t>
            </a:r>
            <a:endParaRPr lang="ko-KR" altLang="en-US" sz="13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직사각형 39"/>
          <p:cNvSpPr/>
          <p:nvPr/>
        </p:nvSpPr>
        <p:spPr>
          <a:xfrm>
            <a:off x="4641711" y="5050128"/>
            <a:ext cx="4260648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Clr>
                <a:schemeClr val="accent6"/>
              </a:buClr>
            </a:pPr>
            <a:r>
              <a:rPr lang="en-US" altLang="ko-KR" sz="13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To </a:t>
            </a:r>
            <a:r>
              <a:rPr lang="en-US" altLang="ko-KR" sz="13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reduce </a:t>
            </a:r>
            <a:r>
              <a:rPr lang="en-US" altLang="ko-KR" sz="1300" b="1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the </a:t>
            </a:r>
            <a:r>
              <a:rPr lang="en-US" altLang="ko-KR" sz="13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number of times y is loaded.</a:t>
            </a:r>
          </a:p>
        </p:txBody>
      </p:sp>
    </p:spTree>
    <p:extLst>
      <p:ext uri="{BB962C8B-B14F-4D97-AF65-F5344CB8AC3E}">
        <p14:creationId xmlns:p14="http://schemas.microsoft.com/office/powerpoint/2010/main" val="15612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33">
            <a:extLst>
              <a:ext uri="{FF2B5EF4-FFF2-40B4-BE49-F238E27FC236}">
                <a16:creationId xmlns:a16="http://schemas.microsoft.com/office/drawing/2014/main" id="{CAF1D646-129E-4293-864E-2D61C49B9E18}"/>
              </a:ext>
            </a:extLst>
          </p:cNvPr>
          <p:cNvSpPr/>
          <p:nvPr/>
        </p:nvSpPr>
        <p:spPr>
          <a:xfrm>
            <a:off x="34929" y="1921607"/>
            <a:ext cx="3376651" cy="2416349"/>
          </a:xfrm>
          <a:prstGeom prst="roundRect">
            <a:avLst>
              <a:gd name="adj" fmla="val 3784"/>
            </a:avLst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4352100-937C-4F40-9316-67E291E6B898}"/>
              </a:ext>
            </a:extLst>
          </p:cNvPr>
          <p:cNvSpPr txBox="1">
            <a:spLocks/>
          </p:cNvSpPr>
          <p:nvPr/>
        </p:nvSpPr>
        <p:spPr>
          <a:xfrm>
            <a:off x="152044" y="805117"/>
            <a:ext cx="7539756" cy="43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Calibri" panose="020F0502020204030204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en-US" altLang="ko-KR" sz="20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Sub-attack 1 </a:t>
            </a:r>
            <a:endParaRPr lang="en-US" altLang="ko-KR" sz="20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636176" y="600786"/>
            <a:ext cx="2004695" cy="167608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E31821-7E7E-4461-99FF-45293D09709F}"/>
                  </a:ext>
                </a:extLst>
              </p:cNvPr>
              <p:cNvSpPr txBox="1"/>
              <p:nvPr/>
            </p:nvSpPr>
            <p:spPr>
              <a:xfrm>
                <a:off x="385494" y="2550617"/>
                <a:ext cx="2504361" cy="980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ko-KR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𝑚𝑚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E31821-7E7E-4461-99FF-45293D097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94" y="2550617"/>
                <a:ext cx="2504361" cy="980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2017791"/>
                <a:ext cx="1332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Invert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ko-K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017791"/>
                <a:ext cx="1332148" cy="369332"/>
              </a:xfrm>
              <a:prstGeom prst="rect">
                <a:avLst/>
              </a:prstGeom>
              <a:blipFill>
                <a:blip r:embed="rId4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6311007C-0FDE-4B09-8EB0-4E62223A24AB}"/>
                  </a:ext>
                </a:extLst>
              </p:cNvPr>
              <p:cNvSpPr/>
              <p:nvPr/>
            </p:nvSpPr>
            <p:spPr>
              <a:xfrm>
                <a:off x="289725" y="3763319"/>
                <a:ext cx="2734104" cy="342401"/>
              </a:xfrm>
              <a:prstGeom prst="rect">
                <a:avLst/>
              </a:prstGeom>
            </p:spPr>
            <p:txBody>
              <a:bodyPr wrap="none" anchor="ctr" anchorCtr="0"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6311007C-0FDE-4B09-8EB0-4E62223A2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5" y="3763319"/>
                <a:ext cx="2734104" cy="342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직사각형 7">
            <a:extLst>
              <a:ext uri="{FF2B5EF4-FFF2-40B4-BE49-F238E27FC236}">
                <a16:creationId xmlns:a16="http://schemas.microsoft.com/office/drawing/2014/main" id="{0B5EC01A-D3F2-4FA9-8D30-39660FBA85AE}"/>
              </a:ext>
            </a:extLst>
          </p:cNvPr>
          <p:cNvSpPr/>
          <p:nvPr/>
        </p:nvSpPr>
        <p:spPr>
          <a:xfrm>
            <a:off x="653281" y="4416463"/>
            <a:ext cx="1801965" cy="371307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en-US" altLang="ko-KR" sz="1600" dirty="0" smtClean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Intermediate result</a:t>
            </a:r>
            <a:endParaRPr lang="en-US" altLang="ko-KR" sz="16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0B5EC01A-D3F2-4FA9-8D30-39660FBA85AE}"/>
                  </a:ext>
                </a:extLst>
              </p:cNvPr>
              <p:cNvSpPr/>
              <p:nvPr/>
            </p:nvSpPr>
            <p:spPr>
              <a:xfrm>
                <a:off x="527253" y="5098668"/>
                <a:ext cx="2376264" cy="371307"/>
              </a:xfrm>
              <a:prstGeom prst="rect">
                <a:avLst/>
              </a:prstGeom>
            </p:spPr>
            <p:txBody>
              <a:bodyPr wrap="none" anchor="ctr" anchorCtr="0"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𝑔𝑢𝑒𝑠𝑠</m:t>
                      </m:r>
                      <m:r>
                        <a:rPr lang="en-US" altLang="ko-K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1600" b="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0B5EC01A-D3F2-4FA9-8D30-39660FBA8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53" y="5098668"/>
                <a:ext cx="2376264" cy="371307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0B5EC01A-D3F2-4FA9-8D30-39660FBA85AE}"/>
                  </a:ext>
                </a:extLst>
              </p:cNvPr>
              <p:cNvSpPr/>
              <p:nvPr/>
            </p:nvSpPr>
            <p:spPr>
              <a:xfrm>
                <a:off x="768366" y="4740817"/>
                <a:ext cx="1738616" cy="371307"/>
              </a:xfrm>
              <a:prstGeom prst="rect">
                <a:avLst/>
              </a:prstGeom>
            </p:spPr>
            <p:txBody>
              <a:bodyPr wrap="none" anchor="ctr" anchorCtr="0"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𝑔𝑢𝑒𝑠𝑠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1600" b="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0B5EC01A-D3F2-4FA9-8D30-39660FBA8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66" y="4740817"/>
                <a:ext cx="1738616" cy="371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1427982" y="5494904"/>
                <a:ext cx="2952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82" y="5494904"/>
                <a:ext cx="295273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그룹 11"/>
          <p:cNvGrpSpPr/>
          <p:nvPr/>
        </p:nvGrpSpPr>
        <p:grpSpPr>
          <a:xfrm>
            <a:off x="168052" y="6252253"/>
            <a:ext cx="1926004" cy="309632"/>
            <a:chOff x="2063372" y="6252253"/>
            <a:chExt cx="1926004" cy="309632"/>
          </a:xfrm>
        </p:grpSpPr>
        <p:sp>
          <p:nvSpPr>
            <p:cNvPr id="13" name="직사각형 39">
              <a:extLst>
                <a:ext uri="{FF2B5EF4-FFF2-40B4-BE49-F238E27FC236}">
                  <a16:creationId xmlns:a16="http://schemas.microsoft.com/office/drawing/2014/main" id="{D4994DA5-3E07-4C83-822B-0BFAACD717BE}"/>
                </a:ext>
              </a:extLst>
            </p:cNvPr>
            <p:cNvSpPr/>
            <p:nvPr/>
          </p:nvSpPr>
          <p:spPr>
            <a:xfrm>
              <a:off x="2063372" y="6252253"/>
              <a:ext cx="1344960" cy="30963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285750" indent="-285750" fontAlgn="base">
                <a:lnSpc>
                  <a:spcPct val="150000"/>
                </a:lnSpc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altLang="ko-KR" sz="14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Secret</a:t>
              </a:r>
              <a:endParaRPr lang="ko-KR" altLang="en-US" sz="14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14" name="직사각형 39">
              <a:extLst>
                <a:ext uri="{FF2B5EF4-FFF2-40B4-BE49-F238E27FC236}">
                  <a16:creationId xmlns:a16="http://schemas.microsoft.com/office/drawing/2014/main" id="{4CCFD701-C0CA-48F9-AB38-AB7EFE695ADB}"/>
                </a:ext>
              </a:extLst>
            </p:cNvPr>
            <p:cNvSpPr/>
            <p:nvPr/>
          </p:nvSpPr>
          <p:spPr>
            <a:xfrm>
              <a:off x="3093484" y="6252253"/>
              <a:ext cx="895892" cy="30963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285750" indent="-285750" fontAlgn="base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US" altLang="ko-KR" sz="1400" dirty="0" smtClean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Known</a:t>
              </a:r>
              <a:endParaRPr lang="ko-KR" altLang="en-US" sz="14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타원 15"/>
          <p:cNvSpPr/>
          <p:nvPr/>
        </p:nvSpPr>
        <p:spPr>
          <a:xfrm>
            <a:off x="1010413" y="4804463"/>
            <a:ext cx="1149319" cy="299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768366" y="5112124"/>
            <a:ext cx="1823413" cy="4104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86" y="4014244"/>
            <a:ext cx="5161550" cy="2547641"/>
          </a:xfrm>
          <a:prstGeom prst="rect">
            <a:avLst/>
          </a:prstGeom>
        </p:spPr>
      </p:pic>
      <p:cxnSp>
        <p:nvCxnSpPr>
          <p:cNvPr id="21" name="직선 연결선 20"/>
          <p:cNvCxnSpPr/>
          <p:nvPr/>
        </p:nvCxnSpPr>
        <p:spPr>
          <a:xfrm>
            <a:off x="4355976" y="4149080"/>
            <a:ext cx="0" cy="230425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1353542"/>
                <a:ext cx="8136904" cy="458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altLang="ko-KR" dirty="0" smtClean="0">
                    <a:latin typeface="Times New Roman" panose="02020603050405020304" pitchFamily="18" charset="0"/>
                    <a:ea typeface="HY견명조" panose="02030600000101010101" pitchFamily="18" charset="-127"/>
                    <a:cs typeface="Times New Roman" panose="02020603050405020304" pitchFamily="18" charset="0"/>
                  </a:rPr>
                  <a:t>CPA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1EC71D-2B01-45E1-A8C2-22C9D664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353542"/>
                <a:ext cx="8136904" cy="458074"/>
              </a:xfrm>
              <a:prstGeom prst="rect">
                <a:avLst/>
              </a:prstGeom>
              <a:blipFill>
                <a:blip r:embed="rId10"/>
                <a:stretch>
                  <a:fillRect l="-525" b="-21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그림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3" y="612953"/>
            <a:ext cx="5526117" cy="156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직사각형 39"/>
              <p:cNvSpPr/>
              <p:nvPr/>
            </p:nvSpPr>
            <p:spPr>
              <a:xfrm>
                <a:off x="3995936" y="3476142"/>
                <a:ext cx="4412112" cy="39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lnSpc>
                    <a:spcPct val="15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altLang="ko-KR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result </a:t>
                </a:r>
                <a:r>
                  <a:rPr lang="en-US" altLang="ko-KR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CPA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altLang="ko-KR" sz="1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ko-KR" altLang="en-US" sz="13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476142"/>
                <a:ext cx="4412112" cy="392415"/>
              </a:xfrm>
              <a:prstGeom prst="rect">
                <a:avLst/>
              </a:prstGeom>
              <a:blipFill>
                <a:blip r:embed="rId12"/>
                <a:stretch>
                  <a:fillRect l="-138" b="-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32976" y="4557841"/>
                <a:ext cx="2375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correlation coefficients according to increased number of traces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endParaRPr lang="ko-KR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976" y="4557841"/>
                <a:ext cx="2375072" cy="646331"/>
              </a:xfrm>
              <a:prstGeom prst="rect">
                <a:avLst/>
              </a:prstGeom>
              <a:blipFill>
                <a:blip r:embed="rId13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667339" y="5997061"/>
                <a:ext cx="19788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</m:oMath>
                </a14:m>
                <a:r>
                  <a:rPr lang="ko-KR" altLang="en-US" sz="1400" dirty="0" smtClean="0"/>
                  <a:t> </a:t>
                </a:r>
                <a:r>
                  <a:rPr lang="en-US" altLang="ko-KR" sz="1400" dirty="0" smtClean="0"/>
                  <a:t>: </a:t>
                </a:r>
                <a:r>
                  <a:rPr lang="en-US" altLang="ko-K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hypothetical key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39" y="5997061"/>
                <a:ext cx="1978875" cy="307777"/>
              </a:xfrm>
              <a:prstGeom prst="rect">
                <a:avLst/>
              </a:prstGeom>
              <a:blipFill>
                <a:blip r:embed="rId14"/>
                <a:stretch>
                  <a:fillRect t="-6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5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I_Kookmin_University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SI_Kookmin_University" id="{E8260E65-30AC-4615-9AEC-2C19B3C45F85}" vid="{7BD9A77D-EE9B-402A-8026-CA88A2C4A2F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CISI_Kookmin_University</Template>
  <TotalTime>67338</TotalTime>
  <Words>2527</Words>
  <Application>Microsoft Office PowerPoint</Application>
  <PresentationFormat>화면 슬라이드 쇼(4:3)</PresentationFormat>
  <Paragraphs>495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HY견명조</vt:lpstr>
      <vt:lpstr>맑은 고딕</vt:lpstr>
      <vt:lpstr>Arial</vt:lpstr>
      <vt:lpstr>Calibri</vt:lpstr>
      <vt:lpstr>Calibri Light</vt:lpstr>
      <vt:lpstr>Cambria Math</vt:lpstr>
      <vt:lpstr>Imprint MT Shadow</vt:lpstr>
      <vt:lpstr>Times New Roman</vt:lpstr>
      <vt:lpstr>Wingdings</vt:lpstr>
      <vt:lpstr>CISI_Kookmin_University</vt:lpstr>
      <vt:lpstr>Side-Channel Attacks on Post-Quantum Signature Schemes based on Multivariate Quadratic Equations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박 애선</cp:lastModifiedBy>
  <cp:revision>6095</cp:revision>
  <cp:lastPrinted>2017-10-30T01:14:30Z</cp:lastPrinted>
  <dcterms:created xsi:type="dcterms:W3CDTF">2013-04-08T01:39:22Z</dcterms:created>
  <dcterms:modified xsi:type="dcterms:W3CDTF">2018-09-10T23:13:39Z</dcterms:modified>
</cp:coreProperties>
</file>