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8" r:id="rId2"/>
    <p:sldId id="261" r:id="rId3"/>
    <p:sldId id="260" r:id="rId4"/>
    <p:sldId id="264" r:id="rId5"/>
    <p:sldId id="263" r:id="rId6"/>
    <p:sldId id="272" r:id="rId7"/>
    <p:sldId id="271" r:id="rId8"/>
    <p:sldId id="277" r:id="rId9"/>
    <p:sldId id="276" r:id="rId10"/>
    <p:sldId id="278" r:id="rId11"/>
    <p:sldId id="279" r:id="rId12"/>
    <p:sldId id="280" r:id="rId13"/>
    <p:sldId id="281" r:id="rId14"/>
    <p:sldId id="302" r:id="rId15"/>
    <p:sldId id="285" r:id="rId16"/>
    <p:sldId id="286" r:id="rId17"/>
    <p:sldId id="301" r:id="rId18"/>
    <p:sldId id="300" r:id="rId19"/>
    <p:sldId id="287" r:id="rId20"/>
    <p:sldId id="292" r:id="rId21"/>
    <p:sldId id="294" r:id="rId22"/>
    <p:sldId id="296" r:id="rId23"/>
    <p:sldId id="297" r:id="rId24"/>
    <p:sldId id="266" r:id="rId25"/>
    <p:sldId id="295" r:id="rId26"/>
    <p:sldId id="299" r:id="rId27"/>
    <p:sldId id="282" r:id="rId28"/>
    <p:sldId id="283" r:id="rId29"/>
    <p:sldId id="289" r:id="rId30"/>
    <p:sldId id="290" r:id="rId31"/>
  </p:sldIdLst>
  <p:sldSz cx="12192000" cy="6858000"/>
  <p:notesSz cx="6797675" cy="9872663"/>
  <p:embeddedFontLst>
    <p:embeddedFont>
      <p:font typeface="Calibri Light" panose="020F0302020204030204" pitchFamily="34" charset="0"/>
      <p:regular r:id="rId34"/>
      <p: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Cooper Black" panose="0208090404030B020404" pitchFamily="18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es Groß" initials="HG" lastIdx="1" clrIdx="0">
    <p:extLst>
      <p:ext uri="{19B8F6BF-5375-455C-9EA6-DF929625EA0E}">
        <p15:presenceInfo xmlns:p15="http://schemas.microsoft.com/office/powerpoint/2012/main" userId="S-1-5-21-716018343-355511009-3595077529-26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CFF"/>
    <a:srgbClr val="EEA500"/>
    <a:srgbClr val="FF6600"/>
    <a:srgbClr val="EE251E"/>
    <a:srgbClr val="000000"/>
    <a:srgbClr val="72F900"/>
    <a:srgbClr val="59F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8" autoAdjust="0"/>
    <p:restoredTop sz="88779" autoAdjust="0"/>
  </p:normalViewPr>
  <p:slideViewPr>
    <p:cSldViewPr snapToGrid="0">
      <p:cViewPr varScale="1">
        <p:scale>
          <a:sx n="100" d="100"/>
          <a:sy n="100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gross\Documents\Papers%20and%20Documents\Eigene%20Paper\22.%20DOM%20ASCON%20with%20less%20randomness\algo_tr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gross\Documents\Papers%20and%20Documents\Eigene%20Paper\22.%20DOM%20ASCON%20with%20less%20randomness\algo_try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gross\Documents\Papers%20and%20Documents\Eigene%20Paper\22.%20DOM%20ASCON%20with%20less%20randomness\algo_try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gross\Documents\Papers%20and%20Documents\Eigene%20Paper\22.%20DOM%20ASCON%20with%20less%20randomness\algo_try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gross\Documents\Papers%20and%20Documents\Eigene%20Paper\22.%20DOM%20ASCON%20with%20less%20randomness\algo_try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gross\Documents\Papers%20and%20Documents\Eigene%20Paper\22.%20UMA%20Ascon%20Dom%20with%20less%20randomness\presentation\gfx\randomnesscom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gross\Documents\Papers%20and%20Documents\Eigene%20Paper\22.%20DOM%20ASCON%20with%20less%20randomness\algo_tr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gross\Documents\Papers%20and%20Documents\Eigene%20Paper\22.%20DOM%20ASCON%20with%20less%20randomness\algo_tr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gross\Documents\Papers%20and%20Documents\Eigene%20Paper\22.%20DOM%20ASCON%20with%20less%20randomness\algo_tr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[randomnesscomp.xlsx]Tabelle1!$B$1</c:f>
              <c:strCache>
                <c:ptCount val="1"/>
                <c:pt idx="0">
                  <c:v>lower bound</c:v>
                </c:pt>
              </c:strCache>
            </c:strRef>
          </c:tx>
          <c:spPr>
            <a:ln w="28575" cap="rnd">
              <a:solidFill>
                <a:schemeClr val="bg2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[randomnesscomp.xlsx]Tabelle1!$B$2:$B$16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[randomnesscomp.xlsx]Tabelle1!$I$1</c:f>
              <c:strCache>
                <c:ptCount val="1"/>
                <c:pt idx="0">
                  <c:v>best SW</c:v>
                </c:pt>
              </c:strCache>
            </c:strRef>
          </c:tx>
          <c:spPr>
            <a:ln w="28575" cap="rnd">
              <a:solidFill>
                <a:srgbClr val="572CFF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572CFF"/>
              </a:solidFill>
              <a:ln w="9525">
                <a:solidFill>
                  <a:srgbClr val="572CFF"/>
                </a:solidFill>
              </a:ln>
              <a:effectLst/>
            </c:spPr>
          </c:marker>
          <c:val>
            <c:numRef>
              <c:f>[randomnesscomp.xlsx]Tabelle1!$I$2:$I$16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 formatCode="0">
                  <c:v>11</c:v>
                </c:pt>
                <c:pt idx="5" formatCode="0">
                  <c:v>14</c:v>
                </c:pt>
                <c:pt idx="6" formatCode="0">
                  <c:v>16</c:v>
                </c:pt>
                <c:pt idx="7" formatCode="0">
                  <c:v>18</c:v>
                </c:pt>
                <c:pt idx="8" formatCode="0">
                  <c:v>29</c:v>
                </c:pt>
                <c:pt idx="9" formatCode="0">
                  <c:v>33</c:v>
                </c:pt>
                <c:pt idx="10" formatCode="0">
                  <c:v>36</c:v>
                </c:pt>
                <c:pt idx="11" formatCode="0">
                  <c:v>39</c:v>
                </c:pt>
                <c:pt idx="12" formatCode="0">
                  <c:v>55</c:v>
                </c:pt>
                <c:pt idx="13" formatCode="0">
                  <c:v>60</c:v>
                </c:pt>
                <c:pt idx="14" formatCode="0">
                  <c:v>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294096"/>
        <c:axId val="369771800"/>
      </c:lineChart>
      <c:catAx>
        <c:axId val="3692940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771800"/>
        <c:crosses val="autoZero"/>
        <c:auto val="1"/>
        <c:lblAlgn val="ctr"/>
        <c:lblOffset val="100"/>
        <c:noMultiLvlLbl val="0"/>
      </c:catAx>
      <c:valAx>
        <c:axId val="369771800"/>
        <c:scaling>
          <c:logBase val="2"/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29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772455653276536"/>
          <c:y val="0.71489514956806366"/>
          <c:w val="0.37162586229105626"/>
          <c:h val="8.6026528681347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4"/>
          <c:order val="0"/>
          <c:spPr>
            <a:ln w="19050" cap="rnd">
              <a:solidFill>
                <a:srgbClr val="572CFF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yVal>
            <c:numRef>
              <c:f>Results!$M$33:$M$47</c:f>
              <c:numCache>
                <c:formatCode>0</c:formatCode>
                <c:ptCount val="15"/>
                <c:pt idx="0">
                  <c:v>108.1548777849881</c:v>
                </c:pt>
                <c:pt idx="1">
                  <c:v>104.94865714913531</c:v>
                </c:pt>
                <c:pt idx="2">
                  <c:v>105.89364307223931</c:v>
                </c:pt>
                <c:pt idx="3">
                  <c:v>67.159026278067742</c:v>
                </c:pt>
                <c:pt idx="4">
                  <c:v>89.266037899012218</c:v>
                </c:pt>
                <c:pt idx="5">
                  <c:v>80.253601380361943</c:v>
                </c:pt>
                <c:pt idx="6">
                  <c:v>74.743652628874415</c:v>
                </c:pt>
                <c:pt idx="7">
                  <c:v>61.622125424133536</c:v>
                </c:pt>
                <c:pt idx="8">
                  <c:v>59.85447879842134</c:v>
                </c:pt>
                <c:pt idx="9">
                  <c:v>60.774571919109043</c:v>
                </c:pt>
                <c:pt idx="10">
                  <c:v>56.162520293098154</c:v>
                </c:pt>
                <c:pt idx="11">
                  <c:v>69.232599900478135</c:v>
                </c:pt>
                <c:pt idx="12">
                  <c:v>66.563908632714913</c:v>
                </c:pt>
                <c:pt idx="13">
                  <c:v>49.273447616935897</c:v>
                </c:pt>
                <c:pt idx="14">
                  <c:v>47.587818113410698</c:v>
                </c:pt>
              </c:numCache>
            </c:numRef>
          </c:yVal>
          <c:smooth val="1"/>
        </c:ser>
        <c:ser>
          <c:idx val="5"/>
          <c:order val="1"/>
          <c:spPr>
            <a:ln w="19050" cap="rnd">
              <a:solidFill>
                <a:srgbClr val="EEA5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yVal>
            <c:numRef>
              <c:f>Results!$M$3:$M$17</c:f>
              <c:numCache>
                <c:formatCode>0</c:formatCode>
                <c:ptCount val="15"/>
                <c:pt idx="0">
                  <c:v>108.1548777849881</c:v>
                </c:pt>
                <c:pt idx="1">
                  <c:v>108.0814528849304</c:v>
                </c:pt>
                <c:pt idx="2">
                  <c:v>110.0234831371821</c:v>
                </c:pt>
                <c:pt idx="3">
                  <c:v>71.16852038422104</c:v>
                </c:pt>
                <c:pt idx="4">
                  <c:v>94.59535359447564</c:v>
                </c:pt>
                <c:pt idx="5">
                  <c:v>84.5480510353173</c:v>
                </c:pt>
                <c:pt idx="6">
                  <c:v>80.284407513616983</c:v>
                </c:pt>
                <c:pt idx="7">
                  <c:v>63.151122609878016</c:v>
                </c:pt>
                <c:pt idx="8">
                  <c:v>62.213356818875532</c:v>
                </c:pt>
                <c:pt idx="9">
                  <c:v>63.988737982115147</c:v>
                </c:pt>
                <c:pt idx="10">
                  <c:v>70.914913184633619</c:v>
                </c:pt>
                <c:pt idx="11">
                  <c:v>72.795601325789889</c:v>
                </c:pt>
                <c:pt idx="12">
                  <c:v>70.13391193810682</c:v>
                </c:pt>
                <c:pt idx="13">
                  <c:v>70.600434633925715</c:v>
                </c:pt>
                <c:pt idx="14">
                  <c:v>50.428881881375517</c:v>
                </c:pt>
              </c:numCache>
            </c:numRef>
          </c:yVal>
          <c:smooth val="1"/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yVal>
            <c:numRef>
              <c:f>Results!$M$48:$M$62</c:f>
              <c:numCache>
                <c:formatCode>0</c:formatCode>
                <c:ptCount val="15"/>
                <c:pt idx="0">
                  <c:v>2246.0868954867692</c:v>
                </c:pt>
                <c:pt idx="1">
                  <c:v>1091.2190963341859</c:v>
                </c:pt>
                <c:pt idx="2">
                  <c:v>897.41432497616233</c:v>
                </c:pt>
                <c:pt idx="3">
                  <c:v>805.82206441540131</c:v>
                </c:pt>
                <c:pt idx="4">
                  <c:v>845.62126737487449</c:v>
                </c:pt>
                <c:pt idx="5">
                  <c:v>756.23301429753042</c:v>
                </c:pt>
                <c:pt idx="6">
                  <c:v>802.85011791861098</c:v>
                </c:pt>
                <c:pt idx="7">
                  <c:v>894.25441538117593</c:v>
                </c:pt>
                <c:pt idx="8">
                  <c:v>615.43195630433115</c:v>
                </c:pt>
                <c:pt idx="9">
                  <c:v>576.10946079755149</c:v>
                </c:pt>
                <c:pt idx="10">
                  <c:v>540.93344828169108</c:v>
                </c:pt>
                <c:pt idx="11">
                  <c:v>660.5156150019609</c:v>
                </c:pt>
                <c:pt idx="12">
                  <c:v>691.69746881957508</c:v>
                </c:pt>
                <c:pt idx="13">
                  <c:v>580.9414882994754</c:v>
                </c:pt>
                <c:pt idx="14">
                  <c:v>525.63281262832834</c:v>
                </c:pt>
              </c:numCache>
            </c:numRef>
          </c:yVal>
          <c:smooth val="1"/>
        </c:ser>
        <c:ser>
          <c:idx val="3"/>
          <c:order val="3"/>
          <c:spPr>
            <a:ln w="38100" cap="rnd">
              <a:solidFill>
                <a:srgbClr val="EEA5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EA500"/>
              </a:solidFill>
              <a:ln w="63500">
                <a:solidFill>
                  <a:srgbClr val="EEA500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EEA5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yVal>
            <c:numRef>
              <c:f>Results!$M$18:$M$32</c:f>
              <c:numCache>
                <c:formatCode>0</c:formatCode>
                <c:ptCount val="15"/>
                <c:pt idx="0">
                  <c:v>2246.0868954867692</c:v>
                </c:pt>
                <c:pt idx="1">
                  <c:v>1896.2962962962965</c:v>
                </c:pt>
                <c:pt idx="2">
                  <c:v>1903.4023316678565</c:v>
                </c:pt>
                <c:pt idx="3">
                  <c:v>1785.8139405100731</c:v>
                </c:pt>
                <c:pt idx="4">
                  <c:v>1868.3949319787471</c:v>
                </c:pt>
                <c:pt idx="5">
                  <c:v>1809.4430308170768</c:v>
                </c:pt>
                <c:pt idx="6">
                  <c:v>1366.4702365701596</c:v>
                </c:pt>
                <c:pt idx="7">
                  <c:v>1652.2098306484922</c:v>
                </c:pt>
                <c:pt idx="8">
                  <c:v>1702.8522775649212</c:v>
                </c:pt>
                <c:pt idx="9">
                  <c:v>1573.2546705998034</c:v>
                </c:pt>
                <c:pt idx="10">
                  <c:v>1743.774181243529</c:v>
                </c:pt>
                <c:pt idx="11">
                  <c:v>1497.0760233918127</c:v>
                </c:pt>
                <c:pt idx="12">
                  <c:v>1832.7605956471937</c:v>
                </c:pt>
                <c:pt idx="13">
                  <c:v>1438.9136202167365</c:v>
                </c:pt>
                <c:pt idx="14">
                  <c:v>1479.6319415545383</c:v>
                </c:pt>
              </c:numCache>
            </c:numRef>
          </c:yVal>
          <c:smooth val="1"/>
        </c:ser>
        <c:ser>
          <c:idx val="1"/>
          <c:order val="4"/>
          <c:spPr>
            <a:ln w="38100" cap="rnd">
              <a:solidFill>
                <a:srgbClr val="572C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72CFF"/>
              </a:solidFill>
              <a:ln w="63500">
                <a:solidFill>
                  <a:srgbClr val="572CFF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572CFF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yVal>
            <c:numRef>
              <c:f>Results!$M$48:$M$62</c:f>
              <c:numCache>
                <c:formatCode>0</c:formatCode>
                <c:ptCount val="15"/>
                <c:pt idx="0">
                  <c:v>2246.0868954867692</c:v>
                </c:pt>
                <c:pt idx="1">
                  <c:v>1091.2190963341859</c:v>
                </c:pt>
                <c:pt idx="2">
                  <c:v>897.41432497616233</c:v>
                </c:pt>
                <c:pt idx="3">
                  <c:v>805.82206441540131</c:v>
                </c:pt>
                <c:pt idx="4">
                  <c:v>845.62126737487449</c:v>
                </c:pt>
                <c:pt idx="5">
                  <c:v>756.23301429753042</c:v>
                </c:pt>
                <c:pt idx="6">
                  <c:v>802.85011791861098</c:v>
                </c:pt>
                <c:pt idx="7">
                  <c:v>894.25441538117593</c:v>
                </c:pt>
                <c:pt idx="8">
                  <c:v>615.43195630433115</c:v>
                </c:pt>
                <c:pt idx="9">
                  <c:v>576.10946079755149</c:v>
                </c:pt>
                <c:pt idx="10">
                  <c:v>540.93344828169108</c:v>
                </c:pt>
                <c:pt idx="11">
                  <c:v>660.5156150019609</c:v>
                </c:pt>
                <c:pt idx="12">
                  <c:v>691.69746881957508</c:v>
                </c:pt>
                <c:pt idx="13">
                  <c:v>580.9414882994754</c:v>
                </c:pt>
                <c:pt idx="14">
                  <c:v>525.63281262832834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197984"/>
        <c:axId val="404014232"/>
      </c:scatterChart>
      <c:valAx>
        <c:axId val="404197984"/>
        <c:scaling>
          <c:orientation val="minMax"/>
          <c:max val="1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014232"/>
        <c:crosses val="autoZero"/>
        <c:crossBetween val="midCat"/>
        <c:majorUnit val="1"/>
      </c:valAx>
      <c:valAx>
        <c:axId val="404014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197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Tabelle2!$E$1</c:f>
              <c:strCache>
                <c:ptCount val="1"/>
                <c:pt idx="0">
                  <c:v>DOM</c:v>
                </c:pt>
              </c:strCache>
            </c:strRef>
          </c:tx>
          <c:spPr>
            <a:ln w="28575" cap="rnd">
              <a:solidFill>
                <a:srgbClr val="EEA5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EA500"/>
              </a:solidFill>
              <a:ln w="19050">
                <a:solidFill>
                  <a:srgbClr val="EEA500"/>
                </a:solidFill>
              </a:ln>
              <a:effectLst/>
            </c:spPr>
          </c:marker>
          <c:val>
            <c:numRef>
              <c:f>Tabelle2!$E$2:$E$16</c:f>
              <c:numCache>
                <c:formatCode>0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  <c:pt idx="5">
                  <c:v>10</c:v>
                </c:pt>
                <c:pt idx="6">
                  <c:v>14</c:v>
                </c:pt>
                <c:pt idx="7">
                  <c:v>17</c:v>
                </c:pt>
                <c:pt idx="8">
                  <c:v>22</c:v>
                </c:pt>
                <c:pt idx="9">
                  <c:v>26</c:v>
                </c:pt>
                <c:pt idx="10">
                  <c:v>31</c:v>
                </c:pt>
                <c:pt idx="11">
                  <c:v>37</c:v>
                </c:pt>
                <c:pt idx="12">
                  <c:v>43</c:v>
                </c:pt>
                <c:pt idx="13">
                  <c:v>50</c:v>
                </c:pt>
                <c:pt idx="14">
                  <c:v>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Tabelle2!$F$1</c:f>
              <c:strCache>
                <c:ptCount val="1"/>
                <c:pt idx="0">
                  <c:v>UMA</c:v>
                </c:pt>
              </c:strCache>
            </c:strRef>
          </c:tx>
          <c:spPr>
            <a:ln w="28575" cap="rnd">
              <a:solidFill>
                <a:srgbClr val="572C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72CFF"/>
              </a:solidFill>
              <a:ln w="19050">
                <a:solidFill>
                  <a:srgbClr val="572CFF"/>
                </a:solidFill>
              </a:ln>
              <a:effectLst/>
            </c:spPr>
          </c:marker>
          <c:val>
            <c:numRef>
              <c:f>Tabelle2!$F$2:$F$16</c:f>
              <c:numCache>
                <c:formatCode>0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14</c:v>
                </c:pt>
                <c:pt idx="9">
                  <c:v>16</c:v>
                </c:pt>
                <c:pt idx="10">
                  <c:v>17</c:v>
                </c:pt>
                <c:pt idx="11">
                  <c:v>19</c:v>
                </c:pt>
                <c:pt idx="12">
                  <c:v>26</c:v>
                </c:pt>
                <c:pt idx="13">
                  <c:v>29</c:v>
                </c:pt>
                <c:pt idx="14">
                  <c:v>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015016"/>
        <c:axId val="404015408"/>
      </c:lineChart>
      <c:catAx>
        <c:axId val="4040150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015408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40401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015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0"/>
          <c:tx>
            <c:v>DOM1SBOX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Results!$R$3:$R$17</c:f>
            </c:numRef>
          </c:val>
          <c:smooth val="0"/>
        </c:ser>
        <c:ser>
          <c:idx val="5"/>
          <c:order val="1"/>
          <c:tx>
            <c:v>UMA1SBOX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Results!$R$33:$R$47</c:f>
            </c:numRef>
          </c:val>
          <c:smooth val="0"/>
        </c:ser>
        <c:ser>
          <c:idx val="6"/>
          <c:order val="2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Results!$R$18:$R$32</c:f>
            </c:numRef>
          </c:val>
          <c:smooth val="0"/>
        </c:ser>
        <c:ser>
          <c:idx val="7"/>
          <c:order val="3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Results!$R$48:$R$62</c:f>
            </c:numRef>
          </c:val>
          <c:smooth val="0"/>
        </c:ser>
        <c:ser>
          <c:idx val="2"/>
          <c:order val="4"/>
          <c:tx>
            <c:v>DOM1SBOX</c:v>
          </c:tx>
          <c:spPr>
            <a:ln w="28575" cap="rnd">
              <a:solidFill>
                <a:srgbClr val="EEA5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A500"/>
              </a:solidFill>
              <a:ln w="25400">
                <a:solidFill>
                  <a:srgbClr val="EEA500"/>
                </a:solidFill>
              </a:ln>
              <a:effectLst/>
            </c:spPr>
          </c:marker>
          <c:val>
            <c:numRef>
              <c:f>Results!$V$3:$V$17</c:f>
              <c:numCache>
                <c:formatCode>_(* #,##0.00_);_(* \(#,##0.00\);_(* "-"??_);_(@_)</c:formatCode>
                <c:ptCount val="15"/>
                <c:pt idx="0">
                  <c:v>17.954591836734693</c:v>
                </c:pt>
                <c:pt idx="1">
                  <c:v>30.385905612244901</c:v>
                </c:pt>
                <c:pt idx="2">
                  <c:v>42.885778061224485</c:v>
                </c:pt>
                <c:pt idx="3">
                  <c:v>62.624362244897966</c:v>
                </c:pt>
                <c:pt idx="4">
                  <c:v>89.557334183673476</c:v>
                </c:pt>
                <c:pt idx="5">
                  <c:v>109.42315051020408</c:v>
                </c:pt>
                <c:pt idx="6">
                  <c:v>143.65542091836733</c:v>
                </c:pt>
                <c:pt idx="7">
                  <c:v>170.90089285714285</c:v>
                </c:pt>
                <c:pt idx="8">
                  <c:v>212.33934948979592</c:v>
                </c:pt>
                <c:pt idx="9">
                  <c:v>247.00114795918367</c:v>
                </c:pt>
                <c:pt idx="10">
                  <c:v>288.62774234693876</c:v>
                </c:pt>
                <c:pt idx="11">
                  <c:v>337.58265306122451</c:v>
                </c:pt>
                <c:pt idx="12">
                  <c:v>386.49387755102043</c:v>
                </c:pt>
                <c:pt idx="13">
                  <c:v>442.7487244897959</c:v>
                </c:pt>
                <c:pt idx="14">
                  <c:v>498.93533163265306</c:v>
                </c:pt>
              </c:numCache>
            </c:numRef>
          </c:val>
          <c:smooth val="0"/>
        </c:ser>
        <c:ser>
          <c:idx val="3"/>
          <c:order val="5"/>
          <c:tx>
            <c:v>UMA1SBOX</c:v>
          </c:tx>
          <c:spPr>
            <a:ln w="28575" cap="rnd">
              <a:solidFill>
                <a:srgbClr val="572CFF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572CFF"/>
              </a:solidFill>
              <a:ln w="25400">
                <a:solidFill>
                  <a:srgbClr val="572CFF"/>
                </a:solidFill>
              </a:ln>
              <a:effectLst/>
            </c:spPr>
          </c:marker>
          <c:val>
            <c:numRef>
              <c:f>Results!$V$33:$V$47</c:f>
              <c:numCache>
                <c:formatCode>_(* #,##0.00_);_(* \(#,##0.00\);_(* "-"??_);_(@_)</c:formatCode>
                <c:ptCount val="15"/>
                <c:pt idx="0">
                  <c:v>17.928125000000001</c:v>
                </c:pt>
                <c:pt idx="1">
                  <c:v>23.473405612244903</c:v>
                </c:pt>
                <c:pt idx="2">
                  <c:v>36.333928571428572</c:v>
                </c:pt>
                <c:pt idx="3">
                  <c:v>49.161288265306126</c:v>
                </c:pt>
                <c:pt idx="4">
                  <c:v>76.239349489795927</c:v>
                </c:pt>
                <c:pt idx="5">
                  <c:v>89.137818877551027</c:v>
                </c:pt>
                <c:pt idx="6">
                  <c:v>102.74036989795918</c:v>
                </c:pt>
                <c:pt idx="7">
                  <c:v>115.85471938775511</c:v>
                </c:pt>
                <c:pt idx="8">
                  <c:v>157.51607142857142</c:v>
                </c:pt>
                <c:pt idx="9">
                  <c:v>177.92493622448978</c:v>
                </c:pt>
                <c:pt idx="10">
                  <c:v>192.22327806122451</c:v>
                </c:pt>
                <c:pt idx="11">
                  <c:v>212.86237244897961</c:v>
                </c:pt>
                <c:pt idx="12">
                  <c:v>269.14942602040816</c:v>
                </c:pt>
                <c:pt idx="13">
                  <c:v>297.42264030612245</c:v>
                </c:pt>
                <c:pt idx="14">
                  <c:v>312.0481505102041</c:v>
                </c:pt>
              </c:numCache>
            </c:numRef>
          </c:val>
          <c:smooth val="0"/>
        </c:ser>
        <c:ser>
          <c:idx val="0"/>
          <c:order val="6"/>
          <c:tx>
            <c:v>DOM64Sbox</c:v>
          </c:tx>
          <c:spPr>
            <a:ln w="28575" cap="rnd">
              <a:solidFill>
                <a:srgbClr val="EEA5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EA500"/>
              </a:solidFill>
              <a:ln w="25400">
                <a:solidFill>
                  <a:srgbClr val="EEA500"/>
                </a:solidFill>
              </a:ln>
              <a:effectLst/>
            </c:spPr>
          </c:marker>
          <c:val>
            <c:numRef>
              <c:f>Results!$V$18:$V$32</c:f>
              <c:numCache>
                <c:formatCode>_(* #,##0.00_);_(* \(#,##0.00\);_(* "-"??_);_(@_)</c:formatCode>
                <c:ptCount val="15"/>
                <c:pt idx="0">
                  <c:v>241.88743622448979</c:v>
                </c:pt>
                <c:pt idx="1">
                  <c:v>691.9952168367347</c:v>
                </c:pt>
                <c:pt idx="2">
                  <c:v>1359.2088647959183</c:v>
                </c:pt>
                <c:pt idx="3">
                  <c:v>2248.263711734694</c:v>
                </c:pt>
                <c:pt idx="4">
                  <c:v>3356.8698979591836</c:v>
                </c:pt>
                <c:pt idx="5">
                  <c:v>4680.7155612244896</c:v>
                </c:pt>
                <c:pt idx="6">
                  <c:v>6227.9183673469388</c:v>
                </c:pt>
                <c:pt idx="7">
                  <c:v>7995.2171556122448</c:v>
                </c:pt>
                <c:pt idx="8">
                  <c:v>9975.6766581632655</c:v>
                </c:pt>
                <c:pt idx="9">
                  <c:v>12188.915497448979</c:v>
                </c:pt>
                <c:pt idx="10">
                  <c:v>14607.541454081633</c:v>
                </c:pt>
                <c:pt idx="11">
                  <c:v>17252.821109693876</c:v>
                </c:pt>
                <c:pt idx="12">
                  <c:v>20108.993622448979</c:v>
                </c:pt>
                <c:pt idx="13">
                  <c:v>23193.183354591838</c:v>
                </c:pt>
                <c:pt idx="14">
                  <c:v>26486.331632653062</c:v>
                </c:pt>
              </c:numCache>
            </c:numRef>
          </c:val>
          <c:smooth val="0"/>
        </c:ser>
        <c:ser>
          <c:idx val="1"/>
          <c:order val="7"/>
          <c:tx>
            <c:v>UMA64Sbox</c:v>
          </c:tx>
          <c:spPr>
            <a:ln w="28575" cap="rnd">
              <a:solidFill>
                <a:srgbClr val="572C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72CFF"/>
              </a:solidFill>
              <a:ln w="25400">
                <a:solidFill>
                  <a:srgbClr val="572CFF"/>
                </a:solidFill>
              </a:ln>
              <a:effectLst/>
            </c:spPr>
          </c:marker>
          <c:val>
            <c:numRef>
              <c:f>Results!$V$48:$V$62</c:f>
              <c:numCache>
                <c:formatCode>_(* #,##0.00_);_(* \(#,##0.00\);_(* "-"??_);_(@_)</c:formatCode>
                <c:ptCount val="15"/>
                <c:pt idx="0">
                  <c:v>240.1766581632653</c:v>
                </c:pt>
                <c:pt idx="1">
                  <c:v>491.46588010204084</c:v>
                </c:pt>
                <c:pt idx="2">
                  <c:v>969.72034438775518</c:v>
                </c:pt>
                <c:pt idx="3">
                  <c:v>1233.0003188775511</c:v>
                </c:pt>
                <c:pt idx="4">
                  <c:v>2563.0943877551022</c:v>
                </c:pt>
                <c:pt idx="5">
                  <c:v>3256.9323979591836</c:v>
                </c:pt>
                <c:pt idx="6">
                  <c:v>3781.1100127551022</c:v>
                </c:pt>
                <c:pt idx="7">
                  <c:v>4279.1961096938776</c:v>
                </c:pt>
                <c:pt idx="8">
                  <c:v>6698.1588010204086</c:v>
                </c:pt>
                <c:pt idx="9">
                  <c:v>7632.8453443877552</c:v>
                </c:pt>
                <c:pt idx="10">
                  <c:v>8415.0127551020414</c:v>
                </c:pt>
                <c:pt idx="11">
                  <c:v>9148.9984056122448</c:v>
                </c:pt>
                <c:pt idx="12">
                  <c:v>12668.384566326531</c:v>
                </c:pt>
                <c:pt idx="13">
                  <c:v>13865.008928571429</c:v>
                </c:pt>
                <c:pt idx="14">
                  <c:v>14884.461096938776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016192"/>
        <c:axId val="404016584"/>
      </c:lineChart>
      <c:catAx>
        <c:axId val="40401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016584"/>
        <c:crosses val="autoZero"/>
        <c:auto val="1"/>
        <c:lblAlgn val="ctr"/>
        <c:lblOffset val="100"/>
        <c:noMultiLvlLbl val="0"/>
      </c:catAx>
      <c:valAx>
        <c:axId val="40401658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01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0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Results!$S$3:$S$17</c:f>
            </c:numRef>
          </c:val>
          <c:smooth val="0"/>
        </c:ser>
        <c:ser>
          <c:idx val="5"/>
          <c:order val="1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Results!$S$33:$S$47</c:f>
            </c:numRef>
          </c:val>
          <c:smooth val="0"/>
        </c:ser>
        <c:ser>
          <c:idx val="6"/>
          <c:order val="2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Results!$S$18:$S$32</c:f>
            </c:numRef>
          </c:val>
          <c:smooth val="0"/>
        </c:ser>
        <c:ser>
          <c:idx val="7"/>
          <c:order val="3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Results!$S$48:$S$62</c:f>
            </c:numRef>
          </c:val>
          <c:smooth val="0"/>
        </c:ser>
        <c:ser>
          <c:idx val="2"/>
          <c:order val="4"/>
          <c:spPr>
            <a:ln w="28575" cap="rnd">
              <a:solidFill>
                <a:srgbClr val="EEA5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A500"/>
              </a:solidFill>
              <a:ln w="25400">
                <a:solidFill>
                  <a:srgbClr val="EEA500"/>
                </a:solidFill>
              </a:ln>
              <a:effectLst/>
            </c:spPr>
          </c:marker>
          <c:val>
            <c:numRef>
              <c:f>Results!$X$3:$X$17</c:f>
              <c:numCache>
                <c:formatCode>_(* #,##0.00_);_(* \(#,##0.00\);_(* "-"??_);_(@_)</c:formatCode>
                <c:ptCount val="15"/>
                <c:pt idx="0">
                  <c:v>6.0238004165433408</c:v>
                </c:pt>
                <c:pt idx="1">
                  <c:v>3.5569600677419264</c:v>
                </c:pt>
                <c:pt idx="2">
                  <c:v>2.5655004551884462</c:v>
                </c:pt>
                <c:pt idx="3">
                  <c:v>1.1364350523189426</c:v>
                </c:pt>
                <c:pt idx="4">
                  <c:v>1.0562546826200707</c:v>
                </c:pt>
                <c:pt idx="5">
                  <c:v>0.77267059704548446</c:v>
                </c:pt>
                <c:pt idx="6">
                  <c:v>0.55886792854993528</c:v>
                </c:pt>
                <c:pt idx="7">
                  <c:v>0.36951897414992702</c:v>
                </c:pt>
                <c:pt idx="8">
                  <c:v>0.29299023929554435</c:v>
                </c:pt>
                <c:pt idx="9">
                  <c:v>0.25906251250576828</c:v>
                </c:pt>
                <c:pt idx="10">
                  <c:v>0.24569680172806077</c:v>
                </c:pt>
                <c:pt idx="11">
                  <c:v>0.21563786132277232</c:v>
                </c:pt>
                <c:pt idx="12">
                  <c:v>0.18146189632421422</c:v>
                </c:pt>
                <c:pt idx="13">
                  <c:v>0.15945937442345551</c:v>
                </c:pt>
                <c:pt idx="14">
                  <c:v>0.1010729821765847</c:v>
                </c:pt>
              </c:numCache>
            </c:numRef>
          </c:val>
          <c:smooth val="0"/>
        </c:ser>
        <c:ser>
          <c:idx val="3"/>
          <c:order val="5"/>
          <c:spPr>
            <a:ln w="28575" cap="rnd">
              <a:solidFill>
                <a:srgbClr val="572CFF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572CFF"/>
              </a:solidFill>
              <a:ln w="25400">
                <a:solidFill>
                  <a:srgbClr val="572CFF"/>
                </a:solidFill>
              </a:ln>
              <a:effectLst/>
            </c:spPr>
          </c:marker>
          <c:val>
            <c:numRef>
              <c:f>Results!$X$33:$X$47</c:f>
              <c:numCache>
                <c:formatCode>_(* #,##0.00_);_(* \(#,##0.00\);_(* "-"??_);_(@_)</c:formatCode>
                <c:ptCount val="15"/>
                <c:pt idx="0">
                  <c:v>6.0326932004873957</c:v>
                </c:pt>
                <c:pt idx="1">
                  <c:v>4.4709599826617765</c:v>
                </c:pt>
                <c:pt idx="2">
                  <c:v>2.9144561911069942</c:v>
                </c:pt>
                <c:pt idx="3">
                  <c:v>1.3660957360521997</c:v>
                </c:pt>
                <c:pt idx="4">
                  <c:v>1.1708656815200111</c:v>
                </c:pt>
                <c:pt idx="5">
                  <c:v>0.90033167056293617</c:v>
                </c:pt>
                <c:pt idx="6">
                  <c:v>0.72750032633821682</c:v>
                </c:pt>
                <c:pt idx="7">
                  <c:v>0.53189137006918064</c:v>
                </c:pt>
                <c:pt idx="8">
                  <c:v>0.37998966236003073</c:v>
                </c:pt>
                <c:pt idx="9">
                  <c:v>0.34157422342660909</c:v>
                </c:pt>
                <c:pt idx="10">
                  <c:v>0.29217335621136364</c:v>
                </c:pt>
                <c:pt idx="11">
                  <c:v>0.32524583421653025</c:v>
                </c:pt>
                <c:pt idx="12">
                  <c:v>0.24731209580089436</c:v>
                </c:pt>
                <c:pt idx="13">
                  <c:v>0.1656681131141233</c:v>
                </c:pt>
                <c:pt idx="14">
                  <c:v>0.15250152271565717</c:v>
                </c:pt>
              </c:numCache>
            </c:numRef>
          </c:val>
          <c:smooth val="0"/>
        </c:ser>
        <c:ser>
          <c:idx val="0"/>
          <c:order val="6"/>
          <c:spPr>
            <a:ln w="28575" cap="rnd">
              <a:solidFill>
                <a:srgbClr val="EEA5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EA500"/>
              </a:solidFill>
              <a:ln w="25400">
                <a:solidFill>
                  <a:srgbClr val="EEA500"/>
                </a:solidFill>
              </a:ln>
              <a:effectLst/>
            </c:spPr>
          </c:marker>
          <c:val>
            <c:numRef>
              <c:f>Results!$X$18:$X$32</c:f>
              <c:numCache>
                <c:formatCode>_(* #,##0.00_);_(* \(#,##0.00\);_(* "-"??_);_(@_)</c:formatCode>
                <c:ptCount val="15"/>
                <c:pt idx="0">
                  <c:v>9.2856699403032703</c:v>
                </c:pt>
                <c:pt idx="1">
                  <c:v>2.7403315083082398</c:v>
                </c:pt>
                <c:pt idx="2">
                  <c:v>1.4003751601146652</c:v>
                </c:pt>
                <c:pt idx="3">
                  <c:v>0.79430803921671256</c:v>
                </c:pt>
                <c:pt idx="4">
                  <c:v>0.55658842575776968</c:v>
                </c:pt>
                <c:pt idx="5">
                  <c:v>0.38657401996538343</c:v>
                </c:pt>
                <c:pt idx="6">
                  <c:v>0.2194104283277992</c:v>
                </c:pt>
                <c:pt idx="7">
                  <c:v>0.20664977554596164</c:v>
                </c:pt>
                <c:pt idx="8">
                  <c:v>0.17070042824327594</c:v>
                </c:pt>
                <c:pt idx="9">
                  <c:v>0.12907257179107282</c:v>
                </c:pt>
                <c:pt idx="10">
                  <c:v>0.11937492607671392</c:v>
                </c:pt>
                <c:pt idx="11">
                  <c:v>8.6772824796209569E-2</c:v>
                </c:pt>
                <c:pt idx="12">
                  <c:v>9.1141338550187995E-2</c:v>
                </c:pt>
                <c:pt idx="13">
                  <c:v>6.2040367560490882E-2</c:v>
                </c:pt>
                <c:pt idx="14">
                  <c:v>5.5863981546255666E-2</c:v>
                </c:pt>
              </c:numCache>
            </c:numRef>
          </c:val>
          <c:smooth val="0"/>
        </c:ser>
        <c:ser>
          <c:idx val="1"/>
          <c:order val="7"/>
          <c:spPr>
            <a:ln w="28575" cap="rnd">
              <a:solidFill>
                <a:srgbClr val="572C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72CFF"/>
              </a:solidFill>
              <a:ln w="25400">
                <a:solidFill>
                  <a:srgbClr val="572CFF"/>
                </a:solidFill>
              </a:ln>
              <a:effectLst/>
            </c:spPr>
          </c:marker>
          <c:val>
            <c:numRef>
              <c:f>Results!$X$48:$X$62</c:f>
              <c:numCache>
                <c:formatCode>_(* #,##0.00_);_(* \(#,##0.00\);_(* "-"??_);_(@_)</c:formatCode>
                <c:ptCount val="15"/>
                <c:pt idx="0">
                  <c:v>9.3518117566609771</c:v>
                </c:pt>
                <c:pt idx="1">
                  <c:v>2.2203354098714261</c:v>
                </c:pt>
                <c:pt idx="2">
                  <c:v>0.92543621485301086</c:v>
                </c:pt>
                <c:pt idx="3">
                  <c:v>0.65354570641877285</c:v>
                </c:pt>
                <c:pt idx="4">
                  <c:v>0.32992201590965042</c:v>
                </c:pt>
                <c:pt idx="5">
                  <c:v>0.23219180563016636</c:v>
                </c:pt>
                <c:pt idx="6">
                  <c:v>0.21233185895419504</c:v>
                </c:pt>
                <c:pt idx="7">
                  <c:v>0.20897719862741895</c:v>
                </c:pt>
                <c:pt idx="8">
                  <c:v>9.1880765235153164E-2</c:v>
                </c:pt>
                <c:pt idx="9">
                  <c:v>7.5477680315002155E-2</c:v>
                </c:pt>
                <c:pt idx="10">
                  <c:v>6.4281952270805756E-2</c:v>
                </c:pt>
                <c:pt idx="11">
                  <c:v>7.2195401695204428E-2</c:v>
                </c:pt>
                <c:pt idx="12">
                  <c:v>5.460028981581095E-2</c:v>
                </c:pt>
                <c:pt idx="13">
                  <c:v>4.1899827925991263E-2</c:v>
                </c:pt>
                <c:pt idx="14">
                  <c:v>3.5314198425123566E-2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553664"/>
        <c:axId val="403554056"/>
      </c:lineChart>
      <c:catAx>
        <c:axId val="40355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554056"/>
        <c:crosses val="autoZero"/>
        <c:auto val="1"/>
        <c:lblAlgn val="ctr"/>
        <c:lblOffset val="100"/>
        <c:noMultiLvlLbl val="0"/>
      </c:catAx>
      <c:valAx>
        <c:axId val="40355405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55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'Comparison with DOM'!$L$3:$L$17</c:f>
              <c:numCache>
                <c:formatCode>_-* #,##0\ _€_-;\-* #,##0\ _€_-;_-* "-"??\ _€_-;_-@_-</c:formatCode>
                <c:ptCount val="15"/>
                <c:pt idx="0">
                  <c:v>24</c:v>
                </c:pt>
                <c:pt idx="1">
                  <c:v>68.25</c:v>
                </c:pt>
                <c:pt idx="2">
                  <c:v>134</c:v>
                </c:pt>
                <c:pt idx="3">
                  <c:v>221.25</c:v>
                </c:pt>
                <c:pt idx="4">
                  <c:v>330</c:v>
                </c:pt>
                <c:pt idx="5">
                  <c:v>460.25</c:v>
                </c:pt>
                <c:pt idx="6">
                  <c:v>612</c:v>
                </c:pt>
                <c:pt idx="7">
                  <c:v>785.25</c:v>
                </c:pt>
                <c:pt idx="8">
                  <c:v>980</c:v>
                </c:pt>
                <c:pt idx="9">
                  <c:v>1196.25</c:v>
                </c:pt>
                <c:pt idx="10">
                  <c:v>1434</c:v>
                </c:pt>
                <c:pt idx="11">
                  <c:v>1693.25</c:v>
                </c:pt>
                <c:pt idx="12">
                  <c:v>1974</c:v>
                </c:pt>
                <c:pt idx="13">
                  <c:v>2276.25</c:v>
                </c:pt>
                <c:pt idx="14">
                  <c:v>2600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rgbClr val="572CFF"/>
              </a:solidFill>
              <a:round/>
            </a:ln>
            <a:effectLst/>
          </c:spPr>
          <c:marker>
            <c:symbol val="none"/>
          </c:marker>
          <c:val>
            <c:numRef>
              <c:f>'Comparison with DOM'!$F$3:$F$17</c:f>
              <c:numCache>
                <c:formatCode>_-* #,##0\ _€_-;\-* #,##0\ _€_-;_-* "-"??\ _€_-;_-@_-</c:formatCode>
                <c:ptCount val="15"/>
                <c:pt idx="0">
                  <c:v>24</c:v>
                </c:pt>
                <c:pt idx="1">
                  <c:v>76.75</c:v>
                </c:pt>
                <c:pt idx="2">
                  <c:v>142</c:v>
                </c:pt>
                <c:pt idx="3">
                  <c:v>218.75000000000003</c:v>
                </c:pt>
                <c:pt idx="4">
                  <c:v>327</c:v>
                </c:pt>
                <c:pt idx="5">
                  <c:v>456.75000000000006</c:v>
                </c:pt>
                <c:pt idx="6">
                  <c:v>624</c:v>
                </c:pt>
                <c:pt idx="7">
                  <c:v>776.25</c:v>
                </c:pt>
                <c:pt idx="8">
                  <c:v>970.00000000000011</c:v>
                </c:pt>
                <c:pt idx="9">
                  <c:v>1185.25</c:v>
                </c:pt>
                <c:pt idx="10">
                  <c:v>1446</c:v>
                </c:pt>
                <c:pt idx="11">
                  <c:v>1673.7500000000002</c:v>
                </c:pt>
                <c:pt idx="12">
                  <c:v>1953.0000000000002</c:v>
                </c:pt>
                <c:pt idx="13">
                  <c:v>2321.25</c:v>
                </c:pt>
                <c:pt idx="14">
                  <c:v>2608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554840"/>
        <c:axId val="403555232"/>
      </c:lineChart>
      <c:catAx>
        <c:axId val="40355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555232"/>
        <c:crosses val="autoZero"/>
        <c:auto val="1"/>
        <c:lblAlgn val="ctr"/>
        <c:lblOffset val="100"/>
        <c:noMultiLvlLbl val="0"/>
      </c:catAx>
      <c:valAx>
        <c:axId val="403555232"/>
        <c:scaling>
          <c:orientation val="minMax"/>
          <c:max val="4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554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EEA500"/>
              </a:solidFill>
              <a:round/>
            </a:ln>
            <a:effectLst/>
          </c:spPr>
          <c:marker>
            <c:symbol val="none"/>
          </c:marker>
          <c:val>
            <c:numRef>
              <c:f>'Comparison with DOM'!$M$3:$M$17</c:f>
              <c:numCache>
                <c:formatCode>_-* #,##0\ _€_-;\-* #,##0\ _€_-;_-* "-"??\ _€_-;_-@_-</c:formatCode>
                <c:ptCount val="15"/>
                <c:pt idx="0">
                  <c:v>33</c:v>
                </c:pt>
                <c:pt idx="1">
                  <c:v>81.75</c:v>
                </c:pt>
                <c:pt idx="2">
                  <c:v>152</c:v>
                </c:pt>
                <c:pt idx="3">
                  <c:v>243.75000000000003</c:v>
                </c:pt>
                <c:pt idx="4">
                  <c:v>357</c:v>
                </c:pt>
                <c:pt idx="5">
                  <c:v>491.75000000000006</c:v>
                </c:pt>
                <c:pt idx="6">
                  <c:v>648</c:v>
                </c:pt>
                <c:pt idx="7">
                  <c:v>825.75</c:v>
                </c:pt>
                <c:pt idx="8">
                  <c:v>1025</c:v>
                </c:pt>
                <c:pt idx="9">
                  <c:v>1245.75</c:v>
                </c:pt>
                <c:pt idx="10">
                  <c:v>1488</c:v>
                </c:pt>
                <c:pt idx="11">
                  <c:v>1751.75</c:v>
                </c:pt>
                <c:pt idx="12">
                  <c:v>2037.0000000000002</c:v>
                </c:pt>
                <c:pt idx="13">
                  <c:v>2343.75</c:v>
                </c:pt>
                <c:pt idx="14">
                  <c:v>2672</c:v>
                </c:pt>
              </c:numCache>
            </c:numRef>
          </c:val>
          <c:smooth val="0"/>
        </c:ser>
        <c:ser>
          <c:idx val="1"/>
          <c:order val="1"/>
          <c:spPr>
            <a:ln w="38100" cap="rnd">
              <a:solidFill>
                <a:srgbClr val="572CFF"/>
              </a:solidFill>
              <a:round/>
            </a:ln>
            <a:effectLst/>
          </c:spPr>
          <c:marker>
            <c:symbol val="none"/>
          </c:marker>
          <c:val>
            <c:numRef>
              <c:f>'Comparison with DOM'!$G$3:$G$17</c:f>
              <c:numCache>
                <c:formatCode>_-* #,##0\ _€_-;\-* #,##0\ _€_-;_-* "-"??\ _€_-;_-@_-</c:formatCode>
                <c:ptCount val="15"/>
                <c:pt idx="0">
                  <c:v>42.000000000000007</c:v>
                </c:pt>
                <c:pt idx="1">
                  <c:v>157.75000000000003</c:v>
                </c:pt>
                <c:pt idx="2">
                  <c:v>322.00000000000006</c:v>
                </c:pt>
                <c:pt idx="3">
                  <c:v>488.75000000000006</c:v>
                </c:pt>
                <c:pt idx="4">
                  <c:v>651.00000000000011</c:v>
                </c:pt>
                <c:pt idx="5">
                  <c:v>834.75000000000011</c:v>
                </c:pt>
                <c:pt idx="6">
                  <c:v>1128</c:v>
                </c:pt>
                <c:pt idx="7">
                  <c:v>1343.2500000000002</c:v>
                </c:pt>
                <c:pt idx="8">
                  <c:v>1600.0000000000002</c:v>
                </c:pt>
                <c:pt idx="9">
                  <c:v>1878.2500000000002</c:v>
                </c:pt>
                <c:pt idx="10">
                  <c:v>2310</c:v>
                </c:pt>
                <c:pt idx="11">
                  <c:v>2609.7500000000005</c:v>
                </c:pt>
                <c:pt idx="12">
                  <c:v>2961.0000000000005</c:v>
                </c:pt>
                <c:pt idx="13">
                  <c:v>3401.2500000000005</c:v>
                </c:pt>
                <c:pt idx="14">
                  <c:v>3904.0000000000005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556016"/>
        <c:axId val="403556408"/>
      </c:lineChart>
      <c:catAx>
        <c:axId val="40355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556408"/>
        <c:crosses val="autoZero"/>
        <c:auto val="1"/>
        <c:lblAlgn val="ctr"/>
        <c:lblOffset val="100"/>
        <c:noMultiLvlLbl val="0"/>
      </c:catAx>
      <c:valAx>
        <c:axId val="403556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55601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Tabelle2!$B$1</c:f>
              <c:strCache>
                <c:ptCount val="1"/>
                <c:pt idx="0">
                  <c:v>DOM</c:v>
                </c:pt>
              </c:strCache>
            </c:strRef>
          </c:tx>
          <c:spPr>
            <a:ln w="38100" cap="rnd">
              <a:solidFill>
                <a:srgbClr val="EEA5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50800">
                <a:noFill/>
              </a:ln>
              <a:effectLst/>
            </c:spPr>
          </c:marker>
          <c:xVal>
            <c:numRef>
              <c:f>Tabelle2!$A$2:$A$16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Tabelle2!$B$2:$B$16</c:f>
              <c:numCache>
                <c:formatCode>General</c:formatCode>
                <c:ptCount val="15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10</c:v>
                </c:pt>
                <c:pt idx="4">
                  <c:v>15</c:v>
                </c:pt>
                <c:pt idx="5">
                  <c:v>21</c:v>
                </c:pt>
                <c:pt idx="6">
                  <c:v>28</c:v>
                </c:pt>
                <c:pt idx="7">
                  <c:v>36</c:v>
                </c:pt>
                <c:pt idx="8">
                  <c:v>45</c:v>
                </c:pt>
                <c:pt idx="9">
                  <c:v>55</c:v>
                </c:pt>
                <c:pt idx="10">
                  <c:v>66</c:v>
                </c:pt>
                <c:pt idx="11">
                  <c:v>78</c:v>
                </c:pt>
                <c:pt idx="12">
                  <c:v>91</c:v>
                </c:pt>
                <c:pt idx="13">
                  <c:v>105</c:v>
                </c:pt>
                <c:pt idx="14">
                  <c:v>120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Tabelle2!$C$1</c:f>
              <c:strCache>
                <c:ptCount val="1"/>
                <c:pt idx="0">
                  <c:v>UMA</c:v>
                </c:pt>
              </c:strCache>
            </c:strRef>
          </c:tx>
          <c:spPr>
            <a:ln w="38100" cap="rnd">
              <a:solidFill>
                <a:srgbClr val="572CFF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50800">
                <a:noFill/>
              </a:ln>
              <a:effectLst/>
            </c:spPr>
          </c:marker>
          <c:xVal>
            <c:numRef>
              <c:f>Tabelle2!$A$2:$A$16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Tabelle2!$C$2:$C$16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9</c:v>
                </c:pt>
                <c:pt idx="5">
                  <c:v>14</c:v>
                </c:pt>
                <c:pt idx="6">
                  <c:v>16</c:v>
                </c:pt>
                <c:pt idx="7">
                  <c:v>18</c:v>
                </c:pt>
                <c:pt idx="8">
                  <c:v>25</c:v>
                </c:pt>
                <c:pt idx="9">
                  <c:v>33</c:v>
                </c:pt>
                <c:pt idx="10">
                  <c:v>36</c:v>
                </c:pt>
                <c:pt idx="11">
                  <c:v>39</c:v>
                </c:pt>
                <c:pt idx="12">
                  <c:v>49</c:v>
                </c:pt>
                <c:pt idx="13">
                  <c:v>60</c:v>
                </c:pt>
                <c:pt idx="14">
                  <c:v>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529272"/>
        <c:axId val="405529664"/>
      </c:scatterChart>
      <c:valAx>
        <c:axId val="405529272"/>
        <c:scaling>
          <c:orientation val="minMax"/>
          <c:max val="15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529664"/>
        <c:crosses val="autoZero"/>
        <c:crossBetween val="midCat"/>
        <c:majorUnit val="1"/>
      </c:valAx>
      <c:valAx>
        <c:axId val="40552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529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lower bound</c:v>
                </c:pt>
              </c:strCache>
            </c:strRef>
          </c:tx>
          <c:spPr>
            <a:ln w="28575" cap="rnd">
              <a:solidFill>
                <a:schemeClr val="bg2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Tabelle1!$B$2:$B$16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Tabelle1!$H$1</c:f>
              <c:strCache>
                <c:ptCount val="1"/>
                <c:pt idx="0">
                  <c:v>DOM</c:v>
                </c:pt>
              </c:strCache>
            </c:strRef>
          </c:tx>
          <c:spPr>
            <a:ln w="28575" cap="rnd">
              <a:solidFill>
                <a:srgbClr val="EEA5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EEA500"/>
              </a:solidFill>
              <a:ln w="9525">
                <a:solidFill>
                  <a:srgbClr val="EEA500"/>
                </a:solidFill>
              </a:ln>
              <a:effectLst/>
            </c:spPr>
          </c:marker>
          <c:val>
            <c:numRef>
              <c:f>Tabelle1!$H$2:$H$16</c:f>
              <c:numCache>
                <c:formatCode>General</c:formatCode>
                <c:ptCount val="15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10</c:v>
                </c:pt>
                <c:pt idx="4">
                  <c:v>15</c:v>
                </c:pt>
                <c:pt idx="5">
                  <c:v>21</c:v>
                </c:pt>
                <c:pt idx="6">
                  <c:v>28</c:v>
                </c:pt>
                <c:pt idx="7">
                  <c:v>36</c:v>
                </c:pt>
                <c:pt idx="8">
                  <c:v>45</c:v>
                </c:pt>
                <c:pt idx="9">
                  <c:v>55</c:v>
                </c:pt>
                <c:pt idx="10">
                  <c:v>66</c:v>
                </c:pt>
                <c:pt idx="11">
                  <c:v>78</c:v>
                </c:pt>
                <c:pt idx="12">
                  <c:v>91</c:v>
                </c:pt>
                <c:pt idx="13">
                  <c:v>105</c:v>
                </c:pt>
                <c:pt idx="14">
                  <c:v>120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Tabelle1!$I$1</c:f>
              <c:strCache>
                <c:ptCount val="1"/>
                <c:pt idx="0">
                  <c:v>best SW</c:v>
                </c:pt>
              </c:strCache>
            </c:strRef>
          </c:tx>
          <c:spPr>
            <a:ln w="28575" cap="rnd">
              <a:solidFill>
                <a:srgbClr val="572CFF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572CFF"/>
              </a:solidFill>
              <a:ln w="9525">
                <a:solidFill>
                  <a:srgbClr val="572CFF"/>
                </a:solidFill>
              </a:ln>
              <a:effectLst/>
            </c:spPr>
          </c:marker>
          <c:val>
            <c:numRef>
              <c:f>Tabelle1!$I$2:$I$16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 formatCode="0">
                  <c:v>11</c:v>
                </c:pt>
                <c:pt idx="5" formatCode="0">
                  <c:v>14</c:v>
                </c:pt>
                <c:pt idx="6" formatCode="0">
                  <c:v>16</c:v>
                </c:pt>
                <c:pt idx="7" formatCode="0">
                  <c:v>18</c:v>
                </c:pt>
                <c:pt idx="8" formatCode="0">
                  <c:v>29</c:v>
                </c:pt>
                <c:pt idx="9" formatCode="0">
                  <c:v>33</c:v>
                </c:pt>
                <c:pt idx="10" formatCode="0">
                  <c:v>36</c:v>
                </c:pt>
                <c:pt idx="11" formatCode="0">
                  <c:v>39</c:v>
                </c:pt>
                <c:pt idx="12" formatCode="0">
                  <c:v>55</c:v>
                </c:pt>
                <c:pt idx="13" formatCode="0">
                  <c:v>60</c:v>
                </c:pt>
                <c:pt idx="14" formatCode="0">
                  <c:v>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064312"/>
        <c:axId val="401062056"/>
      </c:lineChart>
      <c:catAx>
        <c:axId val="4010643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062056"/>
        <c:crosses val="autoZero"/>
        <c:auto val="1"/>
        <c:lblAlgn val="ctr"/>
        <c:lblOffset val="100"/>
        <c:noMultiLvlLbl val="0"/>
      </c:catAx>
      <c:valAx>
        <c:axId val="401062056"/>
        <c:scaling>
          <c:logBase val="2"/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064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332028762676861"/>
          <c:y val="0.7124373925094144"/>
          <c:w val="0.48673211445506309"/>
          <c:h val="8.6026528681347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17147856517934E-2"/>
          <c:y val="5.0925925925925923E-2"/>
          <c:w val="0.8699050743657043"/>
          <c:h val="0.89814814814814814"/>
        </c:manualLayout>
      </c:layout>
      <c:scatterChart>
        <c:scatterStyle val="smoothMarker"/>
        <c:varyColors val="0"/>
        <c:ser>
          <c:idx val="0"/>
          <c:order val="0"/>
          <c:spPr>
            <a:ln w="50800" cap="rnd">
              <a:solidFill>
                <a:srgbClr val="572CFF"/>
              </a:solidFill>
              <a:round/>
            </a:ln>
            <a:effectLst/>
          </c:spPr>
          <c:marker>
            <c:symbol val="none"/>
          </c:marker>
          <c:xVal>
            <c:numRef>
              <c:f>Tabelle1!$A$1:$A$361</c:f>
              <c:numCache>
                <c:formatCode>General</c:formatCode>
                <c:ptCount val="3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</c:numCache>
            </c:numRef>
          </c:xVal>
          <c:yVal>
            <c:numRef>
              <c:f>Tabelle1!$B$1:$B$361</c:f>
              <c:numCache>
                <c:formatCode>General</c:formatCode>
                <c:ptCount val="361"/>
                <c:pt idx="0">
                  <c:v>0</c:v>
                </c:pt>
                <c:pt idx="1">
                  <c:v>1.7452406437283512E-2</c:v>
                </c:pt>
                <c:pt idx="2">
                  <c:v>3.4899496702500969E-2</c:v>
                </c:pt>
                <c:pt idx="3">
                  <c:v>5.2335956242943835E-2</c:v>
                </c:pt>
                <c:pt idx="4">
                  <c:v>6.9756473744125302E-2</c:v>
                </c:pt>
                <c:pt idx="5">
                  <c:v>8.7155742747658166E-2</c:v>
                </c:pt>
                <c:pt idx="6">
                  <c:v>0.10452846326765347</c:v>
                </c:pt>
                <c:pt idx="7">
                  <c:v>0.12186934340514748</c:v>
                </c:pt>
                <c:pt idx="8">
                  <c:v>0.13917310096006544</c:v>
                </c:pt>
                <c:pt idx="9">
                  <c:v>0.15643446504023087</c:v>
                </c:pt>
                <c:pt idx="10">
                  <c:v>0.17364817766693033</c:v>
                </c:pt>
                <c:pt idx="11">
                  <c:v>0.1908089953765448</c:v>
                </c:pt>
                <c:pt idx="12">
                  <c:v>0.20791169081775934</c:v>
                </c:pt>
                <c:pt idx="13">
                  <c:v>0.224951054343865</c:v>
                </c:pt>
                <c:pt idx="14">
                  <c:v>0.24192189559966773</c:v>
                </c:pt>
                <c:pt idx="15">
                  <c:v>0.25881904510252074</c:v>
                </c:pt>
                <c:pt idx="16">
                  <c:v>0.27563735581699916</c:v>
                </c:pt>
                <c:pt idx="17">
                  <c:v>0.29237170472273677</c:v>
                </c:pt>
                <c:pt idx="18">
                  <c:v>0.3090169943749474</c:v>
                </c:pt>
                <c:pt idx="19">
                  <c:v>0.3255681544571567</c:v>
                </c:pt>
                <c:pt idx="20">
                  <c:v>0.34202014332566871</c:v>
                </c:pt>
                <c:pt idx="21">
                  <c:v>0.35836794954530027</c:v>
                </c:pt>
                <c:pt idx="22">
                  <c:v>0.37460659341591201</c:v>
                </c:pt>
                <c:pt idx="23">
                  <c:v>0.39073112848927377</c:v>
                </c:pt>
                <c:pt idx="24">
                  <c:v>0.40673664307580021</c:v>
                </c:pt>
                <c:pt idx="25">
                  <c:v>0.42261826174069944</c:v>
                </c:pt>
                <c:pt idx="26">
                  <c:v>0.4383711467890774</c:v>
                </c:pt>
                <c:pt idx="27">
                  <c:v>0.45399049973954675</c:v>
                </c:pt>
                <c:pt idx="28">
                  <c:v>0.46947156278589081</c:v>
                </c:pt>
                <c:pt idx="29">
                  <c:v>0.48480962024633706</c:v>
                </c:pt>
                <c:pt idx="30">
                  <c:v>0.49999999999999994</c:v>
                </c:pt>
                <c:pt idx="31">
                  <c:v>0.51503807491005416</c:v>
                </c:pt>
                <c:pt idx="32">
                  <c:v>0.5299192642332049</c:v>
                </c:pt>
                <c:pt idx="33">
                  <c:v>0.54463903501502708</c:v>
                </c:pt>
                <c:pt idx="34">
                  <c:v>0.5591929034707469</c:v>
                </c:pt>
                <c:pt idx="35">
                  <c:v>0.57357643635104605</c:v>
                </c:pt>
                <c:pt idx="36">
                  <c:v>0.58778525229247314</c:v>
                </c:pt>
                <c:pt idx="37">
                  <c:v>0.60181502315204827</c:v>
                </c:pt>
                <c:pt idx="38">
                  <c:v>0.61566147532565829</c:v>
                </c:pt>
                <c:pt idx="39">
                  <c:v>0.62932039104983739</c:v>
                </c:pt>
                <c:pt idx="40">
                  <c:v>0.64278760968653925</c:v>
                </c:pt>
                <c:pt idx="41">
                  <c:v>0.65605902899050728</c:v>
                </c:pt>
                <c:pt idx="42">
                  <c:v>0.66913060635885824</c:v>
                </c:pt>
                <c:pt idx="43">
                  <c:v>0.68199836006249848</c:v>
                </c:pt>
                <c:pt idx="44">
                  <c:v>0.69465837045899725</c:v>
                </c:pt>
                <c:pt idx="45">
                  <c:v>0.70710678118654746</c:v>
                </c:pt>
                <c:pt idx="46">
                  <c:v>0.71933980033865108</c:v>
                </c:pt>
                <c:pt idx="47">
                  <c:v>0.73135370161917046</c:v>
                </c:pt>
                <c:pt idx="48">
                  <c:v>0.74314482547739424</c:v>
                </c:pt>
                <c:pt idx="49">
                  <c:v>0.75470958022277201</c:v>
                </c:pt>
                <c:pt idx="50">
                  <c:v>0.76604444311897801</c:v>
                </c:pt>
                <c:pt idx="51">
                  <c:v>0.7771459614569709</c:v>
                </c:pt>
                <c:pt idx="52">
                  <c:v>0.78801075360672201</c:v>
                </c:pt>
                <c:pt idx="53">
                  <c:v>0.79863551004729283</c:v>
                </c:pt>
                <c:pt idx="54">
                  <c:v>0.80901699437494745</c:v>
                </c:pt>
                <c:pt idx="55">
                  <c:v>0.8191520442889918</c:v>
                </c:pt>
                <c:pt idx="56">
                  <c:v>0.82903757255504174</c:v>
                </c:pt>
                <c:pt idx="57">
                  <c:v>0.83867056794542405</c:v>
                </c:pt>
                <c:pt idx="58">
                  <c:v>0.84804809615642596</c:v>
                </c:pt>
                <c:pt idx="59">
                  <c:v>0.85716730070211233</c:v>
                </c:pt>
                <c:pt idx="60">
                  <c:v>0.8660254037844386</c:v>
                </c:pt>
                <c:pt idx="61">
                  <c:v>0.87461970713939574</c:v>
                </c:pt>
                <c:pt idx="62">
                  <c:v>0.88294759285892688</c:v>
                </c:pt>
                <c:pt idx="63">
                  <c:v>0.89100652418836779</c:v>
                </c:pt>
                <c:pt idx="64">
                  <c:v>0.89879404629916704</c:v>
                </c:pt>
                <c:pt idx="65">
                  <c:v>0.90630778703664994</c:v>
                </c:pt>
                <c:pt idx="66">
                  <c:v>0.91354545764260087</c:v>
                </c:pt>
                <c:pt idx="67">
                  <c:v>0.92050485345244037</c:v>
                </c:pt>
                <c:pt idx="68">
                  <c:v>0.92718385456678742</c:v>
                </c:pt>
                <c:pt idx="69">
                  <c:v>0.93358042649720174</c:v>
                </c:pt>
                <c:pt idx="70">
                  <c:v>0.93969262078590832</c:v>
                </c:pt>
                <c:pt idx="71">
                  <c:v>0.94551857559931674</c:v>
                </c:pt>
                <c:pt idx="72">
                  <c:v>0.95105651629515353</c:v>
                </c:pt>
                <c:pt idx="73">
                  <c:v>0.95630475596303544</c:v>
                </c:pt>
                <c:pt idx="74">
                  <c:v>0.96126169593831889</c:v>
                </c:pt>
                <c:pt idx="75">
                  <c:v>0.96592582628906831</c:v>
                </c:pt>
                <c:pt idx="76">
                  <c:v>0.97029572627599647</c:v>
                </c:pt>
                <c:pt idx="77">
                  <c:v>0.97437006478523525</c:v>
                </c:pt>
                <c:pt idx="78">
                  <c:v>0.97814760073380558</c:v>
                </c:pt>
                <c:pt idx="79">
                  <c:v>0.98162718344766398</c:v>
                </c:pt>
                <c:pt idx="80">
                  <c:v>0.98480775301220802</c:v>
                </c:pt>
                <c:pt idx="81">
                  <c:v>0.98768834059513777</c:v>
                </c:pt>
                <c:pt idx="82">
                  <c:v>0.99026806874157036</c:v>
                </c:pt>
                <c:pt idx="83">
                  <c:v>0.99254615164132198</c:v>
                </c:pt>
                <c:pt idx="84">
                  <c:v>0.99452189536827329</c:v>
                </c:pt>
                <c:pt idx="85">
                  <c:v>0.99619469809174555</c:v>
                </c:pt>
                <c:pt idx="86">
                  <c:v>0.9975640502598242</c:v>
                </c:pt>
                <c:pt idx="87">
                  <c:v>0.99862953475457383</c:v>
                </c:pt>
                <c:pt idx="88">
                  <c:v>0.99939082701909576</c:v>
                </c:pt>
                <c:pt idx="89">
                  <c:v>0.99984769515639127</c:v>
                </c:pt>
                <c:pt idx="90">
                  <c:v>1</c:v>
                </c:pt>
                <c:pt idx="91">
                  <c:v>0.99984769515639127</c:v>
                </c:pt>
                <c:pt idx="92">
                  <c:v>0.99939082701909576</c:v>
                </c:pt>
                <c:pt idx="93">
                  <c:v>0.99862953475457383</c:v>
                </c:pt>
                <c:pt idx="94">
                  <c:v>0.9975640502598242</c:v>
                </c:pt>
                <c:pt idx="95">
                  <c:v>0.99619469809174555</c:v>
                </c:pt>
                <c:pt idx="96">
                  <c:v>0.99452189536827329</c:v>
                </c:pt>
                <c:pt idx="97">
                  <c:v>0.99254615164132209</c:v>
                </c:pt>
                <c:pt idx="98">
                  <c:v>0.99026806874157036</c:v>
                </c:pt>
                <c:pt idx="99">
                  <c:v>0.98768834059513777</c:v>
                </c:pt>
                <c:pt idx="100">
                  <c:v>0.98480775301220802</c:v>
                </c:pt>
                <c:pt idx="101">
                  <c:v>0.98162718344766398</c:v>
                </c:pt>
                <c:pt idx="102">
                  <c:v>0.97814760073380569</c:v>
                </c:pt>
                <c:pt idx="103">
                  <c:v>0.97437006478523525</c:v>
                </c:pt>
                <c:pt idx="104">
                  <c:v>0.97029572627599647</c:v>
                </c:pt>
                <c:pt idx="105">
                  <c:v>0.96592582628906831</c:v>
                </c:pt>
                <c:pt idx="106">
                  <c:v>0.96126169593831889</c:v>
                </c:pt>
                <c:pt idx="107">
                  <c:v>0.95630475596303555</c:v>
                </c:pt>
                <c:pt idx="108">
                  <c:v>0.95105651629515364</c:v>
                </c:pt>
                <c:pt idx="109">
                  <c:v>0.94551857559931685</c:v>
                </c:pt>
                <c:pt idx="110">
                  <c:v>0.93969262078590843</c:v>
                </c:pt>
                <c:pt idx="111">
                  <c:v>0.93358042649720174</c:v>
                </c:pt>
                <c:pt idx="112">
                  <c:v>0.92718385456678742</c:v>
                </c:pt>
                <c:pt idx="113">
                  <c:v>0.92050485345244026</c:v>
                </c:pt>
                <c:pt idx="114">
                  <c:v>0.91354545764260087</c:v>
                </c:pt>
                <c:pt idx="115">
                  <c:v>0.90630778703665005</c:v>
                </c:pt>
                <c:pt idx="116">
                  <c:v>0.89879404629916693</c:v>
                </c:pt>
                <c:pt idx="117">
                  <c:v>0.8910065241883679</c:v>
                </c:pt>
                <c:pt idx="118">
                  <c:v>0.88294759285892688</c:v>
                </c:pt>
                <c:pt idx="119">
                  <c:v>0.87461970713939585</c:v>
                </c:pt>
                <c:pt idx="120">
                  <c:v>0.86602540378443871</c:v>
                </c:pt>
                <c:pt idx="121">
                  <c:v>0.85716730070211233</c:v>
                </c:pt>
                <c:pt idx="122">
                  <c:v>0.84804809615642607</c:v>
                </c:pt>
                <c:pt idx="123">
                  <c:v>0.83867056794542394</c:v>
                </c:pt>
                <c:pt idx="124">
                  <c:v>0.82903757255504174</c:v>
                </c:pt>
                <c:pt idx="125">
                  <c:v>0.81915204428899169</c:v>
                </c:pt>
                <c:pt idx="126">
                  <c:v>0.80901699437494745</c:v>
                </c:pt>
                <c:pt idx="127">
                  <c:v>0.79863551004729272</c:v>
                </c:pt>
                <c:pt idx="128">
                  <c:v>0.78801075360672201</c:v>
                </c:pt>
                <c:pt idx="129">
                  <c:v>0.77714596145697101</c:v>
                </c:pt>
                <c:pt idx="130">
                  <c:v>0.76604444311897801</c:v>
                </c:pt>
                <c:pt idx="131">
                  <c:v>0.75470958022277213</c:v>
                </c:pt>
                <c:pt idx="132">
                  <c:v>0.74314482547739424</c:v>
                </c:pt>
                <c:pt idx="133">
                  <c:v>0.73135370161917057</c:v>
                </c:pt>
                <c:pt idx="134">
                  <c:v>0.71933980033865108</c:v>
                </c:pt>
                <c:pt idx="135">
                  <c:v>0.70710678118654757</c:v>
                </c:pt>
                <c:pt idx="136">
                  <c:v>0.69465837045899714</c:v>
                </c:pt>
                <c:pt idx="137">
                  <c:v>0.68199836006249859</c:v>
                </c:pt>
                <c:pt idx="138">
                  <c:v>0.66913060635885835</c:v>
                </c:pt>
                <c:pt idx="139">
                  <c:v>0.65605902899050728</c:v>
                </c:pt>
                <c:pt idx="140">
                  <c:v>0.64278760968653947</c:v>
                </c:pt>
                <c:pt idx="141">
                  <c:v>0.62932039104983739</c:v>
                </c:pt>
                <c:pt idx="142">
                  <c:v>0.6156614753256584</c:v>
                </c:pt>
                <c:pt idx="143">
                  <c:v>0.60181502315204816</c:v>
                </c:pt>
                <c:pt idx="144">
                  <c:v>0.58778525229247325</c:v>
                </c:pt>
                <c:pt idx="145">
                  <c:v>0.57357643635104594</c:v>
                </c:pt>
                <c:pt idx="146">
                  <c:v>0.5591929034707469</c:v>
                </c:pt>
                <c:pt idx="147">
                  <c:v>0.54463903501502731</c:v>
                </c:pt>
                <c:pt idx="148">
                  <c:v>0.5299192642332049</c:v>
                </c:pt>
                <c:pt idx="149">
                  <c:v>0.51503807491005438</c:v>
                </c:pt>
                <c:pt idx="150">
                  <c:v>0.49999999999999994</c:v>
                </c:pt>
                <c:pt idx="151">
                  <c:v>0.48480962024633717</c:v>
                </c:pt>
                <c:pt idx="152">
                  <c:v>0.46947156278589069</c:v>
                </c:pt>
                <c:pt idx="153">
                  <c:v>0.45399049973954686</c:v>
                </c:pt>
                <c:pt idx="154">
                  <c:v>0.43837114678907729</c:v>
                </c:pt>
                <c:pt idx="155">
                  <c:v>0.4226182617406995</c:v>
                </c:pt>
                <c:pt idx="156">
                  <c:v>0.40673664307580043</c:v>
                </c:pt>
                <c:pt idx="157">
                  <c:v>0.39073112848927377</c:v>
                </c:pt>
                <c:pt idx="158">
                  <c:v>0.37460659341591224</c:v>
                </c:pt>
                <c:pt idx="159">
                  <c:v>0.35836794954530021</c:v>
                </c:pt>
                <c:pt idx="160">
                  <c:v>0.34202014332566888</c:v>
                </c:pt>
                <c:pt idx="161">
                  <c:v>0.32556815445715659</c:v>
                </c:pt>
                <c:pt idx="162">
                  <c:v>0.30901699437494751</c:v>
                </c:pt>
                <c:pt idx="163">
                  <c:v>0.2923717047227366</c:v>
                </c:pt>
                <c:pt idx="164">
                  <c:v>0.27563735581699922</c:v>
                </c:pt>
                <c:pt idx="165">
                  <c:v>0.25881904510252102</c:v>
                </c:pt>
                <c:pt idx="166">
                  <c:v>0.24192189559966773</c:v>
                </c:pt>
                <c:pt idx="167">
                  <c:v>0.2249510543438652</c:v>
                </c:pt>
                <c:pt idx="168">
                  <c:v>0.20791169081775931</c:v>
                </c:pt>
                <c:pt idx="169">
                  <c:v>0.19080899537654497</c:v>
                </c:pt>
                <c:pt idx="170">
                  <c:v>0.17364817766693028</c:v>
                </c:pt>
                <c:pt idx="171">
                  <c:v>0.15643446504023098</c:v>
                </c:pt>
                <c:pt idx="172">
                  <c:v>0.13917310096006533</c:v>
                </c:pt>
                <c:pt idx="173">
                  <c:v>0.12186934340514755</c:v>
                </c:pt>
                <c:pt idx="174">
                  <c:v>0.10452846326765373</c:v>
                </c:pt>
                <c:pt idx="175">
                  <c:v>8.7155742747658194E-2</c:v>
                </c:pt>
                <c:pt idx="176">
                  <c:v>6.9756473744125524E-2</c:v>
                </c:pt>
                <c:pt idx="177">
                  <c:v>5.2335956242943807E-2</c:v>
                </c:pt>
                <c:pt idx="178">
                  <c:v>3.4899496702501143E-2</c:v>
                </c:pt>
                <c:pt idx="179">
                  <c:v>1.7452406437283439E-2</c:v>
                </c:pt>
                <c:pt idx="180">
                  <c:v>1.22514845490862E-16</c:v>
                </c:pt>
                <c:pt idx="181">
                  <c:v>-1.7452406437283637E-2</c:v>
                </c:pt>
                <c:pt idx="182">
                  <c:v>-3.48994967025009E-2</c:v>
                </c:pt>
                <c:pt idx="183">
                  <c:v>-5.2335956242943557E-2</c:v>
                </c:pt>
                <c:pt idx="184">
                  <c:v>-6.9756473744125275E-2</c:v>
                </c:pt>
                <c:pt idx="185">
                  <c:v>-8.7155742747657944E-2</c:v>
                </c:pt>
                <c:pt idx="186">
                  <c:v>-0.1045284632676535</c:v>
                </c:pt>
                <c:pt idx="187">
                  <c:v>-0.12186934340514731</c:v>
                </c:pt>
                <c:pt idx="188">
                  <c:v>-0.13917310096006552</c:v>
                </c:pt>
                <c:pt idx="189">
                  <c:v>-0.15643446504023073</c:v>
                </c:pt>
                <c:pt idx="190">
                  <c:v>-0.17364817766693047</c:v>
                </c:pt>
                <c:pt idx="191">
                  <c:v>-0.19080899537654472</c:v>
                </c:pt>
                <c:pt idx="192">
                  <c:v>-0.20791169081775951</c:v>
                </c:pt>
                <c:pt idx="193">
                  <c:v>-0.22495105434386498</c:v>
                </c:pt>
                <c:pt idx="194">
                  <c:v>-0.24192189559966751</c:v>
                </c:pt>
                <c:pt idx="195">
                  <c:v>-0.25881904510252079</c:v>
                </c:pt>
                <c:pt idx="196">
                  <c:v>-0.275637355816999</c:v>
                </c:pt>
                <c:pt idx="197">
                  <c:v>-0.29237170472273677</c:v>
                </c:pt>
                <c:pt idx="198">
                  <c:v>-0.30901699437494728</c:v>
                </c:pt>
                <c:pt idx="199">
                  <c:v>-0.32556815445715676</c:v>
                </c:pt>
                <c:pt idx="200">
                  <c:v>-0.34202014332566866</c:v>
                </c:pt>
                <c:pt idx="201">
                  <c:v>-0.35836794954530043</c:v>
                </c:pt>
                <c:pt idx="202">
                  <c:v>-0.37460659341591201</c:v>
                </c:pt>
                <c:pt idx="203">
                  <c:v>-0.39073112848927355</c:v>
                </c:pt>
                <c:pt idx="204">
                  <c:v>-0.40673664307580021</c:v>
                </c:pt>
                <c:pt idx="205">
                  <c:v>-0.42261826174069927</c:v>
                </c:pt>
                <c:pt idx="206">
                  <c:v>-0.43837114678907746</c:v>
                </c:pt>
                <c:pt idx="207">
                  <c:v>-0.45399049973954669</c:v>
                </c:pt>
                <c:pt idx="208">
                  <c:v>-0.46947156278589086</c:v>
                </c:pt>
                <c:pt idx="209">
                  <c:v>-0.48480962024633695</c:v>
                </c:pt>
                <c:pt idx="210">
                  <c:v>-0.50000000000000011</c:v>
                </c:pt>
                <c:pt idx="211">
                  <c:v>-0.51503807491005416</c:v>
                </c:pt>
                <c:pt idx="212">
                  <c:v>-0.52991926423320479</c:v>
                </c:pt>
                <c:pt idx="213">
                  <c:v>-0.54463903501502708</c:v>
                </c:pt>
                <c:pt idx="214">
                  <c:v>-0.55919290347074668</c:v>
                </c:pt>
                <c:pt idx="215">
                  <c:v>-0.57357643635104616</c:v>
                </c:pt>
                <c:pt idx="216">
                  <c:v>-0.58778525229247303</c:v>
                </c:pt>
                <c:pt idx="217">
                  <c:v>-0.60181502315204838</c:v>
                </c:pt>
                <c:pt idx="218">
                  <c:v>-0.61566147532565818</c:v>
                </c:pt>
                <c:pt idx="219">
                  <c:v>-0.62932039104983761</c:v>
                </c:pt>
                <c:pt idx="220">
                  <c:v>-0.64278760968653925</c:v>
                </c:pt>
                <c:pt idx="221">
                  <c:v>-0.65605902899050705</c:v>
                </c:pt>
                <c:pt idx="222">
                  <c:v>-0.66913060635885824</c:v>
                </c:pt>
                <c:pt idx="223">
                  <c:v>-0.68199836006249837</c:v>
                </c:pt>
                <c:pt idx="224">
                  <c:v>-0.69465837045899737</c:v>
                </c:pt>
                <c:pt idx="225">
                  <c:v>-0.70710678118654746</c:v>
                </c:pt>
                <c:pt idx="226">
                  <c:v>-0.71933980033865119</c:v>
                </c:pt>
                <c:pt idx="227">
                  <c:v>-0.73135370161917046</c:v>
                </c:pt>
                <c:pt idx="228">
                  <c:v>-0.74314482547739436</c:v>
                </c:pt>
                <c:pt idx="229">
                  <c:v>-0.75470958022277201</c:v>
                </c:pt>
                <c:pt idx="230">
                  <c:v>-0.7660444431189779</c:v>
                </c:pt>
                <c:pt idx="231">
                  <c:v>-0.77714596145697057</c:v>
                </c:pt>
                <c:pt idx="232">
                  <c:v>-0.78801075360672213</c:v>
                </c:pt>
                <c:pt idx="233">
                  <c:v>-0.79863551004729283</c:v>
                </c:pt>
                <c:pt idx="234">
                  <c:v>-0.80901699437494734</c:v>
                </c:pt>
                <c:pt idx="235">
                  <c:v>-0.81915204428899158</c:v>
                </c:pt>
                <c:pt idx="236">
                  <c:v>-0.82903757255504185</c:v>
                </c:pt>
                <c:pt idx="237">
                  <c:v>-0.83867056794542405</c:v>
                </c:pt>
                <c:pt idx="238">
                  <c:v>-0.84804809615642596</c:v>
                </c:pt>
                <c:pt idx="239">
                  <c:v>-0.85716730070211211</c:v>
                </c:pt>
                <c:pt idx="240">
                  <c:v>-0.86602540378443837</c:v>
                </c:pt>
                <c:pt idx="241">
                  <c:v>-0.87461970713939596</c:v>
                </c:pt>
                <c:pt idx="242">
                  <c:v>-0.88294759285892699</c:v>
                </c:pt>
                <c:pt idx="243">
                  <c:v>-0.89100652418836779</c:v>
                </c:pt>
                <c:pt idx="244">
                  <c:v>-0.89879404629916682</c:v>
                </c:pt>
                <c:pt idx="245">
                  <c:v>-0.90630778703665005</c:v>
                </c:pt>
                <c:pt idx="246">
                  <c:v>-0.91354545764260098</c:v>
                </c:pt>
                <c:pt idx="247">
                  <c:v>-0.92050485345244026</c:v>
                </c:pt>
                <c:pt idx="248">
                  <c:v>-0.92718385456678731</c:v>
                </c:pt>
                <c:pt idx="249">
                  <c:v>-0.93358042649720163</c:v>
                </c:pt>
                <c:pt idx="250">
                  <c:v>-0.93969262078590843</c:v>
                </c:pt>
                <c:pt idx="251">
                  <c:v>-0.94551857559931685</c:v>
                </c:pt>
                <c:pt idx="252">
                  <c:v>-0.95105651629515353</c:v>
                </c:pt>
                <c:pt idx="253">
                  <c:v>-0.95630475596303532</c:v>
                </c:pt>
                <c:pt idx="254">
                  <c:v>-0.96126169593831901</c:v>
                </c:pt>
                <c:pt idx="255">
                  <c:v>-0.96592582628906831</c:v>
                </c:pt>
                <c:pt idx="256">
                  <c:v>-0.97029572627599647</c:v>
                </c:pt>
                <c:pt idx="257">
                  <c:v>-0.97437006478523513</c:v>
                </c:pt>
                <c:pt idx="258">
                  <c:v>-0.97814760073380558</c:v>
                </c:pt>
                <c:pt idx="259">
                  <c:v>-0.98162718344766398</c:v>
                </c:pt>
                <c:pt idx="260">
                  <c:v>-0.98480775301220802</c:v>
                </c:pt>
                <c:pt idx="261">
                  <c:v>-0.98768834059513766</c:v>
                </c:pt>
                <c:pt idx="262">
                  <c:v>-0.99026806874157025</c:v>
                </c:pt>
                <c:pt idx="263">
                  <c:v>-0.99254615164132209</c:v>
                </c:pt>
                <c:pt idx="264">
                  <c:v>-0.9945218953682734</c:v>
                </c:pt>
                <c:pt idx="265">
                  <c:v>-0.99619469809174555</c:v>
                </c:pt>
                <c:pt idx="266">
                  <c:v>-0.9975640502598242</c:v>
                </c:pt>
                <c:pt idx="267">
                  <c:v>-0.99862953475457383</c:v>
                </c:pt>
                <c:pt idx="268">
                  <c:v>-0.99939082701909576</c:v>
                </c:pt>
                <c:pt idx="269">
                  <c:v>-0.99984769515639127</c:v>
                </c:pt>
                <c:pt idx="270">
                  <c:v>-1</c:v>
                </c:pt>
                <c:pt idx="271">
                  <c:v>-0.99984769515639127</c:v>
                </c:pt>
                <c:pt idx="272">
                  <c:v>-0.99939082701909576</c:v>
                </c:pt>
                <c:pt idx="273">
                  <c:v>-0.99862953475457383</c:v>
                </c:pt>
                <c:pt idx="274">
                  <c:v>-0.99756405025982431</c:v>
                </c:pt>
                <c:pt idx="275">
                  <c:v>-0.99619469809174555</c:v>
                </c:pt>
                <c:pt idx="276">
                  <c:v>-0.9945218953682734</c:v>
                </c:pt>
                <c:pt idx="277">
                  <c:v>-0.99254615164132198</c:v>
                </c:pt>
                <c:pt idx="278">
                  <c:v>-0.99026806874157036</c:v>
                </c:pt>
                <c:pt idx="279">
                  <c:v>-0.98768834059513777</c:v>
                </c:pt>
                <c:pt idx="280">
                  <c:v>-0.98480775301220813</c:v>
                </c:pt>
                <c:pt idx="281">
                  <c:v>-0.98162718344766386</c:v>
                </c:pt>
                <c:pt idx="282">
                  <c:v>-0.97814760073380558</c:v>
                </c:pt>
                <c:pt idx="283">
                  <c:v>-0.97437006478523525</c:v>
                </c:pt>
                <c:pt idx="284">
                  <c:v>-0.97029572627599658</c:v>
                </c:pt>
                <c:pt idx="285">
                  <c:v>-0.96592582628906842</c:v>
                </c:pt>
                <c:pt idx="286">
                  <c:v>-0.96126169593831878</c:v>
                </c:pt>
                <c:pt idx="287">
                  <c:v>-0.95630475596303544</c:v>
                </c:pt>
                <c:pt idx="288">
                  <c:v>-0.95105651629515364</c:v>
                </c:pt>
                <c:pt idx="289">
                  <c:v>-0.94551857559931696</c:v>
                </c:pt>
                <c:pt idx="290">
                  <c:v>-0.93969262078590832</c:v>
                </c:pt>
                <c:pt idx="291">
                  <c:v>-0.93358042649720174</c:v>
                </c:pt>
                <c:pt idx="292">
                  <c:v>-0.92718385456678742</c:v>
                </c:pt>
                <c:pt idx="293">
                  <c:v>-0.92050485345244049</c:v>
                </c:pt>
                <c:pt idx="294">
                  <c:v>-0.91354545764260109</c:v>
                </c:pt>
                <c:pt idx="295">
                  <c:v>-0.90630778703664994</c:v>
                </c:pt>
                <c:pt idx="296">
                  <c:v>-0.89879404629916704</c:v>
                </c:pt>
                <c:pt idx="297">
                  <c:v>-0.8910065241883679</c:v>
                </c:pt>
                <c:pt idx="298">
                  <c:v>-0.8829475928589271</c:v>
                </c:pt>
                <c:pt idx="299">
                  <c:v>-0.87461970713939563</c:v>
                </c:pt>
                <c:pt idx="300">
                  <c:v>-0.8660254037844386</c:v>
                </c:pt>
                <c:pt idx="301">
                  <c:v>-0.85716730070211233</c:v>
                </c:pt>
                <c:pt idx="302">
                  <c:v>-0.84804809615642618</c:v>
                </c:pt>
                <c:pt idx="303">
                  <c:v>-0.83867056794542427</c:v>
                </c:pt>
                <c:pt idx="304">
                  <c:v>-0.82903757255504162</c:v>
                </c:pt>
                <c:pt idx="305">
                  <c:v>-0.8191520442889918</c:v>
                </c:pt>
                <c:pt idx="306">
                  <c:v>-0.80901699437494756</c:v>
                </c:pt>
                <c:pt idx="307">
                  <c:v>-0.79863551004729305</c:v>
                </c:pt>
                <c:pt idx="308">
                  <c:v>-0.78801075360672179</c:v>
                </c:pt>
                <c:pt idx="309">
                  <c:v>-0.77714596145697079</c:v>
                </c:pt>
                <c:pt idx="310">
                  <c:v>-0.76604444311897812</c:v>
                </c:pt>
                <c:pt idx="311">
                  <c:v>-0.75470958022277224</c:v>
                </c:pt>
                <c:pt idx="312">
                  <c:v>-0.74314482547739458</c:v>
                </c:pt>
                <c:pt idx="313">
                  <c:v>-0.73135370161917035</c:v>
                </c:pt>
                <c:pt idx="314">
                  <c:v>-0.71933980033865119</c:v>
                </c:pt>
                <c:pt idx="315">
                  <c:v>-0.70710678118654768</c:v>
                </c:pt>
                <c:pt idx="316">
                  <c:v>-0.69465837045899759</c:v>
                </c:pt>
                <c:pt idx="317">
                  <c:v>-0.68199836006249825</c:v>
                </c:pt>
                <c:pt idx="318">
                  <c:v>-0.66913060635885813</c:v>
                </c:pt>
                <c:pt idx="319">
                  <c:v>-0.65605902899050739</c:v>
                </c:pt>
                <c:pt idx="320">
                  <c:v>-0.64278760968653958</c:v>
                </c:pt>
                <c:pt idx="321">
                  <c:v>-0.62932039104983784</c:v>
                </c:pt>
                <c:pt idx="322">
                  <c:v>-0.61566147532565818</c:v>
                </c:pt>
                <c:pt idx="323">
                  <c:v>-0.60181502315204827</c:v>
                </c:pt>
                <c:pt idx="324">
                  <c:v>-0.58778525229247336</c:v>
                </c:pt>
                <c:pt idx="325">
                  <c:v>-0.57357643635104649</c:v>
                </c:pt>
                <c:pt idx="326">
                  <c:v>-0.55919290347074657</c:v>
                </c:pt>
                <c:pt idx="327">
                  <c:v>-0.54463903501502697</c:v>
                </c:pt>
                <c:pt idx="328">
                  <c:v>-0.52991926423320501</c:v>
                </c:pt>
                <c:pt idx="329">
                  <c:v>-0.51503807491005449</c:v>
                </c:pt>
                <c:pt idx="330">
                  <c:v>-0.50000000000000044</c:v>
                </c:pt>
                <c:pt idx="331">
                  <c:v>-0.48480962024633689</c:v>
                </c:pt>
                <c:pt idx="332">
                  <c:v>-0.46947156278589081</c:v>
                </c:pt>
                <c:pt idx="333">
                  <c:v>-0.45399049973954697</c:v>
                </c:pt>
                <c:pt idx="334">
                  <c:v>-0.43837114678907779</c:v>
                </c:pt>
                <c:pt idx="335">
                  <c:v>-0.42261826174069922</c:v>
                </c:pt>
                <c:pt idx="336">
                  <c:v>-0.40673664307580015</c:v>
                </c:pt>
                <c:pt idx="337">
                  <c:v>-0.39073112848927388</c:v>
                </c:pt>
                <c:pt idx="338">
                  <c:v>-0.37460659341591235</c:v>
                </c:pt>
                <c:pt idx="339">
                  <c:v>-0.35836794954530077</c:v>
                </c:pt>
                <c:pt idx="340">
                  <c:v>-0.3420201433256686</c:v>
                </c:pt>
                <c:pt idx="341">
                  <c:v>-0.3255681544571567</c:v>
                </c:pt>
                <c:pt idx="342">
                  <c:v>-0.30901699437494762</c:v>
                </c:pt>
                <c:pt idx="343">
                  <c:v>-0.29237170472273716</c:v>
                </c:pt>
                <c:pt idx="344">
                  <c:v>-0.27563735581699894</c:v>
                </c:pt>
                <c:pt idx="345">
                  <c:v>-0.25881904510252068</c:v>
                </c:pt>
                <c:pt idx="346">
                  <c:v>-0.24192189559966787</c:v>
                </c:pt>
                <c:pt idx="347">
                  <c:v>-0.22495105434386534</c:v>
                </c:pt>
                <c:pt idx="348">
                  <c:v>-0.20791169081775987</c:v>
                </c:pt>
                <c:pt idx="349">
                  <c:v>-0.19080899537654467</c:v>
                </c:pt>
                <c:pt idx="350">
                  <c:v>-0.17364817766693039</c:v>
                </c:pt>
                <c:pt idx="351">
                  <c:v>-0.15643446504023112</c:v>
                </c:pt>
                <c:pt idx="352">
                  <c:v>-0.13917310096006588</c:v>
                </c:pt>
                <c:pt idx="353">
                  <c:v>-0.12186934340514723</c:v>
                </c:pt>
                <c:pt idx="354">
                  <c:v>-0.10452846326765342</c:v>
                </c:pt>
                <c:pt idx="355">
                  <c:v>-8.7155742747658319E-2</c:v>
                </c:pt>
                <c:pt idx="356">
                  <c:v>-6.9756473744125636E-2</c:v>
                </c:pt>
                <c:pt idx="357">
                  <c:v>-5.2335956242944369E-2</c:v>
                </c:pt>
                <c:pt idx="358">
                  <c:v>-3.4899496702500823E-2</c:v>
                </c:pt>
                <c:pt idx="359">
                  <c:v>-1.745240643728356E-2</c:v>
                </c:pt>
                <c:pt idx="360">
                  <c:v>-2.45029690981724E-16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663216"/>
        <c:axId val="368663608"/>
      </c:scatterChart>
      <c:valAx>
        <c:axId val="368663216"/>
        <c:scaling>
          <c:orientation val="minMax"/>
          <c:max val="37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  <a:tailEnd type="triangle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663608"/>
        <c:crosses val="autoZero"/>
        <c:crossBetween val="midCat"/>
      </c:valAx>
      <c:valAx>
        <c:axId val="368663608"/>
        <c:scaling>
          <c:orientation val="minMax"/>
          <c:max val="1.05"/>
          <c:min val="-1.0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663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17147856517934E-2"/>
          <c:y val="5.0925925925925923E-2"/>
          <c:w val="0.8699050743657043"/>
          <c:h val="0.89814814814814814"/>
        </c:manualLayout>
      </c:layout>
      <c:scatterChart>
        <c:scatterStyle val="smoothMarker"/>
        <c:varyColors val="0"/>
        <c:ser>
          <c:idx val="0"/>
          <c:order val="0"/>
          <c:spPr>
            <a:ln w="50800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Tabelle1!$A$1:$A$361</c:f>
              <c:numCache>
                <c:formatCode>General</c:formatCode>
                <c:ptCount val="3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</c:numCache>
            </c:numRef>
          </c:xVal>
          <c:yVal>
            <c:numRef>
              <c:f>Tabelle1!$B$1:$B$361</c:f>
              <c:numCache>
                <c:formatCode>General</c:formatCode>
                <c:ptCount val="361"/>
                <c:pt idx="0">
                  <c:v>0</c:v>
                </c:pt>
                <c:pt idx="1">
                  <c:v>1.7452406437283512E-2</c:v>
                </c:pt>
                <c:pt idx="2">
                  <c:v>3.4899496702500969E-2</c:v>
                </c:pt>
                <c:pt idx="3">
                  <c:v>5.2335956242943835E-2</c:v>
                </c:pt>
                <c:pt idx="4">
                  <c:v>6.9756473744125302E-2</c:v>
                </c:pt>
                <c:pt idx="5">
                  <c:v>8.7155742747658166E-2</c:v>
                </c:pt>
                <c:pt idx="6">
                  <c:v>0.10452846326765347</c:v>
                </c:pt>
                <c:pt idx="7">
                  <c:v>0.12186934340514748</c:v>
                </c:pt>
                <c:pt idx="8">
                  <c:v>0.13917310096006544</c:v>
                </c:pt>
                <c:pt idx="9">
                  <c:v>0.15643446504023087</c:v>
                </c:pt>
                <c:pt idx="10">
                  <c:v>0.17364817766693033</c:v>
                </c:pt>
                <c:pt idx="11">
                  <c:v>0.1908089953765448</c:v>
                </c:pt>
                <c:pt idx="12">
                  <c:v>0.20791169081775934</c:v>
                </c:pt>
                <c:pt idx="13">
                  <c:v>0.224951054343865</c:v>
                </c:pt>
                <c:pt idx="14">
                  <c:v>0.24192189559966773</c:v>
                </c:pt>
                <c:pt idx="15">
                  <c:v>0.25881904510252074</c:v>
                </c:pt>
                <c:pt idx="16">
                  <c:v>0.27563735581699916</c:v>
                </c:pt>
                <c:pt idx="17">
                  <c:v>0.29237170472273677</c:v>
                </c:pt>
                <c:pt idx="18">
                  <c:v>0.3090169943749474</c:v>
                </c:pt>
                <c:pt idx="19">
                  <c:v>0.3255681544571567</c:v>
                </c:pt>
                <c:pt idx="20">
                  <c:v>0.34202014332566871</c:v>
                </c:pt>
                <c:pt idx="21">
                  <c:v>0.35836794954530027</c:v>
                </c:pt>
                <c:pt idx="22">
                  <c:v>0.37460659341591201</c:v>
                </c:pt>
                <c:pt idx="23">
                  <c:v>0.39073112848927377</c:v>
                </c:pt>
                <c:pt idx="24">
                  <c:v>0.40673664307580021</c:v>
                </c:pt>
                <c:pt idx="25">
                  <c:v>0.42261826174069944</c:v>
                </c:pt>
                <c:pt idx="26">
                  <c:v>0.4383711467890774</c:v>
                </c:pt>
                <c:pt idx="27">
                  <c:v>0.45399049973954675</c:v>
                </c:pt>
                <c:pt idx="28">
                  <c:v>0.46947156278589081</c:v>
                </c:pt>
                <c:pt idx="29">
                  <c:v>0.48480962024633706</c:v>
                </c:pt>
                <c:pt idx="30">
                  <c:v>0.49999999999999994</c:v>
                </c:pt>
                <c:pt idx="31">
                  <c:v>0.51503807491005416</c:v>
                </c:pt>
                <c:pt idx="32">
                  <c:v>0.5299192642332049</c:v>
                </c:pt>
                <c:pt idx="33">
                  <c:v>0.54463903501502708</c:v>
                </c:pt>
                <c:pt idx="34">
                  <c:v>0.5591929034707469</c:v>
                </c:pt>
                <c:pt idx="35">
                  <c:v>0.57357643635104605</c:v>
                </c:pt>
                <c:pt idx="36">
                  <c:v>0.58778525229247314</c:v>
                </c:pt>
                <c:pt idx="37">
                  <c:v>0.60181502315204827</c:v>
                </c:pt>
                <c:pt idx="38">
                  <c:v>0.61566147532565829</c:v>
                </c:pt>
                <c:pt idx="39">
                  <c:v>0.62932039104983739</c:v>
                </c:pt>
                <c:pt idx="40">
                  <c:v>0.64278760968653925</c:v>
                </c:pt>
                <c:pt idx="41">
                  <c:v>0.65605902899050728</c:v>
                </c:pt>
                <c:pt idx="42">
                  <c:v>0.66913060635885824</c:v>
                </c:pt>
                <c:pt idx="43">
                  <c:v>0.68199836006249848</c:v>
                </c:pt>
                <c:pt idx="44">
                  <c:v>0.69465837045899725</c:v>
                </c:pt>
                <c:pt idx="45">
                  <c:v>0.70710678118654746</c:v>
                </c:pt>
                <c:pt idx="46">
                  <c:v>0.71933980033865108</c:v>
                </c:pt>
                <c:pt idx="47">
                  <c:v>0.73135370161917046</c:v>
                </c:pt>
                <c:pt idx="48">
                  <c:v>0.74314482547739424</c:v>
                </c:pt>
                <c:pt idx="49">
                  <c:v>0.75470958022277201</c:v>
                </c:pt>
                <c:pt idx="50">
                  <c:v>0.76604444311897801</c:v>
                </c:pt>
                <c:pt idx="51">
                  <c:v>0.7771459614569709</c:v>
                </c:pt>
                <c:pt idx="52">
                  <c:v>0.78801075360672201</c:v>
                </c:pt>
                <c:pt idx="53">
                  <c:v>0.79863551004729283</c:v>
                </c:pt>
                <c:pt idx="54">
                  <c:v>0.80901699437494745</c:v>
                </c:pt>
                <c:pt idx="55">
                  <c:v>0.8191520442889918</c:v>
                </c:pt>
                <c:pt idx="56">
                  <c:v>0.82903757255504174</c:v>
                </c:pt>
                <c:pt idx="57">
                  <c:v>0.83867056794542405</c:v>
                </c:pt>
                <c:pt idx="58">
                  <c:v>0.84804809615642596</c:v>
                </c:pt>
                <c:pt idx="59">
                  <c:v>0.85716730070211233</c:v>
                </c:pt>
                <c:pt idx="60">
                  <c:v>0.8660254037844386</c:v>
                </c:pt>
                <c:pt idx="61">
                  <c:v>0.87461970713939574</c:v>
                </c:pt>
                <c:pt idx="62">
                  <c:v>0.88294759285892688</c:v>
                </c:pt>
                <c:pt idx="63">
                  <c:v>0.89100652418836779</c:v>
                </c:pt>
                <c:pt idx="64">
                  <c:v>0.89879404629916704</c:v>
                </c:pt>
                <c:pt idx="65">
                  <c:v>0.90630778703664994</c:v>
                </c:pt>
                <c:pt idx="66">
                  <c:v>0.91354545764260087</c:v>
                </c:pt>
                <c:pt idx="67">
                  <c:v>0.92050485345244037</c:v>
                </c:pt>
                <c:pt idx="68">
                  <c:v>0.92718385456678742</c:v>
                </c:pt>
                <c:pt idx="69">
                  <c:v>0.93358042649720174</c:v>
                </c:pt>
                <c:pt idx="70">
                  <c:v>0.93969262078590832</c:v>
                </c:pt>
                <c:pt idx="71">
                  <c:v>0.94551857559931674</c:v>
                </c:pt>
                <c:pt idx="72">
                  <c:v>0.95105651629515353</c:v>
                </c:pt>
                <c:pt idx="73">
                  <c:v>0.95630475596303544</c:v>
                </c:pt>
                <c:pt idx="74">
                  <c:v>0.96126169593831889</c:v>
                </c:pt>
                <c:pt idx="75">
                  <c:v>0.96592582628906831</c:v>
                </c:pt>
                <c:pt idx="76">
                  <c:v>0.97029572627599647</c:v>
                </c:pt>
                <c:pt idx="77">
                  <c:v>0.97437006478523525</c:v>
                </c:pt>
                <c:pt idx="78">
                  <c:v>0.97814760073380558</c:v>
                </c:pt>
                <c:pt idx="79">
                  <c:v>0.98162718344766398</c:v>
                </c:pt>
                <c:pt idx="80">
                  <c:v>0.98480775301220802</c:v>
                </c:pt>
                <c:pt idx="81">
                  <c:v>0.98768834059513777</c:v>
                </c:pt>
                <c:pt idx="82">
                  <c:v>0.99026806874157036</c:v>
                </c:pt>
                <c:pt idx="83">
                  <c:v>0.99254615164132198</c:v>
                </c:pt>
                <c:pt idx="84">
                  <c:v>0.99452189536827329</c:v>
                </c:pt>
                <c:pt idx="85">
                  <c:v>0.99619469809174555</c:v>
                </c:pt>
                <c:pt idx="86">
                  <c:v>0.9975640502598242</c:v>
                </c:pt>
                <c:pt idx="87">
                  <c:v>0.99862953475457383</c:v>
                </c:pt>
                <c:pt idx="88">
                  <c:v>0.99939082701909576</c:v>
                </c:pt>
                <c:pt idx="89">
                  <c:v>0.99984769515639127</c:v>
                </c:pt>
                <c:pt idx="90">
                  <c:v>1</c:v>
                </c:pt>
                <c:pt idx="91">
                  <c:v>0.99984769515639127</c:v>
                </c:pt>
                <c:pt idx="92">
                  <c:v>0.99939082701909576</c:v>
                </c:pt>
                <c:pt idx="93">
                  <c:v>0.99862953475457383</c:v>
                </c:pt>
                <c:pt idx="94">
                  <c:v>0.9975640502598242</c:v>
                </c:pt>
                <c:pt idx="95">
                  <c:v>0.99619469809174555</c:v>
                </c:pt>
                <c:pt idx="96">
                  <c:v>0.99452189536827329</c:v>
                </c:pt>
                <c:pt idx="97">
                  <c:v>0.99254615164132209</c:v>
                </c:pt>
                <c:pt idx="98">
                  <c:v>0.99026806874157036</c:v>
                </c:pt>
                <c:pt idx="99">
                  <c:v>0.98768834059513777</c:v>
                </c:pt>
                <c:pt idx="100">
                  <c:v>0.98480775301220802</c:v>
                </c:pt>
                <c:pt idx="101">
                  <c:v>0.98162718344766398</c:v>
                </c:pt>
                <c:pt idx="102">
                  <c:v>0.97814760073380569</c:v>
                </c:pt>
                <c:pt idx="103">
                  <c:v>0.97437006478523525</c:v>
                </c:pt>
                <c:pt idx="104">
                  <c:v>0.97029572627599647</c:v>
                </c:pt>
                <c:pt idx="105">
                  <c:v>0.96592582628906831</c:v>
                </c:pt>
                <c:pt idx="106">
                  <c:v>0.96126169593831889</c:v>
                </c:pt>
                <c:pt idx="107">
                  <c:v>0.95630475596303555</c:v>
                </c:pt>
                <c:pt idx="108">
                  <c:v>0.95105651629515364</c:v>
                </c:pt>
                <c:pt idx="109">
                  <c:v>0.94551857559931685</c:v>
                </c:pt>
                <c:pt idx="110">
                  <c:v>0.93969262078590843</c:v>
                </c:pt>
                <c:pt idx="111">
                  <c:v>0.93358042649720174</c:v>
                </c:pt>
                <c:pt idx="112">
                  <c:v>0.92718385456678742</c:v>
                </c:pt>
                <c:pt idx="113">
                  <c:v>0.92050485345244026</c:v>
                </c:pt>
                <c:pt idx="114">
                  <c:v>0.91354545764260087</c:v>
                </c:pt>
                <c:pt idx="115">
                  <c:v>0.90630778703665005</c:v>
                </c:pt>
                <c:pt idx="116">
                  <c:v>0.89879404629916693</c:v>
                </c:pt>
                <c:pt idx="117">
                  <c:v>0.8910065241883679</c:v>
                </c:pt>
                <c:pt idx="118">
                  <c:v>0.88294759285892688</c:v>
                </c:pt>
                <c:pt idx="119">
                  <c:v>0.87461970713939585</c:v>
                </c:pt>
                <c:pt idx="120">
                  <c:v>0.86602540378443871</c:v>
                </c:pt>
                <c:pt idx="121">
                  <c:v>0.85716730070211233</c:v>
                </c:pt>
                <c:pt idx="122">
                  <c:v>0.84804809615642607</c:v>
                </c:pt>
                <c:pt idx="123">
                  <c:v>0.83867056794542394</c:v>
                </c:pt>
                <c:pt idx="124">
                  <c:v>0.82903757255504174</c:v>
                </c:pt>
                <c:pt idx="125">
                  <c:v>0.81915204428899169</c:v>
                </c:pt>
                <c:pt idx="126">
                  <c:v>0.80901699437494745</c:v>
                </c:pt>
                <c:pt idx="127">
                  <c:v>0.79863551004729272</c:v>
                </c:pt>
                <c:pt idx="128">
                  <c:v>0.78801075360672201</c:v>
                </c:pt>
                <c:pt idx="129">
                  <c:v>0.77714596145697101</c:v>
                </c:pt>
                <c:pt idx="130">
                  <c:v>0.76604444311897801</c:v>
                </c:pt>
                <c:pt idx="131">
                  <c:v>0.75470958022277213</c:v>
                </c:pt>
                <c:pt idx="132">
                  <c:v>0.74314482547739424</c:v>
                </c:pt>
                <c:pt idx="133">
                  <c:v>0.73135370161917057</c:v>
                </c:pt>
                <c:pt idx="134">
                  <c:v>0.71933980033865108</c:v>
                </c:pt>
                <c:pt idx="135">
                  <c:v>0.70710678118654757</c:v>
                </c:pt>
                <c:pt idx="136">
                  <c:v>0.69465837045899714</c:v>
                </c:pt>
                <c:pt idx="137">
                  <c:v>0.68199836006249859</c:v>
                </c:pt>
                <c:pt idx="138">
                  <c:v>0.66913060635885835</c:v>
                </c:pt>
                <c:pt idx="139">
                  <c:v>0.65605902899050728</c:v>
                </c:pt>
                <c:pt idx="140">
                  <c:v>0.64278760968653947</c:v>
                </c:pt>
                <c:pt idx="141">
                  <c:v>0.62932039104983739</c:v>
                </c:pt>
                <c:pt idx="142">
                  <c:v>0.6156614753256584</c:v>
                </c:pt>
                <c:pt idx="143">
                  <c:v>0.60181502315204816</c:v>
                </c:pt>
                <c:pt idx="144">
                  <c:v>0.58778525229247325</c:v>
                </c:pt>
                <c:pt idx="145">
                  <c:v>0.57357643635104594</c:v>
                </c:pt>
                <c:pt idx="146">
                  <c:v>0.5591929034707469</c:v>
                </c:pt>
                <c:pt idx="147">
                  <c:v>0.54463903501502731</c:v>
                </c:pt>
                <c:pt idx="148">
                  <c:v>0.5299192642332049</c:v>
                </c:pt>
                <c:pt idx="149">
                  <c:v>0.51503807491005438</c:v>
                </c:pt>
                <c:pt idx="150">
                  <c:v>0.49999999999999994</c:v>
                </c:pt>
                <c:pt idx="151">
                  <c:v>0.48480962024633717</c:v>
                </c:pt>
                <c:pt idx="152">
                  <c:v>0.46947156278589069</c:v>
                </c:pt>
                <c:pt idx="153">
                  <c:v>0.45399049973954686</c:v>
                </c:pt>
                <c:pt idx="154">
                  <c:v>0.43837114678907729</c:v>
                </c:pt>
                <c:pt idx="155">
                  <c:v>0.4226182617406995</c:v>
                </c:pt>
                <c:pt idx="156">
                  <c:v>0.40673664307580043</c:v>
                </c:pt>
                <c:pt idx="157">
                  <c:v>0.39073112848927377</c:v>
                </c:pt>
                <c:pt idx="158">
                  <c:v>0.37460659341591224</c:v>
                </c:pt>
                <c:pt idx="159">
                  <c:v>0.35836794954530021</c:v>
                </c:pt>
                <c:pt idx="160">
                  <c:v>0.34202014332566888</c:v>
                </c:pt>
                <c:pt idx="161">
                  <c:v>0.32556815445715659</c:v>
                </c:pt>
                <c:pt idx="162">
                  <c:v>0.30901699437494751</c:v>
                </c:pt>
                <c:pt idx="163">
                  <c:v>0.2923717047227366</c:v>
                </c:pt>
                <c:pt idx="164">
                  <c:v>0.27563735581699922</c:v>
                </c:pt>
                <c:pt idx="165">
                  <c:v>0.25881904510252102</c:v>
                </c:pt>
                <c:pt idx="166">
                  <c:v>0.24192189559966773</c:v>
                </c:pt>
                <c:pt idx="167">
                  <c:v>0.2249510543438652</c:v>
                </c:pt>
                <c:pt idx="168">
                  <c:v>0.20791169081775931</c:v>
                </c:pt>
                <c:pt idx="169">
                  <c:v>0.19080899537654497</c:v>
                </c:pt>
                <c:pt idx="170">
                  <c:v>0.17364817766693028</c:v>
                </c:pt>
                <c:pt idx="171">
                  <c:v>0.15643446504023098</c:v>
                </c:pt>
                <c:pt idx="172">
                  <c:v>0.13917310096006533</c:v>
                </c:pt>
                <c:pt idx="173">
                  <c:v>0.12186934340514755</c:v>
                </c:pt>
                <c:pt idx="174">
                  <c:v>0.10452846326765373</c:v>
                </c:pt>
                <c:pt idx="175">
                  <c:v>8.7155742747658194E-2</c:v>
                </c:pt>
                <c:pt idx="176">
                  <c:v>6.9756473744125524E-2</c:v>
                </c:pt>
                <c:pt idx="177">
                  <c:v>5.2335956242943807E-2</c:v>
                </c:pt>
                <c:pt idx="178">
                  <c:v>3.4899496702501143E-2</c:v>
                </c:pt>
                <c:pt idx="179">
                  <c:v>1.7452406437283439E-2</c:v>
                </c:pt>
                <c:pt idx="180">
                  <c:v>1.22514845490862E-16</c:v>
                </c:pt>
                <c:pt idx="181">
                  <c:v>-1.7452406437283637E-2</c:v>
                </c:pt>
                <c:pt idx="182">
                  <c:v>-3.48994967025009E-2</c:v>
                </c:pt>
                <c:pt idx="183">
                  <c:v>-5.2335956242943557E-2</c:v>
                </c:pt>
                <c:pt idx="184">
                  <c:v>-6.9756473744125275E-2</c:v>
                </c:pt>
                <c:pt idx="185">
                  <c:v>-8.7155742747657944E-2</c:v>
                </c:pt>
                <c:pt idx="186">
                  <c:v>-0.1045284632676535</c:v>
                </c:pt>
                <c:pt idx="187">
                  <c:v>-0.12186934340514731</c:v>
                </c:pt>
                <c:pt idx="188">
                  <c:v>-0.13917310096006552</c:v>
                </c:pt>
                <c:pt idx="189">
                  <c:v>-0.15643446504023073</c:v>
                </c:pt>
                <c:pt idx="190">
                  <c:v>-0.17364817766693047</c:v>
                </c:pt>
                <c:pt idx="191">
                  <c:v>-0.19080899537654472</c:v>
                </c:pt>
                <c:pt idx="192">
                  <c:v>-0.20791169081775951</c:v>
                </c:pt>
                <c:pt idx="193">
                  <c:v>-0.22495105434386498</c:v>
                </c:pt>
                <c:pt idx="194">
                  <c:v>-0.24192189559966751</c:v>
                </c:pt>
                <c:pt idx="195">
                  <c:v>-0.25881904510252079</c:v>
                </c:pt>
                <c:pt idx="196">
                  <c:v>-0.275637355816999</c:v>
                </c:pt>
                <c:pt idx="197">
                  <c:v>-0.29237170472273677</c:v>
                </c:pt>
                <c:pt idx="198">
                  <c:v>-0.30901699437494728</c:v>
                </c:pt>
                <c:pt idx="199">
                  <c:v>-0.32556815445715676</c:v>
                </c:pt>
                <c:pt idx="200">
                  <c:v>-0.34202014332566866</c:v>
                </c:pt>
                <c:pt idx="201">
                  <c:v>-0.35836794954530043</c:v>
                </c:pt>
                <c:pt idx="202">
                  <c:v>-0.37460659341591201</c:v>
                </c:pt>
                <c:pt idx="203">
                  <c:v>-0.39073112848927355</c:v>
                </c:pt>
                <c:pt idx="204">
                  <c:v>-0.40673664307580021</c:v>
                </c:pt>
                <c:pt idx="205">
                  <c:v>-0.42261826174069927</c:v>
                </c:pt>
                <c:pt idx="206">
                  <c:v>-0.43837114678907746</c:v>
                </c:pt>
                <c:pt idx="207">
                  <c:v>-0.45399049973954669</c:v>
                </c:pt>
                <c:pt idx="208">
                  <c:v>-0.46947156278589086</c:v>
                </c:pt>
                <c:pt idx="209">
                  <c:v>-0.48480962024633695</c:v>
                </c:pt>
                <c:pt idx="210">
                  <c:v>-0.50000000000000011</c:v>
                </c:pt>
                <c:pt idx="211">
                  <c:v>-0.51503807491005416</c:v>
                </c:pt>
                <c:pt idx="212">
                  <c:v>-0.52991926423320479</c:v>
                </c:pt>
                <c:pt idx="213">
                  <c:v>-0.54463903501502708</c:v>
                </c:pt>
                <c:pt idx="214">
                  <c:v>-0.55919290347074668</c:v>
                </c:pt>
                <c:pt idx="215">
                  <c:v>-0.57357643635104616</c:v>
                </c:pt>
                <c:pt idx="216">
                  <c:v>-0.58778525229247303</c:v>
                </c:pt>
                <c:pt idx="217">
                  <c:v>-0.60181502315204838</c:v>
                </c:pt>
                <c:pt idx="218">
                  <c:v>-0.61566147532565818</c:v>
                </c:pt>
                <c:pt idx="219">
                  <c:v>-0.62932039104983761</c:v>
                </c:pt>
                <c:pt idx="220">
                  <c:v>-0.64278760968653925</c:v>
                </c:pt>
                <c:pt idx="221">
                  <c:v>-0.65605902899050705</c:v>
                </c:pt>
                <c:pt idx="222">
                  <c:v>-0.66913060635885824</c:v>
                </c:pt>
                <c:pt idx="223">
                  <c:v>-0.68199836006249837</c:v>
                </c:pt>
                <c:pt idx="224">
                  <c:v>-0.69465837045899737</c:v>
                </c:pt>
                <c:pt idx="225">
                  <c:v>-0.70710678118654746</c:v>
                </c:pt>
                <c:pt idx="226">
                  <c:v>-0.71933980033865119</c:v>
                </c:pt>
                <c:pt idx="227">
                  <c:v>-0.73135370161917046</c:v>
                </c:pt>
                <c:pt idx="228">
                  <c:v>-0.74314482547739436</c:v>
                </c:pt>
                <c:pt idx="229">
                  <c:v>-0.75470958022277201</c:v>
                </c:pt>
                <c:pt idx="230">
                  <c:v>-0.7660444431189779</c:v>
                </c:pt>
                <c:pt idx="231">
                  <c:v>-0.77714596145697057</c:v>
                </c:pt>
                <c:pt idx="232">
                  <c:v>-0.78801075360672213</c:v>
                </c:pt>
                <c:pt idx="233">
                  <c:v>-0.79863551004729283</c:v>
                </c:pt>
                <c:pt idx="234">
                  <c:v>-0.80901699437494734</c:v>
                </c:pt>
                <c:pt idx="235">
                  <c:v>-0.81915204428899158</c:v>
                </c:pt>
                <c:pt idx="236">
                  <c:v>-0.82903757255504185</c:v>
                </c:pt>
                <c:pt idx="237">
                  <c:v>-0.83867056794542405</c:v>
                </c:pt>
                <c:pt idx="238">
                  <c:v>-0.84804809615642596</c:v>
                </c:pt>
                <c:pt idx="239">
                  <c:v>-0.85716730070211211</c:v>
                </c:pt>
                <c:pt idx="240">
                  <c:v>-0.86602540378443837</c:v>
                </c:pt>
                <c:pt idx="241">
                  <c:v>-0.87461970713939596</c:v>
                </c:pt>
                <c:pt idx="242">
                  <c:v>-0.88294759285892699</c:v>
                </c:pt>
                <c:pt idx="243">
                  <c:v>-0.89100652418836779</c:v>
                </c:pt>
                <c:pt idx="244">
                  <c:v>-0.89879404629916682</c:v>
                </c:pt>
                <c:pt idx="245">
                  <c:v>-0.90630778703665005</c:v>
                </c:pt>
                <c:pt idx="246">
                  <c:v>-0.91354545764260098</c:v>
                </c:pt>
                <c:pt idx="247">
                  <c:v>-0.92050485345244026</c:v>
                </c:pt>
                <c:pt idx="248">
                  <c:v>-0.92718385456678731</c:v>
                </c:pt>
                <c:pt idx="249">
                  <c:v>-0.93358042649720163</c:v>
                </c:pt>
                <c:pt idx="250">
                  <c:v>-0.93969262078590843</c:v>
                </c:pt>
                <c:pt idx="251">
                  <c:v>-0.94551857559931685</c:v>
                </c:pt>
                <c:pt idx="252">
                  <c:v>-0.95105651629515353</c:v>
                </c:pt>
                <c:pt idx="253">
                  <c:v>-0.95630475596303532</c:v>
                </c:pt>
                <c:pt idx="254">
                  <c:v>-0.96126169593831901</c:v>
                </c:pt>
                <c:pt idx="255">
                  <c:v>-0.96592582628906831</c:v>
                </c:pt>
                <c:pt idx="256">
                  <c:v>-0.97029572627599647</c:v>
                </c:pt>
                <c:pt idx="257">
                  <c:v>-0.97437006478523513</c:v>
                </c:pt>
                <c:pt idx="258">
                  <c:v>-0.97814760073380558</c:v>
                </c:pt>
                <c:pt idx="259">
                  <c:v>-0.98162718344766398</c:v>
                </c:pt>
                <c:pt idx="260">
                  <c:v>-0.98480775301220802</c:v>
                </c:pt>
                <c:pt idx="261">
                  <c:v>-0.98768834059513766</c:v>
                </c:pt>
                <c:pt idx="262">
                  <c:v>-0.99026806874157025</c:v>
                </c:pt>
                <c:pt idx="263">
                  <c:v>-0.99254615164132209</c:v>
                </c:pt>
                <c:pt idx="264">
                  <c:v>-0.9945218953682734</c:v>
                </c:pt>
                <c:pt idx="265">
                  <c:v>-0.99619469809174555</c:v>
                </c:pt>
                <c:pt idx="266">
                  <c:v>-0.9975640502598242</c:v>
                </c:pt>
                <c:pt idx="267">
                  <c:v>-0.99862953475457383</c:v>
                </c:pt>
                <c:pt idx="268">
                  <c:v>-0.99939082701909576</c:v>
                </c:pt>
                <c:pt idx="269">
                  <c:v>-0.99984769515639127</c:v>
                </c:pt>
                <c:pt idx="270">
                  <c:v>-1</c:v>
                </c:pt>
                <c:pt idx="271">
                  <c:v>-0.99984769515639127</c:v>
                </c:pt>
                <c:pt idx="272">
                  <c:v>-0.99939082701909576</c:v>
                </c:pt>
                <c:pt idx="273">
                  <c:v>-0.99862953475457383</c:v>
                </c:pt>
                <c:pt idx="274">
                  <c:v>-0.99756405025982431</c:v>
                </c:pt>
                <c:pt idx="275">
                  <c:v>-0.99619469809174555</c:v>
                </c:pt>
                <c:pt idx="276">
                  <c:v>-0.9945218953682734</c:v>
                </c:pt>
                <c:pt idx="277">
                  <c:v>-0.99254615164132198</c:v>
                </c:pt>
                <c:pt idx="278">
                  <c:v>-0.99026806874157036</c:v>
                </c:pt>
                <c:pt idx="279">
                  <c:v>-0.98768834059513777</c:v>
                </c:pt>
                <c:pt idx="280">
                  <c:v>-0.98480775301220813</c:v>
                </c:pt>
                <c:pt idx="281">
                  <c:v>-0.98162718344766386</c:v>
                </c:pt>
                <c:pt idx="282">
                  <c:v>-0.97814760073380558</c:v>
                </c:pt>
                <c:pt idx="283">
                  <c:v>-0.97437006478523525</c:v>
                </c:pt>
                <c:pt idx="284">
                  <c:v>-0.97029572627599658</c:v>
                </c:pt>
                <c:pt idx="285">
                  <c:v>-0.96592582628906842</c:v>
                </c:pt>
                <c:pt idx="286">
                  <c:v>-0.96126169593831878</c:v>
                </c:pt>
                <c:pt idx="287">
                  <c:v>-0.95630475596303544</c:v>
                </c:pt>
                <c:pt idx="288">
                  <c:v>-0.95105651629515364</c:v>
                </c:pt>
                <c:pt idx="289">
                  <c:v>-0.94551857559931696</c:v>
                </c:pt>
                <c:pt idx="290">
                  <c:v>-0.93969262078590832</c:v>
                </c:pt>
                <c:pt idx="291">
                  <c:v>-0.93358042649720174</c:v>
                </c:pt>
                <c:pt idx="292">
                  <c:v>-0.92718385456678742</c:v>
                </c:pt>
                <c:pt idx="293">
                  <c:v>-0.92050485345244049</c:v>
                </c:pt>
                <c:pt idx="294">
                  <c:v>-0.91354545764260109</c:v>
                </c:pt>
                <c:pt idx="295">
                  <c:v>-0.90630778703664994</c:v>
                </c:pt>
                <c:pt idx="296">
                  <c:v>-0.89879404629916704</c:v>
                </c:pt>
                <c:pt idx="297">
                  <c:v>-0.8910065241883679</c:v>
                </c:pt>
                <c:pt idx="298">
                  <c:v>-0.8829475928589271</c:v>
                </c:pt>
                <c:pt idx="299">
                  <c:v>-0.87461970713939563</c:v>
                </c:pt>
                <c:pt idx="300">
                  <c:v>-0.8660254037844386</c:v>
                </c:pt>
                <c:pt idx="301">
                  <c:v>-0.85716730070211233</c:v>
                </c:pt>
                <c:pt idx="302">
                  <c:v>-0.84804809615642618</c:v>
                </c:pt>
                <c:pt idx="303">
                  <c:v>-0.83867056794542427</c:v>
                </c:pt>
                <c:pt idx="304">
                  <c:v>-0.82903757255504162</c:v>
                </c:pt>
                <c:pt idx="305">
                  <c:v>-0.8191520442889918</c:v>
                </c:pt>
                <c:pt idx="306">
                  <c:v>-0.80901699437494756</c:v>
                </c:pt>
                <c:pt idx="307">
                  <c:v>-0.79863551004729305</c:v>
                </c:pt>
                <c:pt idx="308">
                  <c:v>-0.78801075360672179</c:v>
                </c:pt>
                <c:pt idx="309">
                  <c:v>-0.77714596145697079</c:v>
                </c:pt>
                <c:pt idx="310">
                  <c:v>-0.76604444311897812</c:v>
                </c:pt>
                <c:pt idx="311">
                  <c:v>-0.75470958022277224</c:v>
                </c:pt>
                <c:pt idx="312">
                  <c:v>-0.74314482547739458</c:v>
                </c:pt>
                <c:pt idx="313">
                  <c:v>-0.73135370161917035</c:v>
                </c:pt>
                <c:pt idx="314">
                  <c:v>-0.71933980033865119</c:v>
                </c:pt>
                <c:pt idx="315">
                  <c:v>-0.70710678118654768</c:v>
                </c:pt>
                <c:pt idx="316">
                  <c:v>-0.69465837045899759</c:v>
                </c:pt>
                <c:pt idx="317">
                  <c:v>-0.68199836006249825</c:v>
                </c:pt>
                <c:pt idx="318">
                  <c:v>-0.66913060635885813</c:v>
                </c:pt>
                <c:pt idx="319">
                  <c:v>-0.65605902899050739</c:v>
                </c:pt>
                <c:pt idx="320">
                  <c:v>-0.64278760968653958</c:v>
                </c:pt>
                <c:pt idx="321">
                  <c:v>-0.62932039104983784</c:v>
                </c:pt>
                <c:pt idx="322">
                  <c:v>-0.61566147532565818</c:v>
                </c:pt>
                <c:pt idx="323">
                  <c:v>-0.60181502315204827</c:v>
                </c:pt>
                <c:pt idx="324">
                  <c:v>-0.58778525229247336</c:v>
                </c:pt>
                <c:pt idx="325">
                  <c:v>-0.57357643635104649</c:v>
                </c:pt>
                <c:pt idx="326">
                  <c:v>-0.55919290347074657</c:v>
                </c:pt>
                <c:pt idx="327">
                  <c:v>-0.54463903501502697</c:v>
                </c:pt>
                <c:pt idx="328">
                  <c:v>-0.52991926423320501</c:v>
                </c:pt>
                <c:pt idx="329">
                  <c:v>-0.51503807491005449</c:v>
                </c:pt>
                <c:pt idx="330">
                  <c:v>-0.50000000000000044</c:v>
                </c:pt>
                <c:pt idx="331">
                  <c:v>-0.48480962024633689</c:v>
                </c:pt>
                <c:pt idx="332">
                  <c:v>-0.46947156278589081</c:v>
                </c:pt>
                <c:pt idx="333">
                  <c:v>-0.45399049973954697</c:v>
                </c:pt>
                <c:pt idx="334">
                  <c:v>-0.43837114678907779</c:v>
                </c:pt>
                <c:pt idx="335">
                  <c:v>-0.42261826174069922</c:v>
                </c:pt>
                <c:pt idx="336">
                  <c:v>-0.40673664307580015</c:v>
                </c:pt>
                <c:pt idx="337">
                  <c:v>-0.39073112848927388</c:v>
                </c:pt>
                <c:pt idx="338">
                  <c:v>-0.37460659341591235</c:v>
                </c:pt>
                <c:pt idx="339">
                  <c:v>-0.35836794954530077</c:v>
                </c:pt>
                <c:pt idx="340">
                  <c:v>-0.3420201433256686</c:v>
                </c:pt>
                <c:pt idx="341">
                  <c:v>-0.3255681544571567</c:v>
                </c:pt>
                <c:pt idx="342">
                  <c:v>-0.30901699437494762</c:v>
                </c:pt>
                <c:pt idx="343">
                  <c:v>-0.29237170472273716</c:v>
                </c:pt>
                <c:pt idx="344">
                  <c:v>-0.27563735581699894</c:v>
                </c:pt>
                <c:pt idx="345">
                  <c:v>-0.25881904510252068</c:v>
                </c:pt>
                <c:pt idx="346">
                  <c:v>-0.24192189559966787</c:v>
                </c:pt>
                <c:pt idx="347">
                  <c:v>-0.22495105434386534</c:v>
                </c:pt>
                <c:pt idx="348">
                  <c:v>-0.20791169081775987</c:v>
                </c:pt>
                <c:pt idx="349">
                  <c:v>-0.19080899537654467</c:v>
                </c:pt>
                <c:pt idx="350">
                  <c:v>-0.17364817766693039</c:v>
                </c:pt>
                <c:pt idx="351">
                  <c:v>-0.15643446504023112</c:v>
                </c:pt>
                <c:pt idx="352">
                  <c:v>-0.13917310096006588</c:v>
                </c:pt>
                <c:pt idx="353">
                  <c:v>-0.12186934340514723</c:v>
                </c:pt>
                <c:pt idx="354">
                  <c:v>-0.10452846326765342</c:v>
                </c:pt>
                <c:pt idx="355">
                  <c:v>-8.7155742747658319E-2</c:v>
                </c:pt>
                <c:pt idx="356">
                  <c:v>-6.9756473744125636E-2</c:v>
                </c:pt>
                <c:pt idx="357">
                  <c:v>-5.2335956242944369E-2</c:v>
                </c:pt>
                <c:pt idx="358">
                  <c:v>-3.4899496702500823E-2</c:v>
                </c:pt>
                <c:pt idx="359">
                  <c:v>-1.745240643728356E-2</c:v>
                </c:pt>
                <c:pt idx="360">
                  <c:v>-2.45029690981724E-16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2790392"/>
        <c:axId val="402790784"/>
      </c:scatterChart>
      <c:valAx>
        <c:axId val="402790392"/>
        <c:scaling>
          <c:orientation val="minMax"/>
          <c:max val="370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2790784"/>
        <c:crosses val="autoZero"/>
        <c:crossBetween val="midCat"/>
      </c:valAx>
      <c:valAx>
        <c:axId val="402790784"/>
        <c:scaling>
          <c:orientation val="minMax"/>
          <c:max val="1.05"/>
          <c:min val="-1.0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790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17147856517934E-2"/>
          <c:y val="5.0925925925925923E-2"/>
          <c:w val="0.8699050743657043"/>
          <c:h val="0.89814814814814814"/>
        </c:manualLayout>
      </c:layout>
      <c:scatterChart>
        <c:scatterStyle val="smoothMarker"/>
        <c:varyColors val="0"/>
        <c:ser>
          <c:idx val="0"/>
          <c:order val="0"/>
          <c:spPr>
            <a:ln w="50800" cap="rnd">
              <a:solidFill>
                <a:srgbClr val="572CFF"/>
              </a:solidFill>
              <a:round/>
            </a:ln>
            <a:effectLst/>
          </c:spPr>
          <c:marker>
            <c:symbol val="none"/>
          </c:marker>
          <c:xVal>
            <c:numRef>
              <c:f>Tabelle1!$A$1:$A$361</c:f>
              <c:numCache>
                <c:formatCode>General</c:formatCode>
                <c:ptCount val="3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</c:numCache>
            </c:numRef>
          </c:xVal>
          <c:yVal>
            <c:numRef>
              <c:f>Tabelle1!$B$1:$B$361</c:f>
              <c:numCache>
                <c:formatCode>General</c:formatCode>
                <c:ptCount val="361"/>
                <c:pt idx="0">
                  <c:v>0</c:v>
                </c:pt>
                <c:pt idx="1">
                  <c:v>1.7452406437283512E-2</c:v>
                </c:pt>
                <c:pt idx="2">
                  <c:v>3.4899496702500969E-2</c:v>
                </c:pt>
                <c:pt idx="3">
                  <c:v>5.2335956242943835E-2</c:v>
                </c:pt>
                <c:pt idx="4">
                  <c:v>6.9756473744125302E-2</c:v>
                </c:pt>
                <c:pt idx="5">
                  <c:v>8.7155742747658166E-2</c:v>
                </c:pt>
                <c:pt idx="6">
                  <c:v>0.10452846326765347</c:v>
                </c:pt>
                <c:pt idx="7">
                  <c:v>0.12186934340514748</c:v>
                </c:pt>
                <c:pt idx="8">
                  <c:v>0.13917310096006544</c:v>
                </c:pt>
                <c:pt idx="9">
                  <c:v>0.15643446504023087</c:v>
                </c:pt>
                <c:pt idx="10">
                  <c:v>0.17364817766693033</c:v>
                </c:pt>
                <c:pt idx="11">
                  <c:v>0.1908089953765448</c:v>
                </c:pt>
                <c:pt idx="12">
                  <c:v>0.20791169081775934</c:v>
                </c:pt>
                <c:pt idx="13">
                  <c:v>0.224951054343865</c:v>
                </c:pt>
                <c:pt idx="14">
                  <c:v>0.24192189559966773</c:v>
                </c:pt>
                <c:pt idx="15">
                  <c:v>0.25881904510252074</c:v>
                </c:pt>
                <c:pt idx="16">
                  <c:v>0.27563735581699916</c:v>
                </c:pt>
                <c:pt idx="17">
                  <c:v>0.29237170472273677</c:v>
                </c:pt>
                <c:pt idx="18">
                  <c:v>0.3090169943749474</c:v>
                </c:pt>
                <c:pt idx="19">
                  <c:v>0.3255681544571567</c:v>
                </c:pt>
                <c:pt idx="20">
                  <c:v>0.34202014332566871</c:v>
                </c:pt>
                <c:pt idx="21">
                  <c:v>0.35836794954530027</c:v>
                </c:pt>
                <c:pt idx="22">
                  <c:v>0.37460659341591201</c:v>
                </c:pt>
                <c:pt idx="23">
                  <c:v>0.39073112848927377</c:v>
                </c:pt>
                <c:pt idx="24">
                  <c:v>0.40673664307580021</c:v>
                </c:pt>
                <c:pt idx="25">
                  <c:v>0.42261826174069944</c:v>
                </c:pt>
                <c:pt idx="26">
                  <c:v>0.4383711467890774</c:v>
                </c:pt>
                <c:pt idx="27">
                  <c:v>0.45399049973954675</c:v>
                </c:pt>
                <c:pt idx="28">
                  <c:v>0.46947156278589081</c:v>
                </c:pt>
                <c:pt idx="29">
                  <c:v>0.48480962024633706</c:v>
                </c:pt>
                <c:pt idx="30">
                  <c:v>0.49999999999999994</c:v>
                </c:pt>
                <c:pt idx="31">
                  <c:v>0.51503807491005416</c:v>
                </c:pt>
                <c:pt idx="32">
                  <c:v>0.5299192642332049</c:v>
                </c:pt>
                <c:pt idx="33">
                  <c:v>0.54463903501502708</c:v>
                </c:pt>
                <c:pt idx="34">
                  <c:v>0.5591929034707469</c:v>
                </c:pt>
                <c:pt idx="35">
                  <c:v>0.57357643635104605</c:v>
                </c:pt>
                <c:pt idx="36">
                  <c:v>0.58778525229247314</c:v>
                </c:pt>
                <c:pt idx="37">
                  <c:v>0.60181502315204827</c:v>
                </c:pt>
                <c:pt idx="38">
                  <c:v>0.61566147532565829</c:v>
                </c:pt>
                <c:pt idx="39">
                  <c:v>0.62932039104983739</c:v>
                </c:pt>
                <c:pt idx="40">
                  <c:v>0.64278760968653925</c:v>
                </c:pt>
                <c:pt idx="41">
                  <c:v>0.65605902899050728</c:v>
                </c:pt>
                <c:pt idx="42">
                  <c:v>0.66913060635885824</c:v>
                </c:pt>
                <c:pt idx="43">
                  <c:v>0.68199836006249848</c:v>
                </c:pt>
                <c:pt idx="44">
                  <c:v>0.69465837045899725</c:v>
                </c:pt>
                <c:pt idx="45">
                  <c:v>0.70710678118654746</c:v>
                </c:pt>
                <c:pt idx="46">
                  <c:v>0.71933980033865108</c:v>
                </c:pt>
                <c:pt idx="47">
                  <c:v>0.73135370161917046</c:v>
                </c:pt>
                <c:pt idx="48">
                  <c:v>0.74314482547739424</c:v>
                </c:pt>
                <c:pt idx="49">
                  <c:v>0.75470958022277201</c:v>
                </c:pt>
                <c:pt idx="50">
                  <c:v>0.76604444311897801</c:v>
                </c:pt>
                <c:pt idx="51">
                  <c:v>0.7771459614569709</c:v>
                </c:pt>
                <c:pt idx="52">
                  <c:v>0.78801075360672201</c:v>
                </c:pt>
                <c:pt idx="53">
                  <c:v>0.79863551004729283</c:v>
                </c:pt>
                <c:pt idx="54">
                  <c:v>0.80901699437494745</c:v>
                </c:pt>
                <c:pt idx="55">
                  <c:v>0.8191520442889918</c:v>
                </c:pt>
                <c:pt idx="56">
                  <c:v>0.82903757255504174</c:v>
                </c:pt>
                <c:pt idx="57">
                  <c:v>0.83867056794542405</c:v>
                </c:pt>
                <c:pt idx="58">
                  <c:v>0.84804809615642596</c:v>
                </c:pt>
                <c:pt idx="59">
                  <c:v>0.85716730070211233</c:v>
                </c:pt>
                <c:pt idx="60">
                  <c:v>0.8660254037844386</c:v>
                </c:pt>
                <c:pt idx="61">
                  <c:v>0.87461970713939574</c:v>
                </c:pt>
                <c:pt idx="62">
                  <c:v>0.88294759285892688</c:v>
                </c:pt>
                <c:pt idx="63">
                  <c:v>0.89100652418836779</c:v>
                </c:pt>
                <c:pt idx="64">
                  <c:v>0.89879404629916704</c:v>
                </c:pt>
                <c:pt idx="65">
                  <c:v>0.90630778703664994</c:v>
                </c:pt>
                <c:pt idx="66">
                  <c:v>0.91354545764260087</c:v>
                </c:pt>
                <c:pt idx="67">
                  <c:v>0.92050485345244037</c:v>
                </c:pt>
                <c:pt idx="68">
                  <c:v>0.92718385456678742</c:v>
                </c:pt>
                <c:pt idx="69">
                  <c:v>0.93358042649720174</c:v>
                </c:pt>
                <c:pt idx="70">
                  <c:v>0.93969262078590832</c:v>
                </c:pt>
                <c:pt idx="71">
                  <c:v>0.94551857559931674</c:v>
                </c:pt>
                <c:pt idx="72">
                  <c:v>0.95105651629515353</c:v>
                </c:pt>
                <c:pt idx="73">
                  <c:v>0.95630475596303544</c:v>
                </c:pt>
                <c:pt idx="74">
                  <c:v>0.96126169593831889</c:v>
                </c:pt>
                <c:pt idx="75">
                  <c:v>0.96592582628906831</c:v>
                </c:pt>
                <c:pt idx="76">
                  <c:v>0.97029572627599647</c:v>
                </c:pt>
                <c:pt idx="77">
                  <c:v>0.97437006478523525</c:v>
                </c:pt>
                <c:pt idx="78">
                  <c:v>0.97814760073380558</c:v>
                </c:pt>
                <c:pt idx="79">
                  <c:v>0.98162718344766398</c:v>
                </c:pt>
                <c:pt idx="80">
                  <c:v>0.98480775301220802</c:v>
                </c:pt>
                <c:pt idx="81">
                  <c:v>0.98768834059513777</c:v>
                </c:pt>
                <c:pt idx="82">
                  <c:v>0.99026806874157036</c:v>
                </c:pt>
                <c:pt idx="83">
                  <c:v>0.99254615164132198</c:v>
                </c:pt>
                <c:pt idx="84">
                  <c:v>0.99452189536827329</c:v>
                </c:pt>
                <c:pt idx="85">
                  <c:v>0.99619469809174555</c:v>
                </c:pt>
                <c:pt idx="86">
                  <c:v>0.9975640502598242</c:v>
                </c:pt>
                <c:pt idx="87">
                  <c:v>0.99862953475457383</c:v>
                </c:pt>
                <c:pt idx="88">
                  <c:v>0.99939082701909576</c:v>
                </c:pt>
                <c:pt idx="89">
                  <c:v>0.99984769515639127</c:v>
                </c:pt>
                <c:pt idx="90">
                  <c:v>1</c:v>
                </c:pt>
                <c:pt idx="91">
                  <c:v>0.99984769515639127</c:v>
                </c:pt>
                <c:pt idx="92">
                  <c:v>0.99939082701909576</c:v>
                </c:pt>
                <c:pt idx="93">
                  <c:v>0.99862953475457383</c:v>
                </c:pt>
                <c:pt idx="94">
                  <c:v>0.9975640502598242</c:v>
                </c:pt>
                <c:pt idx="95">
                  <c:v>0.99619469809174555</c:v>
                </c:pt>
                <c:pt idx="96">
                  <c:v>0.99452189536827329</c:v>
                </c:pt>
                <c:pt idx="97">
                  <c:v>0.99254615164132209</c:v>
                </c:pt>
                <c:pt idx="98">
                  <c:v>0.99026806874157036</c:v>
                </c:pt>
                <c:pt idx="99">
                  <c:v>0.98768834059513777</c:v>
                </c:pt>
                <c:pt idx="100">
                  <c:v>0.98480775301220802</c:v>
                </c:pt>
                <c:pt idx="101">
                  <c:v>0.98162718344766398</c:v>
                </c:pt>
                <c:pt idx="102">
                  <c:v>0.97814760073380569</c:v>
                </c:pt>
                <c:pt idx="103">
                  <c:v>0.97437006478523525</c:v>
                </c:pt>
                <c:pt idx="104">
                  <c:v>0.97029572627599647</c:v>
                </c:pt>
                <c:pt idx="105">
                  <c:v>0.96592582628906831</c:v>
                </c:pt>
                <c:pt idx="106">
                  <c:v>0.96126169593831889</c:v>
                </c:pt>
                <c:pt idx="107">
                  <c:v>0.95630475596303555</c:v>
                </c:pt>
                <c:pt idx="108">
                  <c:v>0.95105651629515364</c:v>
                </c:pt>
                <c:pt idx="109">
                  <c:v>0.94551857559931685</c:v>
                </c:pt>
                <c:pt idx="110">
                  <c:v>0.93969262078590843</c:v>
                </c:pt>
                <c:pt idx="111">
                  <c:v>0.93358042649720174</c:v>
                </c:pt>
                <c:pt idx="112">
                  <c:v>0.92718385456678742</c:v>
                </c:pt>
                <c:pt idx="113">
                  <c:v>0.92050485345244026</c:v>
                </c:pt>
                <c:pt idx="114">
                  <c:v>0.91354545764260087</c:v>
                </c:pt>
                <c:pt idx="115">
                  <c:v>0.90630778703665005</c:v>
                </c:pt>
                <c:pt idx="116">
                  <c:v>0.89879404629916693</c:v>
                </c:pt>
                <c:pt idx="117">
                  <c:v>0.8910065241883679</c:v>
                </c:pt>
                <c:pt idx="118">
                  <c:v>0.88294759285892688</c:v>
                </c:pt>
                <c:pt idx="119">
                  <c:v>0.87461970713939585</c:v>
                </c:pt>
                <c:pt idx="120">
                  <c:v>0.86602540378443871</c:v>
                </c:pt>
                <c:pt idx="121">
                  <c:v>0.85716730070211233</c:v>
                </c:pt>
                <c:pt idx="122">
                  <c:v>0.84804809615642607</c:v>
                </c:pt>
                <c:pt idx="123">
                  <c:v>0.83867056794542394</c:v>
                </c:pt>
                <c:pt idx="124">
                  <c:v>0.82903757255504174</c:v>
                </c:pt>
                <c:pt idx="125">
                  <c:v>0.81915204428899169</c:v>
                </c:pt>
                <c:pt idx="126">
                  <c:v>0.80901699437494745</c:v>
                </c:pt>
                <c:pt idx="127">
                  <c:v>0.79863551004729272</c:v>
                </c:pt>
                <c:pt idx="128">
                  <c:v>0.78801075360672201</c:v>
                </c:pt>
                <c:pt idx="129">
                  <c:v>0.77714596145697101</c:v>
                </c:pt>
                <c:pt idx="130">
                  <c:v>0.76604444311897801</c:v>
                </c:pt>
                <c:pt idx="131">
                  <c:v>0.75470958022277213</c:v>
                </c:pt>
                <c:pt idx="132">
                  <c:v>0.74314482547739424</c:v>
                </c:pt>
                <c:pt idx="133">
                  <c:v>0.73135370161917057</c:v>
                </c:pt>
                <c:pt idx="134">
                  <c:v>0.71933980033865108</c:v>
                </c:pt>
                <c:pt idx="135">
                  <c:v>0.70710678118654757</c:v>
                </c:pt>
                <c:pt idx="136">
                  <c:v>0.69465837045899714</c:v>
                </c:pt>
                <c:pt idx="137">
                  <c:v>0.68199836006249859</c:v>
                </c:pt>
                <c:pt idx="138">
                  <c:v>0.66913060635885835</c:v>
                </c:pt>
                <c:pt idx="139">
                  <c:v>0.65605902899050728</c:v>
                </c:pt>
                <c:pt idx="140">
                  <c:v>0.64278760968653947</c:v>
                </c:pt>
                <c:pt idx="141">
                  <c:v>0.62932039104983739</c:v>
                </c:pt>
                <c:pt idx="142">
                  <c:v>0.6156614753256584</c:v>
                </c:pt>
                <c:pt idx="143">
                  <c:v>0.60181502315204816</c:v>
                </c:pt>
                <c:pt idx="144">
                  <c:v>0.58778525229247325</c:v>
                </c:pt>
                <c:pt idx="145">
                  <c:v>0.57357643635104594</c:v>
                </c:pt>
                <c:pt idx="146">
                  <c:v>0.5591929034707469</c:v>
                </c:pt>
                <c:pt idx="147">
                  <c:v>0.54463903501502731</c:v>
                </c:pt>
                <c:pt idx="148">
                  <c:v>0.5299192642332049</c:v>
                </c:pt>
                <c:pt idx="149">
                  <c:v>0.51503807491005438</c:v>
                </c:pt>
                <c:pt idx="150">
                  <c:v>0.49999999999999994</c:v>
                </c:pt>
                <c:pt idx="151">
                  <c:v>0.48480962024633717</c:v>
                </c:pt>
                <c:pt idx="152">
                  <c:v>0.46947156278589069</c:v>
                </c:pt>
                <c:pt idx="153">
                  <c:v>0.45399049973954686</c:v>
                </c:pt>
                <c:pt idx="154">
                  <c:v>0.43837114678907729</c:v>
                </c:pt>
                <c:pt idx="155">
                  <c:v>0.4226182617406995</c:v>
                </c:pt>
                <c:pt idx="156">
                  <c:v>0.40673664307580043</c:v>
                </c:pt>
                <c:pt idx="157">
                  <c:v>0.39073112848927377</c:v>
                </c:pt>
                <c:pt idx="158">
                  <c:v>0.37460659341591224</c:v>
                </c:pt>
                <c:pt idx="159">
                  <c:v>0.35836794954530021</c:v>
                </c:pt>
                <c:pt idx="160">
                  <c:v>0.34202014332566888</c:v>
                </c:pt>
                <c:pt idx="161">
                  <c:v>0.32556815445715659</c:v>
                </c:pt>
                <c:pt idx="162">
                  <c:v>0.30901699437494751</c:v>
                </c:pt>
                <c:pt idx="163">
                  <c:v>0.2923717047227366</c:v>
                </c:pt>
                <c:pt idx="164">
                  <c:v>0.27563735581699922</c:v>
                </c:pt>
                <c:pt idx="165">
                  <c:v>0.25881904510252102</c:v>
                </c:pt>
                <c:pt idx="166">
                  <c:v>0.24192189559966773</c:v>
                </c:pt>
                <c:pt idx="167">
                  <c:v>0.2249510543438652</c:v>
                </c:pt>
                <c:pt idx="168">
                  <c:v>0.20791169081775931</c:v>
                </c:pt>
                <c:pt idx="169">
                  <c:v>0.19080899537654497</c:v>
                </c:pt>
                <c:pt idx="170">
                  <c:v>0.17364817766693028</c:v>
                </c:pt>
                <c:pt idx="171">
                  <c:v>0.15643446504023098</c:v>
                </c:pt>
                <c:pt idx="172">
                  <c:v>0.13917310096006533</c:v>
                </c:pt>
                <c:pt idx="173">
                  <c:v>0.12186934340514755</c:v>
                </c:pt>
                <c:pt idx="174">
                  <c:v>0.10452846326765373</c:v>
                </c:pt>
                <c:pt idx="175">
                  <c:v>8.7155742747658194E-2</c:v>
                </c:pt>
                <c:pt idx="176">
                  <c:v>6.9756473744125524E-2</c:v>
                </c:pt>
                <c:pt idx="177">
                  <c:v>5.2335956242943807E-2</c:v>
                </c:pt>
                <c:pt idx="178">
                  <c:v>3.4899496702501143E-2</c:v>
                </c:pt>
                <c:pt idx="179">
                  <c:v>1.7452406437283439E-2</c:v>
                </c:pt>
                <c:pt idx="180">
                  <c:v>1.22514845490862E-16</c:v>
                </c:pt>
                <c:pt idx="181">
                  <c:v>-1.7452406437283637E-2</c:v>
                </c:pt>
                <c:pt idx="182">
                  <c:v>-3.48994967025009E-2</c:v>
                </c:pt>
                <c:pt idx="183">
                  <c:v>-5.2335956242943557E-2</c:v>
                </c:pt>
                <c:pt idx="184">
                  <c:v>-6.9756473744125275E-2</c:v>
                </c:pt>
                <c:pt idx="185">
                  <c:v>-8.7155742747657944E-2</c:v>
                </c:pt>
                <c:pt idx="186">
                  <c:v>-0.1045284632676535</c:v>
                </c:pt>
                <c:pt idx="187">
                  <c:v>-0.12186934340514731</c:v>
                </c:pt>
                <c:pt idx="188">
                  <c:v>-0.13917310096006552</c:v>
                </c:pt>
                <c:pt idx="189">
                  <c:v>-0.15643446504023073</c:v>
                </c:pt>
                <c:pt idx="190">
                  <c:v>-0.17364817766693047</c:v>
                </c:pt>
                <c:pt idx="191">
                  <c:v>-0.19080899537654472</c:v>
                </c:pt>
                <c:pt idx="192">
                  <c:v>-0.20791169081775951</c:v>
                </c:pt>
                <c:pt idx="193">
                  <c:v>-0.22495105434386498</c:v>
                </c:pt>
                <c:pt idx="194">
                  <c:v>-0.24192189559966751</c:v>
                </c:pt>
                <c:pt idx="195">
                  <c:v>-0.25881904510252079</c:v>
                </c:pt>
                <c:pt idx="196">
                  <c:v>-0.275637355816999</c:v>
                </c:pt>
                <c:pt idx="197">
                  <c:v>-0.29237170472273677</c:v>
                </c:pt>
                <c:pt idx="198">
                  <c:v>-0.30901699437494728</c:v>
                </c:pt>
                <c:pt idx="199">
                  <c:v>-0.32556815445715676</c:v>
                </c:pt>
                <c:pt idx="200">
                  <c:v>-0.34202014332566866</c:v>
                </c:pt>
                <c:pt idx="201">
                  <c:v>-0.35836794954530043</c:v>
                </c:pt>
                <c:pt idx="202">
                  <c:v>-0.37460659341591201</c:v>
                </c:pt>
                <c:pt idx="203">
                  <c:v>-0.39073112848927355</c:v>
                </c:pt>
                <c:pt idx="204">
                  <c:v>-0.40673664307580021</c:v>
                </c:pt>
                <c:pt idx="205">
                  <c:v>-0.42261826174069927</c:v>
                </c:pt>
                <c:pt idx="206">
                  <c:v>-0.43837114678907746</c:v>
                </c:pt>
                <c:pt idx="207">
                  <c:v>-0.45399049973954669</c:v>
                </c:pt>
                <c:pt idx="208">
                  <c:v>-0.46947156278589086</c:v>
                </c:pt>
                <c:pt idx="209">
                  <c:v>-0.48480962024633695</c:v>
                </c:pt>
                <c:pt idx="210">
                  <c:v>-0.50000000000000011</c:v>
                </c:pt>
                <c:pt idx="211">
                  <c:v>-0.51503807491005416</c:v>
                </c:pt>
                <c:pt idx="212">
                  <c:v>-0.52991926423320479</c:v>
                </c:pt>
                <c:pt idx="213">
                  <c:v>-0.54463903501502708</c:v>
                </c:pt>
                <c:pt idx="214">
                  <c:v>-0.55919290347074668</c:v>
                </c:pt>
                <c:pt idx="215">
                  <c:v>-0.57357643635104616</c:v>
                </c:pt>
                <c:pt idx="216">
                  <c:v>-0.58778525229247303</c:v>
                </c:pt>
                <c:pt idx="217">
                  <c:v>-0.60181502315204838</c:v>
                </c:pt>
                <c:pt idx="218">
                  <c:v>-0.61566147532565818</c:v>
                </c:pt>
                <c:pt idx="219">
                  <c:v>-0.62932039104983761</c:v>
                </c:pt>
                <c:pt idx="220">
                  <c:v>-0.64278760968653925</c:v>
                </c:pt>
                <c:pt idx="221">
                  <c:v>-0.65605902899050705</c:v>
                </c:pt>
                <c:pt idx="222">
                  <c:v>-0.66913060635885824</c:v>
                </c:pt>
                <c:pt idx="223">
                  <c:v>-0.68199836006249837</c:v>
                </c:pt>
                <c:pt idx="224">
                  <c:v>-0.69465837045899737</c:v>
                </c:pt>
                <c:pt idx="225">
                  <c:v>-0.70710678118654746</c:v>
                </c:pt>
                <c:pt idx="226">
                  <c:v>-0.71933980033865119</c:v>
                </c:pt>
                <c:pt idx="227">
                  <c:v>-0.73135370161917046</c:v>
                </c:pt>
                <c:pt idx="228">
                  <c:v>-0.74314482547739436</c:v>
                </c:pt>
                <c:pt idx="229">
                  <c:v>-0.75470958022277201</c:v>
                </c:pt>
                <c:pt idx="230">
                  <c:v>-0.7660444431189779</c:v>
                </c:pt>
                <c:pt idx="231">
                  <c:v>-0.77714596145697057</c:v>
                </c:pt>
                <c:pt idx="232">
                  <c:v>-0.78801075360672213</c:v>
                </c:pt>
                <c:pt idx="233">
                  <c:v>-0.79863551004729283</c:v>
                </c:pt>
                <c:pt idx="234">
                  <c:v>-0.80901699437494734</c:v>
                </c:pt>
                <c:pt idx="235">
                  <c:v>-0.81915204428899158</c:v>
                </c:pt>
                <c:pt idx="236">
                  <c:v>-0.82903757255504185</c:v>
                </c:pt>
                <c:pt idx="237">
                  <c:v>-0.83867056794542405</c:v>
                </c:pt>
                <c:pt idx="238">
                  <c:v>-0.84804809615642596</c:v>
                </c:pt>
                <c:pt idx="239">
                  <c:v>-0.85716730070211211</c:v>
                </c:pt>
                <c:pt idx="240">
                  <c:v>-0.86602540378443837</c:v>
                </c:pt>
                <c:pt idx="241">
                  <c:v>-0.87461970713939596</c:v>
                </c:pt>
                <c:pt idx="242">
                  <c:v>-0.88294759285892699</c:v>
                </c:pt>
                <c:pt idx="243">
                  <c:v>-0.89100652418836779</c:v>
                </c:pt>
                <c:pt idx="244">
                  <c:v>-0.89879404629916682</c:v>
                </c:pt>
                <c:pt idx="245">
                  <c:v>-0.90630778703665005</c:v>
                </c:pt>
                <c:pt idx="246">
                  <c:v>-0.91354545764260098</c:v>
                </c:pt>
                <c:pt idx="247">
                  <c:v>-0.92050485345244026</c:v>
                </c:pt>
                <c:pt idx="248">
                  <c:v>-0.92718385456678731</c:v>
                </c:pt>
                <c:pt idx="249">
                  <c:v>-0.93358042649720163</c:v>
                </c:pt>
                <c:pt idx="250">
                  <c:v>-0.93969262078590843</c:v>
                </c:pt>
                <c:pt idx="251">
                  <c:v>-0.94551857559931685</c:v>
                </c:pt>
                <c:pt idx="252">
                  <c:v>-0.95105651629515353</c:v>
                </c:pt>
                <c:pt idx="253">
                  <c:v>-0.95630475596303532</c:v>
                </c:pt>
                <c:pt idx="254">
                  <c:v>-0.96126169593831901</c:v>
                </c:pt>
                <c:pt idx="255">
                  <c:v>-0.96592582628906831</c:v>
                </c:pt>
                <c:pt idx="256">
                  <c:v>-0.97029572627599647</c:v>
                </c:pt>
                <c:pt idx="257">
                  <c:v>-0.97437006478523513</c:v>
                </c:pt>
                <c:pt idx="258">
                  <c:v>-0.97814760073380558</c:v>
                </c:pt>
                <c:pt idx="259">
                  <c:v>-0.98162718344766398</c:v>
                </c:pt>
                <c:pt idx="260">
                  <c:v>-0.98480775301220802</c:v>
                </c:pt>
                <c:pt idx="261">
                  <c:v>-0.98768834059513766</c:v>
                </c:pt>
                <c:pt idx="262">
                  <c:v>-0.99026806874157025</c:v>
                </c:pt>
                <c:pt idx="263">
                  <c:v>-0.99254615164132209</c:v>
                </c:pt>
                <c:pt idx="264">
                  <c:v>-0.9945218953682734</c:v>
                </c:pt>
                <c:pt idx="265">
                  <c:v>-0.99619469809174555</c:v>
                </c:pt>
                <c:pt idx="266">
                  <c:v>-0.9975640502598242</c:v>
                </c:pt>
                <c:pt idx="267">
                  <c:v>-0.99862953475457383</c:v>
                </c:pt>
                <c:pt idx="268">
                  <c:v>-0.99939082701909576</c:v>
                </c:pt>
                <c:pt idx="269">
                  <c:v>-0.99984769515639127</c:v>
                </c:pt>
                <c:pt idx="270">
                  <c:v>-1</c:v>
                </c:pt>
                <c:pt idx="271">
                  <c:v>-0.99984769515639127</c:v>
                </c:pt>
                <c:pt idx="272">
                  <c:v>-0.99939082701909576</c:v>
                </c:pt>
                <c:pt idx="273">
                  <c:v>-0.99862953475457383</c:v>
                </c:pt>
                <c:pt idx="274">
                  <c:v>-0.99756405025982431</c:v>
                </c:pt>
                <c:pt idx="275">
                  <c:v>-0.99619469809174555</c:v>
                </c:pt>
                <c:pt idx="276">
                  <c:v>-0.9945218953682734</c:v>
                </c:pt>
                <c:pt idx="277">
                  <c:v>-0.99254615164132198</c:v>
                </c:pt>
                <c:pt idx="278">
                  <c:v>-0.99026806874157036</c:v>
                </c:pt>
                <c:pt idx="279">
                  <c:v>-0.98768834059513777</c:v>
                </c:pt>
                <c:pt idx="280">
                  <c:v>-0.98480775301220813</c:v>
                </c:pt>
                <c:pt idx="281">
                  <c:v>-0.98162718344766386</c:v>
                </c:pt>
                <c:pt idx="282">
                  <c:v>-0.97814760073380558</c:v>
                </c:pt>
                <c:pt idx="283">
                  <c:v>-0.97437006478523525</c:v>
                </c:pt>
                <c:pt idx="284">
                  <c:v>-0.97029572627599658</c:v>
                </c:pt>
                <c:pt idx="285">
                  <c:v>-0.96592582628906842</c:v>
                </c:pt>
                <c:pt idx="286">
                  <c:v>-0.96126169593831878</c:v>
                </c:pt>
                <c:pt idx="287">
                  <c:v>-0.95630475596303544</c:v>
                </c:pt>
                <c:pt idx="288">
                  <c:v>-0.95105651629515364</c:v>
                </c:pt>
                <c:pt idx="289">
                  <c:v>-0.94551857559931696</c:v>
                </c:pt>
                <c:pt idx="290">
                  <c:v>-0.93969262078590832</c:v>
                </c:pt>
                <c:pt idx="291">
                  <c:v>-0.93358042649720174</c:v>
                </c:pt>
                <c:pt idx="292">
                  <c:v>-0.92718385456678742</c:v>
                </c:pt>
                <c:pt idx="293">
                  <c:v>-0.92050485345244049</c:v>
                </c:pt>
                <c:pt idx="294">
                  <c:v>-0.91354545764260109</c:v>
                </c:pt>
                <c:pt idx="295">
                  <c:v>-0.90630778703664994</c:v>
                </c:pt>
                <c:pt idx="296">
                  <c:v>-0.89879404629916704</c:v>
                </c:pt>
                <c:pt idx="297">
                  <c:v>-0.8910065241883679</c:v>
                </c:pt>
                <c:pt idx="298">
                  <c:v>-0.8829475928589271</c:v>
                </c:pt>
                <c:pt idx="299">
                  <c:v>-0.87461970713939563</c:v>
                </c:pt>
                <c:pt idx="300">
                  <c:v>-0.8660254037844386</c:v>
                </c:pt>
                <c:pt idx="301">
                  <c:v>-0.85716730070211233</c:v>
                </c:pt>
                <c:pt idx="302">
                  <c:v>-0.84804809615642618</c:v>
                </c:pt>
                <c:pt idx="303">
                  <c:v>-0.83867056794542427</c:v>
                </c:pt>
                <c:pt idx="304">
                  <c:v>-0.82903757255504162</c:v>
                </c:pt>
                <c:pt idx="305">
                  <c:v>-0.8191520442889918</c:v>
                </c:pt>
                <c:pt idx="306">
                  <c:v>-0.80901699437494756</c:v>
                </c:pt>
                <c:pt idx="307">
                  <c:v>-0.79863551004729305</c:v>
                </c:pt>
                <c:pt idx="308">
                  <c:v>-0.78801075360672179</c:v>
                </c:pt>
                <c:pt idx="309">
                  <c:v>-0.77714596145697079</c:v>
                </c:pt>
                <c:pt idx="310">
                  <c:v>-0.76604444311897812</c:v>
                </c:pt>
                <c:pt idx="311">
                  <c:v>-0.75470958022277224</c:v>
                </c:pt>
                <c:pt idx="312">
                  <c:v>-0.74314482547739458</c:v>
                </c:pt>
                <c:pt idx="313">
                  <c:v>-0.73135370161917035</c:v>
                </c:pt>
                <c:pt idx="314">
                  <c:v>-0.71933980033865119</c:v>
                </c:pt>
                <c:pt idx="315">
                  <c:v>-0.70710678118654768</c:v>
                </c:pt>
                <c:pt idx="316">
                  <c:v>-0.69465837045899759</c:v>
                </c:pt>
                <c:pt idx="317">
                  <c:v>-0.68199836006249825</c:v>
                </c:pt>
                <c:pt idx="318">
                  <c:v>-0.66913060635885813</c:v>
                </c:pt>
                <c:pt idx="319">
                  <c:v>-0.65605902899050739</c:v>
                </c:pt>
                <c:pt idx="320">
                  <c:v>-0.64278760968653958</c:v>
                </c:pt>
                <c:pt idx="321">
                  <c:v>-0.62932039104983784</c:v>
                </c:pt>
                <c:pt idx="322">
                  <c:v>-0.61566147532565818</c:v>
                </c:pt>
                <c:pt idx="323">
                  <c:v>-0.60181502315204827</c:v>
                </c:pt>
                <c:pt idx="324">
                  <c:v>-0.58778525229247336</c:v>
                </c:pt>
                <c:pt idx="325">
                  <c:v>-0.57357643635104649</c:v>
                </c:pt>
                <c:pt idx="326">
                  <c:v>-0.55919290347074657</c:v>
                </c:pt>
                <c:pt idx="327">
                  <c:v>-0.54463903501502697</c:v>
                </c:pt>
                <c:pt idx="328">
                  <c:v>-0.52991926423320501</c:v>
                </c:pt>
                <c:pt idx="329">
                  <c:v>-0.51503807491005449</c:v>
                </c:pt>
                <c:pt idx="330">
                  <c:v>-0.50000000000000044</c:v>
                </c:pt>
                <c:pt idx="331">
                  <c:v>-0.48480962024633689</c:v>
                </c:pt>
                <c:pt idx="332">
                  <c:v>-0.46947156278589081</c:v>
                </c:pt>
                <c:pt idx="333">
                  <c:v>-0.45399049973954697</c:v>
                </c:pt>
                <c:pt idx="334">
                  <c:v>-0.43837114678907779</c:v>
                </c:pt>
                <c:pt idx="335">
                  <c:v>-0.42261826174069922</c:v>
                </c:pt>
                <c:pt idx="336">
                  <c:v>-0.40673664307580015</c:v>
                </c:pt>
                <c:pt idx="337">
                  <c:v>-0.39073112848927388</c:v>
                </c:pt>
                <c:pt idx="338">
                  <c:v>-0.37460659341591235</c:v>
                </c:pt>
                <c:pt idx="339">
                  <c:v>-0.35836794954530077</c:v>
                </c:pt>
                <c:pt idx="340">
                  <c:v>-0.3420201433256686</c:v>
                </c:pt>
                <c:pt idx="341">
                  <c:v>-0.3255681544571567</c:v>
                </c:pt>
                <c:pt idx="342">
                  <c:v>-0.30901699437494762</c:v>
                </c:pt>
                <c:pt idx="343">
                  <c:v>-0.29237170472273716</c:v>
                </c:pt>
                <c:pt idx="344">
                  <c:v>-0.27563735581699894</c:v>
                </c:pt>
                <c:pt idx="345">
                  <c:v>-0.25881904510252068</c:v>
                </c:pt>
                <c:pt idx="346">
                  <c:v>-0.24192189559966787</c:v>
                </c:pt>
                <c:pt idx="347">
                  <c:v>-0.22495105434386534</c:v>
                </c:pt>
                <c:pt idx="348">
                  <c:v>-0.20791169081775987</c:v>
                </c:pt>
                <c:pt idx="349">
                  <c:v>-0.19080899537654467</c:v>
                </c:pt>
                <c:pt idx="350">
                  <c:v>-0.17364817766693039</c:v>
                </c:pt>
                <c:pt idx="351">
                  <c:v>-0.15643446504023112</c:v>
                </c:pt>
                <c:pt idx="352">
                  <c:v>-0.13917310096006588</c:v>
                </c:pt>
                <c:pt idx="353">
                  <c:v>-0.12186934340514723</c:v>
                </c:pt>
                <c:pt idx="354">
                  <c:v>-0.10452846326765342</c:v>
                </c:pt>
                <c:pt idx="355">
                  <c:v>-8.7155742747658319E-2</c:v>
                </c:pt>
                <c:pt idx="356">
                  <c:v>-6.9756473744125636E-2</c:v>
                </c:pt>
                <c:pt idx="357">
                  <c:v>-5.2335956242944369E-2</c:v>
                </c:pt>
                <c:pt idx="358">
                  <c:v>-3.4899496702500823E-2</c:v>
                </c:pt>
                <c:pt idx="359">
                  <c:v>-1.745240643728356E-2</c:v>
                </c:pt>
                <c:pt idx="360">
                  <c:v>-2.45029690981724E-16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2791568"/>
        <c:axId val="402791960"/>
      </c:scatterChart>
      <c:valAx>
        <c:axId val="402791568"/>
        <c:scaling>
          <c:orientation val="minMax"/>
          <c:max val="37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  <a:tailEnd type="triangle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791960"/>
        <c:crosses val="autoZero"/>
        <c:crossBetween val="midCat"/>
      </c:valAx>
      <c:valAx>
        <c:axId val="402791960"/>
        <c:scaling>
          <c:orientation val="minMax"/>
          <c:max val="1.05"/>
          <c:min val="-1.0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791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36947986299043E-2"/>
          <c:y val="3.8243736414434543E-2"/>
          <c:w val="0.9341896081954123"/>
          <c:h val="0.80067760079067019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lower bound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Tabelle1!$B$2:$B$16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Tabelle1!$H$1</c:f>
              <c:strCache>
                <c:ptCount val="1"/>
                <c:pt idx="0">
                  <c:v>DOM</c:v>
                </c:pt>
              </c:strCache>
            </c:strRef>
          </c:tx>
          <c:spPr>
            <a:ln w="28575" cap="rnd">
              <a:solidFill>
                <a:srgbClr val="EEA5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EEA500"/>
              </a:solidFill>
              <a:ln w="0">
                <a:solidFill>
                  <a:srgbClr val="EEA500"/>
                </a:solidFill>
              </a:ln>
              <a:effectLst/>
            </c:spPr>
          </c:marker>
          <c:val>
            <c:numRef>
              <c:f>Tabelle1!$H$2:$H$16</c:f>
              <c:numCache>
                <c:formatCode>General</c:formatCode>
                <c:ptCount val="15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10</c:v>
                </c:pt>
                <c:pt idx="4">
                  <c:v>15</c:v>
                </c:pt>
                <c:pt idx="5">
                  <c:v>21</c:v>
                </c:pt>
                <c:pt idx="6">
                  <c:v>28</c:v>
                </c:pt>
                <c:pt idx="7">
                  <c:v>36</c:v>
                </c:pt>
                <c:pt idx="8">
                  <c:v>45</c:v>
                </c:pt>
                <c:pt idx="9">
                  <c:v>55</c:v>
                </c:pt>
                <c:pt idx="10">
                  <c:v>66</c:v>
                </c:pt>
                <c:pt idx="11">
                  <c:v>78</c:v>
                </c:pt>
                <c:pt idx="12">
                  <c:v>91</c:v>
                </c:pt>
                <c:pt idx="13">
                  <c:v>105</c:v>
                </c:pt>
                <c:pt idx="14">
                  <c:v>120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Tabelle1!$J$1</c:f>
              <c:strCache>
                <c:ptCount val="1"/>
                <c:pt idx="0">
                  <c:v>UMA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572CFF"/>
              </a:solidFill>
              <a:ln w="19050">
                <a:solidFill>
                  <a:srgbClr val="EEA500"/>
                </a:solidFill>
              </a:ln>
              <a:effectLst/>
            </c:spPr>
          </c:marker>
          <c:val>
            <c:numRef>
              <c:f>Tabelle1!$J$2:$J$16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9</c:v>
                </c:pt>
                <c:pt idx="5">
                  <c:v>14</c:v>
                </c:pt>
                <c:pt idx="6">
                  <c:v>16</c:v>
                </c:pt>
                <c:pt idx="7">
                  <c:v>18</c:v>
                </c:pt>
                <c:pt idx="8">
                  <c:v>25</c:v>
                </c:pt>
                <c:pt idx="9">
                  <c:v>33</c:v>
                </c:pt>
                <c:pt idx="10">
                  <c:v>36</c:v>
                </c:pt>
                <c:pt idx="11">
                  <c:v>39</c:v>
                </c:pt>
                <c:pt idx="12">
                  <c:v>49</c:v>
                </c:pt>
                <c:pt idx="13">
                  <c:v>60</c:v>
                </c:pt>
                <c:pt idx="14">
                  <c:v>64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Tabelle1!$I$1</c:f>
              <c:strCache>
                <c:ptCount val="1"/>
                <c:pt idx="0">
                  <c:v>best SW</c:v>
                </c:pt>
              </c:strCache>
            </c:strRef>
          </c:tx>
          <c:spPr>
            <a:ln w="28575" cap="rnd">
              <a:solidFill>
                <a:srgbClr val="572CFF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572CFF"/>
              </a:solidFill>
              <a:ln w="0">
                <a:solidFill>
                  <a:srgbClr val="572CFF"/>
                </a:solidFill>
              </a:ln>
              <a:effectLst/>
            </c:spPr>
          </c:marker>
          <c:val>
            <c:numRef>
              <c:f>Tabelle1!$I$2:$I$16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 formatCode="0">
                  <c:v>11</c:v>
                </c:pt>
                <c:pt idx="5" formatCode="0">
                  <c:v>14</c:v>
                </c:pt>
                <c:pt idx="6" formatCode="0">
                  <c:v>16</c:v>
                </c:pt>
                <c:pt idx="7" formatCode="0">
                  <c:v>18</c:v>
                </c:pt>
                <c:pt idx="8" formatCode="0">
                  <c:v>29</c:v>
                </c:pt>
                <c:pt idx="9" formatCode="0">
                  <c:v>33</c:v>
                </c:pt>
                <c:pt idx="10" formatCode="0">
                  <c:v>36</c:v>
                </c:pt>
                <c:pt idx="11" formatCode="0">
                  <c:v>39</c:v>
                </c:pt>
                <c:pt idx="12" formatCode="0">
                  <c:v>55</c:v>
                </c:pt>
                <c:pt idx="13" formatCode="0">
                  <c:v>60</c:v>
                </c:pt>
                <c:pt idx="14" formatCode="0">
                  <c:v>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8664000"/>
        <c:axId val="402792744"/>
      </c:lineChart>
      <c:catAx>
        <c:axId val="3686640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792744"/>
        <c:crosses val="autoZero"/>
        <c:auto val="1"/>
        <c:lblAlgn val="ctr"/>
        <c:lblOffset val="100"/>
        <c:noMultiLvlLbl val="0"/>
      </c:catAx>
      <c:valAx>
        <c:axId val="402792744"/>
        <c:scaling>
          <c:logBase val="2"/>
          <c:orientation val="minMax"/>
          <c:max val="12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66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092795914838712"/>
          <c:y val="0.73579891588768276"/>
          <c:w val="0.60044530584168809"/>
          <c:h val="9.06607178766768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8"/>
          <c:order val="0"/>
          <c:tx>
            <c:v>DOM1</c:v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yVal>
            <c:numRef>
              <c:f>Results!$H$3:$H$17</c:f>
              <c:numCache>
                <c:formatCode>_-* #,##0\ _€_-;\-* #,##0\ _€_-;_-* "-"??\ _€_-;_-@_-</c:formatCode>
                <c:ptCount val="15"/>
                <c:pt idx="0">
                  <c:v>10854.591836734695</c:v>
                </c:pt>
                <c:pt idx="1">
                  <c:v>16185.9056122449</c:v>
                </c:pt>
                <c:pt idx="2">
                  <c:v>21585.778061224493</c:v>
                </c:pt>
                <c:pt idx="3">
                  <c:v>27124.362244897962</c:v>
                </c:pt>
                <c:pt idx="4">
                  <c:v>32757.334183673473</c:v>
                </c:pt>
                <c:pt idx="5">
                  <c:v>38423.150510204083</c:v>
                </c:pt>
                <c:pt idx="6">
                  <c:v>44255.420918367352</c:v>
                </c:pt>
                <c:pt idx="7">
                  <c:v>50200.892857142862</c:v>
                </c:pt>
                <c:pt idx="8">
                  <c:v>56139.349489795924</c:v>
                </c:pt>
                <c:pt idx="9">
                  <c:v>62401.147959183683</c:v>
                </c:pt>
                <c:pt idx="10">
                  <c:v>68527.742346938787</c:v>
                </c:pt>
                <c:pt idx="11">
                  <c:v>74882.653061224497</c:v>
                </c:pt>
                <c:pt idx="12">
                  <c:v>81193.877551020414</c:v>
                </c:pt>
                <c:pt idx="13">
                  <c:v>87748.724489795932</c:v>
                </c:pt>
                <c:pt idx="14">
                  <c:v>94235.331632653077</c:v>
                </c:pt>
              </c:numCache>
            </c:numRef>
          </c:yVal>
          <c:smooth val="1"/>
        </c:ser>
        <c:ser>
          <c:idx val="9"/>
          <c:order val="1"/>
          <c:tx>
            <c:v>LR1</c:v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yVal>
            <c:numRef>
              <c:f>Results!$H$33:$H$47</c:f>
              <c:numCache>
                <c:formatCode>_-* #,##0\ _€_-;\-* #,##0\ _€_-;_-* "-"??\ _€_-;_-@_-</c:formatCode>
                <c:ptCount val="15"/>
                <c:pt idx="0">
                  <c:v>10828.125000000002</c:v>
                </c:pt>
                <c:pt idx="1">
                  <c:v>16373.4056122449</c:v>
                </c:pt>
                <c:pt idx="2">
                  <c:v>22133.928571428572</c:v>
                </c:pt>
                <c:pt idx="3">
                  <c:v>27861.288265306124</c:v>
                </c:pt>
                <c:pt idx="4">
                  <c:v>33639.349489795924</c:v>
                </c:pt>
                <c:pt idx="5">
                  <c:v>39437.818877551028</c:v>
                </c:pt>
                <c:pt idx="6">
                  <c:v>45940.369897959186</c:v>
                </c:pt>
                <c:pt idx="7">
                  <c:v>51954.719387755111</c:v>
                </c:pt>
                <c:pt idx="8">
                  <c:v>58116.071428571435</c:v>
                </c:pt>
                <c:pt idx="9">
                  <c:v>64324.9362244898</c:v>
                </c:pt>
                <c:pt idx="10">
                  <c:v>71523.278061224497</c:v>
                </c:pt>
                <c:pt idx="11">
                  <c:v>77962.3724489796</c:v>
                </c:pt>
                <c:pt idx="12">
                  <c:v>84549.426020408166</c:v>
                </c:pt>
                <c:pt idx="13">
                  <c:v>91522.640306122456</c:v>
                </c:pt>
                <c:pt idx="14">
                  <c:v>99048.150510204097</c:v>
                </c:pt>
              </c:numCache>
            </c:numRef>
          </c:yVal>
          <c:smooth val="1"/>
        </c:ser>
        <c:ser>
          <c:idx val="10"/>
          <c:order val="2"/>
          <c:tx>
            <c:v>DOM1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yVal>
            <c:numRef>
              <c:f>Results!$H$3:$H$17</c:f>
              <c:numCache>
                <c:formatCode>_-* #,##0\ _€_-;\-* #,##0\ _€_-;_-* "-"??\ _€_-;_-@_-</c:formatCode>
                <c:ptCount val="15"/>
                <c:pt idx="0">
                  <c:v>10854.591836734695</c:v>
                </c:pt>
                <c:pt idx="1">
                  <c:v>16185.9056122449</c:v>
                </c:pt>
                <c:pt idx="2">
                  <c:v>21585.778061224493</c:v>
                </c:pt>
                <c:pt idx="3">
                  <c:v>27124.362244897962</c:v>
                </c:pt>
                <c:pt idx="4">
                  <c:v>32757.334183673473</c:v>
                </c:pt>
                <c:pt idx="5">
                  <c:v>38423.150510204083</c:v>
                </c:pt>
                <c:pt idx="6">
                  <c:v>44255.420918367352</c:v>
                </c:pt>
                <c:pt idx="7">
                  <c:v>50200.892857142862</c:v>
                </c:pt>
                <c:pt idx="8">
                  <c:v>56139.349489795924</c:v>
                </c:pt>
                <c:pt idx="9">
                  <c:v>62401.147959183683</c:v>
                </c:pt>
                <c:pt idx="10">
                  <c:v>68527.742346938787</c:v>
                </c:pt>
                <c:pt idx="11">
                  <c:v>74882.653061224497</c:v>
                </c:pt>
                <c:pt idx="12">
                  <c:v>81193.877551020414</c:v>
                </c:pt>
                <c:pt idx="13">
                  <c:v>87748.724489795932</c:v>
                </c:pt>
                <c:pt idx="14">
                  <c:v>94235.331632653077</c:v>
                </c:pt>
              </c:numCache>
            </c:numRef>
          </c:yVal>
          <c:smooth val="1"/>
        </c:ser>
        <c:ser>
          <c:idx val="11"/>
          <c:order val="3"/>
          <c:tx>
            <c:v>LR1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yVal>
            <c:numRef>
              <c:f>Results!$H$33:$H$47</c:f>
              <c:numCache>
                <c:formatCode>_-* #,##0\ _€_-;\-* #,##0\ _€_-;_-* "-"??\ _€_-;_-@_-</c:formatCode>
                <c:ptCount val="15"/>
                <c:pt idx="0">
                  <c:v>10828.125000000002</c:v>
                </c:pt>
                <c:pt idx="1">
                  <c:v>16373.4056122449</c:v>
                </c:pt>
                <c:pt idx="2">
                  <c:v>22133.928571428572</c:v>
                </c:pt>
                <c:pt idx="3">
                  <c:v>27861.288265306124</c:v>
                </c:pt>
                <c:pt idx="4">
                  <c:v>33639.349489795924</c:v>
                </c:pt>
                <c:pt idx="5">
                  <c:v>39437.818877551028</c:v>
                </c:pt>
                <c:pt idx="6">
                  <c:v>45940.369897959186</c:v>
                </c:pt>
                <c:pt idx="7">
                  <c:v>51954.719387755111</c:v>
                </c:pt>
                <c:pt idx="8">
                  <c:v>58116.071428571435</c:v>
                </c:pt>
                <c:pt idx="9">
                  <c:v>64324.9362244898</c:v>
                </c:pt>
                <c:pt idx="10">
                  <c:v>71523.278061224497</c:v>
                </c:pt>
                <c:pt idx="11">
                  <c:v>77962.3724489796</c:v>
                </c:pt>
                <c:pt idx="12">
                  <c:v>84549.426020408166</c:v>
                </c:pt>
                <c:pt idx="13">
                  <c:v>91522.640306122456</c:v>
                </c:pt>
                <c:pt idx="14">
                  <c:v>99048.150510204097</c:v>
                </c:pt>
              </c:numCache>
            </c:numRef>
          </c:yVal>
          <c:smooth val="1"/>
        </c:ser>
        <c:ser>
          <c:idx val="12"/>
          <c:order val="4"/>
          <c:tx>
            <c:v>DOM1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yVal>
            <c:numRef>
              <c:f>Results!$H$3:$H$17</c:f>
              <c:numCache>
                <c:formatCode>_-* #,##0\ _€_-;\-* #,##0\ _€_-;_-* "-"??\ _€_-;_-@_-</c:formatCode>
                <c:ptCount val="15"/>
                <c:pt idx="0">
                  <c:v>10854.591836734695</c:v>
                </c:pt>
                <c:pt idx="1">
                  <c:v>16185.9056122449</c:v>
                </c:pt>
                <c:pt idx="2">
                  <c:v>21585.778061224493</c:v>
                </c:pt>
                <c:pt idx="3">
                  <c:v>27124.362244897962</c:v>
                </c:pt>
                <c:pt idx="4">
                  <c:v>32757.334183673473</c:v>
                </c:pt>
                <c:pt idx="5">
                  <c:v>38423.150510204083</c:v>
                </c:pt>
                <c:pt idx="6">
                  <c:v>44255.420918367352</c:v>
                </c:pt>
                <c:pt idx="7">
                  <c:v>50200.892857142862</c:v>
                </c:pt>
                <c:pt idx="8">
                  <c:v>56139.349489795924</c:v>
                </c:pt>
                <c:pt idx="9">
                  <c:v>62401.147959183683</c:v>
                </c:pt>
                <c:pt idx="10">
                  <c:v>68527.742346938787</c:v>
                </c:pt>
                <c:pt idx="11">
                  <c:v>74882.653061224497</c:v>
                </c:pt>
                <c:pt idx="12">
                  <c:v>81193.877551020414</c:v>
                </c:pt>
                <c:pt idx="13">
                  <c:v>87748.724489795932</c:v>
                </c:pt>
                <c:pt idx="14">
                  <c:v>94235.331632653077</c:v>
                </c:pt>
              </c:numCache>
            </c:numRef>
          </c:yVal>
          <c:smooth val="1"/>
        </c:ser>
        <c:ser>
          <c:idx val="13"/>
          <c:order val="5"/>
          <c:tx>
            <c:v>LR1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yVal>
            <c:numRef>
              <c:f>Results!$H$33:$H$47</c:f>
              <c:numCache>
                <c:formatCode>_-* #,##0\ _€_-;\-* #,##0\ _€_-;_-* "-"??\ _€_-;_-@_-</c:formatCode>
                <c:ptCount val="15"/>
                <c:pt idx="0">
                  <c:v>10828.125000000002</c:v>
                </c:pt>
                <c:pt idx="1">
                  <c:v>16373.4056122449</c:v>
                </c:pt>
                <c:pt idx="2">
                  <c:v>22133.928571428572</c:v>
                </c:pt>
                <c:pt idx="3">
                  <c:v>27861.288265306124</c:v>
                </c:pt>
                <c:pt idx="4">
                  <c:v>33639.349489795924</c:v>
                </c:pt>
                <c:pt idx="5">
                  <c:v>39437.818877551028</c:v>
                </c:pt>
                <c:pt idx="6">
                  <c:v>45940.369897959186</c:v>
                </c:pt>
                <c:pt idx="7">
                  <c:v>51954.719387755111</c:v>
                </c:pt>
                <c:pt idx="8">
                  <c:v>58116.071428571435</c:v>
                </c:pt>
                <c:pt idx="9">
                  <c:v>64324.9362244898</c:v>
                </c:pt>
                <c:pt idx="10">
                  <c:v>71523.278061224497</c:v>
                </c:pt>
                <c:pt idx="11">
                  <c:v>77962.3724489796</c:v>
                </c:pt>
                <c:pt idx="12">
                  <c:v>84549.426020408166</c:v>
                </c:pt>
                <c:pt idx="13">
                  <c:v>91522.640306122456</c:v>
                </c:pt>
                <c:pt idx="14">
                  <c:v>99048.150510204097</c:v>
                </c:pt>
              </c:numCache>
            </c:numRef>
          </c:yVal>
          <c:smooth val="1"/>
        </c:ser>
        <c:ser>
          <c:idx val="14"/>
          <c:order val="6"/>
          <c:tx>
            <c:v>DOM1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yVal>
            <c:numRef>
              <c:f>Results!$H$3:$H$17</c:f>
              <c:numCache>
                <c:formatCode>_-* #,##0\ _€_-;\-* #,##0\ _€_-;_-* "-"??\ _€_-;_-@_-</c:formatCode>
                <c:ptCount val="15"/>
                <c:pt idx="0">
                  <c:v>10854.591836734695</c:v>
                </c:pt>
                <c:pt idx="1">
                  <c:v>16185.9056122449</c:v>
                </c:pt>
                <c:pt idx="2">
                  <c:v>21585.778061224493</c:v>
                </c:pt>
                <c:pt idx="3">
                  <c:v>27124.362244897962</c:v>
                </c:pt>
                <c:pt idx="4">
                  <c:v>32757.334183673473</c:v>
                </c:pt>
                <c:pt idx="5">
                  <c:v>38423.150510204083</c:v>
                </c:pt>
                <c:pt idx="6">
                  <c:v>44255.420918367352</c:v>
                </c:pt>
                <c:pt idx="7">
                  <c:v>50200.892857142862</c:v>
                </c:pt>
                <c:pt idx="8">
                  <c:v>56139.349489795924</c:v>
                </c:pt>
                <c:pt idx="9">
                  <c:v>62401.147959183683</c:v>
                </c:pt>
                <c:pt idx="10">
                  <c:v>68527.742346938787</c:v>
                </c:pt>
                <c:pt idx="11">
                  <c:v>74882.653061224497</c:v>
                </c:pt>
                <c:pt idx="12">
                  <c:v>81193.877551020414</c:v>
                </c:pt>
                <c:pt idx="13">
                  <c:v>87748.724489795932</c:v>
                </c:pt>
                <c:pt idx="14">
                  <c:v>94235.331632653077</c:v>
                </c:pt>
              </c:numCache>
            </c:numRef>
          </c:yVal>
          <c:smooth val="1"/>
        </c:ser>
        <c:ser>
          <c:idx val="15"/>
          <c:order val="7"/>
          <c:tx>
            <c:v>LR1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yVal>
            <c:numRef>
              <c:f>Results!$H$33:$H$47</c:f>
              <c:numCache>
                <c:formatCode>_-* #,##0\ _€_-;\-* #,##0\ _€_-;_-* "-"??\ _€_-;_-@_-</c:formatCode>
                <c:ptCount val="15"/>
                <c:pt idx="0">
                  <c:v>10828.125000000002</c:v>
                </c:pt>
                <c:pt idx="1">
                  <c:v>16373.4056122449</c:v>
                </c:pt>
                <c:pt idx="2">
                  <c:v>22133.928571428572</c:v>
                </c:pt>
                <c:pt idx="3">
                  <c:v>27861.288265306124</c:v>
                </c:pt>
                <c:pt idx="4">
                  <c:v>33639.349489795924</c:v>
                </c:pt>
                <c:pt idx="5">
                  <c:v>39437.818877551028</c:v>
                </c:pt>
                <c:pt idx="6">
                  <c:v>45940.369897959186</c:v>
                </c:pt>
                <c:pt idx="7">
                  <c:v>51954.719387755111</c:v>
                </c:pt>
                <c:pt idx="8">
                  <c:v>58116.071428571435</c:v>
                </c:pt>
                <c:pt idx="9">
                  <c:v>64324.9362244898</c:v>
                </c:pt>
                <c:pt idx="10">
                  <c:v>71523.278061224497</c:v>
                </c:pt>
                <c:pt idx="11">
                  <c:v>77962.3724489796</c:v>
                </c:pt>
                <c:pt idx="12">
                  <c:v>84549.426020408166</c:v>
                </c:pt>
                <c:pt idx="13">
                  <c:v>91522.640306122456</c:v>
                </c:pt>
                <c:pt idx="14">
                  <c:v>99048.150510204097</c:v>
                </c:pt>
              </c:numCache>
            </c:numRef>
          </c:yVal>
          <c:smooth val="1"/>
        </c:ser>
        <c:ser>
          <c:idx val="4"/>
          <c:order val="8"/>
          <c:tx>
            <c:v>DOM1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yVal>
            <c:numRef>
              <c:f>Results!$H$3:$H$17</c:f>
              <c:numCache>
                <c:formatCode>_-* #,##0\ _€_-;\-* #,##0\ _€_-;_-* "-"??\ _€_-;_-@_-</c:formatCode>
                <c:ptCount val="15"/>
                <c:pt idx="0">
                  <c:v>10854.591836734695</c:v>
                </c:pt>
                <c:pt idx="1">
                  <c:v>16185.9056122449</c:v>
                </c:pt>
                <c:pt idx="2">
                  <c:v>21585.778061224493</c:v>
                </c:pt>
                <c:pt idx="3">
                  <c:v>27124.362244897962</c:v>
                </c:pt>
                <c:pt idx="4">
                  <c:v>32757.334183673473</c:v>
                </c:pt>
                <c:pt idx="5">
                  <c:v>38423.150510204083</c:v>
                </c:pt>
                <c:pt idx="6">
                  <c:v>44255.420918367352</c:v>
                </c:pt>
                <c:pt idx="7">
                  <c:v>50200.892857142862</c:v>
                </c:pt>
                <c:pt idx="8">
                  <c:v>56139.349489795924</c:v>
                </c:pt>
                <c:pt idx="9">
                  <c:v>62401.147959183683</c:v>
                </c:pt>
                <c:pt idx="10">
                  <c:v>68527.742346938787</c:v>
                </c:pt>
                <c:pt idx="11">
                  <c:v>74882.653061224497</c:v>
                </c:pt>
                <c:pt idx="12">
                  <c:v>81193.877551020414</c:v>
                </c:pt>
                <c:pt idx="13">
                  <c:v>87748.724489795932</c:v>
                </c:pt>
                <c:pt idx="14">
                  <c:v>94235.331632653077</c:v>
                </c:pt>
              </c:numCache>
            </c:numRef>
          </c:yVal>
          <c:smooth val="1"/>
        </c:ser>
        <c:ser>
          <c:idx val="5"/>
          <c:order val="9"/>
          <c:tx>
            <c:v>LR1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yVal>
            <c:numRef>
              <c:f>Results!$H$33:$H$47</c:f>
              <c:numCache>
                <c:formatCode>_-* #,##0\ _€_-;\-* #,##0\ _€_-;_-* "-"??\ _€_-;_-@_-</c:formatCode>
                <c:ptCount val="15"/>
                <c:pt idx="0">
                  <c:v>10828.125000000002</c:v>
                </c:pt>
                <c:pt idx="1">
                  <c:v>16373.4056122449</c:v>
                </c:pt>
                <c:pt idx="2">
                  <c:v>22133.928571428572</c:v>
                </c:pt>
                <c:pt idx="3">
                  <c:v>27861.288265306124</c:v>
                </c:pt>
                <c:pt idx="4">
                  <c:v>33639.349489795924</c:v>
                </c:pt>
                <c:pt idx="5">
                  <c:v>39437.818877551028</c:v>
                </c:pt>
                <c:pt idx="6">
                  <c:v>45940.369897959186</c:v>
                </c:pt>
                <c:pt idx="7">
                  <c:v>51954.719387755111</c:v>
                </c:pt>
                <c:pt idx="8">
                  <c:v>58116.071428571435</c:v>
                </c:pt>
                <c:pt idx="9">
                  <c:v>64324.9362244898</c:v>
                </c:pt>
                <c:pt idx="10">
                  <c:v>71523.278061224497</c:v>
                </c:pt>
                <c:pt idx="11">
                  <c:v>77962.3724489796</c:v>
                </c:pt>
                <c:pt idx="12">
                  <c:v>84549.426020408166</c:v>
                </c:pt>
                <c:pt idx="13">
                  <c:v>91522.640306122456</c:v>
                </c:pt>
                <c:pt idx="14">
                  <c:v>99048.150510204097</c:v>
                </c:pt>
              </c:numCache>
            </c:numRef>
          </c:yVal>
          <c:smooth val="1"/>
        </c:ser>
        <c:ser>
          <c:idx val="6"/>
          <c:order val="10"/>
          <c:tx>
            <c:v>DOM1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yVal>
            <c:numRef>
              <c:f>Results!$H$3:$H$17</c:f>
              <c:numCache>
                <c:formatCode>_-* #,##0\ _€_-;\-* #,##0\ _€_-;_-* "-"??\ _€_-;_-@_-</c:formatCode>
                <c:ptCount val="15"/>
                <c:pt idx="0">
                  <c:v>10854.591836734695</c:v>
                </c:pt>
                <c:pt idx="1">
                  <c:v>16185.9056122449</c:v>
                </c:pt>
                <c:pt idx="2">
                  <c:v>21585.778061224493</c:v>
                </c:pt>
                <c:pt idx="3">
                  <c:v>27124.362244897962</c:v>
                </c:pt>
                <c:pt idx="4">
                  <c:v>32757.334183673473</c:v>
                </c:pt>
                <c:pt idx="5">
                  <c:v>38423.150510204083</c:v>
                </c:pt>
                <c:pt idx="6">
                  <c:v>44255.420918367352</c:v>
                </c:pt>
                <c:pt idx="7">
                  <c:v>50200.892857142862</c:v>
                </c:pt>
                <c:pt idx="8">
                  <c:v>56139.349489795924</c:v>
                </c:pt>
                <c:pt idx="9">
                  <c:v>62401.147959183683</c:v>
                </c:pt>
                <c:pt idx="10">
                  <c:v>68527.742346938787</c:v>
                </c:pt>
                <c:pt idx="11">
                  <c:v>74882.653061224497</c:v>
                </c:pt>
                <c:pt idx="12">
                  <c:v>81193.877551020414</c:v>
                </c:pt>
                <c:pt idx="13">
                  <c:v>87748.724489795932</c:v>
                </c:pt>
                <c:pt idx="14">
                  <c:v>94235.331632653077</c:v>
                </c:pt>
              </c:numCache>
            </c:numRef>
          </c:yVal>
          <c:smooth val="1"/>
        </c:ser>
        <c:ser>
          <c:idx val="7"/>
          <c:order val="11"/>
          <c:tx>
            <c:v>LR1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yVal>
            <c:numRef>
              <c:f>Results!$H$33:$H$47</c:f>
              <c:numCache>
                <c:formatCode>_-* #,##0\ _€_-;\-* #,##0\ _€_-;_-* "-"??\ _€_-;_-@_-</c:formatCode>
                <c:ptCount val="15"/>
                <c:pt idx="0">
                  <c:v>10828.125000000002</c:v>
                </c:pt>
                <c:pt idx="1">
                  <c:v>16373.4056122449</c:v>
                </c:pt>
                <c:pt idx="2">
                  <c:v>22133.928571428572</c:v>
                </c:pt>
                <c:pt idx="3">
                  <c:v>27861.288265306124</c:v>
                </c:pt>
                <c:pt idx="4">
                  <c:v>33639.349489795924</c:v>
                </c:pt>
                <c:pt idx="5">
                  <c:v>39437.818877551028</c:v>
                </c:pt>
                <c:pt idx="6">
                  <c:v>45940.369897959186</c:v>
                </c:pt>
                <c:pt idx="7">
                  <c:v>51954.719387755111</c:v>
                </c:pt>
                <c:pt idx="8">
                  <c:v>58116.071428571435</c:v>
                </c:pt>
                <c:pt idx="9">
                  <c:v>64324.9362244898</c:v>
                </c:pt>
                <c:pt idx="10">
                  <c:v>71523.278061224497</c:v>
                </c:pt>
                <c:pt idx="11">
                  <c:v>77962.3724489796</c:v>
                </c:pt>
                <c:pt idx="12">
                  <c:v>84549.426020408166</c:v>
                </c:pt>
                <c:pt idx="13">
                  <c:v>91522.640306122456</c:v>
                </c:pt>
                <c:pt idx="14">
                  <c:v>99048.150510204097</c:v>
                </c:pt>
              </c:numCache>
            </c:numRef>
          </c:yVal>
          <c:smooth val="1"/>
        </c:ser>
        <c:ser>
          <c:idx val="1"/>
          <c:order val="12"/>
          <c:tx>
            <c:v>DOM1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Results!$H$3:$H$17</c:f>
              <c:numCache>
                <c:formatCode>_-* #,##0\ _€_-;\-* #,##0\ _€_-;_-* "-"??\ _€_-;_-@_-</c:formatCode>
                <c:ptCount val="15"/>
                <c:pt idx="0">
                  <c:v>10854.591836734695</c:v>
                </c:pt>
                <c:pt idx="1">
                  <c:v>16185.9056122449</c:v>
                </c:pt>
                <c:pt idx="2">
                  <c:v>21585.778061224493</c:v>
                </c:pt>
                <c:pt idx="3">
                  <c:v>27124.362244897962</c:v>
                </c:pt>
                <c:pt idx="4">
                  <c:v>32757.334183673473</c:v>
                </c:pt>
                <c:pt idx="5">
                  <c:v>38423.150510204083</c:v>
                </c:pt>
                <c:pt idx="6">
                  <c:v>44255.420918367352</c:v>
                </c:pt>
                <c:pt idx="7">
                  <c:v>50200.892857142862</c:v>
                </c:pt>
                <c:pt idx="8">
                  <c:v>56139.349489795924</c:v>
                </c:pt>
                <c:pt idx="9">
                  <c:v>62401.147959183683</c:v>
                </c:pt>
                <c:pt idx="10">
                  <c:v>68527.742346938787</c:v>
                </c:pt>
                <c:pt idx="11">
                  <c:v>74882.653061224497</c:v>
                </c:pt>
                <c:pt idx="12">
                  <c:v>81193.877551020414</c:v>
                </c:pt>
                <c:pt idx="13">
                  <c:v>87748.724489795932</c:v>
                </c:pt>
                <c:pt idx="14">
                  <c:v>94235.331632653077</c:v>
                </c:pt>
              </c:numCache>
            </c:numRef>
          </c:yVal>
          <c:smooth val="1"/>
        </c:ser>
        <c:ser>
          <c:idx val="3"/>
          <c:order val="13"/>
          <c:tx>
            <c:v>LR1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yVal>
            <c:numRef>
              <c:f>Results!$H$33:$H$47</c:f>
              <c:numCache>
                <c:formatCode>_-* #,##0\ _€_-;\-* #,##0\ _€_-;_-* "-"??\ _€_-;_-@_-</c:formatCode>
                <c:ptCount val="15"/>
                <c:pt idx="0">
                  <c:v>10828.125000000002</c:v>
                </c:pt>
                <c:pt idx="1">
                  <c:v>16373.4056122449</c:v>
                </c:pt>
                <c:pt idx="2">
                  <c:v>22133.928571428572</c:v>
                </c:pt>
                <c:pt idx="3">
                  <c:v>27861.288265306124</c:v>
                </c:pt>
                <c:pt idx="4">
                  <c:v>33639.349489795924</c:v>
                </c:pt>
                <c:pt idx="5">
                  <c:v>39437.818877551028</c:v>
                </c:pt>
                <c:pt idx="6">
                  <c:v>45940.369897959186</c:v>
                </c:pt>
                <c:pt idx="7">
                  <c:v>51954.719387755111</c:v>
                </c:pt>
                <c:pt idx="8">
                  <c:v>58116.071428571435</c:v>
                </c:pt>
                <c:pt idx="9">
                  <c:v>64324.9362244898</c:v>
                </c:pt>
                <c:pt idx="10">
                  <c:v>71523.278061224497</c:v>
                </c:pt>
                <c:pt idx="11">
                  <c:v>77962.3724489796</c:v>
                </c:pt>
                <c:pt idx="12">
                  <c:v>84549.426020408166</c:v>
                </c:pt>
                <c:pt idx="13">
                  <c:v>91522.640306122456</c:v>
                </c:pt>
                <c:pt idx="14">
                  <c:v>99048.150510204097</c:v>
                </c:pt>
              </c:numCache>
            </c:numRef>
          </c:yVal>
          <c:smooth val="1"/>
        </c:ser>
        <c:ser>
          <c:idx val="0"/>
          <c:order val="14"/>
          <c:tx>
            <c:v>DOM1</c:v>
          </c:tx>
          <c:spPr>
            <a:ln w="19050" cap="rnd">
              <a:solidFill>
                <a:srgbClr val="EEA5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EA500"/>
              </a:solidFill>
              <a:ln w="63500">
                <a:solidFill>
                  <a:srgbClr val="EEA500"/>
                </a:solidFill>
              </a:ln>
              <a:effectLst/>
            </c:spPr>
          </c:marker>
          <c:yVal>
            <c:numRef>
              <c:f>Results!$H$3:$H$17</c:f>
              <c:numCache>
                <c:formatCode>_-* #,##0\ _€_-;\-* #,##0\ _€_-;_-* "-"??\ _€_-;_-@_-</c:formatCode>
                <c:ptCount val="15"/>
                <c:pt idx="0">
                  <c:v>10854.591836734695</c:v>
                </c:pt>
                <c:pt idx="1">
                  <c:v>16185.9056122449</c:v>
                </c:pt>
                <c:pt idx="2">
                  <c:v>21585.778061224493</c:v>
                </c:pt>
                <c:pt idx="3">
                  <c:v>27124.362244897962</c:v>
                </c:pt>
                <c:pt idx="4">
                  <c:v>32757.334183673473</c:v>
                </c:pt>
                <c:pt idx="5">
                  <c:v>38423.150510204083</c:v>
                </c:pt>
                <c:pt idx="6">
                  <c:v>44255.420918367352</c:v>
                </c:pt>
                <c:pt idx="7">
                  <c:v>50200.892857142862</c:v>
                </c:pt>
                <c:pt idx="8">
                  <c:v>56139.349489795924</c:v>
                </c:pt>
                <c:pt idx="9">
                  <c:v>62401.147959183683</c:v>
                </c:pt>
                <c:pt idx="10">
                  <c:v>68527.742346938787</c:v>
                </c:pt>
                <c:pt idx="11">
                  <c:v>74882.653061224497</c:v>
                </c:pt>
                <c:pt idx="12">
                  <c:v>81193.877551020414</c:v>
                </c:pt>
                <c:pt idx="13">
                  <c:v>87748.724489795932</c:v>
                </c:pt>
                <c:pt idx="14">
                  <c:v>94235.331632653077</c:v>
                </c:pt>
              </c:numCache>
            </c:numRef>
          </c:yVal>
          <c:smooth val="1"/>
        </c:ser>
        <c:ser>
          <c:idx val="2"/>
          <c:order val="15"/>
          <c:tx>
            <c:v>LR1</c:v>
          </c:tx>
          <c:spPr>
            <a:ln w="38100" cap="rnd">
              <a:solidFill>
                <a:srgbClr val="572C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72CFF"/>
              </a:solidFill>
              <a:ln w="63500">
                <a:solidFill>
                  <a:srgbClr val="572CFF"/>
                </a:solidFill>
              </a:ln>
              <a:effectLst/>
            </c:spPr>
          </c:marker>
          <c:yVal>
            <c:numRef>
              <c:f>Results!$H$33:$H$47</c:f>
              <c:numCache>
                <c:formatCode>_-* #,##0\ _€_-;\-* #,##0\ _€_-;_-* "-"??\ _€_-;_-@_-</c:formatCode>
                <c:ptCount val="15"/>
                <c:pt idx="0">
                  <c:v>10828.125000000002</c:v>
                </c:pt>
                <c:pt idx="1">
                  <c:v>16373.4056122449</c:v>
                </c:pt>
                <c:pt idx="2">
                  <c:v>22133.928571428572</c:v>
                </c:pt>
                <c:pt idx="3">
                  <c:v>27861.288265306124</c:v>
                </c:pt>
                <c:pt idx="4">
                  <c:v>33639.349489795924</c:v>
                </c:pt>
                <c:pt idx="5">
                  <c:v>39437.818877551028</c:v>
                </c:pt>
                <c:pt idx="6">
                  <c:v>45940.369897959186</c:v>
                </c:pt>
                <c:pt idx="7">
                  <c:v>51954.719387755111</c:v>
                </c:pt>
                <c:pt idx="8">
                  <c:v>58116.071428571435</c:v>
                </c:pt>
                <c:pt idx="9">
                  <c:v>64324.9362244898</c:v>
                </c:pt>
                <c:pt idx="10">
                  <c:v>71523.278061224497</c:v>
                </c:pt>
                <c:pt idx="11">
                  <c:v>77962.3724489796</c:v>
                </c:pt>
                <c:pt idx="12">
                  <c:v>84549.426020408166</c:v>
                </c:pt>
                <c:pt idx="13">
                  <c:v>91522.640306122456</c:v>
                </c:pt>
                <c:pt idx="14">
                  <c:v>99048.150510204097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194456"/>
        <c:axId val="404194848"/>
      </c:scatterChart>
      <c:valAx>
        <c:axId val="404194456"/>
        <c:scaling>
          <c:orientation val="minMax"/>
          <c:max val="1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194848"/>
        <c:crosses val="autoZero"/>
        <c:crossBetween val="midCat"/>
        <c:majorUnit val="1"/>
      </c:valAx>
      <c:valAx>
        <c:axId val="40419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194456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38100" cap="rnd">
              <a:solidFill>
                <a:srgbClr val="EEA5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EA500"/>
              </a:solidFill>
              <a:ln w="63500">
                <a:solidFill>
                  <a:srgbClr val="EEA500"/>
                </a:solidFill>
              </a:ln>
              <a:effectLst/>
            </c:spPr>
          </c:marker>
          <c:yVal>
            <c:numRef>
              <c:f>Results!$H$18:$H$32</c:f>
              <c:numCache>
                <c:formatCode>_-* #,##0\ _€_-;\-* #,##0\ _€_-;_-* "-"??\ _€_-;_-@_-</c:formatCode>
                <c:ptCount val="15"/>
                <c:pt idx="0">
                  <c:v>28887.4362244898</c:v>
                </c:pt>
                <c:pt idx="1">
                  <c:v>52995.216836734697</c:v>
                </c:pt>
                <c:pt idx="2">
                  <c:v>81208.864795918373</c:v>
                </c:pt>
                <c:pt idx="3">
                  <c:v>118263.71173469389</c:v>
                </c:pt>
                <c:pt idx="4">
                  <c:v>161869.8979591837</c:v>
                </c:pt>
                <c:pt idx="5">
                  <c:v>207715.56122448982</c:v>
                </c:pt>
                <c:pt idx="6">
                  <c:v>263918.36734693882</c:v>
                </c:pt>
                <c:pt idx="7">
                  <c:v>327217.15561224491</c:v>
                </c:pt>
                <c:pt idx="8">
                  <c:v>390676.65816326533</c:v>
                </c:pt>
                <c:pt idx="9">
                  <c:v>473915.49744897964</c:v>
                </c:pt>
                <c:pt idx="10">
                  <c:v>549541.45408163266</c:v>
                </c:pt>
                <c:pt idx="11">
                  <c:v>638821.10969387763</c:v>
                </c:pt>
                <c:pt idx="12">
                  <c:v>725993.62244897964</c:v>
                </c:pt>
                <c:pt idx="13">
                  <c:v>828183.3545918368</c:v>
                </c:pt>
                <c:pt idx="14">
                  <c:v>926331.6326530613</c:v>
                </c:pt>
              </c:numCache>
            </c:numRef>
          </c:yVal>
          <c:smooth val="1"/>
        </c:ser>
        <c:ser>
          <c:idx val="2"/>
          <c:order val="1"/>
          <c:spPr>
            <a:ln w="38100" cap="rnd">
              <a:solidFill>
                <a:srgbClr val="572C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72CFF"/>
              </a:solidFill>
              <a:ln w="63500">
                <a:solidFill>
                  <a:srgbClr val="572CFF"/>
                </a:solidFill>
              </a:ln>
              <a:effectLst/>
            </c:spPr>
          </c:marker>
          <c:yVal>
            <c:numRef>
              <c:f>Results!$H$48:$H$62</c:f>
              <c:numCache>
                <c:formatCode>_-* #,##0\ _€_-;\-* #,##0\ _€_-;_-* "-"??\ _€_-;_-@_-</c:formatCode>
                <c:ptCount val="15"/>
                <c:pt idx="0">
                  <c:v>27176.658163265311</c:v>
                </c:pt>
                <c:pt idx="1">
                  <c:v>65465.880102040821</c:v>
                </c:pt>
                <c:pt idx="2">
                  <c:v>117720.34438775512</c:v>
                </c:pt>
                <c:pt idx="3">
                  <c:v>168000.31887755104</c:v>
                </c:pt>
                <c:pt idx="4">
                  <c:v>220094.38775510207</c:v>
                </c:pt>
                <c:pt idx="5">
                  <c:v>274932.39795918373</c:v>
                </c:pt>
                <c:pt idx="6">
                  <c:v>373110.01275510207</c:v>
                </c:pt>
                <c:pt idx="7">
                  <c:v>445196.10969387757</c:v>
                </c:pt>
                <c:pt idx="8">
                  <c:v>521158.80102040822</c:v>
                </c:pt>
                <c:pt idx="9">
                  <c:v>603845.34438775515</c:v>
                </c:pt>
                <c:pt idx="10">
                  <c:v>747012.75510204094</c:v>
                </c:pt>
                <c:pt idx="11">
                  <c:v>841998.40561224497</c:v>
                </c:pt>
                <c:pt idx="12">
                  <c:v>953384.56632653077</c:v>
                </c:pt>
                <c:pt idx="13">
                  <c:v>1085008.9285714286</c:v>
                </c:pt>
                <c:pt idx="14">
                  <c:v>1252461.0969387756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195632"/>
        <c:axId val="404196024"/>
      </c:scatterChart>
      <c:valAx>
        <c:axId val="404195632"/>
        <c:scaling>
          <c:orientation val="minMax"/>
          <c:max val="1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196024"/>
        <c:crosses val="autoZero"/>
        <c:crossBetween val="midCat"/>
        <c:majorUnit val="1"/>
      </c:valAx>
      <c:valAx>
        <c:axId val="404196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195632"/>
        <c:crosses val="autoZero"/>
        <c:crossBetween val="midCat"/>
        <c:dispUnits>
          <c:builtInUnit val="thousands"/>
        </c:dispUnits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4"/>
          <c:order val="0"/>
          <c:spPr>
            <a:ln w="19050" cap="rnd">
              <a:solidFill>
                <a:srgbClr val="572C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72CFF"/>
              </a:solidFill>
              <a:ln w="63500">
                <a:solidFill>
                  <a:srgbClr val="572CFF"/>
                </a:solidFill>
              </a:ln>
              <a:effectLst/>
            </c:spPr>
          </c:marker>
          <c:yVal>
            <c:numRef>
              <c:f>Results!$M$33:$M$47</c:f>
              <c:numCache>
                <c:formatCode>0</c:formatCode>
                <c:ptCount val="15"/>
                <c:pt idx="0">
                  <c:v>108.1548777849881</c:v>
                </c:pt>
                <c:pt idx="1">
                  <c:v>104.94865714913531</c:v>
                </c:pt>
                <c:pt idx="2">
                  <c:v>105.89364307223931</c:v>
                </c:pt>
                <c:pt idx="3">
                  <c:v>67.159026278067742</c:v>
                </c:pt>
                <c:pt idx="4">
                  <c:v>89.266037899012218</c:v>
                </c:pt>
                <c:pt idx="5">
                  <c:v>80.253601380361943</c:v>
                </c:pt>
                <c:pt idx="6">
                  <c:v>74.743652628874415</c:v>
                </c:pt>
                <c:pt idx="7">
                  <c:v>61.622125424133536</c:v>
                </c:pt>
                <c:pt idx="8">
                  <c:v>59.85447879842134</c:v>
                </c:pt>
                <c:pt idx="9">
                  <c:v>60.774571919109043</c:v>
                </c:pt>
                <c:pt idx="10">
                  <c:v>56.162520293098154</c:v>
                </c:pt>
                <c:pt idx="11">
                  <c:v>69.232599900478135</c:v>
                </c:pt>
                <c:pt idx="12">
                  <c:v>66.563908632714913</c:v>
                </c:pt>
                <c:pt idx="13">
                  <c:v>49.273447616935897</c:v>
                </c:pt>
                <c:pt idx="14">
                  <c:v>47.587818113410698</c:v>
                </c:pt>
              </c:numCache>
            </c:numRef>
          </c:yVal>
          <c:smooth val="1"/>
        </c:ser>
        <c:ser>
          <c:idx val="5"/>
          <c:order val="1"/>
          <c:spPr>
            <a:ln w="19050" cap="rnd">
              <a:solidFill>
                <a:srgbClr val="EEA5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EA500"/>
              </a:solidFill>
              <a:ln w="63500">
                <a:solidFill>
                  <a:srgbClr val="EEA500"/>
                </a:solidFill>
              </a:ln>
              <a:effectLst/>
            </c:spPr>
          </c:marker>
          <c:yVal>
            <c:numRef>
              <c:f>Results!$M$3:$M$17</c:f>
              <c:numCache>
                <c:formatCode>0</c:formatCode>
                <c:ptCount val="15"/>
                <c:pt idx="0">
                  <c:v>108.1548777849881</c:v>
                </c:pt>
                <c:pt idx="1">
                  <c:v>108.0814528849304</c:v>
                </c:pt>
                <c:pt idx="2">
                  <c:v>110.0234831371821</c:v>
                </c:pt>
                <c:pt idx="3">
                  <c:v>71.16852038422104</c:v>
                </c:pt>
                <c:pt idx="4">
                  <c:v>94.59535359447564</c:v>
                </c:pt>
                <c:pt idx="5">
                  <c:v>84.5480510353173</c:v>
                </c:pt>
                <c:pt idx="6">
                  <c:v>80.284407513616983</c:v>
                </c:pt>
                <c:pt idx="7">
                  <c:v>63.151122609878016</c:v>
                </c:pt>
                <c:pt idx="8">
                  <c:v>62.213356818875532</c:v>
                </c:pt>
                <c:pt idx="9">
                  <c:v>63.988737982115147</c:v>
                </c:pt>
                <c:pt idx="10">
                  <c:v>70.914913184633619</c:v>
                </c:pt>
                <c:pt idx="11">
                  <c:v>72.795601325789889</c:v>
                </c:pt>
                <c:pt idx="12">
                  <c:v>70.13391193810682</c:v>
                </c:pt>
                <c:pt idx="13">
                  <c:v>70.600434633925715</c:v>
                </c:pt>
                <c:pt idx="14">
                  <c:v>50.428881881375517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196808"/>
        <c:axId val="404197200"/>
      </c:scatterChart>
      <c:valAx>
        <c:axId val="404196808"/>
        <c:scaling>
          <c:orientation val="minMax"/>
          <c:max val="1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197200"/>
        <c:crosses val="autoZero"/>
        <c:crossBetween val="midCat"/>
        <c:majorUnit val="1"/>
      </c:valAx>
      <c:valAx>
        <c:axId val="40419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196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38738-385E-4213-94C0-22A84E73B30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24A4B-59C3-4F31-A77D-747BE69A0F6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01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D5A41-A97E-41EB-B153-962FC04FCB7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BE0D8-E729-43B6-BF03-7A7D3975C42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6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I’m actually going to start this talk with a brief discussion on</a:t>
            </a:r>
            <a:r>
              <a:rPr lang="en-US" baseline="0" dirty="0" smtClean="0"/>
              <a:t> why we think that it was about time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68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>
                <a:sym typeface="Wingdings" panose="05000000000000000000" pitchFamily="2" charset="2"/>
              </a:rPr>
              <a:t>Example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for</a:t>
            </a:r>
            <a:r>
              <a:rPr lang="de-DE" baseline="0" dirty="0" smtClean="0">
                <a:sym typeface="Wingdings" panose="05000000000000000000" pitchFamily="2" charset="2"/>
              </a:rPr>
              <a:t> first-order</a:t>
            </a:r>
          </a:p>
          <a:p>
            <a:endParaRPr lang="de-DE" baseline="0" dirty="0" smtClean="0">
              <a:sym typeface="Wingdings" panose="05000000000000000000" pitchFamily="2" charset="2"/>
            </a:endParaRPr>
          </a:p>
          <a:p>
            <a:r>
              <a:rPr lang="de-DE" baseline="0" dirty="0" err="1" smtClean="0">
                <a:sym typeface="Wingdings" panose="05000000000000000000" pitchFamily="2" charset="2"/>
              </a:rPr>
              <a:t>Bathe</a:t>
            </a:r>
            <a:r>
              <a:rPr lang="de-DE" baseline="0" dirty="0" smtClean="0">
                <a:sym typeface="Wingdings" panose="05000000000000000000" pitchFamily="2" charset="2"/>
              </a:rPr>
              <a:t> et </a:t>
            </a:r>
            <a:r>
              <a:rPr lang="de-DE" baseline="0" dirty="0" err="1" smtClean="0">
                <a:sym typeface="Wingdings" panose="05000000000000000000" pitchFamily="2" charset="2"/>
              </a:rPr>
              <a:t>al‘s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algorithm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works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quite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well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for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Complete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sequences</a:t>
            </a:r>
            <a:r>
              <a:rPr lang="de-DE" baseline="0" dirty="0" smtClean="0">
                <a:sym typeface="Wingdings" panose="05000000000000000000" pitchFamily="2" charset="2"/>
              </a:rPr>
              <a:t>…</a:t>
            </a:r>
          </a:p>
          <a:p>
            <a:endParaRPr lang="de-DE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6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aseline="0" dirty="0" smtClean="0">
                <a:sym typeface="Wingdings" panose="05000000000000000000" pitchFamily="2" charset="2"/>
              </a:rPr>
              <a:t>As </a:t>
            </a:r>
            <a:r>
              <a:rPr lang="de-DE" baseline="0" dirty="0" err="1" smtClean="0">
                <a:sym typeface="Wingdings" panose="05000000000000000000" pitchFamily="2" charset="2"/>
              </a:rPr>
              <a:t>it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shows</a:t>
            </a:r>
            <a:r>
              <a:rPr lang="de-DE" baseline="0" dirty="0" smtClean="0">
                <a:sym typeface="Wingdings" panose="05000000000000000000" pitchFamily="2" charset="2"/>
              </a:rPr>
              <a:t>, Barthes </a:t>
            </a:r>
            <a:r>
              <a:rPr lang="de-DE" baseline="0" dirty="0" err="1" smtClean="0">
                <a:sym typeface="Wingdings" panose="05000000000000000000" pitchFamily="2" charset="2"/>
              </a:rPr>
              <a:t>algorithm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is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most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efficient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if</a:t>
            </a:r>
            <a:r>
              <a:rPr lang="de-DE" baseline="0" dirty="0" smtClean="0">
                <a:sym typeface="Wingdings" panose="05000000000000000000" pitchFamily="2" charset="2"/>
              </a:rPr>
              <a:t> 4 </a:t>
            </a:r>
            <a:r>
              <a:rPr lang="de-DE" baseline="0" dirty="0" err="1" smtClean="0">
                <a:sym typeface="Wingdings" panose="05000000000000000000" pitchFamily="2" charset="2"/>
              </a:rPr>
              <a:t>terms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are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absorbed</a:t>
            </a:r>
            <a:r>
              <a:rPr lang="de-DE" baseline="0" dirty="0" smtClean="0">
                <a:sym typeface="Wingdings" panose="05000000000000000000" pitchFamily="2" charset="2"/>
              </a:rPr>
              <a:t>…</a:t>
            </a:r>
          </a:p>
          <a:p>
            <a:pPr marL="0" indent="0">
              <a:buNone/>
            </a:pPr>
            <a:endParaRPr lang="de-DE" baseline="0" dirty="0" smtClean="0">
              <a:sym typeface="Wingdings" panose="05000000000000000000" pitchFamily="2" charset="2"/>
            </a:endParaRPr>
          </a:p>
          <a:p>
            <a:pPr marL="228600" indent="-228600">
              <a:buAutoNum type="arabicParenR"/>
            </a:pPr>
            <a:r>
              <a:rPr lang="de-DE" baseline="0" dirty="0" smtClean="0">
                <a:sym typeface="Wingdings" panose="05000000000000000000" pitchFamily="2" charset="2"/>
              </a:rPr>
              <a:t>Multiple </a:t>
            </a:r>
            <a:r>
              <a:rPr lang="de-DE" baseline="0" dirty="0" err="1" smtClean="0">
                <a:sym typeface="Wingdings" panose="05000000000000000000" pitchFamily="2" charset="2"/>
              </a:rPr>
              <a:t>sequences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of</a:t>
            </a:r>
            <a:r>
              <a:rPr lang="de-DE" baseline="0" dirty="0" smtClean="0">
                <a:sym typeface="Wingdings" panose="05000000000000000000" pitchFamily="2" charset="2"/>
              </a:rPr>
              <a:t> type „</a:t>
            </a:r>
            <a:r>
              <a:rPr lang="de-DE" baseline="0" dirty="0" err="1" smtClean="0">
                <a:sym typeface="Wingdings" panose="05000000000000000000" pitchFamily="2" charset="2"/>
              </a:rPr>
              <a:t>complete</a:t>
            </a:r>
            <a:r>
              <a:rPr lang="de-DE" baseline="0" dirty="0" smtClean="0">
                <a:sym typeface="Wingdings" panose="05000000000000000000" pitchFamily="2" charset="2"/>
              </a:rPr>
              <a:t>“ (</a:t>
            </a:r>
            <a:r>
              <a:rPr lang="de-DE" baseline="0" dirty="0" err="1" smtClean="0">
                <a:sym typeface="Wingdings" panose="05000000000000000000" pitchFamily="2" charset="2"/>
              </a:rPr>
              <a:t>four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terms</a:t>
            </a:r>
            <a:r>
              <a:rPr lang="de-DE" baseline="0" dirty="0" smtClean="0">
                <a:sym typeface="Wingdings" panose="05000000000000000000" pitchFamily="2" charset="2"/>
              </a:rPr>
              <a:t> per </a:t>
            </a:r>
            <a:r>
              <a:rPr lang="de-DE" baseline="0" dirty="0" err="1" smtClean="0">
                <a:sym typeface="Wingdings" panose="05000000000000000000" pitchFamily="2" charset="2"/>
              </a:rPr>
              <a:t>domain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absorbed</a:t>
            </a:r>
            <a:r>
              <a:rPr lang="de-DE" baseline="0" dirty="0" smtClean="0">
                <a:sym typeface="Wingdings" panose="05000000000000000000" pitchFamily="2" charset="2"/>
              </a:rPr>
              <a:t>)  </a:t>
            </a:r>
            <a:r>
              <a:rPr lang="de-DE" baseline="0" dirty="0" err="1" smtClean="0">
                <a:sym typeface="Wingdings" panose="05000000000000000000" pitchFamily="2" charset="2"/>
              </a:rPr>
              <a:t>Barthe</a:t>
            </a:r>
            <a:r>
              <a:rPr lang="de-DE" baseline="0" dirty="0" smtClean="0">
                <a:sym typeface="Wingdings" panose="05000000000000000000" pitchFamily="2" charset="2"/>
              </a:rPr>
              <a:t> et </a:t>
            </a:r>
            <a:r>
              <a:rPr lang="de-DE" baseline="0" dirty="0" err="1" smtClean="0">
                <a:sym typeface="Wingdings" panose="05000000000000000000" pitchFamily="2" charset="2"/>
              </a:rPr>
              <a:t>al‘s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algorithm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baseline="0" dirty="0" smtClean="0">
              <a:sym typeface="Wingdings" panose="05000000000000000000" pitchFamily="2" charset="2"/>
            </a:endParaRPr>
          </a:p>
          <a:p>
            <a:pPr marL="228600" indent="-228600">
              <a:buAutoNum type="arabicParenR" startAt="2"/>
            </a:pPr>
            <a:r>
              <a:rPr lang="de-DE" baseline="0" dirty="0" err="1" smtClean="0">
                <a:sym typeface="Wingdings" panose="05000000000000000000" pitchFamily="2" charset="2"/>
              </a:rPr>
              <a:t>Psuedo-complete</a:t>
            </a:r>
            <a:r>
              <a:rPr lang="de-DE" baseline="0" dirty="0" smtClean="0">
                <a:sym typeface="Wingdings" panose="05000000000000000000" pitchFamily="2" charset="2"/>
              </a:rPr>
              <a:t>  </a:t>
            </a:r>
            <a:r>
              <a:rPr lang="de-DE" baseline="0" dirty="0" err="1" smtClean="0">
                <a:sym typeface="Wingdings" panose="05000000000000000000" pitchFamily="2" charset="2"/>
              </a:rPr>
              <a:t>treat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the</a:t>
            </a:r>
            <a:r>
              <a:rPr lang="de-DE" baseline="0" dirty="0" smtClean="0">
                <a:sym typeface="Wingdings" panose="05000000000000000000" pitchFamily="2" charset="2"/>
              </a:rPr>
              <a:t> same </a:t>
            </a:r>
            <a:r>
              <a:rPr lang="de-DE" baseline="0" dirty="0" err="1" smtClean="0">
                <a:sym typeface="Wingdings" panose="05000000000000000000" pitchFamily="2" charset="2"/>
              </a:rPr>
              <a:t>as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complete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sequences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pPr marL="228600" indent="-228600">
              <a:buAutoNum type="arabicParenR" startAt="2"/>
            </a:pPr>
            <a:endParaRPr lang="de-DE" baseline="0" dirty="0" smtClean="0">
              <a:sym typeface="Wingdings" panose="05000000000000000000" pitchFamily="2" charset="2"/>
            </a:endParaRPr>
          </a:p>
          <a:p>
            <a:pPr marL="228600" indent="-228600">
              <a:buAutoNum type="arabicParenR" startAt="2"/>
            </a:pPr>
            <a:r>
              <a:rPr lang="de-DE" baseline="0" dirty="0" smtClean="0">
                <a:sym typeface="Wingdings" panose="05000000000000000000" pitchFamily="2" charset="2"/>
              </a:rPr>
              <a:t>Half-</a:t>
            </a:r>
            <a:r>
              <a:rPr lang="de-DE" baseline="0" dirty="0" err="1" smtClean="0">
                <a:sym typeface="Wingdings" panose="05000000000000000000" pitchFamily="2" charset="2"/>
              </a:rPr>
              <a:t>complete</a:t>
            </a:r>
            <a:r>
              <a:rPr lang="de-DE" baseline="0" dirty="0" smtClean="0">
                <a:sym typeface="Wingdings" panose="05000000000000000000" pitchFamily="2" charset="2"/>
              </a:rPr>
              <a:t>  DOM</a:t>
            </a:r>
          </a:p>
          <a:p>
            <a:pPr marL="0" indent="0">
              <a:buNone/>
            </a:pPr>
            <a:r>
              <a:rPr lang="de-DE" baseline="0" dirty="0" smtClean="0">
                <a:sym typeface="Wingdings" panose="05000000000000000000" pitchFamily="2" charset="2"/>
              </a:rPr>
              <a:t>same </a:t>
            </a:r>
            <a:r>
              <a:rPr lang="de-DE" baseline="0" dirty="0" err="1" smtClean="0">
                <a:sym typeface="Wingdings" panose="05000000000000000000" pitchFamily="2" charset="2"/>
              </a:rPr>
              <a:t>randomness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Barthe‘s</a:t>
            </a:r>
            <a:r>
              <a:rPr lang="de-DE" baseline="0" dirty="0" smtClean="0">
                <a:sym typeface="Wingdings" panose="05000000000000000000" pitchFamily="2" charset="2"/>
              </a:rPr>
              <a:t>, but </a:t>
            </a:r>
            <a:r>
              <a:rPr lang="de-DE" baseline="0" dirty="0" err="1" smtClean="0">
                <a:sym typeface="Wingdings" panose="05000000000000000000" pitchFamily="2" charset="2"/>
              </a:rPr>
              <a:t>better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suitablility</a:t>
            </a:r>
            <a:r>
              <a:rPr lang="de-DE" baseline="0" dirty="0" smtClean="0">
                <a:sym typeface="Wingdings" panose="05000000000000000000" pitchFamily="2" charset="2"/>
              </a:rPr>
              <a:t> in HW</a:t>
            </a:r>
          </a:p>
          <a:p>
            <a:pPr marL="228600" indent="-228600">
              <a:buAutoNum type="arabicParenR" startAt="2"/>
            </a:pPr>
            <a:endParaRPr lang="de-DE" baseline="0" dirty="0" smtClean="0">
              <a:sym typeface="Wingdings" panose="05000000000000000000" pitchFamily="2" charset="2"/>
            </a:endParaRPr>
          </a:p>
          <a:p>
            <a:pPr marL="228600" indent="-228600">
              <a:buAutoNum type="arabicParenR" startAt="2"/>
            </a:pPr>
            <a:r>
              <a:rPr lang="de-DE" baseline="0" dirty="0" err="1" smtClean="0">
                <a:sym typeface="Wingdings" panose="05000000000000000000" pitchFamily="2" charset="2"/>
              </a:rPr>
              <a:t>Incomplete</a:t>
            </a:r>
            <a:r>
              <a:rPr lang="de-DE" baseline="0" dirty="0" smtClean="0">
                <a:sym typeface="Wingdings" panose="05000000000000000000" pitchFamily="2" charset="2"/>
              </a:rPr>
              <a:t>  DOM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aseline="0" dirty="0" err="1" smtClean="0">
                <a:sym typeface="Wingdings" panose="05000000000000000000" pitchFamily="2" charset="2"/>
              </a:rPr>
              <a:t>With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this</a:t>
            </a:r>
            <a:r>
              <a:rPr lang="de-DE" baseline="0" dirty="0" smtClean="0">
                <a:sym typeface="Wingdings" panose="05000000000000000000" pitchFamily="2" charset="2"/>
              </a:rPr>
              <a:t> in </a:t>
            </a:r>
            <a:r>
              <a:rPr lang="de-DE" baseline="0" dirty="0" err="1" smtClean="0">
                <a:sym typeface="Wingdings" panose="05000000000000000000" pitchFamily="2" charset="2"/>
              </a:rPr>
              <a:t>mind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we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can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begin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to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implement</a:t>
            </a:r>
            <a:r>
              <a:rPr lang="de-DE" baseline="0" dirty="0" smtClean="0">
                <a:sym typeface="Wingdings" panose="05000000000000000000" pitchFamily="2" charset="2"/>
              </a:rPr>
              <a:t> UMA in Software..</a:t>
            </a:r>
            <a:endParaRPr lang="de-DE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7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For the implementation in Hardware we followed the design principles of DOM…</a:t>
            </a: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Construction of a Masked AND gate following the DOM principles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2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not only closed the gap but also improved on SW</a:t>
            </a:r>
          </a:p>
          <a:p>
            <a:endParaRPr lang="en-US" dirty="0" smtClean="0"/>
          </a:p>
          <a:p>
            <a:r>
              <a:rPr lang="en-US" dirty="0" smtClean="0"/>
              <a:t>d</a:t>
            </a:r>
            <a:r>
              <a:rPr lang="en-US" baseline="0" dirty="0" smtClean="0"/>
              <a:t> =   5 : UMA   9 vs 12 in SW  </a:t>
            </a:r>
            <a:r>
              <a:rPr lang="en-US" baseline="0" dirty="0" smtClean="0">
                <a:sym typeface="Wingdings" panose="05000000000000000000" pitchFamily="2" charset="2"/>
              </a:rPr>
              <a:t> save 3 (25%)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</a:t>
            </a:r>
            <a:r>
              <a:rPr lang="en-US" baseline="0" dirty="0" smtClean="0"/>
              <a:t> =   9 : UMA 25 vs 30 in SW  </a:t>
            </a:r>
            <a:r>
              <a:rPr lang="en-US" baseline="0" dirty="0" smtClean="0">
                <a:sym typeface="Wingdings" panose="05000000000000000000" pitchFamily="2" charset="2"/>
              </a:rPr>
              <a:t> save 5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</a:t>
            </a:r>
            <a:r>
              <a:rPr lang="en-US" baseline="0" dirty="0" smtClean="0"/>
              <a:t> = 13 : UMA 49 vs 56 in SW  </a:t>
            </a:r>
            <a:r>
              <a:rPr lang="en-US" baseline="0" dirty="0" smtClean="0">
                <a:sym typeface="Wingdings" panose="05000000000000000000" pitchFamily="2" charset="2"/>
              </a:rPr>
              <a:t> save 7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 UMA</a:t>
            </a:r>
          </a:p>
          <a:p>
            <a:endParaRPr lang="en-US" dirty="0" smtClean="0"/>
          </a:p>
          <a:p>
            <a:r>
              <a:rPr lang="en-US" dirty="0" smtClean="0"/>
              <a:t>DOM</a:t>
            </a:r>
          </a:p>
          <a:p>
            <a:endParaRPr lang="en-US" dirty="0" smtClean="0"/>
          </a:p>
          <a:p>
            <a:r>
              <a:rPr lang="en-US" dirty="0" smtClean="0"/>
              <a:t>Biggest</a:t>
            </a:r>
            <a:r>
              <a:rPr lang="en-US" baseline="0" dirty="0" smtClean="0"/>
              <a:t> gap at points where d =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integral multiple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4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 are not only closing this gap, but improve on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Barthe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Belaid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al’s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algorithms for d = 1 mod 4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87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To have a fair comparison between DOM and UMA under real-world conditions…</a:t>
            </a:r>
            <a:endParaRPr lang="en-US" baseline="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Main functionality in State</a:t>
            </a: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S-box very compact</a:t>
            </a: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Comparison for different amounts of nonlinearity</a:t>
            </a: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22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area results are quit similar:</a:t>
            </a:r>
            <a:br>
              <a:rPr lang="en-US" baseline="0" noProof="0" dirty="0" smtClean="0">
                <a:sym typeface="Wingdings" panose="05000000000000000000" pitchFamily="2" charset="2"/>
              </a:rPr>
            </a:br>
            <a:r>
              <a:rPr lang="en-US" baseline="0" noProof="0" dirty="0" smtClean="0">
                <a:sym typeface="Wingdings" panose="05000000000000000000" pitchFamily="2" charset="2"/>
              </a:rPr>
              <a:t>- because UMA  less randomness  less XORs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47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baseline="0" noProof="0" dirty="0" smtClean="0">
                <a:sym typeface="Wingdings" panose="05000000000000000000" pitchFamily="2" charset="2"/>
              </a:rPr>
              <a:t>One-</a:t>
            </a:r>
            <a:r>
              <a:rPr lang="en-US" baseline="0" noProof="0" dirty="0" err="1" smtClean="0">
                <a:sym typeface="Wingdings" panose="05000000000000000000" pitchFamily="2" charset="2"/>
              </a:rPr>
              <a:t>Sbox</a:t>
            </a:r>
            <a:r>
              <a:rPr lang="en-US" baseline="0" noProof="0" dirty="0" smtClean="0">
                <a:sym typeface="Wingdings" panose="05000000000000000000" pitchFamily="2" charset="2"/>
              </a:rPr>
              <a:t> variant</a:t>
            </a:r>
          </a:p>
          <a:p>
            <a:pPr marL="228600" indent="-228600">
              <a:buAutoNum type="arabicParenR"/>
            </a:pPr>
            <a:r>
              <a:rPr lang="en-US" baseline="0" noProof="0" dirty="0" smtClean="0">
                <a:sym typeface="Wingdings" panose="05000000000000000000" pitchFamily="2" charset="2"/>
              </a:rPr>
              <a:t>64-Sboxes in parallel</a:t>
            </a:r>
          </a:p>
          <a:p>
            <a:pPr marL="228600" indent="-228600">
              <a:buAutoNum type="arabicParenR"/>
            </a:pPr>
            <a:endParaRPr lang="en-US" baseline="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Ready &amp; Busy signaling… e.g. AXI4 streaming device</a:t>
            </a: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Main functionality in State</a:t>
            </a: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S-box very compact</a:t>
            </a: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Comparison for different amounts of nonlinearity</a:t>
            </a: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49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noProof="0" dirty="0" err="1" smtClean="0">
                <a:sym typeface="Wingdings" panose="05000000000000000000" pitchFamily="2" charset="2"/>
              </a:rPr>
              <a:t>Sigle</a:t>
            </a:r>
            <a:r>
              <a:rPr lang="en-US" baseline="0" noProof="0" dirty="0" smtClean="0">
                <a:sym typeface="Wingdings" panose="05000000000000000000" pitchFamily="2" charset="2"/>
              </a:rPr>
              <a:t> </a:t>
            </a:r>
            <a:r>
              <a:rPr lang="en-US" baseline="0" noProof="0" dirty="0" err="1" smtClean="0">
                <a:sym typeface="Wingdings" panose="05000000000000000000" pitchFamily="2" charset="2"/>
              </a:rPr>
              <a:t>Sbox</a:t>
            </a:r>
            <a:r>
              <a:rPr lang="en-US" baseline="0" noProof="0" dirty="0" smtClean="0">
                <a:sym typeface="Wingdings" panose="05000000000000000000" pitchFamily="2" charset="2"/>
              </a:rPr>
              <a:t> variants: between 100 and 50 Mbps</a:t>
            </a: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402 vs 426 cycles</a:t>
            </a: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18 vs 42 cycles</a:t>
            </a: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402 </a:t>
            </a:r>
            <a:r>
              <a:rPr lang="en-US" baseline="0" noProof="0" dirty="0" smtClean="0">
                <a:sym typeface="Wingdings" panose="05000000000000000000" pitchFamily="2" charset="2"/>
              </a:rPr>
              <a:t>vs 426 cycles</a:t>
            </a: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18 vs 42 cycles</a:t>
            </a: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7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work we had a closer look on..</a:t>
            </a:r>
          </a:p>
          <a:p>
            <a:endParaRPr lang="en-US" dirty="0" smtClean="0"/>
          </a:p>
          <a:p>
            <a:r>
              <a:rPr lang="en-US" dirty="0" smtClean="0"/>
              <a:t>To demonstrate how these</a:t>
            </a:r>
            <a:r>
              <a:rPr lang="en-US" baseline="0" dirty="0" smtClean="0"/>
              <a:t> properties map..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26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Numbers from before do not reflect the effort for producing random numbers</a:t>
            </a:r>
          </a:p>
          <a:p>
            <a:endParaRPr lang="en-US" dirty="0" smtClean="0"/>
          </a:p>
          <a:p>
            <a:r>
              <a:rPr lang="en-US" dirty="0" smtClean="0"/>
              <a:t>Number of PRNGs given for Single- S-box variant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Randomness becomes bottleneck  need</a:t>
            </a:r>
            <a:r>
              <a:rPr lang="en-US" baseline="0" dirty="0" smtClean="0">
                <a:sym typeface="Wingdings" panose="05000000000000000000" pitchFamily="2" charset="2"/>
              </a:rPr>
              <a:t> more PRNGs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43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Numbers from before do not reflect the effort for producing random numbers</a:t>
            </a:r>
          </a:p>
          <a:p>
            <a:endParaRPr lang="en-US" dirty="0" smtClean="0"/>
          </a:p>
          <a:p>
            <a:r>
              <a:rPr lang="en-US" dirty="0" smtClean="0"/>
              <a:t>Number of PRNGs given for Single- S-box variant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for</a:t>
            </a:r>
            <a:r>
              <a:rPr lang="en-US" baseline="0" dirty="0" smtClean="0">
                <a:sym typeface="Wingdings" panose="05000000000000000000" pitchFamily="2" charset="2"/>
              </a:rPr>
              <a:t> 64-bit parallel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34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 I had the great pleasure to introduce UMA…</a:t>
            </a:r>
          </a:p>
          <a:p>
            <a:r>
              <a:rPr lang="en-US" dirty="0" smtClean="0"/>
              <a:t>-closes randomness gap in SW and improves </a:t>
            </a:r>
            <a:r>
              <a:rPr lang="en-US" smtClean="0"/>
              <a:t>on it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Umkehrschluss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consider the reverse conclusion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13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92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>
                <a:sym typeface="Wingdings" panose="05000000000000000000" pitchFamily="2" charset="2"/>
              </a:rPr>
              <a:t>Result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of</a:t>
            </a:r>
            <a:r>
              <a:rPr lang="de-DE" baseline="0" dirty="0" smtClean="0">
                <a:sym typeface="Wingdings" panose="05000000000000000000" pitchFamily="2" charset="2"/>
              </a:rPr>
              <a:t> linear </a:t>
            </a:r>
            <a:r>
              <a:rPr lang="de-DE" baseline="0" dirty="0" err="1" smtClean="0">
                <a:sym typeface="Wingdings" panose="05000000000000000000" pitchFamily="2" charset="2"/>
              </a:rPr>
              <a:t>operation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is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again</a:t>
            </a:r>
            <a:r>
              <a:rPr lang="de-DE" baseline="0" dirty="0" smtClean="0">
                <a:sym typeface="Wingdings" panose="05000000000000000000" pitchFamily="2" charset="2"/>
              </a:rPr>
              <a:t> a d+1 </a:t>
            </a:r>
            <a:r>
              <a:rPr lang="de-DE" baseline="0" dirty="0" err="1" smtClean="0">
                <a:sym typeface="Wingdings" panose="05000000000000000000" pitchFamily="2" charset="2"/>
              </a:rPr>
              <a:t>sharing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of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the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result</a:t>
            </a:r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533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 S-box variants more efficient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UMA more efficient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 smtClean="0">
                <a:sym typeface="Wingdings" panose="05000000000000000000" pitchFamily="2" charset="2"/>
              </a:rPr>
              <a:t>For high-throughput DOM more efficient, but</a:t>
            </a:r>
            <a:r>
              <a:rPr lang="en-US" baseline="0" dirty="0" smtClean="0">
                <a:sym typeface="Wingdings" panose="05000000000000000000" pitchFamily="2" charset="2"/>
              </a:rPr>
              <a:t> circuit size is overwhelming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89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Sonia Bela-</a:t>
            </a:r>
            <a:r>
              <a:rPr lang="en-US" dirty="0" err="1" smtClean="0"/>
              <a:t>i</a:t>
            </a:r>
            <a:r>
              <a:rPr lang="en-US" dirty="0" smtClean="0"/>
              <a:t>-d</a:t>
            </a:r>
          </a:p>
          <a:p>
            <a:endParaRPr lang="en-US" dirty="0" smtClean="0"/>
          </a:p>
          <a:p>
            <a:r>
              <a:rPr lang="en-US" dirty="0" smtClean="0"/>
              <a:t>Introducing new time </a:t>
            </a:r>
          </a:p>
          <a:p>
            <a:endParaRPr lang="en-US" dirty="0" smtClean="0"/>
          </a:p>
          <a:p>
            <a:r>
              <a:rPr lang="en-US" dirty="0" smtClean="0"/>
              <a:t>DPA Kocher			0 AK  (1999)</a:t>
            </a:r>
          </a:p>
          <a:p>
            <a:r>
              <a:rPr lang="en-US" dirty="0" smtClean="0"/>
              <a:t>masking (ChariJRR99) &amp; GoubinP99 	0 AK  (1999)</a:t>
            </a:r>
          </a:p>
          <a:p>
            <a:r>
              <a:rPr lang="en-US" dirty="0" smtClean="0"/>
              <a:t>EMA </a:t>
            </a:r>
            <a:r>
              <a:rPr lang="en-US" dirty="0" err="1" smtClean="0"/>
              <a:t>Quisquatter</a:t>
            </a:r>
            <a:r>
              <a:rPr lang="en-US" dirty="0" smtClean="0"/>
              <a:t> (QuisquaterS01) 	2 AK  (2001)</a:t>
            </a:r>
          </a:p>
          <a:p>
            <a:r>
              <a:rPr lang="en-US" dirty="0" smtClean="0"/>
              <a:t>Trichina gate (Trichina03)		4 AK  (2003)</a:t>
            </a:r>
          </a:p>
          <a:p>
            <a:r>
              <a:rPr lang="en-US" dirty="0" smtClean="0"/>
              <a:t>ISW scheme (IshaiSW03)		4 AK  (2003)</a:t>
            </a:r>
          </a:p>
          <a:p>
            <a:r>
              <a:rPr lang="en-US" dirty="0" smtClean="0"/>
              <a:t>Glitches (MangardPG05)       		6 AK  (2005)</a:t>
            </a:r>
          </a:p>
          <a:p>
            <a:r>
              <a:rPr lang="en-US" dirty="0" smtClean="0"/>
              <a:t>Hardware branch:</a:t>
            </a:r>
          </a:p>
          <a:p>
            <a:r>
              <a:rPr lang="en-US" dirty="0" smtClean="0"/>
              <a:t>TI scheme (NikovaRR06)		7 AK  (2006)</a:t>
            </a:r>
          </a:p>
          <a:p>
            <a:r>
              <a:rPr lang="en-US" dirty="0" smtClean="0"/>
              <a:t>...</a:t>
            </a:r>
          </a:p>
          <a:p>
            <a:r>
              <a:rPr lang="en-US" dirty="0" err="1" smtClean="0"/>
              <a:t>Bilgin</a:t>
            </a:r>
            <a:r>
              <a:rPr lang="en-US" dirty="0" smtClean="0"/>
              <a:t> HO TI (BilginGNNR14)		15AK  (2014)</a:t>
            </a:r>
          </a:p>
          <a:p>
            <a:r>
              <a:rPr lang="en-US" dirty="0" err="1" smtClean="0"/>
              <a:t>Reparaz</a:t>
            </a:r>
            <a:r>
              <a:rPr lang="en-US" dirty="0" smtClean="0"/>
              <a:t> note on HO TI (Reparaz15)	16AK  (2015)</a:t>
            </a:r>
          </a:p>
          <a:p>
            <a:r>
              <a:rPr lang="en-US" dirty="0" smtClean="0"/>
              <a:t>Consolidating Masking (ReparazBNGV15)   	16AK  (2015)</a:t>
            </a:r>
          </a:p>
          <a:p>
            <a:r>
              <a:rPr lang="en-US" dirty="0" smtClean="0"/>
              <a:t>AES d+1 (CnuddeRBNNR16)		17AK  (2016)</a:t>
            </a:r>
          </a:p>
          <a:p>
            <a:r>
              <a:rPr lang="en-US" dirty="0" smtClean="0"/>
              <a:t>DOM (GrossMK16)		17AK  (2016)</a:t>
            </a:r>
          </a:p>
          <a:p>
            <a:endParaRPr lang="en-US" dirty="0" smtClean="0"/>
          </a:p>
          <a:p>
            <a:r>
              <a:rPr lang="en-US" dirty="0" smtClean="0"/>
              <a:t>Software:</a:t>
            </a:r>
          </a:p>
          <a:p>
            <a:endParaRPr lang="en-US" dirty="0" smtClean="0"/>
          </a:p>
          <a:p>
            <a:r>
              <a:rPr lang="en-US" dirty="0" err="1" smtClean="0"/>
              <a:t>Belaid</a:t>
            </a:r>
            <a:r>
              <a:rPr lang="en-US" dirty="0" smtClean="0"/>
              <a:t> Randomness Complexity... (BelaidBPPTV16) 	17 AK (2016)</a:t>
            </a:r>
          </a:p>
          <a:p>
            <a:r>
              <a:rPr lang="en-US" dirty="0" err="1" smtClean="0"/>
              <a:t>Barthe</a:t>
            </a:r>
            <a:r>
              <a:rPr lang="en-US" dirty="0" smtClean="0"/>
              <a:t> Bounded Moment </a:t>
            </a:r>
            <a:r>
              <a:rPr lang="en-US" dirty="0" err="1" smtClean="0"/>
              <a:t>Leakag</a:t>
            </a:r>
            <a:r>
              <a:rPr lang="en-US" dirty="0" smtClean="0"/>
              <a:t>... (BartheDFGSS17) 	18 AK (2017)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57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For </a:t>
            </a:r>
            <a:r>
              <a:rPr lang="en-US" baseline="0" noProof="0" dirty="0" err="1" smtClean="0">
                <a:sym typeface="Wingdings" panose="05000000000000000000" pitchFamily="2" charset="2"/>
              </a:rPr>
              <a:t>unpipelined</a:t>
            </a:r>
            <a:r>
              <a:rPr lang="en-US" baseline="0" noProof="0" dirty="0" smtClean="0">
                <a:sym typeface="Wingdings" panose="05000000000000000000" pitchFamily="2" charset="2"/>
              </a:rPr>
              <a:t> AND </a:t>
            </a:r>
            <a:r>
              <a:rPr lang="en-US" baseline="0" noProof="0" dirty="0" err="1" smtClean="0">
                <a:sym typeface="Wingdings" panose="05000000000000000000" pitchFamily="2" charset="2"/>
              </a:rPr>
              <a:t>agtes</a:t>
            </a:r>
            <a:r>
              <a:rPr lang="en-US" baseline="0" noProof="0" dirty="0" smtClean="0">
                <a:sym typeface="Wingdings" panose="05000000000000000000" pitchFamily="2" charset="2"/>
              </a:rPr>
              <a:t> UMA and DOM requires the same area -&gt; delay for UMA is bigger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696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UMA requires half the randomness of DOM, in case modulus of d is 1 even more efficient than </a:t>
            </a:r>
            <a:r>
              <a:rPr lang="en-US" baseline="0" noProof="0" dirty="0" err="1" smtClean="0">
                <a:sym typeface="Wingdings" panose="05000000000000000000" pitchFamily="2" charset="2"/>
              </a:rPr>
              <a:t>Barthe</a:t>
            </a:r>
            <a:r>
              <a:rPr lang="en-US" baseline="0" noProof="0" dirty="0" smtClean="0">
                <a:sym typeface="Wingdings" panose="05000000000000000000" pitchFamily="2" charset="2"/>
              </a:rPr>
              <a:t> algorithm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205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Ready &amp; Busy signaling… e.g. AXI4 streaming device</a:t>
            </a: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Main functionality in State</a:t>
            </a: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S-box very compact</a:t>
            </a: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Comparison for different amounts of nonlinearity</a:t>
            </a: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1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want to begin my actual talk with a brief historical overview on…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Anno Domini… Anno Kocher…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Eurocrypt</a:t>
            </a:r>
            <a:r>
              <a:rPr lang="en-US" baseline="0" dirty="0" smtClean="0"/>
              <a:t> 2016 of Bela-</a:t>
            </a:r>
            <a:r>
              <a:rPr lang="en-US" baseline="0" dirty="0" err="1" smtClean="0"/>
              <a:t>i</a:t>
            </a:r>
            <a:r>
              <a:rPr lang="en-US" baseline="0" dirty="0" smtClean="0"/>
              <a:t>-d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the Bounded Moment Leakage Model of </a:t>
            </a:r>
            <a:r>
              <a:rPr lang="en-US" baseline="0" dirty="0" err="1" smtClean="0"/>
              <a:t>Barthe</a:t>
            </a:r>
            <a:r>
              <a:rPr lang="en-US" baseline="0" dirty="0" smtClean="0"/>
              <a:t> et al.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667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Ready &amp; Busy signaling… e.g. AXI4 streaming device</a:t>
            </a: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Main functionality in State</a:t>
            </a: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S-box very compact</a:t>
            </a: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aseline="0" noProof="0" dirty="0" smtClean="0">
                <a:sym typeface="Wingdings" panose="05000000000000000000" pitchFamily="2" charset="2"/>
              </a:rPr>
              <a:t>Comparison for different amounts of nonlinearity</a:t>
            </a: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aseline="0" noProof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7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big is the randomness gap between Software and Hardware Based Masking </a:t>
            </a:r>
          </a:p>
          <a:p>
            <a:endParaRPr lang="en-US" dirty="0" smtClean="0"/>
          </a:p>
          <a:p>
            <a:r>
              <a:rPr lang="en-US" dirty="0" smtClean="0"/>
              <a:t>Lower</a:t>
            </a:r>
            <a:r>
              <a:rPr lang="en-US" baseline="0" dirty="0" smtClean="0"/>
              <a:t> bound:</a:t>
            </a:r>
          </a:p>
          <a:p>
            <a:r>
              <a:rPr lang="en-US" baseline="0" dirty="0" smtClean="0"/>
              <a:t>d	1… 2	</a:t>
            </a:r>
            <a:r>
              <a:rPr lang="en-US" baseline="0" dirty="0" smtClean="0">
                <a:sym typeface="Wingdings" panose="05000000000000000000" pitchFamily="2" charset="2"/>
              </a:rPr>
              <a:t>  d randomness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d	3…	 d+1 randomness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tightness??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best SW: best of optimal solutions from </a:t>
            </a:r>
            <a:r>
              <a:rPr lang="en-US" baseline="0" dirty="0" err="1" smtClean="0">
                <a:sym typeface="Wingdings" panose="05000000000000000000" pitchFamily="2" charset="2"/>
              </a:rPr>
              <a:t>Belaid</a:t>
            </a:r>
            <a:r>
              <a:rPr lang="en-US" baseline="0" dirty="0" smtClean="0">
                <a:sym typeface="Wingdings" panose="05000000000000000000" pitchFamily="2" charset="2"/>
              </a:rPr>
              <a:t>, and generic variants of </a:t>
            </a:r>
            <a:r>
              <a:rPr lang="en-US" baseline="0" dirty="0" err="1" smtClean="0">
                <a:sym typeface="Wingdings" panose="05000000000000000000" pitchFamily="2" charset="2"/>
              </a:rPr>
              <a:t>Belaid</a:t>
            </a:r>
            <a:r>
              <a:rPr lang="en-US" baseline="0" dirty="0" smtClean="0">
                <a:sym typeface="Wingdings" panose="05000000000000000000" pitchFamily="2" charset="2"/>
              </a:rPr>
              <a:t> and </a:t>
            </a:r>
            <a:r>
              <a:rPr lang="en-US" baseline="0" dirty="0" err="1" smtClean="0">
                <a:sym typeface="Wingdings" panose="05000000000000000000" pitchFamily="2" charset="2"/>
              </a:rPr>
              <a:t>Barthe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14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UMA</a:t>
            </a:r>
          </a:p>
          <a:p>
            <a:endParaRPr lang="en-US" dirty="0" smtClean="0"/>
          </a:p>
          <a:p>
            <a:r>
              <a:rPr lang="en-US" dirty="0" smtClean="0"/>
              <a:t>DOM</a:t>
            </a:r>
          </a:p>
          <a:p>
            <a:endParaRPr lang="en-US" dirty="0" smtClean="0"/>
          </a:p>
          <a:p>
            <a:r>
              <a:rPr lang="en-US" dirty="0" smtClean="0"/>
              <a:t>Biggest</a:t>
            </a:r>
            <a:r>
              <a:rPr lang="en-US" baseline="0" dirty="0" smtClean="0"/>
              <a:t> gap at points where d =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integral multiple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4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 are not only closing this gap, but improve on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Barthe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Belaid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al’s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algorithms for d = 1 mod 4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2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When</a:t>
            </a:r>
            <a:r>
              <a:rPr lang="de-DE" dirty="0" smtClean="0"/>
              <a:t> I </a:t>
            </a:r>
            <a:r>
              <a:rPr lang="de-DE" dirty="0" err="1" smtClean="0"/>
              <a:t>talk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randomness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I </a:t>
            </a:r>
            <a:r>
              <a:rPr lang="de-DE" dirty="0" err="1" smtClean="0"/>
              <a:t>refer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simplest</a:t>
            </a:r>
            <a:r>
              <a:rPr lang="de-DE" dirty="0" smtClean="0"/>
              <a:t> </a:t>
            </a:r>
            <a:r>
              <a:rPr lang="de-DE" dirty="0" err="1" smtClean="0"/>
              <a:t>nonlinear</a:t>
            </a:r>
            <a:r>
              <a:rPr lang="de-DE" dirty="0" smtClean="0"/>
              <a:t>…</a:t>
            </a:r>
            <a:endParaRPr lang="de-DE" baseline="0" dirty="0" smtClean="0"/>
          </a:p>
          <a:p>
            <a:endParaRPr lang="en-US" dirty="0" smtClean="0"/>
          </a:p>
          <a:p>
            <a:r>
              <a:rPr lang="en-US" dirty="0" smtClean="0"/>
              <a:t>Multiplication</a:t>
            </a:r>
            <a:r>
              <a:rPr lang="en-US" baseline="0" dirty="0" smtClean="0"/>
              <a:t> results in sharing in (d+1)² terms </a:t>
            </a:r>
            <a:r>
              <a:rPr lang="en-US" baseline="0" dirty="0" smtClean="0">
                <a:sym typeface="Wingdings" panose="05000000000000000000" pitchFamily="2" charset="2"/>
              </a:rPr>
              <a:t> no randomness, secure when sharing of a and b independent  story could be over here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All resulting terms are not allowed to come together  violation of d-probing model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32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>
                <a:sym typeface="Wingdings" panose="05000000000000000000" pitchFamily="2" charset="2"/>
              </a:rPr>
              <a:t>Exponential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growth</a:t>
            </a:r>
            <a:r>
              <a:rPr lang="de-DE" baseline="0" dirty="0" smtClean="0">
                <a:sym typeface="Wingdings" panose="05000000000000000000" pitchFamily="2" charset="2"/>
              </a:rPr>
              <a:t> in </a:t>
            </a:r>
            <a:r>
              <a:rPr lang="de-DE" baseline="0" dirty="0" err="1" smtClean="0">
                <a:sym typeface="Wingdings" panose="05000000000000000000" pitchFamily="2" charset="2"/>
              </a:rPr>
              <a:t>number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of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terms</a:t>
            </a:r>
            <a:r>
              <a:rPr lang="de-DE" baseline="0" dirty="0" smtClean="0">
                <a:sym typeface="Wingdings" panose="05000000000000000000" pitchFamily="2" charset="2"/>
              </a:rPr>
              <a:t>\</a:t>
            </a:r>
            <a:r>
              <a:rPr lang="de-DE" baseline="0" dirty="0" err="1" smtClean="0">
                <a:sym typeface="Wingdings" panose="05000000000000000000" pitchFamily="2" charset="2"/>
              </a:rPr>
              <a:t>shares</a:t>
            </a:r>
            <a:r>
              <a:rPr lang="de-DE" baseline="0" dirty="0" smtClean="0">
                <a:sym typeface="Wingdings" panose="05000000000000000000" pitchFamily="2" charset="2"/>
              </a:rPr>
              <a:t>…. (d+1)² x (d+1)  (d+1)³ </a:t>
            </a:r>
          </a:p>
          <a:p>
            <a:endParaRPr lang="de-DE" baseline="0" dirty="0" smtClean="0">
              <a:sym typeface="Wingdings" panose="05000000000000000000" pitchFamily="2" charset="2"/>
            </a:endParaRPr>
          </a:p>
          <a:p>
            <a:r>
              <a:rPr lang="de-DE" baseline="0" dirty="0" smtClean="0">
                <a:sym typeface="Wingdings" panose="05000000000000000000" pitchFamily="2" charset="2"/>
              </a:rPr>
              <a:t> still </a:t>
            </a:r>
            <a:r>
              <a:rPr lang="de-DE" baseline="0" dirty="0" err="1" smtClean="0">
                <a:sym typeface="Wingdings" panose="05000000000000000000" pitchFamily="2" charset="2"/>
              </a:rPr>
              <a:t>no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randomness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required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when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inputs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00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>
                <a:sym typeface="Wingdings" panose="05000000000000000000" pitchFamily="2" charset="2"/>
              </a:rPr>
              <a:t>Reduce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number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of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terms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to</a:t>
            </a:r>
            <a:r>
              <a:rPr lang="de-DE" baseline="0" dirty="0" smtClean="0">
                <a:sym typeface="Wingdings" panose="05000000000000000000" pitchFamily="2" charset="2"/>
              </a:rPr>
              <a:t> d+1 </a:t>
            </a:r>
            <a:r>
              <a:rPr lang="de-DE" baseline="0" dirty="0" err="1" smtClean="0">
                <a:sym typeface="Wingdings" panose="05000000000000000000" pitchFamily="2" charset="2"/>
              </a:rPr>
              <a:t>again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by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summing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up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these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terms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endParaRPr lang="de-DE" baseline="0" dirty="0" smtClean="0">
              <a:sym typeface="Wingdings" panose="05000000000000000000" pitchFamily="2" charset="2"/>
            </a:endParaRPr>
          </a:p>
          <a:p>
            <a:r>
              <a:rPr lang="de-DE" baseline="0" dirty="0" smtClean="0">
                <a:sym typeface="Wingdings" panose="05000000000000000000" pitchFamily="2" charset="2"/>
              </a:rPr>
              <a:t>None </a:t>
            </a:r>
            <a:r>
              <a:rPr lang="de-DE" baseline="0" dirty="0" err="1" smtClean="0">
                <a:sym typeface="Wingdings" panose="05000000000000000000" pitchFamily="2" charset="2"/>
              </a:rPr>
              <a:t>of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these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terms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are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allowed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to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come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together</a:t>
            </a:r>
            <a:r>
              <a:rPr lang="de-DE" baseline="0" dirty="0" smtClean="0">
                <a:sym typeface="Wingdings" panose="05000000000000000000" pitchFamily="2" charset="2"/>
              </a:rPr>
              <a:t> in a </a:t>
            </a:r>
            <a:r>
              <a:rPr lang="de-DE" baseline="0" dirty="0" err="1" smtClean="0">
                <a:sym typeface="Wingdings" panose="05000000000000000000" pitchFamily="2" charset="2"/>
              </a:rPr>
              <a:t>direct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manner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endParaRPr lang="de-DE" baseline="0" dirty="0" smtClean="0">
              <a:sym typeface="Wingdings" panose="05000000000000000000" pitchFamily="2" charset="2"/>
            </a:endParaRPr>
          </a:p>
          <a:p>
            <a:r>
              <a:rPr lang="de-DE" baseline="0" dirty="0" err="1" smtClean="0">
                <a:sym typeface="Wingdings" panose="05000000000000000000" pitchFamily="2" charset="2"/>
              </a:rPr>
              <a:t>Therefore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fresh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random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bits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are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required</a:t>
            </a:r>
            <a:r>
              <a:rPr lang="de-DE" baseline="0" dirty="0" smtClean="0">
                <a:sym typeface="Wingdings" panose="05000000000000000000" pitchFamily="2" charset="2"/>
              </a:rPr>
              <a:t>. But </a:t>
            </a:r>
            <a:r>
              <a:rPr lang="de-DE" baseline="0" dirty="0" err="1" smtClean="0">
                <a:sym typeface="Wingdings" panose="05000000000000000000" pitchFamily="2" charset="2"/>
              </a:rPr>
              <a:t>what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is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the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most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efficient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way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to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perform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this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reduction</a:t>
            </a:r>
            <a:r>
              <a:rPr lang="de-DE" baseline="0" dirty="0" smtClean="0">
                <a:sym typeface="Wingdings" panose="05000000000000000000" pitchFamily="2" charset="2"/>
              </a:rPr>
              <a:t>?</a:t>
            </a:r>
          </a:p>
          <a:p>
            <a:endParaRPr lang="de-DE" baseline="0" dirty="0" smtClean="0">
              <a:sym typeface="Wingdings" panose="05000000000000000000" pitchFamily="2" charset="2"/>
            </a:endParaRPr>
          </a:p>
          <a:p>
            <a:r>
              <a:rPr lang="de-DE" baseline="0" dirty="0" smtClean="0">
                <a:sym typeface="Wingdings" panose="05000000000000000000" pitchFamily="2" charset="2"/>
              </a:rPr>
              <a:t>Main </a:t>
            </a:r>
            <a:r>
              <a:rPr lang="de-DE" baseline="0" dirty="0" err="1" smtClean="0">
                <a:sym typeface="Wingdings" panose="05000000000000000000" pitchFamily="2" charset="2"/>
              </a:rPr>
              <a:t>difference</a:t>
            </a:r>
            <a:r>
              <a:rPr lang="de-DE" baseline="0" dirty="0" smtClean="0">
                <a:sym typeface="Wingdings" panose="05000000000000000000" pitchFamily="2" charset="2"/>
              </a:rPr>
              <a:t> in SW … </a:t>
            </a:r>
            <a:r>
              <a:rPr lang="de-DE" baseline="0" dirty="0" err="1" smtClean="0">
                <a:sym typeface="Wingdings" panose="05000000000000000000" pitchFamily="2" charset="2"/>
              </a:rPr>
              <a:t>how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many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fresh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random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bits</a:t>
            </a:r>
            <a:r>
              <a:rPr lang="de-DE" baseline="0" dirty="0" smtClean="0">
                <a:sym typeface="Wingdings" panose="05000000000000000000" pitchFamily="2" charset="2"/>
              </a:rPr>
              <a:t>. in HW, also </a:t>
            </a:r>
            <a:r>
              <a:rPr lang="de-DE" baseline="0" dirty="0" err="1" smtClean="0">
                <a:sym typeface="Wingdings" panose="05000000000000000000" pitchFamily="2" charset="2"/>
              </a:rPr>
              <a:t>how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much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controll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over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combination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sequence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is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requried</a:t>
            </a:r>
            <a:r>
              <a:rPr lang="de-DE" baseline="0" dirty="0" smtClean="0"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60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>
                <a:sym typeface="Wingdings" panose="05000000000000000000" pitchFamily="2" charset="2"/>
              </a:rPr>
              <a:t>Absorbtion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of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terms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repeating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sequence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endParaRPr lang="de-DE" baseline="0" dirty="0" smtClean="0">
              <a:sym typeface="Wingdings" panose="05000000000000000000" pitchFamily="2" charset="2"/>
            </a:endParaRPr>
          </a:p>
          <a:p>
            <a:r>
              <a:rPr lang="de-DE" baseline="0" dirty="0" err="1" smtClean="0">
                <a:sym typeface="Wingdings" panose="05000000000000000000" pitchFamily="2" charset="2"/>
              </a:rPr>
              <a:t>state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that</a:t>
            </a:r>
            <a:r>
              <a:rPr lang="de-DE" baseline="0" dirty="0" smtClean="0">
                <a:sym typeface="Wingdings" panose="05000000000000000000" pitchFamily="2" charset="2"/>
              </a:rPr>
              <a:t> SINE </a:t>
            </a:r>
            <a:r>
              <a:rPr lang="de-DE" baseline="0" dirty="0" err="1" smtClean="0">
                <a:sym typeface="Wingdings" panose="05000000000000000000" pitchFamily="2" charset="2"/>
              </a:rPr>
              <a:t>is</a:t>
            </a:r>
            <a:r>
              <a:rPr lang="de-DE" baseline="0" dirty="0" smtClean="0">
                <a:sym typeface="Wingdings" panose="05000000000000000000" pitchFamily="2" charset="2"/>
              </a:rPr>
              <a:t> a </a:t>
            </a:r>
            <a:r>
              <a:rPr lang="de-DE" baseline="0" dirty="0" err="1" smtClean="0">
                <a:sym typeface="Wingdings" panose="05000000000000000000" pitchFamily="2" charset="2"/>
              </a:rPr>
              <a:t>symbol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for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repeating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sequence</a:t>
            </a:r>
            <a:endParaRPr lang="de-DE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BE0D8-E729-43B6-BF03-7A7D3975C4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6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4C26B-4E48-4AC1-A650-A48A18CC83B0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83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EC70-28BC-4E92-A6D2-64646515B3DE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55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D064-55D8-471A-A1D4-8D49C018B5C8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3ACF-BA7D-491D-A580-A4C051B47EC5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4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9743-6E7F-468F-A0E9-53E92A0A38E6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5FDF-7337-4FB1-B669-A44C73562246}" type="datetime1">
              <a:rPr lang="en-US" smtClean="0"/>
              <a:t>9/25/2017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6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97C1-496F-4413-A248-C4ECC2DE244F}" type="datetime1">
              <a:rPr lang="en-US" smtClean="0"/>
              <a:t>9/25/2017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0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3232-73DA-4E16-B27C-B5EF6A1088C9}" type="datetime1">
              <a:rPr lang="en-US" smtClean="0"/>
              <a:t>9/25/2017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69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4F00-03B3-4F3A-A7FF-64CAA9595D6E}" type="datetime1">
              <a:rPr lang="en-US" smtClean="0"/>
              <a:t>9/25/2017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7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0A05-B29B-4AED-9E3F-8DF3897C5C90}" type="datetime1">
              <a:rPr lang="en-US" smtClean="0"/>
              <a:t>9/25/2017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2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27AE-572A-4F6B-BD97-BF156D51C2CE}" type="datetime1">
              <a:rPr lang="en-US" smtClean="0"/>
              <a:t>9/25/2017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9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810BD-09D0-4713-8EEA-8E693BA36824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11049000" y="6484039"/>
            <a:ext cx="1792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F17581F-E414-40B3-90D6-6C6FF89A6F2B}" type="slidenum">
              <a:rPr lang="en-US" smtClean="0">
                <a:solidFill>
                  <a:srgbClr val="572CFF"/>
                </a:solidFill>
              </a:rPr>
              <a:pPr algn="ctr"/>
              <a:t>‹Nr.›</a:t>
            </a:fld>
            <a:endParaRPr lang="en-US" dirty="0">
              <a:solidFill>
                <a:srgbClr val="572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7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10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10.png"/><Relationship Id="rId10" Type="http://schemas.openxmlformats.org/officeDocument/2006/relationships/image" Target="../media/image91.png"/><Relationship Id="rId4" Type="http://schemas.openxmlformats.org/officeDocument/2006/relationships/image" Target="../media/image25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hyperlink" Target="https://github.com/hgros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grosz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10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0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10.png"/><Relationship Id="rId9" Type="http://schemas.openxmlformats.org/officeDocument/2006/relationships/image" Target="../media/image14.png"/><Relationship Id="rId14" Type="http://schemas.openxmlformats.org/officeDocument/2006/relationships/image" Target="../media/image1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30.png"/><Relationship Id="rId3" Type="http://schemas.openxmlformats.org/officeDocument/2006/relationships/image" Target="../media/image810.png"/><Relationship Id="rId21" Type="http://schemas.openxmlformats.org/officeDocument/2006/relationships/image" Target="../media/image3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36.png"/><Relationship Id="rId5" Type="http://schemas.openxmlformats.org/officeDocument/2006/relationships/image" Target="../media/image10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15.png"/><Relationship Id="rId19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14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9" Type="http://schemas.openxmlformats.org/officeDocument/2006/relationships/image" Target="../media/image74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42" Type="http://schemas.openxmlformats.org/officeDocument/2006/relationships/image" Target="../media/image77.png"/><Relationship Id="rId47" Type="http://schemas.openxmlformats.org/officeDocument/2006/relationships/image" Target="../media/image82.png"/><Relationship Id="rId50" Type="http://schemas.openxmlformats.org/officeDocument/2006/relationships/image" Target="../media/image85.png"/><Relationship Id="rId55" Type="http://schemas.openxmlformats.org/officeDocument/2006/relationships/image" Target="../media/image90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38" Type="http://schemas.openxmlformats.org/officeDocument/2006/relationships/image" Target="../media/image73.png"/><Relationship Id="rId46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41" Type="http://schemas.openxmlformats.org/officeDocument/2006/relationships/image" Target="../media/image76.png"/><Relationship Id="rId54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37" Type="http://schemas.openxmlformats.org/officeDocument/2006/relationships/image" Target="../media/image72.png"/><Relationship Id="rId40" Type="http://schemas.openxmlformats.org/officeDocument/2006/relationships/image" Target="../media/image75.png"/><Relationship Id="rId45" Type="http://schemas.openxmlformats.org/officeDocument/2006/relationships/image" Target="../media/image80.png"/><Relationship Id="rId53" Type="http://schemas.openxmlformats.org/officeDocument/2006/relationships/image" Target="../media/image88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36" Type="http://schemas.openxmlformats.org/officeDocument/2006/relationships/image" Target="../media/image71.png"/><Relationship Id="rId49" Type="http://schemas.openxmlformats.org/officeDocument/2006/relationships/image" Target="../media/image84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4" Type="http://schemas.openxmlformats.org/officeDocument/2006/relationships/image" Target="../media/image79.png"/><Relationship Id="rId52" Type="http://schemas.openxmlformats.org/officeDocument/2006/relationships/image" Target="../media/image87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Relationship Id="rId43" Type="http://schemas.openxmlformats.org/officeDocument/2006/relationships/image" Target="../media/image78.png"/><Relationship Id="rId48" Type="http://schemas.openxmlformats.org/officeDocument/2006/relationships/image" Target="../media/image83.png"/><Relationship Id="rId8" Type="http://schemas.openxmlformats.org/officeDocument/2006/relationships/image" Target="../media/image43.png"/><Relationship Id="rId51" Type="http://schemas.openxmlformats.org/officeDocument/2006/relationships/image" Target="../media/image86.png"/><Relationship Id="rId3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8" Type="http://schemas.openxmlformats.org/officeDocument/2006/relationships/image" Target="../media/image106.png"/><Relationship Id="rId26" Type="http://schemas.openxmlformats.org/officeDocument/2006/relationships/image" Target="../media/image114.png"/><Relationship Id="rId3" Type="http://schemas.openxmlformats.org/officeDocument/2006/relationships/image" Target="../media/image19.png"/><Relationship Id="rId21" Type="http://schemas.openxmlformats.org/officeDocument/2006/relationships/image" Target="../media/image109.png"/><Relationship Id="rId34" Type="http://schemas.openxmlformats.org/officeDocument/2006/relationships/image" Target="../media/image122.png"/><Relationship Id="rId42" Type="http://schemas.openxmlformats.org/officeDocument/2006/relationships/image" Target="../media/image130.png"/><Relationship Id="rId47" Type="http://schemas.openxmlformats.org/officeDocument/2006/relationships/image" Target="../media/image97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5" Type="http://schemas.openxmlformats.org/officeDocument/2006/relationships/image" Target="../media/image113.png"/><Relationship Id="rId33" Type="http://schemas.openxmlformats.org/officeDocument/2006/relationships/image" Target="../media/image121.png"/><Relationship Id="rId46" Type="http://schemas.openxmlformats.org/officeDocument/2006/relationships/image" Target="../media/image134.png"/><Relationship Id="rId2" Type="http://schemas.openxmlformats.org/officeDocument/2006/relationships/notesSlide" Target="../notesSlides/notesSlide8.xml"/><Relationship Id="rId20" Type="http://schemas.openxmlformats.org/officeDocument/2006/relationships/image" Target="../media/image108.png"/><Relationship Id="rId29" Type="http://schemas.openxmlformats.org/officeDocument/2006/relationships/image" Target="../media/image117.png"/><Relationship Id="rId41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40" Type="http://schemas.openxmlformats.org/officeDocument/2006/relationships/image" Target="../media/image128.png"/><Relationship Id="rId45" Type="http://schemas.openxmlformats.org/officeDocument/2006/relationships/image" Target="../media/image133.png"/><Relationship Id="rId5" Type="http://schemas.openxmlformats.org/officeDocument/2006/relationships/image" Target="../media/image93.png"/><Relationship Id="rId23" Type="http://schemas.openxmlformats.org/officeDocument/2006/relationships/image" Target="../media/image111.png"/><Relationship Id="rId28" Type="http://schemas.openxmlformats.org/officeDocument/2006/relationships/image" Target="../media/image116.png"/><Relationship Id="rId10" Type="http://schemas.openxmlformats.org/officeDocument/2006/relationships/image" Target="../media/image98.png"/><Relationship Id="rId31" Type="http://schemas.openxmlformats.org/officeDocument/2006/relationships/image" Target="../media/image119.png"/><Relationship Id="rId4" Type="http://schemas.openxmlformats.org/officeDocument/2006/relationships/image" Target="../media/image92.png"/><Relationship Id="rId22" Type="http://schemas.openxmlformats.org/officeDocument/2006/relationships/image" Target="../media/image110.png"/><Relationship Id="rId30" Type="http://schemas.openxmlformats.org/officeDocument/2006/relationships/image" Target="../media/image118.png"/><Relationship Id="rId43" Type="http://schemas.openxmlformats.org/officeDocument/2006/relationships/image" Target="../media/image131.png"/><Relationship Id="rId48" Type="http://schemas.openxmlformats.org/officeDocument/2006/relationships/image" Target="../media/image9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Gerade Verbindung mit Pfeil 49"/>
          <p:cNvCxnSpPr/>
          <p:nvPr/>
        </p:nvCxnSpPr>
        <p:spPr>
          <a:xfrm flipH="1">
            <a:off x="5213760" y="2986155"/>
            <a:ext cx="360000" cy="0"/>
          </a:xfrm>
          <a:prstGeom prst="straightConnector1">
            <a:avLst/>
          </a:prstGeom>
          <a:ln w="50800">
            <a:solidFill>
              <a:srgbClr val="572C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/>
          <p:cNvGrpSpPr/>
          <p:nvPr/>
        </p:nvGrpSpPr>
        <p:grpSpPr>
          <a:xfrm rot="10800000">
            <a:off x="5636314" y="2559050"/>
            <a:ext cx="854210" cy="854210"/>
            <a:chOff x="5636314" y="2501900"/>
            <a:chExt cx="854210" cy="854210"/>
          </a:xfrm>
        </p:grpSpPr>
        <p:sp>
          <p:nvSpPr>
            <p:cNvPr id="25" name="Ellipse 24"/>
            <p:cNvSpPr/>
            <p:nvPr/>
          </p:nvSpPr>
          <p:spPr>
            <a:xfrm>
              <a:off x="5636314" y="2501900"/>
              <a:ext cx="854210" cy="85421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EEA5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Bogen 26"/>
            <p:cNvSpPr/>
            <p:nvPr/>
          </p:nvSpPr>
          <p:spPr>
            <a:xfrm>
              <a:off x="5660943" y="2501900"/>
              <a:ext cx="829581" cy="854210"/>
            </a:xfrm>
            <a:prstGeom prst="arc">
              <a:avLst>
                <a:gd name="adj1" fmla="val 16200000"/>
                <a:gd name="adj2" fmla="val 5351221"/>
              </a:avLst>
            </a:prstGeom>
            <a:ln w="50800">
              <a:solidFill>
                <a:srgbClr val="572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87554" y="749299"/>
            <a:ext cx="8216898" cy="1332820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R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econciling d + 1 Masking </a:t>
            </a:r>
            <a:b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</a:b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in Hardware and Software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671365"/>
            <a:ext cx="9144000" cy="915960"/>
          </a:xfrm>
          <a:effectLst/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Hannes Gross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Stefan Mangard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 University of Technology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Gerader Verbinder 10"/>
          <p:cNvCxnSpPr/>
          <p:nvPr/>
        </p:nvCxnSpPr>
        <p:spPr>
          <a:xfrm>
            <a:off x="1981199" y="760842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1987553" y="2050864"/>
            <a:ext cx="8216899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91" y="5809842"/>
            <a:ext cx="1838614" cy="676766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6965629" y="2559050"/>
            <a:ext cx="854210" cy="854210"/>
          </a:xfrm>
          <a:prstGeom prst="ellipse">
            <a:avLst/>
          </a:prstGeom>
          <a:solidFill>
            <a:schemeClr val="bg1"/>
          </a:solidFill>
          <a:ln w="50800">
            <a:solidFill>
              <a:srgbClr val="EEA5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4307000" y="2559050"/>
            <a:ext cx="854210" cy="854210"/>
          </a:xfrm>
          <a:prstGeom prst="ellipse">
            <a:avLst/>
          </a:prstGeom>
          <a:solidFill>
            <a:schemeClr val="bg1"/>
          </a:solidFill>
          <a:ln w="50800">
            <a:solidFill>
              <a:srgbClr val="572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696" y="2720295"/>
            <a:ext cx="512077" cy="577102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8324" y="2718689"/>
            <a:ext cx="511559" cy="576520"/>
          </a:xfrm>
          <a:prstGeom prst="rect">
            <a:avLst/>
          </a:prstGeom>
        </p:spPr>
      </p:pic>
      <p:sp>
        <p:nvSpPr>
          <p:cNvPr id="47" name="Rechteck 46"/>
          <p:cNvSpPr/>
          <p:nvPr/>
        </p:nvSpPr>
        <p:spPr>
          <a:xfrm>
            <a:off x="4061082" y="3454849"/>
            <a:ext cx="13400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72CFF"/>
                </a:solidFill>
              </a:rPr>
              <a:t>Masked</a:t>
            </a:r>
          </a:p>
          <a:p>
            <a:pPr algn="ctr"/>
            <a:r>
              <a:rPr lang="en-US" sz="2400" b="1" dirty="0" smtClean="0">
                <a:solidFill>
                  <a:srgbClr val="572CFF"/>
                </a:solidFill>
              </a:rPr>
              <a:t>Software</a:t>
            </a:r>
            <a:endParaRPr lang="en-US" sz="2400" b="1" dirty="0">
              <a:solidFill>
                <a:srgbClr val="572CFF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6671852" y="3454849"/>
            <a:ext cx="1440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EA500"/>
                </a:solidFill>
              </a:rPr>
              <a:t>Masked</a:t>
            </a:r>
          </a:p>
          <a:p>
            <a:pPr algn="ctr"/>
            <a:r>
              <a:rPr lang="en-US" sz="2400" b="1" dirty="0" smtClean="0">
                <a:solidFill>
                  <a:srgbClr val="EEA500"/>
                </a:solidFill>
              </a:rPr>
              <a:t>Hardware</a:t>
            </a:r>
            <a:endParaRPr lang="en-US" sz="2400" b="1" dirty="0">
              <a:solidFill>
                <a:srgbClr val="EEA500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5369159" y="3417563"/>
            <a:ext cx="1388522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gradFill flip="none" rotWithShape="1">
                  <a:gsLst>
                    <a:gs pos="50000">
                      <a:srgbClr val="572CFF"/>
                    </a:gs>
                    <a:gs pos="50000">
                      <a:srgbClr val="EEA500"/>
                    </a:gs>
                  </a:gsLst>
                  <a:lin ang="0" scaled="0"/>
                  <a:tileRect/>
                </a:gradFill>
              </a:rPr>
              <a:t>UMA</a:t>
            </a:r>
          </a:p>
        </p:txBody>
      </p:sp>
      <p:pic>
        <p:nvPicPr>
          <p:cNvPr id="56" name="Grafik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9367" y="2715308"/>
            <a:ext cx="528100" cy="576847"/>
          </a:xfrm>
          <a:prstGeom prst="rect">
            <a:avLst/>
          </a:prstGeom>
        </p:spPr>
      </p:pic>
      <p:cxnSp>
        <p:nvCxnSpPr>
          <p:cNvPr id="51" name="Gerade Verbindung mit Pfeil 50"/>
          <p:cNvCxnSpPr/>
          <p:nvPr/>
        </p:nvCxnSpPr>
        <p:spPr>
          <a:xfrm>
            <a:off x="6555405" y="2986155"/>
            <a:ext cx="360000" cy="0"/>
          </a:xfrm>
          <a:prstGeom prst="straightConnector1">
            <a:avLst/>
          </a:prstGeom>
          <a:ln w="50800">
            <a:solidFill>
              <a:srgbClr val="EEA5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11325225" y="6067425"/>
            <a:ext cx="771525" cy="790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itel 1"/>
              <p:cNvSpPr txBox="1">
                <a:spLocks/>
              </p:cNvSpPr>
              <p:nvPr/>
            </p:nvSpPr>
            <p:spPr>
              <a:xfrm>
                <a:off x="838199" y="148816"/>
                <a:ext cx="10515601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Example for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5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8816"/>
                <a:ext cx="10515601" cy="1325563"/>
              </a:xfrm>
              <a:prstGeom prst="rect">
                <a:avLst/>
              </a:prstGeom>
              <a:blipFill rotWithShape="0">
                <a:blip r:embed="rId3"/>
                <a:stretch>
                  <a:fillRect l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4"/>
              <p:cNvSpPr/>
              <p:nvPr/>
            </p:nvSpPr>
            <p:spPr>
              <a:xfrm>
                <a:off x="430979" y="1704008"/>
                <a:ext cx="5882090" cy="2825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3600" b="0" i="1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Barthe et </a:t>
                </a:r>
                <a:r>
                  <a:rPr lang="de-DE" sz="3600" b="0" i="1" dirty="0" err="1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al.‘s</a:t>
                </a:r>
                <a:r>
                  <a:rPr lang="de-DE" sz="3600" b="0" i="1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en-US" sz="3600" b="0" i="1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algorithm</a:t>
                </a:r>
              </a:p>
              <a:p>
                <a:endParaRPr lang="de-DE" sz="4400" b="0" i="1" dirty="0" smtClean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</m:t>
                      </m:r>
                      <m:sSubSup>
                        <m:sSubSupPr>
                          <m:ctrlPr>
                            <a:rPr lang="de-DE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DE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de-DE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de-DE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DE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4400" b="0" i="1" smtClean="0">
                          <a:solidFill>
                            <a:srgbClr val="572C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</m:t>
                      </m:r>
                      <m:sSubSup>
                        <m:sSubSupPr>
                          <m:ctrlPr>
                            <a:rPr lang="de-DE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DE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  <m:r>
                        <a:rPr lang="de-DE" sz="4400" b="0" i="1" smtClean="0">
                          <a:solidFill>
                            <a:srgbClr val="572C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4400" b="0" i="1" smtClean="0">
                          <a:solidFill>
                            <a:srgbClr val="572C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de-DE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DE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</m:sSubSup>
                    </m:oMath>
                  </m:oMathPara>
                </a14:m>
                <a:r>
                  <a:rPr lang="de-DE" sz="4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de-DE" sz="4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de-DE" sz="440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htec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79" y="1704008"/>
                <a:ext cx="5882090" cy="2825710"/>
              </a:xfrm>
              <a:prstGeom prst="rect">
                <a:avLst/>
              </a:prstGeom>
              <a:blipFill rotWithShape="0">
                <a:blip r:embed="rId4"/>
                <a:stretch>
                  <a:fillRect l="-3212" t="-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hteck 39"/>
          <p:cNvSpPr/>
          <p:nvPr/>
        </p:nvSpPr>
        <p:spPr>
          <a:xfrm>
            <a:off x="9342304" y="2156825"/>
            <a:ext cx="2011496" cy="729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9342304" y="2887583"/>
            <a:ext cx="2011496" cy="729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hteck 27"/>
              <p:cNvSpPr/>
              <p:nvPr/>
            </p:nvSpPr>
            <p:spPr>
              <a:xfrm>
                <a:off x="6877051" y="1704008"/>
                <a:ext cx="5153024" cy="2824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0" i="1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Domain-Oriented Masking</a:t>
                </a:r>
              </a:p>
              <a:p>
                <a:endParaRPr lang="de-DE" sz="4400" b="0" i="1" dirty="0" smtClean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</m:t>
                      </m:r>
                      <m:sSubSup>
                        <m:sSubSupPr>
                          <m:ctrlPr>
                            <a:rPr lang="de-DE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DE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de-DE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4400" b="0" i="1" smtClean="0">
                          <a:solidFill>
                            <a:srgbClr val="572C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</m:t>
                      </m:r>
                      <m:sSubSup>
                        <m:sSubSupPr>
                          <m:ctrlPr>
                            <a:rPr lang="de-DE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DE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de-DE" sz="4400" b="0" i="1" smtClean="0">
                          <a:solidFill>
                            <a:srgbClr val="572C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r>
                  <a:rPr lang="de-DE" sz="4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de-DE" sz="4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de-DE" sz="440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htec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51" y="1704008"/>
                <a:ext cx="5153024" cy="2824299"/>
              </a:xfrm>
              <a:prstGeom prst="rect">
                <a:avLst/>
              </a:prstGeom>
              <a:blipFill rotWithShape="0">
                <a:blip r:embed="rId5"/>
                <a:stretch>
                  <a:fillRect l="-3550" t="-3456" r="-2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Grafik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9979" y="5190034"/>
            <a:ext cx="484089" cy="1050101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1901" y="5188935"/>
            <a:ext cx="484596" cy="1051200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11439526" y="6407150"/>
            <a:ext cx="1019174" cy="365125"/>
          </a:xfrm>
          <a:prstGeom prst="rect">
            <a:avLst/>
          </a:prstGeom>
        </p:spPr>
        <p:txBody>
          <a:bodyPr/>
          <a:lstStyle/>
          <a:p>
            <a:fld id="{54273A0B-1014-4180-A4D4-BFE83A63AC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5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803700"/>
              </p:ext>
            </p:extLst>
          </p:nvPr>
        </p:nvGraphicFramePr>
        <p:xfrm>
          <a:off x="-8812690" y="2297665"/>
          <a:ext cx="11077575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Diagramm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242875"/>
              </p:ext>
            </p:extLst>
          </p:nvPr>
        </p:nvGraphicFramePr>
        <p:xfrm>
          <a:off x="557211" y="2297658"/>
          <a:ext cx="11077575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Gruppieren 17"/>
          <p:cNvGrpSpPr/>
          <p:nvPr/>
        </p:nvGrpSpPr>
        <p:grpSpPr>
          <a:xfrm>
            <a:off x="1485897" y="2151253"/>
            <a:ext cx="9530972" cy="4526780"/>
            <a:chOff x="1485897" y="1732609"/>
            <a:chExt cx="9530972" cy="4526780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1485897" y="4997817"/>
              <a:ext cx="9530972" cy="1261572"/>
              <a:chOff x="1485897" y="5493575"/>
              <a:chExt cx="9530972" cy="1261572"/>
            </a:xfrm>
          </p:grpSpPr>
          <p:sp>
            <p:nvSpPr>
              <p:cNvPr id="22" name="Geschweifte Klammer rechts 21"/>
              <p:cNvSpPr/>
              <p:nvPr/>
            </p:nvSpPr>
            <p:spPr>
              <a:xfrm rot="5400000">
                <a:off x="6056665" y="922808"/>
                <a:ext cx="389437" cy="9530971"/>
              </a:xfrm>
              <a:prstGeom prst="rightBrace">
                <a:avLst>
                  <a:gd name="adj1" fmla="val 149960"/>
                  <a:gd name="adj2" fmla="val 50000"/>
                </a:avLst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1485897" y="6047261"/>
                <a:ext cx="953097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dirty="0" smtClean="0"/>
                  <a:t>Complete</a:t>
                </a:r>
              </a:p>
            </p:txBody>
          </p:sp>
        </p:grpSp>
        <p:cxnSp>
          <p:nvCxnSpPr>
            <p:cNvPr id="21" name="Gerader Verbinder 20"/>
            <p:cNvCxnSpPr>
              <a:endCxn id="22" idx="0"/>
            </p:cNvCxnSpPr>
            <p:nvPr/>
          </p:nvCxnSpPr>
          <p:spPr>
            <a:xfrm>
              <a:off x="11016869" y="1732609"/>
              <a:ext cx="0" cy="326520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Titel 1"/>
          <p:cNvSpPr txBox="1">
            <a:spLocks/>
          </p:cNvSpPr>
          <p:nvPr/>
        </p:nvSpPr>
        <p:spPr>
          <a:xfrm>
            <a:off x="838199" y="148816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1485897" y="2151253"/>
            <a:ext cx="7074209" cy="4526780"/>
            <a:chOff x="1485897" y="1732609"/>
            <a:chExt cx="9530972" cy="4526780"/>
          </a:xfrm>
        </p:grpSpPr>
        <p:grpSp>
          <p:nvGrpSpPr>
            <p:cNvPr id="5" name="Gruppieren 4"/>
            <p:cNvGrpSpPr/>
            <p:nvPr/>
          </p:nvGrpSpPr>
          <p:grpSpPr>
            <a:xfrm>
              <a:off x="1485897" y="4997817"/>
              <a:ext cx="9530972" cy="1261572"/>
              <a:chOff x="1485897" y="5493575"/>
              <a:chExt cx="9530972" cy="1261572"/>
            </a:xfrm>
          </p:grpSpPr>
          <p:sp>
            <p:nvSpPr>
              <p:cNvPr id="2" name="Geschweifte Klammer rechts 1"/>
              <p:cNvSpPr/>
              <p:nvPr/>
            </p:nvSpPr>
            <p:spPr>
              <a:xfrm rot="5400000">
                <a:off x="6056665" y="922808"/>
                <a:ext cx="389437" cy="9530971"/>
              </a:xfrm>
              <a:prstGeom prst="rightBrace">
                <a:avLst>
                  <a:gd name="adj1" fmla="val 149960"/>
                  <a:gd name="adj2" fmla="val 50000"/>
                </a:avLst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1485897" y="6047261"/>
                <a:ext cx="953097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dirty="0" smtClean="0"/>
                  <a:t>Pseudo-Complete</a:t>
                </a:r>
              </a:p>
            </p:txBody>
          </p:sp>
        </p:grpSp>
        <p:cxnSp>
          <p:nvCxnSpPr>
            <p:cNvPr id="15" name="Gerader Verbinder 14"/>
            <p:cNvCxnSpPr>
              <a:endCxn id="2" idx="0"/>
            </p:cNvCxnSpPr>
            <p:nvPr/>
          </p:nvCxnSpPr>
          <p:spPr>
            <a:xfrm>
              <a:off x="11016869" y="1732609"/>
              <a:ext cx="0" cy="326520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/>
          <p:cNvGrpSpPr/>
          <p:nvPr/>
        </p:nvGrpSpPr>
        <p:grpSpPr>
          <a:xfrm>
            <a:off x="1483508" y="2151253"/>
            <a:ext cx="4696955" cy="4526780"/>
            <a:chOff x="1485897" y="1732609"/>
            <a:chExt cx="9530972" cy="4526780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1485897" y="4997817"/>
              <a:ext cx="9530972" cy="1261572"/>
              <a:chOff x="1485897" y="5493575"/>
              <a:chExt cx="9530972" cy="1261572"/>
            </a:xfrm>
          </p:grpSpPr>
          <p:sp>
            <p:nvSpPr>
              <p:cNvPr id="33" name="Geschweifte Klammer rechts 32"/>
              <p:cNvSpPr/>
              <p:nvPr/>
            </p:nvSpPr>
            <p:spPr>
              <a:xfrm rot="5400000">
                <a:off x="6056665" y="922808"/>
                <a:ext cx="389437" cy="9530971"/>
              </a:xfrm>
              <a:prstGeom prst="rightBrace">
                <a:avLst>
                  <a:gd name="adj1" fmla="val 149960"/>
                  <a:gd name="adj2" fmla="val 50000"/>
                </a:avLst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1485897" y="6047261"/>
                <a:ext cx="953097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dirty="0" smtClean="0"/>
                  <a:t>Half-Complete</a:t>
                </a:r>
              </a:p>
            </p:txBody>
          </p:sp>
        </p:grpSp>
        <p:cxnSp>
          <p:nvCxnSpPr>
            <p:cNvPr id="32" name="Gerader Verbinder 31"/>
            <p:cNvCxnSpPr/>
            <p:nvPr/>
          </p:nvCxnSpPr>
          <p:spPr>
            <a:xfrm>
              <a:off x="11013653" y="1732609"/>
              <a:ext cx="0" cy="3265207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ieren 34"/>
          <p:cNvGrpSpPr/>
          <p:nvPr/>
        </p:nvGrpSpPr>
        <p:grpSpPr>
          <a:xfrm>
            <a:off x="1333041" y="2151253"/>
            <a:ext cx="2677099" cy="4526780"/>
            <a:chOff x="904062" y="1732609"/>
            <a:chExt cx="10546834" cy="4526780"/>
          </a:xfrm>
        </p:grpSpPr>
        <p:grpSp>
          <p:nvGrpSpPr>
            <p:cNvPr id="36" name="Gruppieren 35"/>
            <p:cNvGrpSpPr/>
            <p:nvPr/>
          </p:nvGrpSpPr>
          <p:grpSpPr>
            <a:xfrm>
              <a:off x="904062" y="4997817"/>
              <a:ext cx="10546834" cy="1261572"/>
              <a:chOff x="904062" y="5493575"/>
              <a:chExt cx="10546834" cy="1261572"/>
            </a:xfrm>
          </p:grpSpPr>
          <p:sp>
            <p:nvSpPr>
              <p:cNvPr id="41" name="Rechteck 40"/>
              <p:cNvSpPr/>
              <p:nvPr/>
            </p:nvSpPr>
            <p:spPr>
              <a:xfrm>
                <a:off x="904062" y="6047261"/>
                <a:ext cx="1054683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dirty="0" smtClean="0"/>
                  <a:t>Incomplete</a:t>
                </a:r>
              </a:p>
            </p:txBody>
          </p:sp>
          <p:sp>
            <p:nvSpPr>
              <p:cNvPr id="39" name="Geschweifte Klammer rechts 38"/>
              <p:cNvSpPr/>
              <p:nvPr/>
            </p:nvSpPr>
            <p:spPr>
              <a:xfrm rot="5400000">
                <a:off x="6056665" y="922808"/>
                <a:ext cx="389437" cy="9530971"/>
              </a:xfrm>
              <a:prstGeom prst="rightBrace">
                <a:avLst>
                  <a:gd name="adj1" fmla="val 149960"/>
                  <a:gd name="adj2" fmla="val 50000"/>
                </a:avLst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" name="Gerader Verbinder 37"/>
            <p:cNvCxnSpPr>
              <a:endCxn id="39" idx="0"/>
            </p:cNvCxnSpPr>
            <p:nvPr/>
          </p:nvCxnSpPr>
          <p:spPr>
            <a:xfrm>
              <a:off x="11016869" y="1732609"/>
              <a:ext cx="0" cy="326520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hteck 41"/>
              <p:cNvSpPr/>
              <p:nvPr/>
            </p:nvSpPr>
            <p:spPr>
              <a:xfrm>
                <a:off x="925418" y="1528262"/>
                <a:ext cx="12302420" cy="622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de-DE" sz="3200" b="1" i="1" smtClean="0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1" i="1" smtClean="0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3200" b="1" i="1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de-DE" sz="3200" b="1" i="1" smtClean="0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  <m:r>
                        <a:rPr lang="de-DE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sSub>
                        <m:sSubPr>
                          <m:ctrlPr>
                            <a:rPr lang="de-DE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de-DE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𝟐𝐢</m:t>
                          </m:r>
                          <m:r>
                            <a:rPr lang="de-DE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de-DE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de-DE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de-DE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de-DE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de-DE" sz="3200" b="1" i="1" smtClean="0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3200" b="1" i="1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de-DE" sz="3200" b="1" i="1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3200" b="1" i="1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de-DE" sz="3200" b="1" i="1" smtClean="0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r>
                        <a:rPr lang="de-DE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sSub>
                        <m:sSubPr>
                          <m:ctrlPr>
                            <a:rPr lang="de-DE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de-DE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𝟐𝐢</m:t>
                          </m:r>
                          <m:r>
                            <a:rPr lang="de-DE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DE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de-DE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de-DE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de-DE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de-DE" sz="3200" b="1" dirty="0" smtClean="0">
                    <a:ea typeface="Cambria Math" panose="02040503050406030204" pitchFamily="18" charset="0"/>
                  </a:rPr>
                  <a:t/>
                </a:r>
                <a:br>
                  <a:rPr lang="de-DE" sz="3200" b="1" dirty="0" smtClean="0">
                    <a:ea typeface="Cambria Math" panose="02040503050406030204" pitchFamily="18" charset="0"/>
                  </a:rPr>
                </a:br>
                <a:endParaRPr lang="de-DE" sz="3200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hteck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18" y="1528262"/>
                <a:ext cx="12302420" cy="6229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Gerader Verbinder 47"/>
          <p:cNvCxnSpPr/>
          <p:nvPr/>
        </p:nvCxnSpPr>
        <p:spPr>
          <a:xfrm>
            <a:off x="1480728" y="2151253"/>
            <a:ext cx="0" cy="326520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11439526" y="6407150"/>
            <a:ext cx="1019174" cy="365125"/>
          </a:xfrm>
          <a:prstGeom prst="rect">
            <a:avLst/>
          </a:prstGeom>
        </p:spPr>
        <p:txBody>
          <a:bodyPr/>
          <a:lstStyle/>
          <a:p>
            <a:fld id="{54273A0B-1014-4180-A4D4-BFE83A63AC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0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80" y="99821"/>
            <a:ext cx="7230757" cy="6581907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83894" y="892366"/>
            <a:ext cx="6962660" cy="429658"/>
          </a:xfrm>
          <a:prstGeom prst="rect">
            <a:avLst/>
          </a:prstGeom>
          <a:noFill/>
          <a:ln w="25400">
            <a:solidFill>
              <a:srgbClr val="572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7634689" y="771179"/>
            <a:ext cx="455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</a:t>
            </a:r>
            <a:r>
              <a:rPr lang="en-US" sz="4000" dirty="0" smtClean="0"/>
              <a:t>nner-domain terms</a:t>
            </a:r>
            <a:endParaRPr lang="en-US" sz="4000" dirty="0"/>
          </a:p>
        </p:txBody>
      </p:sp>
      <p:sp>
        <p:nvSpPr>
          <p:cNvPr id="40" name="Rechteck 39"/>
          <p:cNvSpPr/>
          <p:nvPr/>
        </p:nvSpPr>
        <p:spPr>
          <a:xfrm>
            <a:off x="583894" y="1342222"/>
            <a:ext cx="6962660" cy="916236"/>
          </a:xfrm>
          <a:prstGeom prst="rect">
            <a:avLst/>
          </a:prstGeom>
          <a:noFill/>
          <a:ln w="25400">
            <a:solidFill>
              <a:srgbClr val="572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feld 42"/>
          <p:cNvSpPr txBox="1"/>
          <p:nvPr/>
        </p:nvSpPr>
        <p:spPr>
          <a:xfrm>
            <a:off x="7634689" y="1397307"/>
            <a:ext cx="455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complete sequences </a:t>
            </a:r>
          </a:p>
        </p:txBody>
      </p:sp>
      <p:sp>
        <p:nvSpPr>
          <p:cNvPr id="44" name="Rechteck 43"/>
          <p:cNvSpPr/>
          <p:nvPr/>
        </p:nvSpPr>
        <p:spPr>
          <a:xfrm>
            <a:off x="583894" y="2278656"/>
            <a:ext cx="6962660" cy="4045026"/>
          </a:xfrm>
          <a:prstGeom prst="rect">
            <a:avLst/>
          </a:prstGeom>
          <a:noFill/>
          <a:ln w="25400">
            <a:solidFill>
              <a:srgbClr val="572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feld 44"/>
          <p:cNvSpPr txBox="1"/>
          <p:nvPr/>
        </p:nvSpPr>
        <p:spPr>
          <a:xfrm>
            <a:off x="7634688" y="2228212"/>
            <a:ext cx="45573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</a:t>
            </a:r>
            <a:r>
              <a:rPr lang="en-US" sz="4000" dirty="0" smtClean="0"/>
              <a:t>ast sequence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pseudo-complete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half-complete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incomplete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sp>
        <p:nvSpPr>
          <p:cNvPr id="46" name="Rechteck 45"/>
          <p:cNvSpPr/>
          <p:nvPr/>
        </p:nvSpPr>
        <p:spPr>
          <a:xfrm>
            <a:off x="583894" y="3822853"/>
            <a:ext cx="4170986" cy="716096"/>
          </a:xfrm>
          <a:prstGeom prst="rect">
            <a:avLst/>
          </a:prstGeom>
          <a:noFill/>
          <a:ln w="25400">
            <a:solidFill>
              <a:srgbClr val="EE25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4754879" y="3822853"/>
            <a:ext cx="2780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EE251E"/>
                </a:solidFill>
              </a:rPr>
              <a:t>Belaïd</a:t>
            </a:r>
            <a:r>
              <a:rPr lang="en-US" sz="4000" dirty="0" smtClean="0">
                <a:solidFill>
                  <a:srgbClr val="EE251E"/>
                </a:solidFill>
              </a:rPr>
              <a:t> et al.</a:t>
            </a:r>
            <a:endParaRPr lang="en-US" sz="4000" dirty="0">
              <a:solidFill>
                <a:srgbClr val="EE251E"/>
              </a:solidFill>
            </a:endParaRPr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666" y="5009587"/>
            <a:ext cx="763864" cy="1656998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583894" y="2867322"/>
            <a:ext cx="4170986" cy="527219"/>
          </a:xfrm>
          <a:prstGeom prst="rect">
            <a:avLst/>
          </a:prstGeom>
          <a:noFill/>
          <a:ln w="25400">
            <a:solidFill>
              <a:srgbClr val="EE25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4754881" y="2776988"/>
            <a:ext cx="27916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EE251E"/>
                </a:solidFill>
              </a:rPr>
              <a:t>Barthe</a:t>
            </a:r>
            <a:r>
              <a:rPr lang="en-US" sz="4000" dirty="0" smtClean="0">
                <a:solidFill>
                  <a:srgbClr val="EE251E"/>
                </a:solidFill>
              </a:rPr>
              <a:t> et al.</a:t>
            </a:r>
            <a:endParaRPr lang="en-US" sz="4000" dirty="0">
              <a:solidFill>
                <a:srgbClr val="EE251E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83894" y="4703651"/>
            <a:ext cx="4170986" cy="1371285"/>
          </a:xfrm>
          <a:prstGeom prst="rect">
            <a:avLst/>
          </a:prstGeom>
          <a:noFill/>
          <a:ln w="25400">
            <a:solidFill>
              <a:srgbClr val="EE25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4754878" y="5029071"/>
            <a:ext cx="2791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EE251E"/>
                </a:solidFill>
              </a:rPr>
              <a:t>DOM</a:t>
            </a:r>
            <a:endParaRPr lang="en-US" sz="4000" dirty="0">
              <a:solidFill>
                <a:srgbClr val="EE251E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11439526" y="6407150"/>
            <a:ext cx="1019174" cy="365125"/>
          </a:xfrm>
          <a:prstGeom prst="rect">
            <a:avLst/>
          </a:prstGeom>
        </p:spPr>
        <p:txBody>
          <a:bodyPr/>
          <a:lstStyle/>
          <a:p>
            <a:fld id="{54273A0B-1014-4180-A4D4-BFE83A63AC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40" grpId="0" animBg="1"/>
      <p:bldP spid="43" grpId="0"/>
      <p:bldP spid="44" grpId="0" animBg="1"/>
      <p:bldP spid="45" grpId="0"/>
      <p:bldP spid="46" grpId="0" animBg="1"/>
      <p:bldP spid="10" grpId="0"/>
      <p:bldP spid="12" grpId="0" animBg="1"/>
      <p:bldP spid="13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/>
        </p:nvGrpSpPr>
        <p:grpSpPr>
          <a:xfrm>
            <a:off x="6720088" y="2110429"/>
            <a:ext cx="3318387" cy="1569660"/>
            <a:chOff x="4041056" y="3028336"/>
            <a:chExt cx="3318387" cy="1569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feld 15"/>
                <p:cNvSpPr txBox="1"/>
                <p:nvPr/>
              </p:nvSpPr>
              <p:spPr>
                <a:xfrm>
                  <a:off x="4041056" y="3028336"/>
                  <a:ext cx="806247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9600" dirty="0"/>
                </a:p>
              </p:txBody>
            </p:sp>
          </mc:Choice>
          <mc:Fallback xmlns="">
            <p:sp>
              <p:nvSpPr>
                <p:cNvPr id="7" name="Textfeld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056" y="3028336"/>
                  <a:ext cx="806247" cy="156966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>
                  <a:off x="5265172" y="3028336"/>
                  <a:ext cx="909486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9600" dirty="0"/>
                </a:p>
              </p:txBody>
            </p:sp>
          </mc:Choice>
          <mc:Fallback xmlns="">
            <p:sp>
              <p:nvSpPr>
                <p:cNvPr id="8" name="Textfeld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172" y="3028336"/>
                  <a:ext cx="909486" cy="15696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6592527" y="3028336"/>
                  <a:ext cx="766916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9600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2527" y="3028336"/>
                  <a:ext cx="766916" cy="156966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Grafik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455" y="4162724"/>
            <a:ext cx="4433958" cy="2175821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3144" y="1711668"/>
            <a:ext cx="7228855" cy="2574582"/>
          </a:xfrm>
          <a:prstGeom prst="rect">
            <a:avLst/>
          </a:prstGeom>
        </p:spPr>
      </p:pic>
      <p:sp>
        <p:nvSpPr>
          <p:cNvPr id="47" name="Ovale Legende 46"/>
          <p:cNvSpPr/>
          <p:nvPr/>
        </p:nvSpPr>
        <p:spPr>
          <a:xfrm>
            <a:off x="6372225" y="3733800"/>
            <a:ext cx="4981576" cy="2914650"/>
          </a:xfrm>
          <a:prstGeom prst="wedgeEllipseCallout">
            <a:avLst>
              <a:gd name="adj1" fmla="val -64074"/>
              <a:gd name="adj2" fmla="val -71784"/>
            </a:avLst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Titel 1"/>
          <p:cNvSpPr txBox="1">
            <a:spLocks/>
          </p:cNvSpPr>
          <p:nvPr/>
        </p:nvSpPr>
        <p:spPr>
          <a:xfrm>
            <a:off x="1" y="14881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UMA in Hardware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0625" y="286546"/>
            <a:ext cx="484089" cy="1050101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1154" y="309222"/>
            <a:ext cx="484596" cy="105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Inhaltsplatzhalter 11"/>
              <p:cNvSpPr>
                <a:spLocks noGrp="1"/>
              </p:cNvSpPr>
              <p:nvPr>
                <p:ph idx="1"/>
              </p:nvPr>
            </p:nvSpPr>
            <p:spPr>
              <a:xfrm>
                <a:off x="57404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Following DOM paradigm</a:t>
                </a:r>
              </a:p>
              <a:p>
                <a:r>
                  <a:rPr lang="en-US" dirty="0" smtClean="0"/>
                  <a:t>Split into submodules</a:t>
                </a:r>
              </a:p>
              <a:p>
                <a:r>
                  <a:rPr lang="en-US" dirty="0"/>
                  <a:t>D</a:t>
                </a:r>
                <a:r>
                  <a:rPr lang="en-US" dirty="0" smtClean="0"/>
                  <a:t>omain </a:t>
                </a:r>
                <a:r>
                  <a:rPr lang="en-US" dirty="0"/>
                  <a:t>separation</a:t>
                </a:r>
              </a:p>
              <a:p>
                <a:r>
                  <a:rPr lang="en-US" dirty="0" smtClean="0"/>
                  <a:t>Constant latency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12" name="Inhaltsplatzhalt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040" y="1825624"/>
                <a:ext cx="10515600" cy="5032375"/>
              </a:xfrm>
              <a:blipFill rotWithShape="0">
                <a:blip r:embed="rId10"/>
                <a:stretch>
                  <a:fillRect l="-1043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bgerundetes Rechteck 13"/>
          <p:cNvSpPr/>
          <p:nvPr/>
        </p:nvSpPr>
        <p:spPr>
          <a:xfrm>
            <a:off x="6991351" y="4286250"/>
            <a:ext cx="723900" cy="178117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bgerundetes Rechteck 48"/>
          <p:cNvSpPr/>
          <p:nvPr/>
        </p:nvSpPr>
        <p:spPr>
          <a:xfrm>
            <a:off x="7772400" y="4286249"/>
            <a:ext cx="723900" cy="1781175"/>
          </a:xfrm>
          <a:prstGeom prst="roundRect">
            <a:avLst/>
          </a:prstGeom>
          <a:noFill/>
          <a:ln w="38100">
            <a:solidFill>
              <a:srgbClr val="572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bgerundetes Rechteck 49"/>
          <p:cNvSpPr/>
          <p:nvPr/>
        </p:nvSpPr>
        <p:spPr>
          <a:xfrm>
            <a:off x="8550631" y="4286248"/>
            <a:ext cx="723900" cy="1781175"/>
          </a:xfrm>
          <a:prstGeom prst="roundRect">
            <a:avLst/>
          </a:prstGeom>
          <a:noFill/>
          <a:ln w="38100">
            <a:solidFill>
              <a:srgbClr val="EEA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bgerundetes Rechteck 50"/>
          <p:cNvSpPr/>
          <p:nvPr/>
        </p:nvSpPr>
        <p:spPr>
          <a:xfrm>
            <a:off x="10038475" y="4286248"/>
            <a:ext cx="723900" cy="1781175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Gerade Verbindung mit Pfeil 51"/>
          <p:cNvCxnSpPr/>
          <p:nvPr/>
        </p:nvCxnSpPr>
        <p:spPr>
          <a:xfrm>
            <a:off x="5856571" y="822324"/>
            <a:ext cx="324000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H="1">
            <a:off x="5489954" y="822324"/>
            <a:ext cx="324000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9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2" grpId="0" uiExpand="1" build="p"/>
      <p:bldP spid="14" grpId="0" animBg="1"/>
      <p:bldP spid="49" grpId="0" animBg="1"/>
      <p:bldP spid="50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Back to the Randomness Gap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 rot="16200000">
            <a:off x="-1350525" y="3901113"/>
            <a:ext cx="357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randomness</a:t>
            </a:r>
            <a:endParaRPr lang="en-US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0" y="620411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protection order</a:t>
            </a:r>
            <a:endParaRPr lang="en-US" sz="2400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851914"/>
              </p:ext>
            </p:extLst>
          </p:nvPr>
        </p:nvGraphicFramePr>
        <p:xfrm>
          <a:off x="622935" y="1690687"/>
          <a:ext cx="10936753" cy="4977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uppieren 2"/>
          <p:cNvGrpSpPr/>
          <p:nvPr/>
        </p:nvGrpSpPr>
        <p:grpSpPr>
          <a:xfrm>
            <a:off x="2219218" y="1879955"/>
            <a:ext cx="8854612" cy="3318769"/>
            <a:chOff x="2219218" y="1879955"/>
            <a:chExt cx="8854612" cy="3318769"/>
          </a:xfrm>
        </p:grpSpPr>
        <p:cxnSp>
          <p:nvCxnSpPr>
            <p:cNvPr id="4" name="Gerade Verbindung mit Pfeil 3"/>
            <p:cNvCxnSpPr/>
            <p:nvPr/>
          </p:nvCxnSpPr>
          <p:spPr>
            <a:xfrm>
              <a:off x="2219218" y="4952144"/>
              <a:ext cx="0" cy="24658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>
              <a:off x="2885327" y="4354530"/>
              <a:ext cx="0" cy="26884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>
            <a:xfrm>
              <a:off x="3582257" y="3931015"/>
              <a:ext cx="0" cy="50742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>
            <a:xfrm>
              <a:off x="4258639" y="3600530"/>
              <a:ext cx="0" cy="365295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>
              <a:off x="4945295" y="3331690"/>
              <a:ext cx="0" cy="26884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>
              <a:off x="5631951" y="3062850"/>
              <a:ext cx="0" cy="42008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>
              <a:off x="6308333" y="2887628"/>
              <a:ext cx="0" cy="48229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/>
            <p:nvPr/>
          </p:nvCxnSpPr>
          <p:spPr>
            <a:xfrm>
              <a:off x="6974441" y="2691296"/>
              <a:ext cx="0" cy="44232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>
              <a:off x="7650823" y="2514923"/>
              <a:ext cx="0" cy="372705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>
              <a:off x="8347753" y="2363698"/>
              <a:ext cx="0" cy="42059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>
              <a:off x="9034409" y="2239338"/>
              <a:ext cx="0" cy="493588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/>
            <p:cNvCxnSpPr/>
            <p:nvPr/>
          </p:nvCxnSpPr>
          <p:spPr>
            <a:xfrm>
              <a:off x="9710791" y="2116904"/>
              <a:ext cx="0" cy="44136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>
            <a:xfrm>
              <a:off x="10397448" y="1973707"/>
              <a:ext cx="0" cy="42017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/>
            <p:cNvCxnSpPr/>
            <p:nvPr/>
          </p:nvCxnSpPr>
          <p:spPr>
            <a:xfrm>
              <a:off x="11073830" y="1879955"/>
              <a:ext cx="0" cy="442005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312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el 1"/>
          <p:cNvSpPr txBox="1">
            <a:spLocks/>
          </p:cNvSpPr>
          <p:nvPr/>
        </p:nvSpPr>
        <p:spPr>
          <a:xfrm>
            <a:off x="711199" y="148816"/>
            <a:ext cx="11480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Ascon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Case Study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50" y="3196818"/>
            <a:ext cx="8268302" cy="3412354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413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AE scheme</a:t>
            </a:r>
            <a:endParaRPr lang="en-US" dirty="0"/>
          </a:p>
          <a:p>
            <a:r>
              <a:rPr lang="en-US" dirty="0"/>
              <a:t>Round 3 CAESAR candidate</a:t>
            </a:r>
          </a:p>
          <a:p>
            <a:r>
              <a:rPr lang="en-US" dirty="0"/>
              <a:t>128-bit key &amp; </a:t>
            </a:r>
            <a:r>
              <a:rPr lang="en-US" dirty="0" smtClean="0"/>
              <a:t>nonce</a:t>
            </a:r>
          </a:p>
          <a:p>
            <a:r>
              <a:rPr lang="en-US" dirty="0"/>
              <a:t>64 or 128 bit </a:t>
            </a:r>
            <a:r>
              <a:rPr lang="en-US" dirty="0" smtClean="0"/>
              <a:t>rate</a:t>
            </a:r>
            <a:endParaRPr lang="en-US" dirty="0"/>
          </a:p>
          <a:p>
            <a:r>
              <a:rPr lang="en-US" dirty="0" smtClean="0"/>
              <a:t>1-64 S-boxes (5-bit)</a:t>
            </a:r>
          </a:p>
          <a:p>
            <a:r>
              <a:rPr lang="en-US" dirty="0" smtClean="0"/>
              <a:t>generic protection</a:t>
            </a:r>
          </a:p>
          <a:p>
            <a:r>
              <a:rPr lang="en-US" dirty="0" smtClean="0"/>
              <a:t>pipelined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9" name="Gruppieren 8"/>
          <p:cNvGrpSpPr/>
          <p:nvPr/>
        </p:nvGrpSpPr>
        <p:grpSpPr>
          <a:xfrm>
            <a:off x="4902200" y="1362655"/>
            <a:ext cx="7239000" cy="3374445"/>
            <a:chOff x="4927600" y="981655"/>
            <a:chExt cx="7239000" cy="3374445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8400" y="981655"/>
              <a:ext cx="7150101" cy="3019639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4927600" y="1143000"/>
              <a:ext cx="7239000" cy="2705100"/>
            </a:xfrm>
            <a:prstGeom prst="rect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Gerader Verbinder 7"/>
            <p:cNvCxnSpPr>
              <a:endCxn id="6" idx="2"/>
            </p:cNvCxnSpPr>
            <p:nvPr/>
          </p:nvCxnSpPr>
          <p:spPr>
            <a:xfrm flipV="1">
              <a:off x="7429500" y="3848100"/>
              <a:ext cx="1117600" cy="508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prstDash val="sysDash"/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275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el 1"/>
          <p:cNvSpPr txBox="1">
            <a:spLocks/>
          </p:cNvSpPr>
          <p:nvPr/>
        </p:nvSpPr>
        <p:spPr>
          <a:xfrm>
            <a:off x="698499" y="148816"/>
            <a:ext cx="114935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Area: </a:t>
            </a:r>
            <a:r>
              <a:rPr lang="en-US" cap="small" dirty="0" err="1">
                <a:latin typeface="Arial" panose="020B0604020202020204" pitchFamily="34" charset="0"/>
                <a:cs typeface="Arial" panose="020B0604020202020204" pitchFamily="34" charset="0"/>
              </a:rPr>
              <a:t>Ascon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-Single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Sbox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41300" y="1825625"/>
            <a:ext cx="1051560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095413"/>
              </p:ext>
            </p:extLst>
          </p:nvPr>
        </p:nvGraphicFramePr>
        <p:xfrm>
          <a:off x="2459145" y="1843710"/>
          <a:ext cx="7189680" cy="431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2390774" y="1474378"/>
            <a:ext cx="75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kGE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9820275" y="1834185"/>
            <a:ext cx="8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72CFF"/>
                </a:solidFill>
              </a:rPr>
              <a:t>UMA</a:t>
            </a:r>
            <a:endParaRPr lang="en-US" sz="2400" b="1" dirty="0">
              <a:solidFill>
                <a:srgbClr val="572CFF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9791700" y="2203517"/>
            <a:ext cx="8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EA500"/>
                </a:solidFill>
              </a:rPr>
              <a:t>DOM</a:t>
            </a:r>
            <a:endParaRPr lang="en-US" sz="2400" b="1" dirty="0">
              <a:solidFill>
                <a:srgbClr val="EEA5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08981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protection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el 1"/>
          <p:cNvSpPr txBox="1">
            <a:spLocks/>
          </p:cNvSpPr>
          <p:nvPr/>
        </p:nvSpPr>
        <p:spPr>
          <a:xfrm>
            <a:off x="698499" y="148816"/>
            <a:ext cx="114935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Area: </a:t>
            </a:r>
            <a:r>
              <a:rPr lang="en-US" cap="small" dirty="0">
                <a:latin typeface="Arial" panose="020B0604020202020204" pitchFamily="34" charset="0"/>
                <a:cs typeface="Arial" panose="020B0604020202020204" pitchFamily="34" charset="0"/>
              </a:rPr>
              <a:t>Ascon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-64 S-box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41300" y="1825625"/>
            <a:ext cx="1051560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2390774" y="1474378"/>
            <a:ext cx="75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kGE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9820275" y="1834185"/>
            <a:ext cx="8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72CFF"/>
                </a:solidFill>
              </a:rPr>
              <a:t>UMA</a:t>
            </a:r>
            <a:endParaRPr lang="en-US" sz="2400" b="1" dirty="0">
              <a:solidFill>
                <a:srgbClr val="572CFF"/>
              </a:solidFill>
            </a:endParaRPr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577234"/>
              </p:ext>
            </p:extLst>
          </p:nvPr>
        </p:nvGraphicFramePr>
        <p:xfrm>
          <a:off x="2287694" y="1855143"/>
          <a:ext cx="7361131" cy="430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0" y="608981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protection order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9791700" y="2203517"/>
            <a:ext cx="8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EA500"/>
                </a:solidFill>
              </a:rPr>
              <a:t>DOM</a:t>
            </a:r>
            <a:endParaRPr lang="en-US" sz="2400" b="1" dirty="0">
              <a:solidFill>
                <a:srgbClr val="EEA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el 1"/>
          <p:cNvSpPr txBox="1">
            <a:spLocks/>
          </p:cNvSpPr>
          <p:nvPr/>
        </p:nvSpPr>
        <p:spPr>
          <a:xfrm>
            <a:off x="698499" y="148816"/>
            <a:ext cx="114935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Throughput: </a:t>
            </a:r>
            <a:r>
              <a:rPr lang="en-US" cap="sm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Ascon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-Single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Sbox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41300" y="1825625"/>
            <a:ext cx="1051560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2390774" y="1474378"/>
            <a:ext cx="87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[Mb/s]</a:t>
            </a:r>
            <a:endParaRPr lang="en-US" dirty="0"/>
          </a:p>
        </p:txBody>
      </p:sp>
      <p:graphicFrame>
        <p:nvGraphicFramePr>
          <p:cNvPr id="21" name="Diagram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608360"/>
              </p:ext>
            </p:extLst>
          </p:nvPr>
        </p:nvGraphicFramePr>
        <p:xfrm>
          <a:off x="2514598" y="1854025"/>
          <a:ext cx="7134227" cy="432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feld 23"/>
          <p:cNvSpPr txBox="1"/>
          <p:nvPr/>
        </p:nvSpPr>
        <p:spPr>
          <a:xfrm>
            <a:off x="9820275" y="1834185"/>
            <a:ext cx="8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72CFF"/>
                </a:solidFill>
              </a:rPr>
              <a:t>UMA</a:t>
            </a:r>
            <a:endParaRPr lang="en-US" sz="2400" b="1" dirty="0">
              <a:solidFill>
                <a:srgbClr val="572C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0" y="608981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protection order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9791700" y="2203517"/>
            <a:ext cx="8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EA500"/>
                </a:solidFill>
              </a:rPr>
              <a:t>DOM</a:t>
            </a:r>
            <a:endParaRPr lang="en-US" sz="2400" b="1" dirty="0">
              <a:solidFill>
                <a:srgbClr val="EEA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el 1"/>
          <p:cNvSpPr txBox="1">
            <a:spLocks/>
          </p:cNvSpPr>
          <p:nvPr/>
        </p:nvSpPr>
        <p:spPr>
          <a:xfrm>
            <a:off x="698499" y="148816"/>
            <a:ext cx="114935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Throughput: </a:t>
            </a:r>
            <a:r>
              <a:rPr lang="en-US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Ascon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-64 S-box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41300" y="1825625"/>
            <a:ext cx="1051560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2390774" y="1474378"/>
            <a:ext cx="87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[Mb/s]</a:t>
            </a:r>
            <a:endParaRPr lang="en-US" dirty="0"/>
          </a:p>
        </p:txBody>
      </p:sp>
      <p:graphicFrame>
        <p:nvGraphicFramePr>
          <p:cNvPr id="21" name="Diagram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531515"/>
              </p:ext>
            </p:extLst>
          </p:nvPr>
        </p:nvGraphicFramePr>
        <p:xfrm>
          <a:off x="2514598" y="1854025"/>
          <a:ext cx="7134227" cy="432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feld 21"/>
          <p:cNvSpPr txBox="1"/>
          <p:nvPr/>
        </p:nvSpPr>
        <p:spPr>
          <a:xfrm>
            <a:off x="9820275" y="5029508"/>
            <a:ext cx="227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Single S-box variants</a:t>
            </a:r>
            <a:endParaRPr lang="en-US" b="1" dirty="0"/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9448801" y="5380754"/>
            <a:ext cx="646111" cy="2199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9820275" y="1834185"/>
            <a:ext cx="8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72CFF"/>
                </a:solidFill>
              </a:rPr>
              <a:t>UMA</a:t>
            </a:r>
            <a:endParaRPr lang="en-US" sz="2400" b="1" dirty="0">
              <a:solidFill>
                <a:srgbClr val="572C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0" y="608981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protection order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9791700" y="2203517"/>
            <a:ext cx="8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EA500"/>
                </a:solidFill>
              </a:rPr>
              <a:t>DOM</a:t>
            </a:r>
            <a:endParaRPr lang="en-US" sz="2400" b="1" dirty="0">
              <a:solidFill>
                <a:srgbClr val="EEA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8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 uiExpand="1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this work…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8" y="1816100"/>
                <a:ext cx="5157787" cy="4373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Unified Masking Approach (UMA)</a:t>
                </a:r>
              </a:p>
              <a:p>
                <a:pPr lvl="1"/>
                <a:r>
                  <a:rPr lang="en-US" dirty="0" smtClean="0"/>
                  <a:t>combines SW &amp; HW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+1)/4</m:t>
                    </m:r>
                  </m:oMath>
                </a14:m>
                <a:r>
                  <a:rPr lang="en-US" dirty="0" smtClean="0"/>
                  <a:t> randomness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shares</a:t>
                </a:r>
              </a:p>
              <a:p>
                <a:pPr lvl="1"/>
                <a:r>
                  <a:rPr lang="en-US" dirty="0" smtClean="0"/>
                  <a:t>generic,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=0→∞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 smtClean="0"/>
                  <a:t>glitch resistant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8" y="1816100"/>
                <a:ext cx="5157787" cy="4373563"/>
              </a:xfrm>
              <a:blipFill rotWithShape="0">
                <a:blip r:embed="rId3"/>
                <a:stretch>
                  <a:fillRect l="-2482" t="-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10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200" y="1816100"/>
                <a:ext cx="6252210" cy="4373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HW case study</a:t>
                </a:r>
              </a:p>
              <a:p>
                <a:pPr lvl="1"/>
                <a:r>
                  <a:rPr lang="en-US" dirty="0" err="1" smtClean="0"/>
                  <a:t>Ascon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UMA vs. DOM</a:t>
                </a:r>
              </a:p>
              <a:p>
                <a:pPr lvl="1"/>
                <a:r>
                  <a:rPr lang="en-US" dirty="0" smtClean="0"/>
                  <a:t>single &amp; 64 S-box</a:t>
                </a:r>
              </a:p>
              <a:p>
                <a:pPr lvl="1"/>
                <a:r>
                  <a:rPr lang="en-US" dirty="0" smtClean="0"/>
                  <a:t>results for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=1→15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 smtClean="0">
                    <a:hlinkClick r:id="rId4"/>
                  </a:rPr>
                  <a:t>github.com/</a:t>
                </a:r>
                <a:r>
                  <a:rPr lang="en-US" dirty="0" err="1" smtClean="0">
                    <a:hlinkClick r:id="rId4"/>
                  </a:rPr>
                  <a:t>hgrosz</a:t>
                </a:r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Inhaltsplatzhalt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200" y="1816100"/>
                <a:ext cx="6252210" cy="4373563"/>
              </a:xfrm>
              <a:blipFill rotWithShape="0">
                <a:blip r:embed="rId5"/>
                <a:stretch>
                  <a:fillRect l="-2049" t="-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/>
          <p:cNvSpPr/>
          <p:nvPr/>
        </p:nvSpPr>
        <p:spPr>
          <a:xfrm>
            <a:off x="0" y="5298897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“Does randomness reduction pay off?”</a:t>
            </a:r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6417" y="3536756"/>
            <a:ext cx="1115783" cy="121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1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didn’t we forget something…?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8" y="2166926"/>
                <a:ext cx="5157787" cy="402273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Which RNG?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Ascon as PRNG (</a:t>
                </a:r>
                <a:r>
                  <a:rPr lang="en-US" dirty="0"/>
                  <a:t>GrossWDE15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64 bits every 6 cycles</a:t>
                </a:r>
              </a:p>
              <a:p>
                <a:pPr lvl="1"/>
                <a:r>
                  <a:rPr lang="en-US" dirty="0" smtClean="0"/>
                  <a:t>+ 7.1 </a:t>
                </a:r>
                <a:r>
                  <a:rPr lang="en-US" dirty="0" err="1" smtClean="0"/>
                  <a:t>kGE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Randomness bottleneck</a:t>
                </a:r>
              </a:p>
              <a:p>
                <a:pPr lvl="1"/>
                <a:r>
                  <a:rPr lang="en-US" dirty="0" smtClean="0"/>
                  <a:t>DOM from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de-DE" b="0" dirty="0" smtClean="0"/>
              </a:p>
              <a:p>
                <a:pPr lvl="1"/>
                <a:r>
                  <a:rPr lang="en-US" dirty="0" smtClean="0"/>
                  <a:t>UMA from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endParaRPr lang="de-DE" dirty="0"/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8" y="2166926"/>
                <a:ext cx="5157787" cy="4022737"/>
              </a:xfrm>
              <a:blipFill rotWithShape="0">
                <a:blip r:embed="rId3"/>
                <a:stretch>
                  <a:fillRect l="-2128" t="-2424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Inhaltsplatzhalt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7231075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11271370" y="2473892"/>
            <a:ext cx="8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72CFF"/>
                </a:solidFill>
              </a:rPr>
              <a:t>UMA</a:t>
            </a:r>
            <a:endParaRPr lang="en-US" sz="2400" b="1" dirty="0">
              <a:solidFill>
                <a:srgbClr val="572CFF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26150" y="2166926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#PRNGs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6172200" y="6089811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protection order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11271369" y="2839465"/>
            <a:ext cx="8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EA500"/>
                </a:solidFill>
              </a:rPr>
              <a:t>DOM</a:t>
            </a:r>
            <a:endParaRPr lang="en-US" sz="2400" b="1" dirty="0">
              <a:solidFill>
                <a:srgbClr val="EEA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8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Graphic spid="9" grpId="0" uiExpand="1">
        <p:bldSub>
          <a:bldChart bld="series"/>
        </p:bldSub>
      </p:bldGraphic>
      <p:bldP spid="12" grpId="0"/>
      <p:bldP spid="15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Area 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Randomness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225674" y="1474378"/>
            <a:ext cx="75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kGE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0" y="608981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protection order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9388475" y="1834185"/>
            <a:ext cx="8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72CFF"/>
                </a:solidFill>
              </a:rPr>
              <a:t>UMA</a:t>
            </a:r>
            <a:endParaRPr lang="en-US" sz="2400" b="1" dirty="0">
              <a:solidFill>
                <a:srgbClr val="572CFF"/>
              </a:solidFill>
            </a:endParaRPr>
          </a:p>
        </p:txBody>
      </p:sp>
      <p:graphicFrame>
        <p:nvGraphicFramePr>
          <p:cNvPr id="20" name="Diagramm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089032"/>
              </p:ext>
            </p:extLst>
          </p:nvPr>
        </p:nvGraphicFramePr>
        <p:xfrm>
          <a:off x="1958973" y="1855143"/>
          <a:ext cx="7372351" cy="434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9462850" y="3233210"/>
            <a:ext cx="227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Single S-box variants</a:t>
            </a:r>
            <a:endParaRPr lang="en-US" b="1" dirty="0"/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9091376" y="3584456"/>
            <a:ext cx="646111" cy="2199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9388474" y="2185431"/>
            <a:ext cx="8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EA500"/>
                </a:solidFill>
              </a:rPr>
              <a:t>DOM</a:t>
            </a:r>
            <a:endParaRPr lang="en-US" sz="2400" b="1" dirty="0">
              <a:solidFill>
                <a:srgbClr val="EEA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7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Introduction of UMA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asking in SW and HW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~d(d+1)/4 randomness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UMA vs. DOM masked </a:t>
            </a:r>
            <a:r>
              <a:rPr lang="en-US" cap="small" dirty="0" smtClean="0">
                <a:sym typeface="Wingdings" panose="05000000000000000000" pitchFamily="2" charset="2"/>
              </a:rPr>
              <a:t>Ascon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generic protection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customizable (rate, S-Boxes, rounds, …)</a:t>
            </a:r>
          </a:p>
          <a:p>
            <a:pPr lvl="1"/>
            <a:r>
              <a:rPr lang="en-US" dirty="0" smtClean="0">
                <a:hlinkClick r:id="rId3"/>
              </a:rPr>
              <a:t>github.com/</a:t>
            </a:r>
            <a:r>
              <a:rPr lang="en-US" dirty="0" err="1" smtClean="0">
                <a:hlinkClick r:id="rId3"/>
              </a:rPr>
              <a:t>hgrosz</a:t>
            </a:r>
            <a:endParaRPr lang="en-US" dirty="0"/>
          </a:p>
          <a:p>
            <a:pPr lvl="1"/>
            <a:r>
              <a:rPr lang="en-US" dirty="0"/>
              <a:t>including </a:t>
            </a:r>
            <a:r>
              <a:rPr lang="en-US" dirty="0" err="1"/>
              <a:t>Ascon</a:t>
            </a:r>
            <a:r>
              <a:rPr lang="en-US" dirty="0"/>
              <a:t>, AES, Keccak, RISC-V, … 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Randomness reduction does pay off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randomness = bottleneck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save randomness  save area  increase throughput</a:t>
            </a:r>
          </a:p>
          <a:p>
            <a:pPr lvl="1"/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413" y="3220720"/>
            <a:ext cx="2077204" cy="221964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7580438" y="2201177"/>
            <a:ext cx="21531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gradFill flip="none" rotWithShape="1">
                  <a:gsLst>
                    <a:gs pos="50000">
                      <a:srgbClr val="572CFF"/>
                    </a:gs>
                    <a:gs pos="50000">
                      <a:srgbClr val="EEA500"/>
                    </a:gs>
                  </a:gsLst>
                  <a:lin ang="0" scaled="0"/>
                  <a:tileRect/>
                </a:gradFill>
              </a:rPr>
              <a:t>UMA</a:t>
            </a:r>
            <a:endParaRPr lang="en-US" sz="7200" dirty="0"/>
          </a:p>
        </p:txBody>
      </p:sp>
      <p:sp>
        <p:nvSpPr>
          <p:cNvPr id="8" name="Rechteck 7"/>
          <p:cNvSpPr/>
          <p:nvPr/>
        </p:nvSpPr>
        <p:spPr>
          <a:xfrm>
            <a:off x="11325225" y="6067425"/>
            <a:ext cx="771525" cy="790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5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87554" y="749299"/>
            <a:ext cx="8216898" cy="1332820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R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econciling d + 1 Masking </a:t>
            </a:r>
            <a:b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</a:b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in Hardware and Software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4671365"/>
            <a:ext cx="12192000" cy="915960"/>
          </a:xfrm>
          <a:effectLst/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Hannes Gross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Stefan Mangard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 University of Technology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Gerader Verbinder 10"/>
          <p:cNvCxnSpPr/>
          <p:nvPr/>
        </p:nvCxnSpPr>
        <p:spPr>
          <a:xfrm>
            <a:off x="1981199" y="760842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1987553" y="2050864"/>
            <a:ext cx="8216899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91" y="5809842"/>
            <a:ext cx="1838614" cy="676766"/>
          </a:xfrm>
          <a:prstGeom prst="rect">
            <a:avLst/>
          </a:prstGeom>
        </p:spPr>
      </p:pic>
      <p:cxnSp>
        <p:nvCxnSpPr>
          <p:cNvPr id="50" name="Gerade Verbindung mit Pfeil 49"/>
          <p:cNvCxnSpPr/>
          <p:nvPr/>
        </p:nvCxnSpPr>
        <p:spPr>
          <a:xfrm flipH="1">
            <a:off x="5223064" y="2986155"/>
            <a:ext cx="360000" cy="0"/>
          </a:xfrm>
          <a:prstGeom prst="straightConnector1">
            <a:avLst/>
          </a:prstGeom>
          <a:ln w="50800">
            <a:solidFill>
              <a:srgbClr val="572C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/>
          <p:cNvGrpSpPr/>
          <p:nvPr/>
        </p:nvGrpSpPr>
        <p:grpSpPr>
          <a:xfrm rot="10800000">
            <a:off x="5645618" y="2559050"/>
            <a:ext cx="854210" cy="854210"/>
            <a:chOff x="5636314" y="2501900"/>
            <a:chExt cx="854210" cy="854210"/>
          </a:xfrm>
        </p:grpSpPr>
        <p:sp>
          <p:nvSpPr>
            <p:cNvPr id="25" name="Ellipse 24"/>
            <p:cNvSpPr/>
            <p:nvPr/>
          </p:nvSpPr>
          <p:spPr>
            <a:xfrm>
              <a:off x="5636314" y="2501900"/>
              <a:ext cx="854210" cy="85421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EEA5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Bogen 26"/>
            <p:cNvSpPr/>
            <p:nvPr/>
          </p:nvSpPr>
          <p:spPr>
            <a:xfrm>
              <a:off x="5660943" y="2501900"/>
              <a:ext cx="829581" cy="854210"/>
            </a:xfrm>
            <a:prstGeom prst="arc">
              <a:avLst>
                <a:gd name="adj1" fmla="val 16200000"/>
                <a:gd name="adj2" fmla="val 5351221"/>
              </a:avLst>
            </a:prstGeom>
            <a:ln w="50800">
              <a:solidFill>
                <a:srgbClr val="572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Ellipse 22"/>
          <p:cNvSpPr/>
          <p:nvPr/>
        </p:nvSpPr>
        <p:spPr>
          <a:xfrm>
            <a:off x="6974933" y="2559050"/>
            <a:ext cx="854210" cy="854210"/>
          </a:xfrm>
          <a:prstGeom prst="ellipse">
            <a:avLst/>
          </a:prstGeom>
          <a:solidFill>
            <a:schemeClr val="bg1"/>
          </a:solidFill>
          <a:ln w="50800">
            <a:solidFill>
              <a:srgbClr val="EEA5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4316304" y="2559050"/>
            <a:ext cx="854210" cy="854210"/>
          </a:xfrm>
          <a:prstGeom prst="ellipse">
            <a:avLst/>
          </a:prstGeom>
          <a:solidFill>
            <a:schemeClr val="bg1"/>
          </a:solidFill>
          <a:ln w="50800">
            <a:solidFill>
              <a:srgbClr val="572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000" y="2720295"/>
            <a:ext cx="512077" cy="577102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628" y="2718689"/>
            <a:ext cx="511559" cy="576520"/>
          </a:xfrm>
          <a:prstGeom prst="rect">
            <a:avLst/>
          </a:prstGeom>
        </p:spPr>
      </p:pic>
      <p:sp>
        <p:nvSpPr>
          <p:cNvPr id="47" name="Rechteck 46"/>
          <p:cNvSpPr/>
          <p:nvPr/>
        </p:nvSpPr>
        <p:spPr>
          <a:xfrm>
            <a:off x="4070386" y="3454849"/>
            <a:ext cx="13400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72CFF"/>
                </a:solidFill>
              </a:rPr>
              <a:t>Masked</a:t>
            </a:r>
          </a:p>
          <a:p>
            <a:pPr algn="ctr"/>
            <a:r>
              <a:rPr lang="en-US" sz="2400" b="1" dirty="0" smtClean="0">
                <a:solidFill>
                  <a:srgbClr val="572CFF"/>
                </a:solidFill>
              </a:rPr>
              <a:t>Software</a:t>
            </a:r>
            <a:endParaRPr lang="en-US" sz="2400" b="1" dirty="0">
              <a:solidFill>
                <a:srgbClr val="572CFF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6681156" y="3454849"/>
            <a:ext cx="1440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EA500"/>
                </a:solidFill>
              </a:rPr>
              <a:t>Masked</a:t>
            </a:r>
          </a:p>
          <a:p>
            <a:pPr algn="ctr"/>
            <a:r>
              <a:rPr lang="en-US" sz="2400" b="1" dirty="0" smtClean="0">
                <a:solidFill>
                  <a:srgbClr val="EEA500"/>
                </a:solidFill>
              </a:rPr>
              <a:t>Hardware</a:t>
            </a:r>
            <a:endParaRPr lang="en-US" sz="2400" b="1" dirty="0">
              <a:solidFill>
                <a:srgbClr val="EEA500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5378463" y="3417563"/>
            <a:ext cx="1388522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gradFill flip="none" rotWithShape="1">
                  <a:gsLst>
                    <a:gs pos="50000">
                      <a:srgbClr val="572CFF"/>
                    </a:gs>
                    <a:gs pos="50000">
                      <a:srgbClr val="EEA500"/>
                    </a:gs>
                  </a:gsLst>
                  <a:lin ang="0" scaled="0"/>
                  <a:tileRect/>
                </a:gradFill>
              </a:rPr>
              <a:t>UMA</a:t>
            </a:r>
          </a:p>
        </p:txBody>
      </p:sp>
      <p:pic>
        <p:nvPicPr>
          <p:cNvPr id="56" name="Grafik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8671" y="2715308"/>
            <a:ext cx="528100" cy="576847"/>
          </a:xfrm>
          <a:prstGeom prst="rect">
            <a:avLst/>
          </a:prstGeom>
        </p:spPr>
      </p:pic>
      <p:cxnSp>
        <p:nvCxnSpPr>
          <p:cNvPr id="51" name="Gerade Verbindung mit Pfeil 50"/>
          <p:cNvCxnSpPr/>
          <p:nvPr/>
        </p:nvCxnSpPr>
        <p:spPr>
          <a:xfrm>
            <a:off x="6564709" y="2986155"/>
            <a:ext cx="360000" cy="0"/>
          </a:xfrm>
          <a:prstGeom prst="straightConnector1">
            <a:avLst/>
          </a:prstGeom>
          <a:ln w="50800">
            <a:solidFill>
              <a:srgbClr val="EEA5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11325225" y="6067425"/>
            <a:ext cx="771525" cy="790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148816"/>
            <a:ext cx="10515601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Masking - Linear Operations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4436807" y="3156156"/>
            <a:ext cx="3318387" cy="1569660"/>
            <a:chOff x="4041056" y="3028336"/>
            <a:chExt cx="3318387" cy="1569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feld 6"/>
                <p:cNvSpPr txBox="1"/>
                <p:nvPr/>
              </p:nvSpPr>
              <p:spPr>
                <a:xfrm>
                  <a:off x="4041056" y="3028336"/>
                  <a:ext cx="806247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9600" dirty="0"/>
                </a:p>
              </p:txBody>
            </p:sp>
          </mc:Choice>
          <mc:Fallback xmlns="">
            <p:sp>
              <p:nvSpPr>
                <p:cNvPr id="7" name="Textfeld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056" y="3028336"/>
                  <a:ext cx="806247" cy="156966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feld 7"/>
                <p:cNvSpPr txBox="1"/>
                <p:nvPr/>
              </p:nvSpPr>
              <p:spPr>
                <a:xfrm>
                  <a:off x="4856056" y="3028336"/>
                  <a:ext cx="165032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sz="9600" dirty="0"/>
                </a:p>
              </p:txBody>
            </p:sp>
          </mc:Choice>
          <mc:Fallback xmlns="">
            <p:sp>
              <p:nvSpPr>
                <p:cNvPr id="8" name="Textfeld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6056" y="3028336"/>
                  <a:ext cx="1650320" cy="15696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/>
                <p:nvPr/>
              </p:nvSpPr>
              <p:spPr>
                <a:xfrm>
                  <a:off x="6592527" y="3028336"/>
                  <a:ext cx="766916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9600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2527" y="3028336"/>
                  <a:ext cx="766916" cy="156966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4436807" y="2607941"/>
                <a:ext cx="8893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807" y="2607941"/>
                <a:ext cx="889346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3601541" y="2789285"/>
                <a:ext cx="87626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4400" b="0" i="0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572CFF"/>
                  </a:solidFill>
                </a:endParaRPr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541" y="2789285"/>
                <a:ext cx="876266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3350582" y="3575932"/>
                <a:ext cx="8893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4400" b="0" i="0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EEA500"/>
                  </a:solidFill>
                </a:endParaRPr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582" y="3575932"/>
                <a:ext cx="889346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4395257" y="4613073"/>
                <a:ext cx="90858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4400" b="0" i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257" y="4613073"/>
                <a:ext cx="908582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 Verbindung mit Pfeil 26"/>
          <p:cNvCxnSpPr/>
          <p:nvPr/>
        </p:nvCxnSpPr>
        <p:spPr>
          <a:xfrm flipV="1">
            <a:off x="4841706" y="3266271"/>
            <a:ext cx="0" cy="36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rot="-2700000" flipV="1">
            <a:off x="4421930" y="3440148"/>
            <a:ext cx="0" cy="360000"/>
          </a:xfrm>
          <a:prstGeom prst="straightConnector1">
            <a:avLst/>
          </a:prstGeom>
          <a:ln w="25400">
            <a:solidFill>
              <a:srgbClr val="572C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rot="-5400000" flipV="1">
            <a:off x="4248054" y="3843587"/>
            <a:ext cx="0" cy="360000"/>
          </a:xfrm>
          <a:prstGeom prst="straightConnector1">
            <a:avLst/>
          </a:prstGeom>
          <a:ln w="25400">
            <a:solidFill>
              <a:srgbClr val="EEA5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rot="-10800000" flipV="1">
            <a:off x="4841706" y="4437239"/>
            <a:ext cx="0" cy="360000"/>
          </a:xfrm>
          <a:prstGeom prst="straightConnector1">
            <a:avLst/>
          </a:prstGeom>
          <a:ln w="25400">
            <a:solidFill>
              <a:srgbClr val="FF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Bogen 35"/>
          <p:cNvSpPr/>
          <p:nvPr/>
        </p:nvSpPr>
        <p:spPr>
          <a:xfrm rot="10800000">
            <a:off x="4293574" y="3492868"/>
            <a:ext cx="1080000" cy="1080000"/>
          </a:xfrm>
          <a:prstGeom prst="arc">
            <a:avLst>
              <a:gd name="adj1" fmla="val 17158000"/>
              <a:gd name="adj2" fmla="val 20882292"/>
            </a:avLst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hteck 45"/>
              <p:cNvSpPr/>
              <p:nvPr/>
            </p:nvSpPr>
            <p:spPr>
              <a:xfrm flipH="1">
                <a:off x="7075280" y="2607941"/>
                <a:ext cx="8893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6" name="Rechteck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75280" y="2607941"/>
                <a:ext cx="889346" cy="7694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hteck 46"/>
              <p:cNvSpPr/>
              <p:nvPr/>
            </p:nvSpPr>
            <p:spPr>
              <a:xfrm flipH="1">
                <a:off x="7923626" y="2789285"/>
                <a:ext cx="87626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sz="4400" b="0" i="0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572CFF"/>
                  </a:solidFill>
                </a:endParaRPr>
              </a:p>
            </p:txBody>
          </p:sp>
        </mc:Choice>
        <mc:Fallback xmlns="">
          <p:sp>
            <p:nvSpPr>
              <p:cNvPr id="47" name="Rechteck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23626" y="2789285"/>
                <a:ext cx="876266" cy="76944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hteck 47"/>
              <p:cNvSpPr/>
              <p:nvPr/>
            </p:nvSpPr>
            <p:spPr>
              <a:xfrm flipH="1">
                <a:off x="8161505" y="3575932"/>
                <a:ext cx="8893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sz="4400" b="0" i="0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EEA500"/>
                  </a:solidFill>
                </a:endParaRPr>
              </a:p>
            </p:txBody>
          </p:sp>
        </mc:Choice>
        <mc:Fallback xmlns="">
          <p:sp>
            <p:nvSpPr>
              <p:cNvPr id="48" name="Rechteck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161505" y="3575932"/>
                <a:ext cx="889346" cy="7694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hteck 48"/>
              <p:cNvSpPr/>
              <p:nvPr/>
            </p:nvSpPr>
            <p:spPr>
              <a:xfrm flipH="1">
                <a:off x="7097594" y="4613073"/>
                <a:ext cx="90858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4400" b="0" i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49" name="Rechteck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97594" y="4613073"/>
                <a:ext cx="908582" cy="76944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Gerade Verbindung mit Pfeil 49"/>
          <p:cNvCxnSpPr/>
          <p:nvPr/>
        </p:nvCxnSpPr>
        <p:spPr>
          <a:xfrm flipH="1" flipV="1">
            <a:off x="7559727" y="3266271"/>
            <a:ext cx="0" cy="36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rot="2700000" flipH="1" flipV="1">
            <a:off x="7979503" y="3440148"/>
            <a:ext cx="0" cy="360000"/>
          </a:xfrm>
          <a:prstGeom prst="straightConnector1">
            <a:avLst/>
          </a:prstGeom>
          <a:ln w="25400">
            <a:solidFill>
              <a:srgbClr val="572C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 rot="5400000" flipH="1" flipV="1">
            <a:off x="8153379" y="3843587"/>
            <a:ext cx="0" cy="360000"/>
          </a:xfrm>
          <a:prstGeom prst="straightConnector1">
            <a:avLst/>
          </a:prstGeom>
          <a:ln w="25400">
            <a:solidFill>
              <a:srgbClr val="EEA5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rot="10800000" flipH="1" flipV="1">
            <a:off x="7559727" y="4437239"/>
            <a:ext cx="0" cy="360000"/>
          </a:xfrm>
          <a:prstGeom prst="straightConnector1">
            <a:avLst/>
          </a:prstGeom>
          <a:ln w="25400">
            <a:solidFill>
              <a:srgbClr val="FF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Bogen 53"/>
          <p:cNvSpPr/>
          <p:nvPr/>
        </p:nvSpPr>
        <p:spPr>
          <a:xfrm rot="10800000" flipH="1">
            <a:off x="7027859" y="3492868"/>
            <a:ext cx="1080000" cy="1080000"/>
          </a:xfrm>
          <a:prstGeom prst="arc">
            <a:avLst>
              <a:gd name="adj1" fmla="val 17158000"/>
              <a:gd name="adj2" fmla="val 20882292"/>
            </a:avLst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uppieren 17"/>
          <p:cNvGrpSpPr/>
          <p:nvPr/>
        </p:nvGrpSpPr>
        <p:grpSpPr>
          <a:xfrm>
            <a:off x="714144" y="3523027"/>
            <a:ext cx="10882882" cy="796605"/>
            <a:chOff x="717756" y="6088558"/>
            <a:chExt cx="10882882" cy="796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hteck 63"/>
                <p:cNvSpPr/>
                <p:nvPr/>
              </p:nvSpPr>
              <p:spPr>
                <a:xfrm>
                  <a:off x="717756" y="6088559"/>
                  <a:ext cx="2458172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DE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64" name="Rechteck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756" y="6088559"/>
                  <a:ext cx="2458172" cy="76944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hteck 65"/>
                <p:cNvSpPr/>
                <p:nvPr/>
              </p:nvSpPr>
              <p:spPr>
                <a:xfrm>
                  <a:off x="3290294" y="6088558"/>
                  <a:ext cx="2339423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4400" b="0" i="1" smtClean="0">
                            <a:solidFill>
                              <a:srgbClr val="572C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4400" b="0" i="1" smtClean="0">
                            <a:solidFill>
                              <a:srgbClr val="572C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4400" dirty="0">
                    <a:solidFill>
                      <a:srgbClr val="572CFF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Rechteck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0294" y="6088558"/>
                  <a:ext cx="2339423" cy="76944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hteck 70"/>
                <p:cNvSpPr/>
                <p:nvPr/>
              </p:nvSpPr>
              <p:spPr>
                <a:xfrm>
                  <a:off x="5744083" y="6088559"/>
                  <a:ext cx="2365584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4400" b="0" i="1" smtClean="0">
                            <a:solidFill>
                              <a:srgbClr val="EEA5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4400" b="0" i="1" smtClean="0">
                            <a:solidFill>
                              <a:srgbClr val="EEA5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4400" dirty="0">
                    <a:solidFill>
                      <a:srgbClr val="EEA50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hteck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083" y="6088559"/>
                  <a:ext cx="2365584" cy="76944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hteck 86"/>
                <p:cNvSpPr/>
                <p:nvPr/>
              </p:nvSpPr>
              <p:spPr>
                <a:xfrm>
                  <a:off x="9076101" y="6088559"/>
                  <a:ext cx="2524537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de-DE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4400" dirty="0">
                    <a:solidFill>
                      <a:srgbClr val="FF660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hteck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6101" y="6088559"/>
                  <a:ext cx="2524537" cy="76944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hteck 87"/>
                <p:cNvSpPr/>
                <p:nvPr/>
              </p:nvSpPr>
              <p:spPr>
                <a:xfrm>
                  <a:off x="8224033" y="6115722"/>
                  <a:ext cx="737702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hteck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4033" y="6115722"/>
                  <a:ext cx="737702" cy="76944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Geschweifte Klammer rechts 13"/>
          <p:cNvSpPr/>
          <p:nvPr/>
        </p:nvSpPr>
        <p:spPr>
          <a:xfrm rot="5400000">
            <a:off x="6049432" y="3069146"/>
            <a:ext cx="205539" cy="3205984"/>
          </a:xfrm>
          <a:prstGeom prst="rightBrace">
            <a:avLst>
              <a:gd name="adj1" fmla="val 15483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eschweifte Klammer rechts 88"/>
          <p:cNvSpPr/>
          <p:nvPr/>
        </p:nvSpPr>
        <p:spPr>
          <a:xfrm rot="5400000" flipV="1">
            <a:off x="5923758" y="-793087"/>
            <a:ext cx="474763" cy="10645881"/>
          </a:xfrm>
          <a:prstGeom prst="rightBrace">
            <a:avLst>
              <a:gd name="adj1" fmla="val 14087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feld 89"/>
              <p:cNvSpPr txBox="1"/>
              <p:nvPr/>
            </p:nvSpPr>
            <p:spPr>
              <a:xfrm>
                <a:off x="5647953" y="4367327"/>
                <a:ext cx="80624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90" name="Textfeld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53" y="4367327"/>
                <a:ext cx="806247" cy="156966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04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36" grpId="0" animBg="1"/>
      <p:bldP spid="36" grpId="1" animBg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4" grpId="0" animBg="1"/>
      <p:bldP spid="54" grpId="1" animBg="1"/>
      <p:bldP spid="14" grpId="0" animBg="1"/>
      <p:bldP spid="14" grpId="1" animBg="1"/>
      <p:bldP spid="89" grpId="0" animBg="1"/>
      <p:bldP spid="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 Comparison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225674" y="1474378"/>
            <a:ext cx="139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[Mbps/</a:t>
            </a:r>
            <a:r>
              <a:rPr lang="en-US" dirty="0" err="1" smtClean="0"/>
              <a:t>kGE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9305924" y="5813586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protection order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9388475" y="1834185"/>
            <a:ext cx="8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72CFF"/>
                </a:solidFill>
              </a:rPr>
              <a:t>UMA</a:t>
            </a:r>
            <a:endParaRPr lang="en-US" sz="2400" b="1" dirty="0">
              <a:solidFill>
                <a:srgbClr val="572CFF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9359900" y="2203517"/>
            <a:ext cx="8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DOM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9539961" y="3804399"/>
            <a:ext cx="227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Single S-box variants</a:t>
            </a:r>
            <a:endParaRPr lang="en-US" b="1" dirty="0"/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9168487" y="4155645"/>
            <a:ext cx="646111" cy="2199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0" y="6182918"/>
                <a:ext cx="3447995" cy="577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𝑒𝑓𝑓𝑖𝑐𝑖𝑒𝑛𝑐𝑦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𝑡h𝑟𝑜𝑢𝑔h𝑝𝑢𝑡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𝑀𝑏𝑝𝑠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𝑎𝑟𝑒𝑎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𝑘𝐺𝐸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82918"/>
                <a:ext cx="3447995" cy="5778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806993"/>
              </p:ext>
            </p:extLst>
          </p:nvPr>
        </p:nvGraphicFramePr>
        <p:xfrm>
          <a:off x="2516190" y="1865622"/>
          <a:ext cx="6789734" cy="433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284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erader Verbinder 69"/>
          <p:cNvCxnSpPr/>
          <p:nvPr/>
        </p:nvCxnSpPr>
        <p:spPr>
          <a:xfrm rot="2700000" flipH="1">
            <a:off x="9180484" y="4481384"/>
            <a:ext cx="11430" cy="1080000"/>
          </a:xfrm>
          <a:prstGeom prst="line">
            <a:avLst/>
          </a:prstGeom>
          <a:ln w="101600">
            <a:solidFill>
              <a:srgbClr val="EEA5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/>
          <p:cNvCxnSpPr/>
          <p:nvPr/>
        </p:nvCxnSpPr>
        <p:spPr>
          <a:xfrm rot="2700000" flipH="1">
            <a:off x="7365569" y="5122880"/>
            <a:ext cx="11430" cy="1080000"/>
          </a:xfrm>
          <a:prstGeom prst="line">
            <a:avLst/>
          </a:prstGeom>
          <a:ln w="101600">
            <a:solidFill>
              <a:srgbClr val="EEA5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/>
          <p:cNvCxnSpPr/>
          <p:nvPr/>
        </p:nvCxnSpPr>
        <p:spPr>
          <a:xfrm rot="-2700000" flipH="1" flipV="1">
            <a:off x="9232944" y="1902352"/>
            <a:ext cx="11430" cy="1080000"/>
          </a:xfrm>
          <a:prstGeom prst="line">
            <a:avLst/>
          </a:prstGeom>
          <a:ln w="101600">
            <a:solidFill>
              <a:srgbClr val="572CFF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/>
          <p:nvPr/>
        </p:nvCxnSpPr>
        <p:spPr>
          <a:xfrm rot="2700000" flipH="1">
            <a:off x="6428042" y="5122878"/>
            <a:ext cx="11430" cy="1080000"/>
          </a:xfrm>
          <a:prstGeom prst="line">
            <a:avLst/>
          </a:prstGeom>
          <a:ln w="101600">
            <a:solidFill>
              <a:srgbClr val="EEA5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/>
          <p:cNvGrpSpPr/>
          <p:nvPr/>
        </p:nvGrpSpPr>
        <p:grpSpPr>
          <a:xfrm flipV="1">
            <a:off x="5117792" y="4067793"/>
            <a:ext cx="2810796" cy="1200411"/>
            <a:chOff x="6559651" y="3017972"/>
            <a:chExt cx="2810796" cy="1200411"/>
          </a:xfrm>
        </p:grpSpPr>
        <p:cxnSp>
          <p:nvCxnSpPr>
            <p:cNvPr id="28" name="Gerade Verbindung mit Pfeil 27"/>
            <p:cNvCxnSpPr/>
            <p:nvPr/>
          </p:nvCxnSpPr>
          <p:spPr>
            <a:xfrm flipV="1">
              <a:off x="8019241" y="3017972"/>
              <a:ext cx="1351206" cy="0"/>
            </a:xfrm>
            <a:prstGeom prst="straightConnector1">
              <a:avLst/>
            </a:prstGeom>
            <a:ln w="304800">
              <a:solidFill>
                <a:srgbClr val="EEA500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krümmte Verbindung 28"/>
            <p:cNvCxnSpPr/>
            <p:nvPr/>
          </p:nvCxnSpPr>
          <p:spPr>
            <a:xfrm rot="10800000" flipV="1">
              <a:off x="6559651" y="3020859"/>
              <a:ext cx="1471621" cy="1197524"/>
            </a:xfrm>
            <a:prstGeom prst="curvedConnector3">
              <a:avLst>
                <a:gd name="adj1" fmla="val 59363"/>
              </a:avLst>
            </a:prstGeom>
            <a:ln w="304800">
              <a:solidFill>
                <a:srgbClr val="EEA500"/>
              </a:solidFill>
              <a:prstDash val="sysDot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Gerade Verbindung mit Pfeil 8"/>
          <p:cNvCxnSpPr/>
          <p:nvPr/>
        </p:nvCxnSpPr>
        <p:spPr>
          <a:xfrm>
            <a:off x="1601825" y="4065983"/>
            <a:ext cx="3208055" cy="0"/>
          </a:xfrm>
          <a:prstGeom prst="straightConnector1">
            <a:avLst/>
          </a:prstGeom>
          <a:ln w="304800">
            <a:solidFill>
              <a:srgbClr val="572C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pieren 53"/>
          <p:cNvGrpSpPr/>
          <p:nvPr/>
        </p:nvGrpSpPr>
        <p:grpSpPr>
          <a:xfrm>
            <a:off x="4768481" y="2032055"/>
            <a:ext cx="392128" cy="3867437"/>
            <a:chOff x="6008672" y="2032055"/>
            <a:chExt cx="384232" cy="3867437"/>
          </a:xfrm>
        </p:grpSpPr>
        <p:sp>
          <p:nvSpPr>
            <p:cNvPr id="50" name="Freihandform 49"/>
            <p:cNvSpPr/>
            <p:nvPr/>
          </p:nvSpPr>
          <p:spPr>
            <a:xfrm>
              <a:off x="6008672" y="2032055"/>
              <a:ext cx="193632" cy="3867437"/>
            </a:xfrm>
            <a:custGeom>
              <a:avLst/>
              <a:gdLst>
                <a:gd name="connsiteX0" fmla="*/ 0 w 276447"/>
                <a:gd name="connsiteY0" fmla="*/ 759862 h 1398507"/>
                <a:gd name="connsiteX1" fmla="*/ 95693 w 276447"/>
                <a:gd name="connsiteY1" fmla="*/ 15583 h 1398507"/>
                <a:gd name="connsiteX2" fmla="*/ 180754 w 276447"/>
                <a:gd name="connsiteY2" fmla="*/ 1376550 h 1398507"/>
                <a:gd name="connsiteX3" fmla="*/ 276447 w 276447"/>
                <a:gd name="connsiteY3" fmla="*/ 727964 h 139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447" h="1398507">
                  <a:moveTo>
                    <a:pt x="0" y="759862"/>
                  </a:moveTo>
                  <a:cubicBezTo>
                    <a:pt x="32783" y="336332"/>
                    <a:pt x="65567" y="-87198"/>
                    <a:pt x="95693" y="15583"/>
                  </a:cubicBezTo>
                  <a:cubicBezTo>
                    <a:pt x="125819" y="118364"/>
                    <a:pt x="150628" y="1257820"/>
                    <a:pt x="180754" y="1376550"/>
                  </a:cubicBezTo>
                  <a:cubicBezTo>
                    <a:pt x="210880" y="1495280"/>
                    <a:pt x="243663" y="1111622"/>
                    <a:pt x="276447" y="727964"/>
                  </a:cubicBezTo>
                </a:path>
              </a:pathLst>
            </a:custGeom>
            <a:noFill/>
            <a:ln w="79375">
              <a:solidFill>
                <a:srgbClr val="572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6199128" y="3257945"/>
              <a:ext cx="193776" cy="1628601"/>
            </a:xfrm>
            <a:custGeom>
              <a:avLst/>
              <a:gdLst>
                <a:gd name="connsiteX0" fmla="*/ 0 w 276447"/>
                <a:gd name="connsiteY0" fmla="*/ 759862 h 1398507"/>
                <a:gd name="connsiteX1" fmla="*/ 95693 w 276447"/>
                <a:gd name="connsiteY1" fmla="*/ 15583 h 1398507"/>
                <a:gd name="connsiteX2" fmla="*/ 180754 w 276447"/>
                <a:gd name="connsiteY2" fmla="*/ 1376550 h 1398507"/>
                <a:gd name="connsiteX3" fmla="*/ 276447 w 276447"/>
                <a:gd name="connsiteY3" fmla="*/ 727964 h 139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447" h="1398507">
                  <a:moveTo>
                    <a:pt x="0" y="759862"/>
                  </a:moveTo>
                  <a:cubicBezTo>
                    <a:pt x="32783" y="336332"/>
                    <a:pt x="65567" y="-87198"/>
                    <a:pt x="95693" y="15583"/>
                  </a:cubicBezTo>
                  <a:cubicBezTo>
                    <a:pt x="125819" y="118364"/>
                    <a:pt x="150628" y="1257820"/>
                    <a:pt x="180754" y="1376550"/>
                  </a:cubicBezTo>
                  <a:cubicBezTo>
                    <a:pt x="210880" y="1495280"/>
                    <a:pt x="243663" y="1111622"/>
                    <a:pt x="276447" y="727964"/>
                  </a:cubicBezTo>
                </a:path>
              </a:pathLst>
            </a:custGeom>
            <a:noFill/>
            <a:ln w="79375">
              <a:solidFill>
                <a:srgbClr val="572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8312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Brief History of Boolean Masking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ildergebnis für Paul Koc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5" y="3400109"/>
            <a:ext cx="1311775" cy="1311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-154766" y="4690037"/>
            <a:ext cx="1939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DPA</a:t>
            </a:r>
          </a:p>
          <a:p>
            <a:pPr algn="ctr"/>
            <a:r>
              <a:rPr lang="en-US" sz="2400" dirty="0" smtClean="0"/>
              <a:t>1999</a:t>
            </a:r>
          </a:p>
          <a:p>
            <a:pPr algn="ctr"/>
            <a:r>
              <a:rPr lang="en-US" sz="2400" dirty="0" smtClean="0"/>
              <a:t>1 AK</a:t>
            </a:r>
          </a:p>
        </p:txBody>
      </p:sp>
      <p:cxnSp>
        <p:nvCxnSpPr>
          <p:cNvPr id="7" name="Gerader Verbinder 6"/>
          <p:cNvCxnSpPr/>
          <p:nvPr/>
        </p:nvCxnSpPr>
        <p:spPr>
          <a:xfrm rot="-2700000" flipH="1" flipV="1">
            <a:off x="1596110" y="3039895"/>
            <a:ext cx="11430" cy="1080000"/>
          </a:xfrm>
          <a:prstGeom prst="line">
            <a:avLst/>
          </a:prstGeom>
          <a:ln w="101600">
            <a:solidFill>
              <a:srgbClr val="572CFF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577993" y="2139957"/>
            <a:ext cx="12763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Masking</a:t>
            </a:r>
          </a:p>
          <a:p>
            <a:pPr algn="ctr"/>
            <a:r>
              <a:rPr lang="en-US" dirty="0" smtClean="0"/>
              <a:t>ChariJRR99</a:t>
            </a:r>
          </a:p>
          <a:p>
            <a:pPr algn="ctr"/>
            <a:r>
              <a:rPr lang="en-US" dirty="0" smtClean="0"/>
              <a:t>GoubinP99 </a:t>
            </a:r>
            <a:endParaRPr lang="en-US" dirty="0"/>
          </a:p>
        </p:txBody>
      </p:sp>
      <p:cxnSp>
        <p:nvCxnSpPr>
          <p:cNvPr id="48" name="Gerader Verbinder 47"/>
          <p:cNvCxnSpPr/>
          <p:nvPr/>
        </p:nvCxnSpPr>
        <p:spPr>
          <a:xfrm rot="2700000" flipH="1">
            <a:off x="2485709" y="4024246"/>
            <a:ext cx="11430" cy="1080000"/>
          </a:xfrm>
          <a:prstGeom prst="line">
            <a:avLst/>
          </a:prstGeom>
          <a:ln w="101600">
            <a:solidFill>
              <a:srgbClr val="572CFF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eck 46"/>
          <p:cNvSpPr/>
          <p:nvPr/>
        </p:nvSpPr>
        <p:spPr>
          <a:xfrm>
            <a:off x="1221720" y="5105254"/>
            <a:ext cx="1760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EMA </a:t>
            </a:r>
          </a:p>
          <a:p>
            <a:r>
              <a:rPr lang="en-US" dirty="0" smtClean="0"/>
              <a:t>(QuisquaterS01) </a:t>
            </a:r>
            <a:endParaRPr lang="en-US" dirty="0"/>
          </a:p>
        </p:txBody>
      </p:sp>
      <p:cxnSp>
        <p:nvCxnSpPr>
          <p:cNvPr id="51" name="Gerader Verbinder 50"/>
          <p:cNvCxnSpPr/>
          <p:nvPr/>
        </p:nvCxnSpPr>
        <p:spPr>
          <a:xfrm rot="-2700000" flipH="1" flipV="1">
            <a:off x="3450404" y="3044964"/>
            <a:ext cx="11430" cy="1080000"/>
          </a:xfrm>
          <a:prstGeom prst="line">
            <a:avLst/>
          </a:prstGeom>
          <a:ln w="101600">
            <a:solidFill>
              <a:srgbClr val="572CFF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2067222" y="2145026"/>
            <a:ext cx="20064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Trichina gate &amp; ISW</a:t>
            </a:r>
          </a:p>
          <a:p>
            <a:pPr algn="ctr"/>
            <a:r>
              <a:rPr lang="en-US" dirty="0" smtClean="0"/>
              <a:t>Trichina03</a:t>
            </a:r>
          </a:p>
          <a:p>
            <a:pPr algn="ctr"/>
            <a:r>
              <a:rPr lang="en-US" dirty="0" smtClean="0"/>
              <a:t>IshaiSW03</a:t>
            </a:r>
            <a:endParaRPr lang="en-US" dirty="0"/>
          </a:p>
        </p:txBody>
      </p:sp>
      <p:sp>
        <p:nvSpPr>
          <p:cNvPr id="53" name="Rechteck 52"/>
          <p:cNvSpPr/>
          <p:nvPr/>
        </p:nvSpPr>
        <p:spPr>
          <a:xfrm>
            <a:off x="4005003" y="1282707"/>
            <a:ext cx="1526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Glitches</a:t>
            </a:r>
          </a:p>
          <a:p>
            <a:r>
              <a:rPr lang="en-US" dirty="0" smtClean="0"/>
              <a:t>MangardPG05</a:t>
            </a:r>
            <a:endParaRPr lang="en-US" dirty="0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6576546" y="2865572"/>
            <a:ext cx="3775057" cy="0"/>
          </a:xfrm>
          <a:prstGeom prst="straightConnector1">
            <a:avLst/>
          </a:prstGeom>
          <a:ln w="304800">
            <a:solidFill>
              <a:srgbClr val="572CFF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144" y="2007559"/>
            <a:ext cx="484089" cy="1050101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604" y="5086664"/>
            <a:ext cx="484596" cy="1051200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8048684" y="1323830"/>
            <a:ext cx="1602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BelaidBPPTV16</a:t>
            </a:r>
            <a:endParaRPr lang="en-US" dirty="0"/>
          </a:p>
        </p:txBody>
      </p:sp>
      <p:sp>
        <p:nvSpPr>
          <p:cNvPr id="39" name="Textfeld 38"/>
          <p:cNvSpPr txBox="1"/>
          <p:nvPr/>
        </p:nvSpPr>
        <p:spPr>
          <a:xfrm>
            <a:off x="6588052" y="5080652"/>
            <a:ext cx="157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8 …	16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590140" y="2690274"/>
            <a:ext cx="347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…			18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934843" y="6248488"/>
            <a:ext cx="1299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TI scheme</a:t>
            </a:r>
          </a:p>
          <a:p>
            <a:r>
              <a:rPr lang="en-US" dirty="0" smtClean="0"/>
              <a:t>NikovaRR06</a:t>
            </a:r>
            <a:endParaRPr lang="en-US" dirty="0"/>
          </a:p>
        </p:txBody>
      </p:sp>
      <p:sp>
        <p:nvSpPr>
          <p:cNvPr id="58" name="Rechteck 57"/>
          <p:cNvSpPr/>
          <p:nvPr/>
        </p:nvSpPr>
        <p:spPr>
          <a:xfrm>
            <a:off x="6234238" y="6248490"/>
            <a:ext cx="1502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HO TI </a:t>
            </a:r>
          </a:p>
          <a:p>
            <a:r>
              <a:rPr lang="en-US" dirty="0" smtClean="0"/>
              <a:t>BilginGNNR14</a:t>
            </a:r>
            <a:endParaRPr lang="en-US" dirty="0"/>
          </a:p>
        </p:txBody>
      </p:sp>
      <p:cxnSp>
        <p:nvCxnSpPr>
          <p:cNvPr id="38" name="Gekrümmte Verbindung 37"/>
          <p:cNvCxnSpPr/>
          <p:nvPr/>
        </p:nvCxnSpPr>
        <p:spPr>
          <a:xfrm rot="10800000" flipV="1">
            <a:off x="7925247" y="4554719"/>
            <a:ext cx="875073" cy="712087"/>
          </a:xfrm>
          <a:prstGeom prst="curvedConnector3">
            <a:avLst>
              <a:gd name="adj1" fmla="val 50000"/>
            </a:avLst>
          </a:prstGeom>
          <a:ln w="304800">
            <a:solidFill>
              <a:srgbClr val="EEA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krümmte Verbindung 40"/>
          <p:cNvCxnSpPr/>
          <p:nvPr/>
        </p:nvCxnSpPr>
        <p:spPr>
          <a:xfrm rot="10800000" flipV="1">
            <a:off x="9747209" y="3842887"/>
            <a:ext cx="875073" cy="712087"/>
          </a:xfrm>
          <a:prstGeom prst="curvedConnector3">
            <a:avLst>
              <a:gd name="adj1" fmla="val 50000"/>
            </a:avLst>
          </a:prstGeom>
          <a:ln w="304800">
            <a:solidFill>
              <a:srgbClr val="EEA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>
            <a:off x="10619634" y="3842886"/>
            <a:ext cx="691144" cy="0"/>
          </a:xfrm>
          <a:prstGeom prst="straightConnector1">
            <a:avLst/>
          </a:prstGeom>
          <a:ln w="304800">
            <a:solidFill>
              <a:srgbClr val="EEA5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eck 60"/>
          <p:cNvSpPr/>
          <p:nvPr/>
        </p:nvSpPr>
        <p:spPr>
          <a:xfrm>
            <a:off x="11002777" y="3600714"/>
            <a:ext cx="1259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DOM</a:t>
            </a:r>
          </a:p>
          <a:p>
            <a:pPr algn="ctr"/>
            <a:r>
              <a:rPr lang="en-US" dirty="0" smtClean="0"/>
              <a:t>GrossMK17</a:t>
            </a:r>
            <a:endParaRPr lang="en-US" dirty="0"/>
          </a:p>
        </p:txBody>
      </p:sp>
      <p:sp>
        <p:nvSpPr>
          <p:cNvPr id="59" name="Rechteck 58"/>
          <p:cNvSpPr/>
          <p:nvPr/>
        </p:nvSpPr>
        <p:spPr>
          <a:xfrm>
            <a:off x="6313181" y="3744261"/>
            <a:ext cx="1715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CMS</a:t>
            </a:r>
          </a:p>
          <a:p>
            <a:r>
              <a:rPr lang="en-US" dirty="0" smtClean="0"/>
              <a:t>ReparazBNGV15</a:t>
            </a:r>
            <a:endParaRPr lang="en-US" dirty="0"/>
          </a:p>
        </p:txBody>
      </p:sp>
      <p:cxnSp>
        <p:nvCxnSpPr>
          <p:cNvPr id="65" name="Gerader Verbinder 64"/>
          <p:cNvCxnSpPr/>
          <p:nvPr/>
        </p:nvCxnSpPr>
        <p:spPr>
          <a:xfrm flipH="1" flipV="1">
            <a:off x="8108279" y="4136958"/>
            <a:ext cx="437440" cy="428277"/>
          </a:xfrm>
          <a:prstGeom prst="line">
            <a:avLst/>
          </a:prstGeom>
          <a:ln w="101600">
            <a:solidFill>
              <a:srgbClr val="EEA5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10295088" y="2394818"/>
            <a:ext cx="1652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BartheDFGSS16</a:t>
            </a:r>
            <a:endParaRPr lang="en-US" dirty="0"/>
          </a:p>
        </p:txBody>
      </p:sp>
      <p:sp>
        <p:nvSpPr>
          <p:cNvPr id="14" name="Rechteck 13"/>
          <p:cNvSpPr/>
          <p:nvPr/>
        </p:nvSpPr>
        <p:spPr>
          <a:xfrm>
            <a:off x="7777116" y="5576326"/>
            <a:ext cx="2217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AES d+1 shares</a:t>
            </a:r>
          </a:p>
          <a:p>
            <a:r>
              <a:rPr lang="en-US" smtClean="0"/>
              <a:t>(DeCnuddeRBNNR16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69" name="Gerade Verbindung mit Pfeil 68"/>
          <p:cNvCxnSpPr/>
          <p:nvPr/>
        </p:nvCxnSpPr>
        <p:spPr>
          <a:xfrm>
            <a:off x="8793239" y="4555711"/>
            <a:ext cx="956351" cy="0"/>
          </a:xfrm>
          <a:prstGeom prst="straightConnector1">
            <a:avLst/>
          </a:prstGeom>
          <a:ln w="304800">
            <a:solidFill>
              <a:srgbClr val="EEA500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feld 62"/>
          <p:cNvSpPr txBox="1"/>
          <p:nvPr/>
        </p:nvSpPr>
        <p:spPr>
          <a:xfrm>
            <a:off x="8425281" y="4386430"/>
            <a:ext cx="202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17	18	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71" name="Gerade Verbindung mit Pfeil 70"/>
          <p:cNvCxnSpPr/>
          <p:nvPr/>
        </p:nvCxnSpPr>
        <p:spPr>
          <a:xfrm>
            <a:off x="4768481" y="4065983"/>
            <a:ext cx="6542297" cy="0"/>
          </a:xfrm>
          <a:prstGeom prst="straightConnector1">
            <a:avLst/>
          </a:prstGeom>
          <a:ln w="304800">
            <a:solidFill>
              <a:srgbClr val="572CFF"/>
            </a:solidFill>
            <a:headEnd w="med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1793928" y="3873603"/>
            <a:ext cx="908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	3	5	7	9	11	13	15	17	19		        	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2" name="Gekrümmte Verbindung 11"/>
          <p:cNvCxnSpPr/>
          <p:nvPr/>
        </p:nvCxnSpPr>
        <p:spPr>
          <a:xfrm rot="10800000" flipV="1">
            <a:off x="5116956" y="2868459"/>
            <a:ext cx="1471621" cy="1197524"/>
          </a:xfrm>
          <a:prstGeom prst="curvedConnector3">
            <a:avLst>
              <a:gd name="adj1" fmla="val 59363"/>
            </a:avLst>
          </a:prstGeom>
          <a:ln w="304800">
            <a:solidFill>
              <a:srgbClr val="572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6985405" y="3180849"/>
            <a:ext cx="0" cy="1769276"/>
          </a:xfrm>
          <a:prstGeom prst="straightConnector1">
            <a:avLst/>
          </a:prstGeom>
          <a:ln w="79375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6848364" y="3371555"/>
            <a:ext cx="1378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EE251E"/>
                </a:solidFill>
              </a:rPr>
              <a:t>MIND</a:t>
            </a:r>
            <a:br>
              <a:rPr lang="en-US" sz="2800" b="1" dirty="0" smtClean="0">
                <a:solidFill>
                  <a:srgbClr val="EE251E"/>
                </a:solidFill>
              </a:rPr>
            </a:br>
            <a:r>
              <a:rPr lang="en-US" sz="2800" b="1" dirty="0" smtClean="0">
                <a:solidFill>
                  <a:srgbClr val="EE251E"/>
                </a:solidFill>
              </a:rPr>
              <a:t>THE</a:t>
            </a:r>
            <a:br>
              <a:rPr lang="en-US" sz="2800" b="1" dirty="0" smtClean="0">
                <a:solidFill>
                  <a:srgbClr val="EE251E"/>
                </a:solidFill>
              </a:rPr>
            </a:br>
            <a:r>
              <a:rPr lang="en-US" sz="2800" b="1" dirty="0" smtClean="0">
                <a:solidFill>
                  <a:srgbClr val="EE251E"/>
                </a:solidFill>
              </a:rPr>
              <a:t>GAP</a:t>
            </a:r>
            <a:endParaRPr lang="en-US" sz="2800" b="1" dirty="0">
              <a:solidFill>
                <a:srgbClr val="EE25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2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52" grpId="0"/>
      <p:bldP spid="53" grpId="0"/>
      <p:bldP spid="17" grpId="0"/>
      <p:bldP spid="40" grpId="0"/>
      <p:bldP spid="19" grpId="0"/>
      <p:bldP spid="58" grpId="0"/>
      <p:bldP spid="61" grpId="0"/>
      <p:bldP spid="59" grpId="0"/>
      <p:bldP spid="66" grpId="0"/>
      <p:bldP spid="14" grpId="0"/>
      <p:bldP spid="34" grpId="0"/>
      <p:bldP spid="3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el 1"/>
          <p:cNvSpPr txBox="1">
            <a:spLocks/>
          </p:cNvSpPr>
          <p:nvPr/>
        </p:nvSpPr>
        <p:spPr>
          <a:xfrm>
            <a:off x="1" y="14881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UMA vs. DOM – Area of Masked AND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Diagram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307889"/>
              </p:ext>
            </p:extLst>
          </p:nvPr>
        </p:nvGraphicFramePr>
        <p:xfrm>
          <a:off x="2295525" y="1790700"/>
          <a:ext cx="7524750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768121"/>
              </p:ext>
            </p:extLst>
          </p:nvPr>
        </p:nvGraphicFramePr>
        <p:xfrm>
          <a:off x="2295525" y="1790700"/>
          <a:ext cx="7524750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390775" y="1474378"/>
            <a:ext cx="66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[GE]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9658350" y="5907643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protection order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9820275" y="1834185"/>
            <a:ext cx="8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72CFF"/>
                </a:solidFill>
              </a:rPr>
              <a:t>UMA</a:t>
            </a:r>
            <a:endParaRPr lang="en-US" sz="2400" b="1" dirty="0">
              <a:solidFill>
                <a:srgbClr val="572CFF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9791700" y="2203517"/>
            <a:ext cx="8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DOM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11439526" y="6407150"/>
            <a:ext cx="1019174" cy="365125"/>
          </a:xfrm>
          <a:prstGeom prst="rect">
            <a:avLst/>
          </a:prstGeom>
        </p:spPr>
        <p:txBody>
          <a:bodyPr/>
          <a:lstStyle/>
          <a:p>
            <a:fld id="{54273A0B-1014-4180-A4D4-BFE83A63AC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Chart bld="series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el 1"/>
          <p:cNvSpPr txBox="1">
            <a:spLocks/>
          </p:cNvSpPr>
          <p:nvPr/>
        </p:nvSpPr>
        <p:spPr>
          <a:xfrm>
            <a:off x="1" y="14881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UMA vs. DOM – Randomness of Masked AND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111374" y="1474378"/>
            <a:ext cx="135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bits</a:t>
            </a:r>
            <a:endParaRPr lang="en-US" dirty="0"/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141451"/>
              </p:ext>
            </p:extLst>
          </p:nvPr>
        </p:nvGraphicFramePr>
        <p:xfrm>
          <a:off x="2506585" y="1832187"/>
          <a:ext cx="7313689" cy="438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9677400" y="5832018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protection order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9820275" y="1834185"/>
            <a:ext cx="8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72CFF"/>
                </a:solidFill>
              </a:rPr>
              <a:t>UMA</a:t>
            </a:r>
            <a:endParaRPr lang="en-US" sz="2400" b="1" dirty="0">
              <a:solidFill>
                <a:srgbClr val="572CFF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791700" y="2203517"/>
            <a:ext cx="8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DOM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11439526" y="6407150"/>
            <a:ext cx="1019174" cy="365125"/>
          </a:xfrm>
          <a:prstGeom prst="rect">
            <a:avLst/>
          </a:prstGeom>
        </p:spPr>
        <p:txBody>
          <a:bodyPr/>
          <a:lstStyle/>
          <a:p>
            <a:fld id="{54273A0B-1014-4180-A4D4-BFE83A63AC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7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el 1"/>
          <p:cNvSpPr txBox="1">
            <a:spLocks/>
          </p:cNvSpPr>
          <p:nvPr/>
        </p:nvSpPr>
        <p:spPr>
          <a:xfrm>
            <a:off x="698499" y="148816"/>
            <a:ext cx="114935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Summary – Single S-Box Variants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839788" y="1223963"/>
            <a:ext cx="5157787" cy="823912"/>
          </a:xfrm>
        </p:spPr>
        <p:txBody>
          <a:bodyPr/>
          <a:lstStyle/>
          <a:p>
            <a:pPr algn="ctr"/>
            <a:r>
              <a:rPr lang="en-US" sz="3600" dirty="0" smtClean="0"/>
              <a:t>DOM </a:t>
            </a:r>
            <a:r>
              <a:rPr lang="en-US" sz="3600" cap="small" dirty="0">
                <a:latin typeface="Arial" panose="020B0604020202020204" pitchFamily="34" charset="0"/>
                <a:cs typeface="Arial" panose="020B0604020202020204" pitchFamily="34" charset="0"/>
              </a:rPr>
              <a:t>Ascon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8" y="2047875"/>
                <a:ext cx="5157787" cy="368458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=1…15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10.8 – 94 </a:t>
                </a:r>
                <a:r>
                  <a:rPr lang="en-US" dirty="0" err="1" smtClean="0"/>
                  <a:t>kGE</a:t>
                </a:r>
                <a:endParaRPr lang="en-US" dirty="0" smtClean="0"/>
              </a:p>
              <a:p>
                <a:r>
                  <a:rPr lang="en-US" dirty="0" smtClean="0"/>
                  <a:t>5 – 600 random bits/cycle</a:t>
                </a:r>
              </a:p>
              <a:p>
                <a:r>
                  <a:rPr lang="en-US" dirty="0" smtClean="0"/>
                  <a:t>402 cycles/absorption</a:t>
                </a:r>
              </a:p>
              <a:p>
                <a:r>
                  <a:rPr lang="en-US" dirty="0" smtClean="0"/>
                  <a:t>108 – 50 Mbit/s</a:t>
                </a:r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8" y="2047875"/>
                <a:ext cx="5157787" cy="3684588"/>
              </a:xfrm>
              <a:blipFill rotWithShape="0">
                <a:blip r:embed="rId3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>
          <a:xfrm>
            <a:off x="6172200" y="1223963"/>
            <a:ext cx="5183188" cy="823912"/>
          </a:xfrm>
        </p:spPr>
        <p:txBody>
          <a:bodyPr/>
          <a:lstStyle/>
          <a:p>
            <a:pPr algn="ctr"/>
            <a:r>
              <a:rPr lang="en-US" sz="3600" dirty="0" smtClean="0"/>
              <a:t>UMA </a:t>
            </a:r>
            <a:r>
              <a:rPr lang="en-US" sz="3600" cap="small" dirty="0">
                <a:latin typeface="Arial" panose="020B0604020202020204" pitchFamily="34" charset="0"/>
                <a:cs typeface="Arial" panose="020B0604020202020204" pitchFamily="34" charset="0"/>
              </a:rPr>
              <a:t>Ascon</a:t>
            </a:r>
            <a:endParaRPr lang="en-US" sz="360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4"/>
          </p:nvPr>
        </p:nvSpPr>
        <p:spPr>
          <a:xfrm>
            <a:off x="6172200" y="2047875"/>
            <a:ext cx="5183188" cy="368458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10.8 – 99 </a:t>
            </a:r>
            <a:r>
              <a:rPr lang="en-US" dirty="0" err="1" smtClean="0"/>
              <a:t>kGE</a:t>
            </a:r>
            <a:endParaRPr lang="en-US" dirty="0" smtClean="0"/>
          </a:p>
          <a:p>
            <a:r>
              <a:rPr lang="en-US" dirty="0" smtClean="0"/>
              <a:t>5 – 320 random bits/cycle</a:t>
            </a:r>
          </a:p>
          <a:p>
            <a:r>
              <a:rPr lang="en-US" dirty="0" smtClean="0"/>
              <a:t>402-426 cycles/absorption</a:t>
            </a:r>
          </a:p>
          <a:p>
            <a:r>
              <a:rPr lang="en-US" dirty="0" smtClean="0"/>
              <a:t>108 – 48 Mbit/s </a:t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2391239" y="4677304"/>
            <a:ext cx="2053761" cy="2110318"/>
            <a:chOff x="6995871" y="1778534"/>
            <a:chExt cx="3428727" cy="3523147"/>
          </a:xfrm>
        </p:grpSpPr>
        <p:sp>
          <p:nvSpPr>
            <p:cNvPr id="18" name="Ellipse 17"/>
            <p:cNvSpPr/>
            <p:nvPr/>
          </p:nvSpPr>
          <p:spPr>
            <a:xfrm>
              <a:off x="9262192" y="2722221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1750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8362192" y="1987599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1750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9344598" y="321588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1750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8925140" y="2197651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1750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7904598" y="1784839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1750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9344598" y="3212647"/>
              <a:ext cx="1080000" cy="1080000"/>
            </a:xfrm>
            <a:prstGeom prst="ellipse">
              <a:avLst/>
            </a:prstGeom>
            <a:solidFill>
              <a:schemeClr val="accent6"/>
            </a:solidFill>
            <a:ln w="31750">
              <a:noFill/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7904598" y="1778534"/>
              <a:ext cx="1080000" cy="1080000"/>
            </a:xfrm>
            <a:prstGeom prst="ellipse">
              <a:avLst/>
            </a:prstGeom>
            <a:solidFill>
              <a:schemeClr val="tx1"/>
            </a:solidFill>
            <a:ln w="31750">
              <a:noFill/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>
              <a:off x="8925140" y="2194413"/>
              <a:ext cx="1080000" cy="1080000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B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7904598" y="3212647"/>
              <a:ext cx="1080000" cy="1080000"/>
            </a:xfrm>
            <a:prstGeom prst="ellipse">
              <a:avLst/>
            </a:prstGeom>
            <a:solidFill>
              <a:srgbClr val="FF0000"/>
            </a:solidFill>
            <a:ln w="31750">
              <a:noFill/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Z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31" name="Gerade Verbindung mit Pfeil 30"/>
            <p:cNvCxnSpPr>
              <a:stCxn id="28" idx="4"/>
              <a:endCxn id="30" idx="0"/>
            </p:cNvCxnSpPr>
            <p:nvPr/>
          </p:nvCxnSpPr>
          <p:spPr>
            <a:xfrm>
              <a:off x="8444598" y="2858537"/>
              <a:ext cx="0" cy="35411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>
              <a:stCxn id="29" idx="3"/>
              <a:endCxn id="30" idx="7"/>
            </p:cNvCxnSpPr>
            <p:nvPr/>
          </p:nvCxnSpPr>
          <p:spPr>
            <a:xfrm flipH="1">
              <a:off x="8826436" y="3116251"/>
              <a:ext cx="256866" cy="25455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>
              <a:stCxn id="27" idx="2"/>
              <a:endCxn id="30" idx="6"/>
            </p:cNvCxnSpPr>
            <p:nvPr/>
          </p:nvCxnSpPr>
          <p:spPr>
            <a:xfrm flipH="1">
              <a:off x="8984598" y="3752647"/>
              <a:ext cx="360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Bogen 33"/>
            <p:cNvSpPr/>
            <p:nvPr/>
          </p:nvSpPr>
          <p:spPr>
            <a:xfrm>
              <a:off x="6995871" y="2312647"/>
              <a:ext cx="2880000" cy="2880000"/>
            </a:xfrm>
            <a:prstGeom prst="arc">
              <a:avLst>
                <a:gd name="adj1" fmla="val 4188100"/>
                <a:gd name="adj2" fmla="val 14583597"/>
              </a:avLst>
            </a:prstGeom>
            <a:ln>
              <a:prstDash val="sysDash"/>
              <a:headEnd type="none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Gerade Verbindung mit Pfeil 34"/>
            <p:cNvCxnSpPr>
              <a:endCxn id="30" idx="5"/>
            </p:cNvCxnSpPr>
            <p:nvPr/>
          </p:nvCxnSpPr>
          <p:spPr>
            <a:xfrm flipH="1" flipV="1">
              <a:off x="8826436" y="4134485"/>
              <a:ext cx="256866" cy="26279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Ellipse 35"/>
            <p:cNvSpPr/>
            <p:nvPr/>
          </p:nvSpPr>
          <p:spPr>
            <a:xfrm>
              <a:off x="8943140" y="4257681"/>
              <a:ext cx="1044000" cy="1044000"/>
            </a:xfrm>
            <a:prstGeom prst="ellipse">
              <a:avLst/>
            </a:prstGeom>
            <a:noFill/>
            <a:ln w="317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067059" y="4501215"/>
              <a:ext cx="767198" cy="70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b="1" dirty="0" smtClean="0"/>
                <a:t>…</a:t>
              </a:r>
              <a:endParaRPr lang="en-US" b="1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8077718" y="5156647"/>
            <a:ext cx="1372151" cy="1372151"/>
            <a:chOff x="6959049" y="5305358"/>
            <a:chExt cx="854210" cy="854210"/>
          </a:xfrm>
        </p:grpSpPr>
        <p:grpSp>
          <p:nvGrpSpPr>
            <p:cNvPr id="38" name="Gruppieren 37"/>
            <p:cNvGrpSpPr/>
            <p:nvPr/>
          </p:nvGrpSpPr>
          <p:grpSpPr>
            <a:xfrm rot="10800000">
              <a:off x="6959049" y="5305358"/>
              <a:ext cx="854210" cy="854210"/>
              <a:chOff x="5636314" y="2501900"/>
              <a:chExt cx="854210" cy="854210"/>
            </a:xfrm>
          </p:grpSpPr>
          <p:sp>
            <p:nvSpPr>
              <p:cNvPr id="39" name="Ellipse 38"/>
              <p:cNvSpPr/>
              <p:nvPr/>
            </p:nvSpPr>
            <p:spPr>
              <a:xfrm>
                <a:off x="5636314" y="2501900"/>
                <a:ext cx="854210" cy="854210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EEA5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Bogen 39"/>
              <p:cNvSpPr/>
              <p:nvPr/>
            </p:nvSpPr>
            <p:spPr>
              <a:xfrm>
                <a:off x="5660943" y="2501900"/>
                <a:ext cx="829581" cy="854210"/>
              </a:xfrm>
              <a:prstGeom prst="arc">
                <a:avLst>
                  <a:gd name="adj1" fmla="val 16200000"/>
                  <a:gd name="adj2" fmla="val 5351221"/>
                </a:avLst>
              </a:prstGeom>
              <a:ln w="50800">
                <a:solidFill>
                  <a:srgbClr val="572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2102" y="5461616"/>
              <a:ext cx="528100" cy="576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386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erader Verbinder 69"/>
          <p:cNvCxnSpPr/>
          <p:nvPr/>
        </p:nvCxnSpPr>
        <p:spPr>
          <a:xfrm rot="2700000" flipH="1">
            <a:off x="9180484" y="4481384"/>
            <a:ext cx="11430" cy="1080000"/>
          </a:xfrm>
          <a:prstGeom prst="line">
            <a:avLst/>
          </a:prstGeom>
          <a:ln w="101600">
            <a:solidFill>
              <a:srgbClr val="EEA5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/>
          <p:cNvCxnSpPr/>
          <p:nvPr/>
        </p:nvCxnSpPr>
        <p:spPr>
          <a:xfrm rot="2700000" flipH="1">
            <a:off x="7365569" y="5122880"/>
            <a:ext cx="11430" cy="1080000"/>
          </a:xfrm>
          <a:prstGeom prst="line">
            <a:avLst/>
          </a:prstGeom>
          <a:ln w="101600">
            <a:solidFill>
              <a:srgbClr val="EEA5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/>
          <p:cNvCxnSpPr/>
          <p:nvPr/>
        </p:nvCxnSpPr>
        <p:spPr>
          <a:xfrm rot="-2700000" flipH="1" flipV="1">
            <a:off x="9232944" y="1902352"/>
            <a:ext cx="11430" cy="1080000"/>
          </a:xfrm>
          <a:prstGeom prst="line">
            <a:avLst/>
          </a:prstGeom>
          <a:ln w="101600">
            <a:solidFill>
              <a:srgbClr val="572CFF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/>
          <p:nvPr/>
        </p:nvCxnSpPr>
        <p:spPr>
          <a:xfrm rot="2700000" flipH="1">
            <a:off x="6428042" y="5122878"/>
            <a:ext cx="11430" cy="1080000"/>
          </a:xfrm>
          <a:prstGeom prst="line">
            <a:avLst/>
          </a:prstGeom>
          <a:ln w="101600">
            <a:solidFill>
              <a:srgbClr val="EEA5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/>
          <p:cNvGrpSpPr/>
          <p:nvPr/>
        </p:nvGrpSpPr>
        <p:grpSpPr>
          <a:xfrm flipV="1">
            <a:off x="5117792" y="4067793"/>
            <a:ext cx="2810796" cy="1200411"/>
            <a:chOff x="6559651" y="3017972"/>
            <a:chExt cx="2810796" cy="1200411"/>
          </a:xfrm>
        </p:grpSpPr>
        <p:cxnSp>
          <p:nvCxnSpPr>
            <p:cNvPr id="28" name="Gerade Verbindung mit Pfeil 27"/>
            <p:cNvCxnSpPr/>
            <p:nvPr/>
          </p:nvCxnSpPr>
          <p:spPr>
            <a:xfrm flipV="1">
              <a:off x="8019241" y="3017972"/>
              <a:ext cx="1351206" cy="0"/>
            </a:xfrm>
            <a:prstGeom prst="straightConnector1">
              <a:avLst/>
            </a:prstGeom>
            <a:ln w="304800">
              <a:solidFill>
                <a:srgbClr val="EEA500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krümmte Verbindung 28"/>
            <p:cNvCxnSpPr/>
            <p:nvPr/>
          </p:nvCxnSpPr>
          <p:spPr>
            <a:xfrm rot="10800000" flipV="1">
              <a:off x="6559651" y="3020859"/>
              <a:ext cx="1471621" cy="1197524"/>
            </a:xfrm>
            <a:prstGeom prst="curvedConnector3">
              <a:avLst>
                <a:gd name="adj1" fmla="val 59363"/>
              </a:avLst>
            </a:prstGeom>
            <a:ln w="304800">
              <a:solidFill>
                <a:srgbClr val="EEA500"/>
              </a:solidFill>
              <a:prstDash val="sysDot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Gerade Verbindung mit Pfeil 8"/>
          <p:cNvCxnSpPr/>
          <p:nvPr/>
        </p:nvCxnSpPr>
        <p:spPr>
          <a:xfrm>
            <a:off x="1601825" y="4065983"/>
            <a:ext cx="3208055" cy="0"/>
          </a:xfrm>
          <a:prstGeom prst="straightConnector1">
            <a:avLst/>
          </a:prstGeom>
          <a:ln w="304800">
            <a:solidFill>
              <a:srgbClr val="572C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pieren 53"/>
          <p:cNvGrpSpPr/>
          <p:nvPr/>
        </p:nvGrpSpPr>
        <p:grpSpPr>
          <a:xfrm>
            <a:off x="4768481" y="2032055"/>
            <a:ext cx="392128" cy="3867437"/>
            <a:chOff x="6008672" y="2032055"/>
            <a:chExt cx="384232" cy="3867437"/>
          </a:xfrm>
        </p:grpSpPr>
        <p:sp>
          <p:nvSpPr>
            <p:cNvPr id="50" name="Freihandform 49"/>
            <p:cNvSpPr/>
            <p:nvPr/>
          </p:nvSpPr>
          <p:spPr>
            <a:xfrm>
              <a:off x="6008672" y="2032055"/>
              <a:ext cx="193632" cy="3867437"/>
            </a:xfrm>
            <a:custGeom>
              <a:avLst/>
              <a:gdLst>
                <a:gd name="connsiteX0" fmla="*/ 0 w 276447"/>
                <a:gd name="connsiteY0" fmla="*/ 759862 h 1398507"/>
                <a:gd name="connsiteX1" fmla="*/ 95693 w 276447"/>
                <a:gd name="connsiteY1" fmla="*/ 15583 h 1398507"/>
                <a:gd name="connsiteX2" fmla="*/ 180754 w 276447"/>
                <a:gd name="connsiteY2" fmla="*/ 1376550 h 1398507"/>
                <a:gd name="connsiteX3" fmla="*/ 276447 w 276447"/>
                <a:gd name="connsiteY3" fmla="*/ 727964 h 139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447" h="1398507">
                  <a:moveTo>
                    <a:pt x="0" y="759862"/>
                  </a:moveTo>
                  <a:cubicBezTo>
                    <a:pt x="32783" y="336332"/>
                    <a:pt x="65567" y="-87198"/>
                    <a:pt x="95693" y="15583"/>
                  </a:cubicBezTo>
                  <a:cubicBezTo>
                    <a:pt x="125819" y="118364"/>
                    <a:pt x="150628" y="1257820"/>
                    <a:pt x="180754" y="1376550"/>
                  </a:cubicBezTo>
                  <a:cubicBezTo>
                    <a:pt x="210880" y="1495280"/>
                    <a:pt x="243663" y="1111622"/>
                    <a:pt x="276447" y="727964"/>
                  </a:cubicBezTo>
                </a:path>
              </a:pathLst>
            </a:custGeom>
            <a:noFill/>
            <a:ln w="79375">
              <a:solidFill>
                <a:srgbClr val="572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6199128" y="3257945"/>
              <a:ext cx="193776" cy="1628601"/>
            </a:xfrm>
            <a:custGeom>
              <a:avLst/>
              <a:gdLst>
                <a:gd name="connsiteX0" fmla="*/ 0 w 276447"/>
                <a:gd name="connsiteY0" fmla="*/ 759862 h 1398507"/>
                <a:gd name="connsiteX1" fmla="*/ 95693 w 276447"/>
                <a:gd name="connsiteY1" fmla="*/ 15583 h 1398507"/>
                <a:gd name="connsiteX2" fmla="*/ 180754 w 276447"/>
                <a:gd name="connsiteY2" fmla="*/ 1376550 h 1398507"/>
                <a:gd name="connsiteX3" fmla="*/ 276447 w 276447"/>
                <a:gd name="connsiteY3" fmla="*/ 727964 h 139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447" h="1398507">
                  <a:moveTo>
                    <a:pt x="0" y="759862"/>
                  </a:moveTo>
                  <a:cubicBezTo>
                    <a:pt x="32783" y="336332"/>
                    <a:pt x="65567" y="-87198"/>
                    <a:pt x="95693" y="15583"/>
                  </a:cubicBezTo>
                  <a:cubicBezTo>
                    <a:pt x="125819" y="118364"/>
                    <a:pt x="150628" y="1257820"/>
                    <a:pt x="180754" y="1376550"/>
                  </a:cubicBezTo>
                  <a:cubicBezTo>
                    <a:pt x="210880" y="1495280"/>
                    <a:pt x="243663" y="1111622"/>
                    <a:pt x="276447" y="727964"/>
                  </a:cubicBezTo>
                </a:path>
              </a:pathLst>
            </a:custGeom>
            <a:noFill/>
            <a:ln w="79375">
              <a:solidFill>
                <a:srgbClr val="572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8312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Brief History of Boolean Masking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ildergebnis für Paul Koc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5" y="3400109"/>
            <a:ext cx="1311775" cy="1311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-154766" y="4690037"/>
            <a:ext cx="1939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DPA</a:t>
            </a:r>
          </a:p>
          <a:p>
            <a:pPr algn="ctr"/>
            <a:r>
              <a:rPr lang="en-US" sz="2400" dirty="0" smtClean="0"/>
              <a:t>1999</a:t>
            </a:r>
          </a:p>
          <a:p>
            <a:pPr algn="ctr"/>
            <a:r>
              <a:rPr lang="en-US" sz="2400" dirty="0" smtClean="0"/>
              <a:t>(1 AK)</a:t>
            </a:r>
          </a:p>
        </p:txBody>
      </p:sp>
      <p:cxnSp>
        <p:nvCxnSpPr>
          <p:cNvPr id="7" name="Gerader Verbinder 6"/>
          <p:cNvCxnSpPr/>
          <p:nvPr/>
        </p:nvCxnSpPr>
        <p:spPr>
          <a:xfrm rot="-2700000" flipH="1" flipV="1">
            <a:off x="1596110" y="3039895"/>
            <a:ext cx="11430" cy="1080000"/>
          </a:xfrm>
          <a:prstGeom prst="line">
            <a:avLst/>
          </a:prstGeom>
          <a:ln w="101600">
            <a:solidFill>
              <a:srgbClr val="572CFF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577993" y="2139957"/>
            <a:ext cx="12763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Masking</a:t>
            </a:r>
          </a:p>
          <a:p>
            <a:pPr algn="ctr"/>
            <a:r>
              <a:rPr lang="en-US" dirty="0" smtClean="0"/>
              <a:t>ChariJRR99</a:t>
            </a:r>
          </a:p>
          <a:p>
            <a:pPr algn="ctr"/>
            <a:r>
              <a:rPr lang="en-US" dirty="0" smtClean="0"/>
              <a:t>GoubinP99 </a:t>
            </a:r>
            <a:endParaRPr lang="en-US" dirty="0"/>
          </a:p>
        </p:txBody>
      </p:sp>
      <p:cxnSp>
        <p:nvCxnSpPr>
          <p:cNvPr id="48" name="Gerader Verbinder 47"/>
          <p:cNvCxnSpPr/>
          <p:nvPr/>
        </p:nvCxnSpPr>
        <p:spPr>
          <a:xfrm rot="2700000" flipH="1">
            <a:off x="2485709" y="4024246"/>
            <a:ext cx="11430" cy="1080000"/>
          </a:xfrm>
          <a:prstGeom prst="line">
            <a:avLst/>
          </a:prstGeom>
          <a:ln w="101600">
            <a:solidFill>
              <a:srgbClr val="572CFF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eck 46"/>
          <p:cNvSpPr/>
          <p:nvPr/>
        </p:nvSpPr>
        <p:spPr>
          <a:xfrm>
            <a:off x="1221720" y="5105254"/>
            <a:ext cx="1760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EMA </a:t>
            </a:r>
          </a:p>
          <a:p>
            <a:r>
              <a:rPr lang="en-US" dirty="0" smtClean="0"/>
              <a:t>(QuisquaterS01) </a:t>
            </a:r>
            <a:endParaRPr lang="en-US" dirty="0"/>
          </a:p>
        </p:txBody>
      </p:sp>
      <p:cxnSp>
        <p:nvCxnSpPr>
          <p:cNvPr id="51" name="Gerader Verbinder 50"/>
          <p:cNvCxnSpPr/>
          <p:nvPr/>
        </p:nvCxnSpPr>
        <p:spPr>
          <a:xfrm rot="-2700000" flipH="1" flipV="1">
            <a:off x="3450404" y="3044964"/>
            <a:ext cx="11430" cy="1080000"/>
          </a:xfrm>
          <a:prstGeom prst="line">
            <a:avLst/>
          </a:prstGeom>
          <a:ln w="101600">
            <a:solidFill>
              <a:srgbClr val="572CFF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2067222" y="2145026"/>
            <a:ext cx="20064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Trichina gate &amp; ISW</a:t>
            </a:r>
          </a:p>
          <a:p>
            <a:pPr algn="ctr"/>
            <a:r>
              <a:rPr lang="en-US" dirty="0" smtClean="0"/>
              <a:t>Trichina03</a:t>
            </a:r>
          </a:p>
          <a:p>
            <a:pPr algn="ctr"/>
            <a:r>
              <a:rPr lang="en-US" dirty="0" smtClean="0"/>
              <a:t>IshaiSW03</a:t>
            </a:r>
            <a:endParaRPr lang="en-US" dirty="0"/>
          </a:p>
        </p:txBody>
      </p:sp>
      <p:sp>
        <p:nvSpPr>
          <p:cNvPr id="53" name="Rechteck 52"/>
          <p:cNvSpPr/>
          <p:nvPr/>
        </p:nvSpPr>
        <p:spPr>
          <a:xfrm>
            <a:off x="4005003" y="1282707"/>
            <a:ext cx="1526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Glitches</a:t>
            </a:r>
          </a:p>
          <a:p>
            <a:r>
              <a:rPr lang="en-US" dirty="0" smtClean="0"/>
              <a:t>MangardPG05</a:t>
            </a:r>
            <a:endParaRPr lang="en-US" dirty="0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6576546" y="2865572"/>
            <a:ext cx="3775057" cy="0"/>
          </a:xfrm>
          <a:prstGeom prst="straightConnector1">
            <a:avLst/>
          </a:prstGeom>
          <a:ln w="304800">
            <a:solidFill>
              <a:srgbClr val="572CFF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144" y="2007559"/>
            <a:ext cx="484089" cy="1050101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604" y="5086664"/>
            <a:ext cx="484596" cy="1051200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8048684" y="1323830"/>
            <a:ext cx="1602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BelaidBPPTV16</a:t>
            </a:r>
            <a:endParaRPr lang="en-US" dirty="0"/>
          </a:p>
        </p:txBody>
      </p:sp>
      <p:sp>
        <p:nvSpPr>
          <p:cNvPr id="39" name="Textfeld 38"/>
          <p:cNvSpPr txBox="1"/>
          <p:nvPr/>
        </p:nvSpPr>
        <p:spPr>
          <a:xfrm>
            <a:off x="6588052" y="5080652"/>
            <a:ext cx="157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8 …	16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590140" y="2690274"/>
            <a:ext cx="347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…			18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934843" y="6248488"/>
            <a:ext cx="1299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TI scheme</a:t>
            </a:r>
          </a:p>
          <a:p>
            <a:r>
              <a:rPr lang="en-US" dirty="0" smtClean="0"/>
              <a:t>NikovaRR06</a:t>
            </a:r>
            <a:endParaRPr lang="en-US" dirty="0"/>
          </a:p>
        </p:txBody>
      </p:sp>
      <p:sp>
        <p:nvSpPr>
          <p:cNvPr id="58" name="Rechteck 57"/>
          <p:cNvSpPr/>
          <p:nvPr/>
        </p:nvSpPr>
        <p:spPr>
          <a:xfrm>
            <a:off x="6234238" y="6248490"/>
            <a:ext cx="1502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HO TI </a:t>
            </a:r>
          </a:p>
          <a:p>
            <a:r>
              <a:rPr lang="en-US" dirty="0" smtClean="0"/>
              <a:t>BilginGNNR14</a:t>
            </a:r>
            <a:endParaRPr lang="en-US" dirty="0"/>
          </a:p>
        </p:txBody>
      </p:sp>
      <p:cxnSp>
        <p:nvCxnSpPr>
          <p:cNvPr id="38" name="Gekrümmte Verbindung 37"/>
          <p:cNvCxnSpPr/>
          <p:nvPr/>
        </p:nvCxnSpPr>
        <p:spPr>
          <a:xfrm rot="10800000" flipV="1">
            <a:off x="7925247" y="4554719"/>
            <a:ext cx="875073" cy="712087"/>
          </a:xfrm>
          <a:prstGeom prst="curvedConnector3">
            <a:avLst>
              <a:gd name="adj1" fmla="val 50000"/>
            </a:avLst>
          </a:prstGeom>
          <a:ln w="304800">
            <a:solidFill>
              <a:srgbClr val="EEA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krümmte Verbindung 40"/>
          <p:cNvCxnSpPr/>
          <p:nvPr/>
        </p:nvCxnSpPr>
        <p:spPr>
          <a:xfrm rot="10800000" flipV="1">
            <a:off x="9747209" y="3842887"/>
            <a:ext cx="875073" cy="712087"/>
          </a:xfrm>
          <a:prstGeom prst="curvedConnector3">
            <a:avLst>
              <a:gd name="adj1" fmla="val 50000"/>
            </a:avLst>
          </a:prstGeom>
          <a:ln w="304800">
            <a:solidFill>
              <a:srgbClr val="EEA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>
            <a:off x="10605120" y="3842886"/>
            <a:ext cx="691144" cy="0"/>
          </a:xfrm>
          <a:prstGeom prst="straightConnector1">
            <a:avLst/>
          </a:prstGeom>
          <a:ln w="304800">
            <a:solidFill>
              <a:srgbClr val="EEA5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eck 60"/>
          <p:cNvSpPr/>
          <p:nvPr/>
        </p:nvSpPr>
        <p:spPr>
          <a:xfrm>
            <a:off x="11002777" y="3600714"/>
            <a:ext cx="1259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DOM</a:t>
            </a:r>
          </a:p>
          <a:p>
            <a:pPr algn="ctr"/>
            <a:r>
              <a:rPr lang="en-US" dirty="0" smtClean="0"/>
              <a:t>GrossMK17</a:t>
            </a:r>
            <a:endParaRPr lang="en-US" dirty="0"/>
          </a:p>
        </p:txBody>
      </p:sp>
      <p:sp>
        <p:nvSpPr>
          <p:cNvPr id="59" name="Rechteck 58"/>
          <p:cNvSpPr/>
          <p:nvPr/>
        </p:nvSpPr>
        <p:spPr>
          <a:xfrm>
            <a:off x="6313181" y="3744261"/>
            <a:ext cx="1715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CMS</a:t>
            </a:r>
          </a:p>
          <a:p>
            <a:r>
              <a:rPr lang="en-US" dirty="0" smtClean="0"/>
              <a:t>ReparazBNGV15</a:t>
            </a:r>
            <a:endParaRPr lang="en-US" dirty="0"/>
          </a:p>
        </p:txBody>
      </p:sp>
      <p:cxnSp>
        <p:nvCxnSpPr>
          <p:cNvPr id="65" name="Gerader Verbinder 64"/>
          <p:cNvCxnSpPr/>
          <p:nvPr/>
        </p:nvCxnSpPr>
        <p:spPr>
          <a:xfrm flipH="1" flipV="1">
            <a:off x="8108279" y="4136958"/>
            <a:ext cx="437440" cy="428277"/>
          </a:xfrm>
          <a:prstGeom prst="line">
            <a:avLst/>
          </a:prstGeom>
          <a:ln w="101600">
            <a:solidFill>
              <a:srgbClr val="EEA5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10295088" y="2394818"/>
            <a:ext cx="1652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BartheDFGSS16</a:t>
            </a:r>
            <a:endParaRPr lang="en-US" dirty="0"/>
          </a:p>
        </p:txBody>
      </p:sp>
      <p:sp>
        <p:nvSpPr>
          <p:cNvPr id="14" name="Rechteck 13"/>
          <p:cNvSpPr/>
          <p:nvPr/>
        </p:nvSpPr>
        <p:spPr>
          <a:xfrm>
            <a:off x="7777116" y="5576326"/>
            <a:ext cx="2217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AES d+1 shares</a:t>
            </a:r>
          </a:p>
          <a:p>
            <a:r>
              <a:rPr lang="en-US" smtClean="0"/>
              <a:t>(DeCnuddeRBNNR16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69" name="Gerade Verbindung mit Pfeil 68"/>
          <p:cNvCxnSpPr/>
          <p:nvPr/>
        </p:nvCxnSpPr>
        <p:spPr>
          <a:xfrm>
            <a:off x="8793239" y="4555711"/>
            <a:ext cx="956351" cy="0"/>
          </a:xfrm>
          <a:prstGeom prst="straightConnector1">
            <a:avLst/>
          </a:prstGeom>
          <a:ln w="304800">
            <a:solidFill>
              <a:srgbClr val="EEA500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feld 62"/>
          <p:cNvSpPr txBox="1"/>
          <p:nvPr/>
        </p:nvSpPr>
        <p:spPr>
          <a:xfrm>
            <a:off x="8425281" y="4386430"/>
            <a:ext cx="202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17	18	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1793928" y="3873603"/>
            <a:ext cx="908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	3	5	7	9	11	13	15	17	19		        	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2" name="Gekrümmte Verbindung 11"/>
          <p:cNvCxnSpPr/>
          <p:nvPr/>
        </p:nvCxnSpPr>
        <p:spPr>
          <a:xfrm rot="10800000" flipV="1">
            <a:off x="5116956" y="2868459"/>
            <a:ext cx="1471621" cy="1197524"/>
          </a:xfrm>
          <a:prstGeom prst="curvedConnector3">
            <a:avLst>
              <a:gd name="adj1" fmla="val 59363"/>
            </a:avLst>
          </a:prstGeom>
          <a:ln w="304800">
            <a:solidFill>
              <a:srgbClr val="572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ieren 19"/>
          <p:cNvGrpSpPr/>
          <p:nvPr/>
        </p:nvGrpSpPr>
        <p:grpSpPr>
          <a:xfrm>
            <a:off x="8376082" y="3327462"/>
            <a:ext cx="1478225" cy="767811"/>
            <a:chOff x="8750158" y="3327462"/>
            <a:chExt cx="1478225" cy="767811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8820710" y="3327462"/>
              <a:ext cx="1333682" cy="767811"/>
              <a:chOff x="8839760" y="3298887"/>
              <a:chExt cx="1333682" cy="767811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9103223" y="3298887"/>
                <a:ext cx="767811" cy="767811"/>
              </a:xfrm>
              <a:prstGeom prst="ellipse">
                <a:avLst/>
              </a:prstGeom>
              <a:noFill/>
              <a:ln w="149225">
                <a:solidFill>
                  <a:srgbClr val="EE25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hteck 56"/>
              <p:cNvSpPr/>
              <p:nvPr/>
            </p:nvSpPr>
            <p:spPr>
              <a:xfrm>
                <a:off x="9634320" y="3542795"/>
                <a:ext cx="539122" cy="2743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/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8839760" y="3572433"/>
                <a:ext cx="1332000" cy="216848"/>
              </a:xfrm>
              <a:prstGeom prst="rect">
                <a:avLst/>
              </a:prstGeom>
              <a:solidFill>
                <a:srgbClr val="572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 b="1" dirty="0"/>
              </a:p>
            </p:txBody>
          </p:sp>
        </p:grpSp>
        <p:sp>
          <p:nvSpPr>
            <p:cNvPr id="68" name="Rechteck 67"/>
            <p:cNvSpPr/>
            <p:nvPr/>
          </p:nvSpPr>
          <p:spPr>
            <a:xfrm>
              <a:off x="8750158" y="3558536"/>
              <a:ext cx="14782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MIND THE GAP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457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el 1"/>
          <p:cNvSpPr txBox="1">
            <a:spLocks/>
          </p:cNvSpPr>
          <p:nvPr/>
        </p:nvSpPr>
        <p:spPr>
          <a:xfrm>
            <a:off x="698499" y="148816"/>
            <a:ext cx="114935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Summary – 64 S-Boxes Variants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839788" y="1223963"/>
            <a:ext cx="5157787" cy="823912"/>
          </a:xfrm>
        </p:spPr>
        <p:txBody>
          <a:bodyPr/>
          <a:lstStyle/>
          <a:p>
            <a:pPr algn="ctr"/>
            <a:r>
              <a:rPr lang="en-US" sz="3600" dirty="0" smtClean="0"/>
              <a:t>DOM </a:t>
            </a:r>
            <a:r>
              <a:rPr lang="en-US" sz="3600" cap="small" dirty="0">
                <a:latin typeface="Arial" panose="020B0604020202020204" pitchFamily="34" charset="0"/>
                <a:cs typeface="Arial" panose="020B0604020202020204" pitchFamily="34" charset="0"/>
              </a:rPr>
              <a:t>Ascon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8" y="2047875"/>
                <a:ext cx="5157787" cy="368458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=1…15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28 – 926 </a:t>
                </a:r>
                <a:r>
                  <a:rPr lang="en-US" dirty="0" err="1" smtClean="0"/>
                  <a:t>kGE</a:t>
                </a:r>
                <a:endParaRPr lang="en-US" dirty="0" smtClean="0"/>
              </a:p>
              <a:p>
                <a:r>
                  <a:rPr lang="en-US" dirty="0" smtClean="0"/>
                  <a:t>320 – 38,400 random bits/cycle</a:t>
                </a:r>
              </a:p>
              <a:p>
                <a:r>
                  <a:rPr lang="en-US" dirty="0" smtClean="0"/>
                  <a:t>18 cycles/absorption</a:t>
                </a:r>
              </a:p>
              <a:p>
                <a:r>
                  <a:rPr lang="en-US" dirty="0" smtClean="0"/>
                  <a:t>2.25 – 1.48 </a:t>
                </a:r>
                <a:r>
                  <a:rPr lang="en-US" dirty="0" err="1" smtClean="0"/>
                  <a:t>Gbit</a:t>
                </a:r>
                <a:r>
                  <a:rPr lang="en-US" dirty="0" smtClean="0"/>
                  <a:t>/s</a:t>
                </a:r>
              </a:p>
            </p:txBody>
          </p:sp>
        </mc:Choice>
        <mc:Fallback xmlns="">
          <p:sp>
            <p:nvSpPr>
              <p:cNvPr id="7" name="Inhaltsplatzhalt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8" y="2047875"/>
                <a:ext cx="5157787" cy="3684588"/>
              </a:xfrm>
              <a:blipFill rotWithShape="0">
                <a:blip r:embed="rId3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>
          <a:xfrm>
            <a:off x="6172200" y="1223963"/>
            <a:ext cx="5183188" cy="823912"/>
          </a:xfrm>
        </p:spPr>
        <p:txBody>
          <a:bodyPr/>
          <a:lstStyle/>
          <a:p>
            <a:pPr algn="ctr"/>
            <a:r>
              <a:rPr lang="en-US" sz="3600" dirty="0" smtClean="0"/>
              <a:t>UMA </a:t>
            </a:r>
            <a:r>
              <a:rPr lang="en-US" sz="3600" cap="small" dirty="0">
                <a:latin typeface="Arial" panose="020B0604020202020204" pitchFamily="34" charset="0"/>
                <a:cs typeface="Arial" panose="020B0604020202020204" pitchFamily="34" charset="0"/>
              </a:rPr>
              <a:t>Ascon</a:t>
            </a:r>
            <a:endParaRPr lang="en-US" sz="360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4"/>
          </p:nvPr>
        </p:nvSpPr>
        <p:spPr>
          <a:xfrm>
            <a:off x="6172200" y="2047875"/>
            <a:ext cx="5183188" cy="368458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28 – 1,252 </a:t>
            </a:r>
            <a:r>
              <a:rPr lang="en-US" dirty="0" err="1" smtClean="0"/>
              <a:t>kGE</a:t>
            </a:r>
            <a:endParaRPr lang="en-US" dirty="0" smtClean="0"/>
          </a:p>
          <a:p>
            <a:r>
              <a:rPr lang="en-US" dirty="0" smtClean="0"/>
              <a:t>320 – 20,480 random bits/cycle</a:t>
            </a:r>
          </a:p>
          <a:p>
            <a:r>
              <a:rPr lang="en-US" dirty="0" smtClean="0"/>
              <a:t>18 – 42  cycles/absorption</a:t>
            </a:r>
          </a:p>
          <a:p>
            <a:r>
              <a:rPr lang="en-US" dirty="0" smtClean="0"/>
              <a:t>2.25 – 0.53 </a:t>
            </a:r>
            <a:r>
              <a:rPr lang="en-US" dirty="0" err="1" smtClean="0"/>
              <a:t>Gbit</a:t>
            </a:r>
            <a:r>
              <a:rPr lang="en-US" dirty="0" smtClean="0"/>
              <a:t>/s </a:t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2391239" y="4677304"/>
            <a:ext cx="2053761" cy="2110318"/>
            <a:chOff x="6995871" y="1778534"/>
            <a:chExt cx="3428727" cy="3523147"/>
          </a:xfrm>
        </p:grpSpPr>
        <p:sp>
          <p:nvSpPr>
            <p:cNvPr id="18" name="Ellipse 17"/>
            <p:cNvSpPr/>
            <p:nvPr/>
          </p:nvSpPr>
          <p:spPr>
            <a:xfrm>
              <a:off x="9262192" y="2722221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1750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8362192" y="1987599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1750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9344598" y="321588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1750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8925140" y="2197651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1750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7904598" y="1784839"/>
              <a:ext cx="1080000" cy="1080000"/>
            </a:xfrm>
            <a:prstGeom prst="ellipse">
              <a:avLst/>
            </a:prstGeom>
            <a:solidFill>
              <a:schemeClr val="bg1"/>
            </a:solidFill>
            <a:ln w="31750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9344598" y="3212647"/>
              <a:ext cx="1080000" cy="1080000"/>
            </a:xfrm>
            <a:prstGeom prst="ellipse">
              <a:avLst/>
            </a:prstGeom>
            <a:solidFill>
              <a:schemeClr val="accent6"/>
            </a:solidFill>
            <a:ln w="31750">
              <a:noFill/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7904598" y="1778534"/>
              <a:ext cx="1080000" cy="1080000"/>
            </a:xfrm>
            <a:prstGeom prst="ellipse">
              <a:avLst/>
            </a:prstGeom>
            <a:solidFill>
              <a:schemeClr val="tx1"/>
            </a:solidFill>
            <a:ln w="31750">
              <a:noFill/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>
              <a:off x="8925140" y="2194413"/>
              <a:ext cx="1080000" cy="1080000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B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7904598" y="3212647"/>
              <a:ext cx="1080000" cy="1080000"/>
            </a:xfrm>
            <a:prstGeom prst="ellipse">
              <a:avLst/>
            </a:prstGeom>
            <a:solidFill>
              <a:srgbClr val="FF0000"/>
            </a:solidFill>
            <a:ln w="31750">
              <a:noFill/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Z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31" name="Gerade Verbindung mit Pfeil 30"/>
            <p:cNvCxnSpPr>
              <a:stCxn id="28" idx="4"/>
              <a:endCxn id="30" idx="0"/>
            </p:cNvCxnSpPr>
            <p:nvPr/>
          </p:nvCxnSpPr>
          <p:spPr>
            <a:xfrm>
              <a:off x="8444598" y="2858537"/>
              <a:ext cx="0" cy="35411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>
              <a:stCxn id="29" idx="3"/>
              <a:endCxn id="30" idx="7"/>
            </p:cNvCxnSpPr>
            <p:nvPr/>
          </p:nvCxnSpPr>
          <p:spPr>
            <a:xfrm flipH="1">
              <a:off x="8826436" y="3116251"/>
              <a:ext cx="256866" cy="25455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>
              <a:stCxn id="27" idx="2"/>
              <a:endCxn id="30" idx="6"/>
            </p:cNvCxnSpPr>
            <p:nvPr/>
          </p:nvCxnSpPr>
          <p:spPr>
            <a:xfrm flipH="1">
              <a:off x="8984598" y="3752647"/>
              <a:ext cx="360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Bogen 33"/>
            <p:cNvSpPr/>
            <p:nvPr/>
          </p:nvSpPr>
          <p:spPr>
            <a:xfrm>
              <a:off x="6995871" y="2312647"/>
              <a:ext cx="2880000" cy="2880000"/>
            </a:xfrm>
            <a:prstGeom prst="arc">
              <a:avLst>
                <a:gd name="adj1" fmla="val 4188100"/>
                <a:gd name="adj2" fmla="val 14583597"/>
              </a:avLst>
            </a:prstGeom>
            <a:ln>
              <a:prstDash val="sysDash"/>
              <a:headEnd type="none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Gerade Verbindung mit Pfeil 34"/>
            <p:cNvCxnSpPr>
              <a:endCxn id="30" idx="5"/>
            </p:cNvCxnSpPr>
            <p:nvPr/>
          </p:nvCxnSpPr>
          <p:spPr>
            <a:xfrm flipH="1" flipV="1">
              <a:off x="8826436" y="4134485"/>
              <a:ext cx="256866" cy="26279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Ellipse 35"/>
            <p:cNvSpPr/>
            <p:nvPr/>
          </p:nvSpPr>
          <p:spPr>
            <a:xfrm>
              <a:off x="8943140" y="4257681"/>
              <a:ext cx="1044000" cy="1044000"/>
            </a:xfrm>
            <a:prstGeom prst="ellipse">
              <a:avLst/>
            </a:prstGeom>
            <a:noFill/>
            <a:ln w="317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9067059" y="4501215"/>
              <a:ext cx="767198" cy="70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b="1" dirty="0" smtClean="0"/>
                <a:t>…</a:t>
              </a:r>
              <a:endParaRPr lang="en-US" b="1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8077718" y="5156647"/>
            <a:ext cx="1372151" cy="1372151"/>
            <a:chOff x="6959049" y="5305358"/>
            <a:chExt cx="854210" cy="854210"/>
          </a:xfrm>
        </p:grpSpPr>
        <p:grpSp>
          <p:nvGrpSpPr>
            <p:cNvPr id="38" name="Gruppieren 37"/>
            <p:cNvGrpSpPr/>
            <p:nvPr/>
          </p:nvGrpSpPr>
          <p:grpSpPr>
            <a:xfrm rot="10800000">
              <a:off x="6959049" y="5305358"/>
              <a:ext cx="854210" cy="854210"/>
              <a:chOff x="5636314" y="2501900"/>
              <a:chExt cx="854210" cy="854210"/>
            </a:xfrm>
          </p:grpSpPr>
          <p:sp>
            <p:nvSpPr>
              <p:cNvPr id="39" name="Ellipse 38"/>
              <p:cNvSpPr/>
              <p:nvPr/>
            </p:nvSpPr>
            <p:spPr>
              <a:xfrm>
                <a:off x="5636314" y="2501900"/>
                <a:ext cx="854210" cy="854210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EEA5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Bogen 39"/>
              <p:cNvSpPr/>
              <p:nvPr/>
            </p:nvSpPr>
            <p:spPr>
              <a:xfrm>
                <a:off x="5660943" y="2501900"/>
                <a:ext cx="829581" cy="854210"/>
              </a:xfrm>
              <a:prstGeom prst="arc">
                <a:avLst>
                  <a:gd name="adj1" fmla="val 16200000"/>
                  <a:gd name="adj2" fmla="val 5351221"/>
                </a:avLst>
              </a:prstGeom>
              <a:ln w="50800">
                <a:solidFill>
                  <a:srgbClr val="572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2102" y="5461616"/>
              <a:ext cx="528100" cy="576847"/>
            </a:xfrm>
            <a:prstGeom prst="rect">
              <a:avLst/>
            </a:prstGeom>
          </p:spPr>
        </p:pic>
      </p:grp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11750906" y="6407150"/>
            <a:ext cx="356193" cy="365125"/>
          </a:xfrm>
          <a:prstGeom prst="rect">
            <a:avLst/>
          </a:prstGeom>
        </p:spPr>
        <p:txBody>
          <a:bodyPr/>
          <a:lstStyle/>
          <a:p>
            <a:fld id="{54273A0B-1014-4180-A4D4-BFE83A63AC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big is the randomness gap?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Diagramm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765017"/>
              </p:ext>
            </p:extLst>
          </p:nvPr>
        </p:nvGraphicFramePr>
        <p:xfrm>
          <a:off x="622935" y="1690688"/>
          <a:ext cx="10946130" cy="516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llipse 2"/>
          <p:cNvSpPr/>
          <p:nvPr/>
        </p:nvSpPr>
        <p:spPr>
          <a:xfrm rot="19775264">
            <a:off x="1885950" y="4572000"/>
            <a:ext cx="2023110" cy="548640"/>
          </a:xfrm>
          <a:prstGeom prst="ellipse">
            <a:avLst/>
          </a:prstGeom>
          <a:noFill/>
          <a:ln w="44450">
            <a:solidFill>
              <a:srgbClr val="EE25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3518356" y="4695447"/>
            <a:ext cx="4755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EE251E"/>
                </a:solidFill>
              </a:rPr>
              <a:t>Belaïd</a:t>
            </a:r>
            <a:r>
              <a:rPr lang="en-US" sz="2800" dirty="0" smtClean="0">
                <a:solidFill>
                  <a:srgbClr val="EE251E"/>
                </a:solidFill>
              </a:rPr>
              <a:t> et al.’s optimal solutions</a:t>
            </a:r>
            <a:endParaRPr lang="en-US" sz="2800" dirty="0">
              <a:solidFill>
                <a:srgbClr val="EE251E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 rot="20966838">
            <a:off x="4753187" y="3249107"/>
            <a:ext cx="1791837" cy="548640"/>
          </a:xfrm>
          <a:prstGeom prst="ellipse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EA500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 rot="20966838">
            <a:off x="7454476" y="2597002"/>
            <a:ext cx="1791837" cy="548640"/>
          </a:xfrm>
          <a:prstGeom prst="ellipse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EA500"/>
              </a:solidFill>
            </a:endParaRPr>
          </a:p>
        </p:txBody>
      </p:sp>
      <p:sp>
        <p:nvSpPr>
          <p:cNvPr id="72" name="Ellipse 71"/>
          <p:cNvSpPr/>
          <p:nvPr/>
        </p:nvSpPr>
        <p:spPr>
          <a:xfrm rot="20966838">
            <a:off x="10105971" y="2137618"/>
            <a:ext cx="1256226" cy="548640"/>
          </a:xfrm>
          <a:prstGeom prst="ellipse">
            <a:avLst/>
          </a:prstGeom>
          <a:noFill/>
          <a:ln w="444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EA500"/>
              </a:solidFill>
            </a:endParaRPr>
          </a:p>
        </p:txBody>
      </p:sp>
      <p:sp>
        <p:nvSpPr>
          <p:cNvPr id="73" name="Rechteck 72"/>
          <p:cNvSpPr/>
          <p:nvPr/>
        </p:nvSpPr>
        <p:spPr>
          <a:xfrm>
            <a:off x="4878398" y="1987135"/>
            <a:ext cx="479548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dirty="0" err="1" smtClean="0"/>
              <a:t>Barthe</a:t>
            </a:r>
            <a:r>
              <a:rPr lang="en-US" sz="2800" dirty="0" smtClean="0"/>
              <a:t> et al.’s generic algorithm</a:t>
            </a:r>
            <a:endParaRPr lang="en-US" sz="2800" dirty="0"/>
          </a:p>
        </p:txBody>
      </p:sp>
      <p:sp>
        <p:nvSpPr>
          <p:cNvPr id="74" name="Rechteck 73"/>
          <p:cNvSpPr/>
          <p:nvPr/>
        </p:nvSpPr>
        <p:spPr>
          <a:xfrm>
            <a:off x="6490063" y="3934021"/>
            <a:ext cx="479548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EE251E"/>
                </a:solidFill>
              </a:rPr>
              <a:t>Belaïd</a:t>
            </a:r>
            <a:r>
              <a:rPr lang="en-US" sz="2800" dirty="0" smtClean="0">
                <a:solidFill>
                  <a:srgbClr val="EE251E"/>
                </a:solidFill>
              </a:rPr>
              <a:t> et al.’s generic algorithm</a:t>
            </a:r>
            <a:r>
              <a:rPr lang="en-US" sz="2800" dirty="0"/>
              <a:t> 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 flipH="1" flipV="1">
            <a:off x="4343401" y="3909335"/>
            <a:ext cx="2146662" cy="286057"/>
          </a:xfrm>
          <a:prstGeom prst="straightConnector1">
            <a:avLst/>
          </a:prstGeom>
          <a:ln w="28575">
            <a:solidFill>
              <a:srgbClr val="EE251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flipH="1" flipV="1">
            <a:off x="7014769" y="3128092"/>
            <a:ext cx="1317943" cy="843532"/>
          </a:xfrm>
          <a:prstGeom prst="straightConnector1">
            <a:avLst/>
          </a:prstGeom>
          <a:ln w="28575">
            <a:solidFill>
              <a:srgbClr val="EE251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 flipV="1">
            <a:off x="9418320" y="2579040"/>
            <a:ext cx="277826" cy="1392584"/>
          </a:xfrm>
          <a:prstGeom prst="straightConnector1">
            <a:avLst/>
          </a:prstGeom>
          <a:ln w="28575">
            <a:solidFill>
              <a:srgbClr val="EE251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 rot="16200000">
            <a:off x="-1350525" y="3901113"/>
            <a:ext cx="357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randomness</a:t>
            </a:r>
            <a:endParaRPr lang="en-US" sz="2400" dirty="0"/>
          </a:p>
        </p:txBody>
      </p:sp>
      <p:sp>
        <p:nvSpPr>
          <p:cNvPr id="17" name="Textfeld 16"/>
          <p:cNvSpPr txBox="1"/>
          <p:nvPr/>
        </p:nvSpPr>
        <p:spPr>
          <a:xfrm>
            <a:off x="0" y="620411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protection order (d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804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5" grpId="0" uiExpand="1">
        <p:bldSub>
          <a:bldChart bld="series"/>
        </p:bldSub>
      </p:bldGraphic>
      <p:bldP spid="3" grpId="0" animBg="1"/>
      <p:bldP spid="6" grpId="0"/>
      <p:bldP spid="67" grpId="0" animBg="1"/>
      <p:bldP spid="68" grpId="0" animBg="1"/>
      <p:bldP spid="72" grpId="0" animBg="1"/>
      <p:bldP spid="73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big is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randomness gap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Diagramm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457203"/>
              </p:ext>
            </p:extLst>
          </p:nvPr>
        </p:nvGraphicFramePr>
        <p:xfrm>
          <a:off x="622935" y="1690688"/>
          <a:ext cx="10946130" cy="516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7" name="Ellipse 76"/>
          <p:cNvSpPr/>
          <p:nvPr/>
        </p:nvSpPr>
        <p:spPr>
          <a:xfrm rot="5400000">
            <a:off x="3091815" y="4051936"/>
            <a:ext cx="994410" cy="342900"/>
          </a:xfrm>
          <a:prstGeom prst="ellipse">
            <a:avLst/>
          </a:prstGeom>
          <a:noFill/>
          <a:ln w="44450">
            <a:solidFill>
              <a:srgbClr val="EE25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llipse 77"/>
          <p:cNvSpPr/>
          <p:nvPr/>
        </p:nvSpPr>
        <p:spPr>
          <a:xfrm rot="5400000">
            <a:off x="5815965" y="2981326"/>
            <a:ext cx="994410" cy="342900"/>
          </a:xfrm>
          <a:prstGeom prst="ellipse">
            <a:avLst/>
          </a:prstGeom>
          <a:noFill/>
          <a:ln w="44450">
            <a:solidFill>
              <a:srgbClr val="EE25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llipse 78"/>
          <p:cNvSpPr/>
          <p:nvPr/>
        </p:nvSpPr>
        <p:spPr>
          <a:xfrm rot="5400000">
            <a:off x="8529637" y="2323467"/>
            <a:ext cx="994410" cy="342900"/>
          </a:xfrm>
          <a:prstGeom prst="ellipse">
            <a:avLst/>
          </a:prstGeom>
          <a:noFill/>
          <a:ln w="44450">
            <a:solidFill>
              <a:srgbClr val="EE25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hteck 79"/>
          <p:cNvSpPr/>
          <p:nvPr/>
        </p:nvSpPr>
        <p:spPr>
          <a:xfrm>
            <a:off x="4433239" y="1911519"/>
            <a:ext cx="3416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EE251E"/>
                </a:solidFill>
              </a:rPr>
              <a:t>twice the randomness</a:t>
            </a:r>
            <a:endParaRPr lang="en-US" sz="2800" dirty="0">
              <a:solidFill>
                <a:srgbClr val="EE251E"/>
              </a:solidFill>
            </a:endParaRPr>
          </a:p>
        </p:txBody>
      </p:sp>
      <p:sp>
        <p:nvSpPr>
          <p:cNvPr id="81" name="Textfeld 80"/>
          <p:cNvSpPr txBox="1"/>
          <p:nvPr/>
        </p:nvSpPr>
        <p:spPr>
          <a:xfrm rot="16200000">
            <a:off x="-1350525" y="3901113"/>
            <a:ext cx="357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randomness</a:t>
            </a:r>
            <a:endParaRPr lang="en-US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0" y="620411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protection </a:t>
            </a:r>
            <a:r>
              <a:rPr lang="en-US" sz="2400" dirty="0"/>
              <a:t>order (d)</a:t>
            </a:r>
          </a:p>
        </p:txBody>
      </p:sp>
    </p:spTree>
    <p:extLst>
      <p:ext uri="{BB962C8B-B14F-4D97-AF65-F5344CB8AC3E}">
        <p14:creationId xmlns:p14="http://schemas.microsoft.com/office/powerpoint/2010/main" val="329422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148816"/>
            <a:ext cx="10515601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Masked Multiplication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4436807" y="3156156"/>
            <a:ext cx="3318387" cy="1569660"/>
            <a:chOff x="4041056" y="3028336"/>
            <a:chExt cx="3318387" cy="1569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feld 6"/>
                <p:cNvSpPr txBox="1"/>
                <p:nvPr/>
              </p:nvSpPr>
              <p:spPr>
                <a:xfrm>
                  <a:off x="4041056" y="3028336"/>
                  <a:ext cx="806247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9600" dirty="0"/>
                </a:p>
              </p:txBody>
            </p:sp>
          </mc:Choice>
          <mc:Fallback xmlns="">
            <p:sp>
              <p:nvSpPr>
                <p:cNvPr id="7" name="Textfeld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056" y="3028336"/>
                  <a:ext cx="806247" cy="156966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feld 7"/>
                <p:cNvSpPr txBox="1"/>
                <p:nvPr/>
              </p:nvSpPr>
              <p:spPr>
                <a:xfrm>
                  <a:off x="5265172" y="3028336"/>
                  <a:ext cx="909486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9600" dirty="0"/>
                </a:p>
              </p:txBody>
            </p:sp>
          </mc:Choice>
          <mc:Fallback xmlns="">
            <p:sp>
              <p:nvSpPr>
                <p:cNvPr id="8" name="Textfeld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172" y="3028336"/>
                  <a:ext cx="909486" cy="15696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/>
                <p:nvPr/>
              </p:nvSpPr>
              <p:spPr>
                <a:xfrm>
                  <a:off x="6592527" y="3028336"/>
                  <a:ext cx="766916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9600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2527" y="3028336"/>
                  <a:ext cx="766916" cy="156966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4436807" y="2607941"/>
                <a:ext cx="8893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807" y="2607941"/>
                <a:ext cx="889346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3601541" y="2789285"/>
                <a:ext cx="87626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4400" b="0" i="0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572CFF"/>
                  </a:solidFill>
                </a:endParaRPr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541" y="2789285"/>
                <a:ext cx="876266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/>
              <p:cNvSpPr/>
              <p:nvPr/>
            </p:nvSpPr>
            <p:spPr>
              <a:xfrm>
                <a:off x="3350582" y="3575932"/>
                <a:ext cx="8893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4400" b="0" i="0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EEA500"/>
                  </a:solidFill>
                </a:endParaRPr>
              </a:p>
            </p:txBody>
          </p:sp>
        </mc:Choice>
        <mc:Fallback xmlns=""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582" y="3575932"/>
                <a:ext cx="889346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4395257" y="4613073"/>
                <a:ext cx="90858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4400" b="0" i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257" y="4613073"/>
                <a:ext cx="908582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 Verbindung mit Pfeil 26"/>
          <p:cNvCxnSpPr/>
          <p:nvPr/>
        </p:nvCxnSpPr>
        <p:spPr>
          <a:xfrm flipV="1">
            <a:off x="4841706" y="3266271"/>
            <a:ext cx="0" cy="36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rot="-2700000" flipV="1">
            <a:off x="4421930" y="3440148"/>
            <a:ext cx="0" cy="360000"/>
          </a:xfrm>
          <a:prstGeom prst="straightConnector1">
            <a:avLst/>
          </a:prstGeom>
          <a:ln w="25400">
            <a:solidFill>
              <a:srgbClr val="572C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rot="-5400000" flipV="1">
            <a:off x="4248054" y="3843587"/>
            <a:ext cx="0" cy="360000"/>
          </a:xfrm>
          <a:prstGeom prst="straightConnector1">
            <a:avLst/>
          </a:prstGeom>
          <a:ln w="25400">
            <a:solidFill>
              <a:srgbClr val="EEA5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rot="-10800000" flipV="1">
            <a:off x="4841706" y="4437239"/>
            <a:ext cx="0" cy="360000"/>
          </a:xfrm>
          <a:prstGeom prst="straightConnector1">
            <a:avLst/>
          </a:prstGeom>
          <a:ln w="25400">
            <a:solidFill>
              <a:srgbClr val="FF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Bogen 35"/>
          <p:cNvSpPr/>
          <p:nvPr/>
        </p:nvSpPr>
        <p:spPr>
          <a:xfrm rot="10800000">
            <a:off x="4293574" y="3492868"/>
            <a:ext cx="1080000" cy="1080000"/>
          </a:xfrm>
          <a:prstGeom prst="arc">
            <a:avLst>
              <a:gd name="adj1" fmla="val 17158000"/>
              <a:gd name="adj2" fmla="val 20882292"/>
            </a:avLst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hteck 45"/>
              <p:cNvSpPr/>
              <p:nvPr/>
            </p:nvSpPr>
            <p:spPr>
              <a:xfrm flipH="1">
                <a:off x="7075280" y="2607941"/>
                <a:ext cx="8893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6" name="Rechteck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75280" y="2607941"/>
                <a:ext cx="889346" cy="7694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hteck 46"/>
              <p:cNvSpPr/>
              <p:nvPr/>
            </p:nvSpPr>
            <p:spPr>
              <a:xfrm flipH="1">
                <a:off x="7923626" y="2789285"/>
                <a:ext cx="87626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sz="4400" b="0" i="0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572CFF"/>
                  </a:solidFill>
                </a:endParaRPr>
              </a:p>
            </p:txBody>
          </p:sp>
        </mc:Choice>
        <mc:Fallback xmlns="">
          <p:sp>
            <p:nvSpPr>
              <p:cNvPr id="47" name="Rechteck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23626" y="2789285"/>
                <a:ext cx="876266" cy="76944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hteck 47"/>
              <p:cNvSpPr/>
              <p:nvPr/>
            </p:nvSpPr>
            <p:spPr>
              <a:xfrm flipH="1">
                <a:off x="8161505" y="3575932"/>
                <a:ext cx="8893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sz="4400" b="0" i="0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EEA500"/>
                  </a:solidFill>
                </a:endParaRPr>
              </a:p>
            </p:txBody>
          </p:sp>
        </mc:Choice>
        <mc:Fallback xmlns="">
          <p:sp>
            <p:nvSpPr>
              <p:cNvPr id="48" name="Rechteck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161505" y="3575932"/>
                <a:ext cx="889346" cy="7694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hteck 48"/>
              <p:cNvSpPr/>
              <p:nvPr/>
            </p:nvSpPr>
            <p:spPr>
              <a:xfrm flipH="1">
                <a:off x="7097594" y="4613073"/>
                <a:ext cx="90858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4400" b="0" i="0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49" name="Rechteck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97594" y="4613073"/>
                <a:ext cx="908582" cy="76944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Gerade Verbindung mit Pfeil 49"/>
          <p:cNvCxnSpPr/>
          <p:nvPr/>
        </p:nvCxnSpPr>
        <p:spPr>
          <a:xfrm flipH="1" flipV="1">
            <a:off x="7559727" y="3266271"/>
            <a:ext cx="0" cy="36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rot="2700000" flipH="1" flipV="1">
            <a:off x="7979503" y="3440148"/>
            <a:ext cx="0" cy="360000"/>
          </a:xfrm>
          <a:prstGeom prst="straightConnector1">
            <a:avLst/>
          </a:prstGeom>
          <a:ln w="25400">
            <a:solidFill>
              <a:srgbClr val="572C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 rot="5400000" flipH="1" flipV="1">
            <a:off x="8153379" y="3843587"/>
            <a:ext cx="0" cy="360000"/>
          </a:xfrm>
          <a:prstGeom prst="straightConnector1">
            <a:avLst/>
          </a:prstGeom>
          <a:ln w="25400">
            <a:solidFill>
              <a:srgbClr val="EEA5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rot="10800000" flipH="1" flipV="1">
            <a:off x="7559727" y="4437239"/>
            <a:ext cx="0" cy="360000"/>
          </a:xfrm>
          <a:prstGeom prst="straightConnector1">
            <a:avLst/>
          </a:prstGeom>
          <a:ln w="25400">
            <a:solidFill>
              <a:srgbClr val="FF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Bogen 53"/>
          <p:cNvSpPr/>
          <p:nvPr/>
        </p:nvSpPr>
        <p:spPr>
          <a:xfrm rot="10800000" flipH="1">
            <a:off x="7027859" y="3492868"/>
            <a:ext cx="1080000" cy="1080000"/>
          </a:xfrm>
          <a:prstGeom prst="arc">
            <a:avLst>
              <a:gd name="adj1" fmla="val 17158000"/>
              <a:gd name="adj2" fmla="val 20882292"/>
            </a:avLst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uppieren 77"/>
          <p:cNvGrpSpPr/>
          <p:nvPr/>
        </p:nvGrpSpPr>
        <p:grpSpPr>
          <a:xfrm>
            <a:off x="2566366" y="1073406"/>
            <a:ext cx="6791099" cy="5784594"/>
            <a:chOff x="2566366" y="1073406"/>
            <a:chExt cx="6791099" cy="57845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hteck 58"/>
                <p:cNvSpPr/>
                <p:nvPr/>
              </p:nvSpPr>
              <p:spPr>
                <a:xfrm>
                  <a:off x="5403067" y="1073406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59" name="Rechteck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3067" y="1073406"/>
                  <a:ext cx="1425198" cy="76944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hteck 60"/>
                <p:cNvSpPr/>
                <p:nvPr/>
              </p:nvSpPr>
              <p:spPr>
                <a:xfrm>
                  <a:off x="7102418" y="1318050"/>
                  <a:ext cx="1438279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61" name="Rechteck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418" y="1318050"/>
                  <a:ext cx="1438279" cy="76944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hteck 62"/>
                <p:cNvSpPr/>
                <p:nvPr/>
              </p:nvSpPr>
              <p:spPr>
                <a:xfrm>
                  <a:off x="7899950" y="2033044"/>
                  <a:ext cx="1457515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63" name="Rechteck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9950" y="2033044"/>
                  <a:ext cx="1457515" cy="76944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hteck 63"/>
                <p:cNvSpPr/>
                <p:nvPr/>
              </p:nvSpPr>
              <p:spPr>
                <a:xfrm>
                  <a:off x="3939598" y="1309905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64" name="Rechteck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9598" y="1309905"/>
                  <a:ext cx="1425198" cy="76944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hteck 64"/>
                <p:cNvSpPr/>
                <p:nvPr/>
              </p:nvSpPr>
              <p:spPr>
                <a:xfrm>
                  <a:off x="3125989" y="2057168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572CFF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Rechteck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89" y="2057168"/>
                  <a:ext cx="1425198" cy="76944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hteck 65"/>
                <p:cNvSpPr/>
                <p:nvPr/>
              </p:nvSpPr>
              <p:spPr>
                <a:xfrm>
                  <a:off x="2748120" y="2908785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572CFF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Rechteck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8120" y="2908785"/>
                  <a:ext cx="1425198" cy="769441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hteck 66"/>
                <p:cNvSpPr/>
                <p:nvPr/>
              </p:nvSpPr>
              <p:spPr>
                <a:xfrm>
                  <a:off x="2566366" y="3810282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572CFF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Rechteck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6366" y="3810282"/>
                  <a:ext cx="1425198" cy="769441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hteck 67"/>
                <p:cNvSpPr/>
                <p:nvPr/>
              </p:nvSpPr>
              <p:spPr>
                <a:xfrm>
                  <a:off x="2769149" y="4703350"/>
                  <a:ext cx="1444433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572CFF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hteck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9149" y="4703350"/>
                  <a:ext cx="1444433" cy="769441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hteck 68"/>
                <p:cNvSpPr/>
                <p:nvPr/>
              </p:nvSpPr>
              <p:spPr>
                <a:xfrm>
                  <a:off x="3298011" y="5468727"/>
                  <a:ext cx="1438279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EEA50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Rechteck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8011" y="5468727"/>
                  <a:ext cx="1438279" cy="769441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hteck 69"/>
                <p:cNvSpPr/>
                <p:nvPr/>
              </p:nvSpPr>
              <p:spPr>
                <a:xfrm>
                  <a:off x="4299344" y="6012915"/>
                  <a:ext cx="1438279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EEA5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Rechteck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9344" y="6012915"/>
                  <a:ext cx="1438279" cy="769441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hteck 70"/>
                <p:cNvSpPr/>
                <p:nvPr/>
              </p:nvSpPr>
              <p:spPr>
                <a:xfrm>
                  <a:off x="5659315" y="6088559"/>
                  <a:ext cx="1438279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EEA50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hteck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9315" y="6088559"/>
                  <a:ext cx="1438279" cy="769441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hteck 71"/>
                <p:cNvSpPr/>
                <p:nvPr/>
              </p:nvSpPr>
              <p:spPr>
                <a:xfrm>
                  <a:off x="7167155" y="5832341"/>
                  <a:ext cx="1457514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EEA5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hteck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7155" y="5832341"/>
                  <a:ext cx="1457514" cy="769441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5" name="Bogen 84"/>
          <p:cNvSpPr/>
          <p:nvPr/>
        </p:nvSpPr>
        <p:spPr>
          <a:xfrm>
            <a:off x="3298011" y="1484671"/>
            <a:ext cx="5845989" cy="5117111"/>
          </a:xfrm>
          <a:prstGeom prst="arc">
            <a:avLst>
              <a:gd name="adj1" fmla="val 20003835"/>
              <a:gd name="adj2" fmla="val 2524324"/>
            </a:avLst>
          </a:prstGeom>
          <a:ln w="50800">
            <a:solidFill>
              <a:schemeClr val="tx1"/>
            </a:solidFill>
            <a:prstDash val="sys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270408" y="3575932"/>
            <a:ext cx="1361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(d+1)² terms</a:t>
            </a:r>
            <a:endParaRPr lang="en-US" sz="36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11439526" y="6407150"/>
            <a:ext cx="1019174" cy="365125"/>
          </a:xfrm>
          <a:prstGeom prst="rect">
            <a:avLst/>
          </a:prstGeom>
        </p:spPr>
        <p:txBody>
          <a:bodyPr/>
          <a:lstStyle/>
          <a:p>
            <a:fld id="{54273A0B-1014-4180-A4D4-BFE83A63AC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2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36" grpId="0" animBg="1"/>
      <p:bldP spid="36" grpId="1" animBg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4" grpId="0" animBg="1"/>
      <p:bldP spid="54" grpId="1" animBg="1"/>
      <p:bldP spid="85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0" y="4639565"/>
                <a:ext cx="1219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96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sz="96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de-DE" sz="96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9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de-DE" sz="9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sz="9600" b="0" i="1" smtClean="0">
                          <a:latin typeface="Cambria Math" panose="02040503050406030204" pitchFamily="18" charset="0"/>
                        </a:rPr>
                        <m:t> … 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39565"/>
                <a:ext cx="12192000" cy="1569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uppieren 83"/>
          <p:cNvGrpSpPr>
            <a:grpSpLocks noChangeAspect="1"/>
          </p:cNvGrpSpPr>
          <p:nvPr/>
        </p:nvGrpSpPr>
        <p:grpSpPr>
          <a:xfrm>
            <a:off x="680128" y="1905596"/>
            <a:ext cx="2520000" cy="2146512"/>
            <a:chOff x="2566366" y="1073406"/>
            <a:chExt cx="6791099" cy="57845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feld 85"/>
                <p:cNvSpPr txBox="1"/>
                <p:nvPr/>
              </p:nvSpPr>
              <p:spPr>
                <a:xfrm>
                  <a:off x="3939597" y="3156154"/>
                  <a:ext cx="5030023" cy="2236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9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9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de-DE" sz="9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de-DE" sz="9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de-DE" sz="9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9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de-DE" sz="9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sz="9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feld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9597" y="3156154"/>
                  <a:ext cx="5030023" cy="223692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hteck 86"/>
                <p:cNvSpPr/>
                <p:nvPr/>
              </p:nvSpPr>
              <p:spPr>
                <a:xfrm>
                  <a:off x="5403067" y="1073406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hteck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3067" y="1073406"/>
                  <a:ext cx="1425198" cy="76944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hteck 87"/>
                <p:cNvSpPr/>
                <p:nvPr/>
              </p:nvSpPr>
              <p:spPr>
                <a:xfrm>
                  <a:off x="7102418" y="1318050"/>
                  <a:ext cx="1438279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hteck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418" y="1318050"/>
                  <a:ext cx="1438279" cy="76944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hteck 88"/>
                <p:cNvSpPr/>
                <p:nvPr/>
              </p:nvSpPr>
              <p:spPr>
                <a:xfrm>
                  <a:off x="7899950" y="2033044"/>
                  <a:ext cx="1457515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hteck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9950" y="2033044"/>
                  <a:ext cx="1457515" cy="76944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hteck 89"/>
                <p:cNvSpPr/>
                <p:nvPr/>
              </p:nvSpPr>
              <p:spPr>
                <a:xfrm>
                  <a:off x="3939598" y="1309905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hteck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9598" y="1309905"/>
                  <a:ext cx="1425198" cy="76944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hteck 90"/>
                <p:cNvSpPr/>
                <p:nvPr/>
              </p:nvSpPr>
              <p:spPr>
                <a:xfrm>
                  <a:off x="3125989" y="2057168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Rechteck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89" y="2057168"/>
                  <a:ext cx="1425198" cy="76944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hteck 91"/>
                <p:cNvSpPr/>
                <p:nvPr/>
              </p:nvSpPr>
              <p:spPr>
                <a:xfrm>
                  <a:off x="2748120" y="2908785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hteck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8120" y="2908785"/>
                  <a:ext cx="1425198" cy="76944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hteck 92"/>
                <p:cNvSpPr/>
                <p:nvPr/>
              </p:nvSpPr>
              <p:spPr>
                <a:xfrm>
                  <a:off x="2566366" y="3810282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Rechteck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6366" y="3810282"/>
                  <a:ext cx="1425198" cy="76944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hteck 93"/>
                <p:cNvSpPr/>
                <p:nvPr/>
              </p:nvSpPr>
              <p:spPr>
                <a:xfrm>
                  <a:off x="2769149" y="4703350"/>
                  <a:ext cx="1444433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Rechteck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9149" y="4703350"/>
                  <a:ext cx="1444433" cy="76944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hteck 94"/>
                <p:cNvSpPr/>
                <p:nvPr/>
              </p:nvSpPr>
              <p:spPr>
                <a:xfrm>
                  <a:off x="3298011" y="5468727"/>
                  <a:ext cx="1438279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Rechteck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8011" y="5468727"/>
                  <a:ext cx="1438279" cy="76944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hteck 95"/>
                <p:cNvSpPr/>
                <p:nvPr/>
              </p:nvSpPr>
              <p:spPr>
                <a:xfrm>
                  <a:off x="4299344" y="6012915"/>
                  <a:ext cx="1438279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Rechteck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9344" y="6012915"/>
                  <a:ext cx="1438279" cy="76944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hteck 96"/>
                <p:cNvSpPr/>
                <p:nvPr/>
              </p:nvSpPr>
              <p:spPr>
                <a:xfrm>
                  <a:off x="5659315" y="6088559"/>
                  <a:ext cx="1438279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hteck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9315" y="6088559"/>
                  <a:ext cx="1438279" cy="76944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hteck 97"/>
                <p:cNvSpPr/>
                <p:nvPr/>
              </p:nvSpPr>
              <p:spPr>
                <a:xfrm>
                  <a:off x="7167155" y="5832341"/>
                  <a:ext cx="1457514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hteck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7155" y="5832341"/>
                  <a:ext cx="1457514" cy="76944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Bogen 98"/>
            <p:cNvSpPr/>
            <p:nvPr/>
          </p:nvSpPr>
          <p:spPr>
            <a:xfrm>
              <a:off x="3298011" y="1484671"/>
              <a:ext cx="5845989" cy="5117111"/>
            </a:xfrm>
            <a:prstGeom prst="arc">
              <a:avLst>
                <a:gd name="adj1" fmla="val 20003835"/>
                <a:gd name="adj2" fmla="val 2524324"/>
              </a:avLst>
            </a:prstGeom>
            <a:ln w="22225">
              <a:solidFill>
                <a:schemeClr val="tx1"/>
              </a:solidFill>
              <a:prstDash val="sys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uppieren 129"/>
          <p:cNvGrpSpPr>
            <a:grpSpLocks noChangeAspect="1"/>
          </p:cNvGrpSpPr>
          <p:nvPr/>
        </p:nvGrpSpPr>
        <p:grpSpPr>
          <a:xfrm>
            <a:off x="3345825" y="1905597"/>
            <a:ext cx="2520000" cy="2145609"/>
            <a:chOff x="2566366" y="1073406"/>
            <a:chExt cx="6791099" cy="57845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feld 130"/>
                <p:cNvSpPr txBox="1"/>
                <p:nvPr/>
              </p:nvSpPr>
              <p:spPr>
                <a:xfrm>
                  <a:off x="3872917" y="3156154"/>
                  <a:ext cx="4928856" cy="2236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9600" b="0" i="1" smtClean="0">
                            <a:solidFill>
                              <a:srgbClr val="572C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9600" i="1" smtClean="0">
                            <a:solidFill>
                              <a:srgbClr val="572C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de-DE" sz="9600" b="0" i="1" smtClean="0">
                            <a:solidFill>
                              <a:srgbClr val="572C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de-DE" sz="9600" b="0" i="1" smtClean="0">
                            <a:solidFill>
                              <a:srgbClr val="572C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de-DE" sz="9600" b="1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9600" b="1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de-DE" sz="9600" b="1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9600" b="1" dirty="0">
                    <a:solidFill>
                      <a:srgbClr val="572CFF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Textfeld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2917" y="3156154"/>
                  <a:ext cx="4928856" cy="223692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hteck 131"/>
                <p:cNvSpPr/>
                <p:nvPr/>
              </p:nvSpPr>
              <p:spPr>
                <a:xfrm>
                  <a:off x="5403067" y="1073406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572CFF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Rechteck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3067" y="1073406"/>
                  <a:ext cx="1425198" cy="76944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hteck 132"/>
                <p:cNvSpPr/>
                <p:nvPr/>
              </p:nvSpPr>
              <p:spPr>
                <a:xfrm>
                  <a:off x="7102418" y="1318050"/>
                  <a:ext cx="1438279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572CFF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Rechteck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418" y="1318050"/>
                  <a:ext cx="1438279" cy="769441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hteck 133"/>
                <p:cNvSpPr/>
                <p:nvPr/>
              </p:nvSpPr>
              <p:spPr>
                <a:xfrm>
                  <a:off x="7899950" y="2033044"/>
                  <a:ext cx="1457515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572CFF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Rechteck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9950" y="2033044"/>
                  <a:ext cx="1457515" cy="769441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Rechteck 134"/>
                <p:cNvSpPr/>
                <p:nvPr/>
              </p:nvSpPr>
              <p:spPr>
                <a:xfrm>
                  <a:off x="3939598" y="1309905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572CFF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Rechteck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9598" y="1309905"/>
                  <a:ext cx="1425198" cy="769441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hteck 135"/>
                <p:cNvSpPr/>
                <p:nvPr/>
              </p:nvSpPr>
              <p:spPr>
                <a:xfrm>
                  <a:off x="3125989" y="2057168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572CFF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Rechteck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89" y="2057168"/>
                  <a:ext cx="1425198" cy="769441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Rechteck 136"/>
                <p:cNvSpPr/>
                <p:nvPr/>
              </p:nvSpPr>
              <p:spPr>
                <a:xfrm>
                  <a:off x="2748120" y="2908785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572CFF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Rechteck 1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8120" y="2908785"/>
                  <a:ext cx="1425198" cy="769441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hteck 137"/>
                <p:cNvSpPr/>
                <p:nvPr/>
              </p:nvSpPr>
              <p:spPr>
                <a:xfrm>
                  <a:off x="2566366" y="3810282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572CFF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Rechteck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6366" y="3810282"/>
                  <a:ext cx="1425198" cy="769441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hteck 138"/>
                <p:cNvSpPr/>
                <p:nvPr/>
              </p:nvSpPr>
              <p:spPr>
                <a:xfrm>
                  <a:off x="2769149" y="4703350"/>
                  <a:ext cx="1444433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572CFF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Rechteck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9149" y="4703350"/>
                  <a:ext cx="1444433" cy="769441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hteck 139"/>
                <p:cNvSpPr/>
                <p:nvPr/>
              </p:nvSpPr>
              <p:spPr>
                <a:xfrm>
                  <a:off x="3298011" y="5468727"/>
                  <a:ext cx="1438279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572CFF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Rechteck 1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8011" y="5468727"/>
                  <a:ext cx="1438279" cy="769441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Rechteck 140"/>
                <p:cNvSpPr/>
                <p:nvPr/>
              </p:nvSpPr>
              <p:spPr>
                <a:xfrm>
                  <a:off x="4299344" y="6012915"/>
                  <a:ext cx="1438279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572CFF"/>
                    </a:solidFill>
                  </a:endParaRPr>
                </a:p>
              </p:txBody>
            </p:sp>
          </mc:Choice>
          <mc:Fallback xmlns="">
            <p:sp>
              <p:nvSpPr>
                <p:cNvPr id="141" name="Rechteck 1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9344" y="6012915"/>
                  <a:ext cx="1438279" cy="769441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hteck 141"/>
                <p:cNvSpPr/>
                <p:nvPr/>
              </p:nvSpPr>
              <p:spPr>
                <a:xfrm>
                  <a:off x="5659315" y="6088559"/>
                  <a:ext cx="1438279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572CFF"/>
                    </a:solidFill>
                  </a:endParaRPr>
                </a:p>
              </p:txBody>
            </p:sp>
          </mc:Choice>
          <mc:Fallback xmlns="">
            <p:sp>
              <p:nvSpPr>
                <p:cNvPr id="142" name="Rechteck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9315" y="6088559"/>
                  <a:ext cx="1438279" cy="769441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hteck 142"/>
                <p:cNvSpPr/>
                <p:nvPr/>
              </p:nvSpPr>
              <p:spPr>
                <a:xfrm>
                  <a:off x="7167155" y="5832341"/>
                  <a:ext cx="1457514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572CFF"/>
                    </a:solidFill>
                  </a:endParaRPr>
                </a:p>
              </p:txBody>
            </p:sp>
          </mc:Choice>
          <mc:Fallback xmlns="">
            <p:sp>
              <p:nvSpPr>
                <p:cNvPr id="143" name="Rechteck 1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7155" y="5832341"/>
                  <a:ext cx="1457514" cy="769441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Bogen 143"/>
            <p:cNvSpPr/>
            <p:nvPr/>
          </p:nvSpPr>
          <p:spPr>
            <a:xfrm>
              <a:off x="3298011" y="1484671"/>
              <a:ext cx="5845989" cy="5117111"/>
            </a:xfrm>
            <a:prstGeom prst="arc">
              <a:avLst>
                <a:gd name="adj1" fmla="val 20003835"/>
                <a:gd name="adj2" fmla="val 2524324"/>
              </a:avLst>
            </a:prstGeom>
            <a:ln w="22225">
              <a:solidFill>
                <a:srgbClr val="572CFF"/>
              </a:solidFill>
              <a:prstDash val="sys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72CFF"/>
                </a:solidFill>
              </a:endParaRPr>
            </a:p>
          </p:txBody>
        </p:sp>
      </p:grpSp>
      <p:grpSp>
        <p:nvGrpSpPr>
          <p:cNvPr id="145" name="Gruppieren 144"/>
          <p:cNvGrpSpPr>
            <a:grpSpLocks noChangeAspect="1"/>
          </p:cNvGrpSpPr>
          <p:nvPr/>
        </p:nvGrpSpPr>
        <p:grpSpPr>
          <a:xfrm>
            <a:off x="6002417" y="1902732"/>
            <a:ext cx="2520000" cy="2146512"/>
            <a:chOff x="2566366" y="1073406"/>
            <a:chExt cx="6791099" cy="57845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feld 145"/>
                <p:cNvSpPr txBox="1"/>
                <p:nvPr/>
              </p:nvSpPr>
              <p:spPr>
                <a:xfrm>
                  <a:off x="3901316" y="3156154"/>
                  <a:ext cx="4900458" cy="2236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9600" b="0" i="1" smtClean="0">
                            <a:solidFill>
                              <a:srgbClr val="EEA5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9600" i="1" smtClean="0">
                            <a:solidFill>
                              <a:srgbClr val="EEA5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de-DE" sz="9600" b="0" i="1" smtClean="0">
                            <a:solidFill>
                              <a:srgbClr val="EEA5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de-DE" sz="9600" b="0" i="1" smtClean="0">
                            <a:solidFill>
                              <a:srgbClr val="EEA5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de-DE" sz="9600" b="1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9600" b="1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de-DE" sz="9600" b="1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9600" b="1" dirty="0">
                    <a:solidFill>
                      <a:srgbClr val="EEA500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Textfeld 1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1316" y="3156154"/>
                  <a:ext cx="4900458" cy="2236925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echteck 146"/>
                <p:cNvSpPr/>
                <p:nvPr/>
              </p:nvSpPr>
              <p:spPr>
                <a:xfrm>
                  <a:off x="5403067" y="1073406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EEA500"/>
                    </a:solidFill>
                  </a:endParaRPr>
                </a:p>
              </p:txBody>
            </p:sp>
          </mc:Choice>
          <mc:Fallback xmlns="">
            <p:sp>
              <p:nvSpPr>
                <p:cNvPr id="147" name="Rechteck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3067" y="1073406"/>
                  <a:ext cx="1425198" cy="769441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echteck 147"/>
                <p:cNvSpPr/>
                <p:nvPr/>
              </p:nvSpPr>
              <p:spPr>
                <a:xfrm>
                  <a:off x="7102418" y="1318050"/>
                  <a:ext cx="1438279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EEA500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Rechteck 1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418" y="1318050"/>
                  <a:ext cx="1438279" cy="769441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hteck 148"/>
                <p:cNvSpPr/>
                <p:nvPr/>
              </p:nvSpPr>
              <p:spPr>
                <a:xfrm>
                  <a:off x="7899950" y="2033044"/>
                  <a:ext cx="1457515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EEA500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Rechteck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9950" y="2033044"/>
                  <a:ext cx="1457515" cy="769441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hteck 149"/>
                <p:cNvSpPr/>
                <p:nvPr/>
              </p:nvSpPr>
              <p:spPr>
                <a:xfrm>
                  <a:off x="3939598" y="1309905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EEA500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Rechteck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9598" y="1309905"/>
                  <a:ext cx="1425198" cy="769441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Rechteck 150"/>
                <p:cNvSpPr/>
                <p:nvPr/>
              </p:nvSpPr>
              <p:spPr>
                <a:xfrm>
                  <a:off x="3125989" y="2057168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EEA500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Rechteck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89" y="2057168"/>
                  <a:ext cx="1425198" cy="769441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hteck 151"/>
                <p:cNvSpPr/>
                <p:nvPr/>
              </p:nvSpPr>
              <p:spPr>
                <a:xfrm>
                  <a:off x="2748120" y="2908785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EEA500"/>
                    </a:solidFill>
                  </a:endParaRPr>
                </a:p>
              </p:txBody>
            </p:sp>
          </mc:Choice>
          <mc:Fallback xmlns="">
            <p:sp>
              <p:nvSpPr>
                <p:cNvPr id="152" name="Rechteck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8120" y="2908785"/>
                  <a:ext cx="1425198" cy="769441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Rechteck 152"/>
                <p:cNvSpPr/>
                <p:nvPr/>
              </p:nvSpPr>
              <p:spPr>
                <a:xfrm>
                  <a:off x="2566366" y="3810282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EEA500"/>
                    </a:solidFill>
                  </a:endParaRPr>
                </a:p>
              </p:txBody>
            </p:sp>
          </mc:Choice>
          <mc:Fallback xmlns="">
            <p:sp>
              <p:nvSpPr>
                <p:cNvPr id="153" name="Rechteck 1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6366" y="3810282"/>
                  <a:ext cx="1425198" cy="769441"/>
                </a:xfrm>
                <a:prstGeom prst="rect">
                  <a:avLst/>
                </a:prstGeom>
                <a:blipFill rotWithShape="0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Rechteck 153"/>
                <p:cNvSpPr/>
                <p:nvPr/>
              </p:nvSpPr>
              <p:spPr>
                <a:xfrm>
                  <a:off x="2769149" y="4703350"/>
                  <a:ext cx="1444433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EEA500"/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Rechteck 1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9149" y="4703350"/>
                  <a:ext cx="1444433" cy="769441"/>
                </a:xfrm>
                <a:prstGeom prst="rect">
                  <a:avLst/>
                </a:prstGeom>
                <a:blipFill rotWithShape="0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hteck 154"/>
                <p:cNvSpPr/>
                <p:nvPr/>
              </p:nvSpPr>
              <p:spPr>
                <a:xfrm>
                  <a:off x="3298011" y="5468727"/>
                  <a:ext cx="1438279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EEA500"/>
                    </a:solidFill>
                  </a:endParaRPr>
                </a:p>
              </p:txBody>
            </p:sp>
          </mc:Choice>
          <mc:Fallback xmlns="">
            <p:sp>
              <p:nvSpPr>
                <p:cNvPr id="155" name="Rechteck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8011" y="5468727"/>
                  <a:ext cx="1438279" cy="769441"/>
                </a:xfrm>
                <a:prstGeom prst="rect">
                  <a:avLst/>
                </a:prstGeom>
                <a:blipFill rotWithShape="0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hteck 155"/>
                <p:cNvSpPr/>
                <p:nvPr/>
              </p:nvSpPr>
              <p:spPr>
                <a:xfrm>
                  <a:off x="4299344" y="6012915"/>
                  <a:ext cx="1438279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EEA500"/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Rechteck 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9344" y="6012915"/>
                  <a:ext cx="1438279" cy="769441"/>
                </a:xfrm>
                <a:prstGeom prst="rect">
                  <a:avLst/>
                </a:prstGeom>
                <a:blipFill rotWithShape="0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echteck 156"/>
                <p:cNvSpPr/>
                <p:nvPr/>
              </p:nvSpPr>
              <p:spPr>
                <a:xfrm>
                  <a:off x="5659315" y="6088559"/>
                  <a:ext cx="1438279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EEA500"/>
                    </a:solidFill>
                  </a:endParaRPr>
                </a:p>
              </p:txBody>
            </p:sp>
          </mc:Choice>
          <mc:Fallback xmlns="">
            <p:sp>
              <p:nvSpPr>
                <p:cNvPr id="157" name="Rechteck 1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9315" y="6088559"/>
                  <a:ext cx="1438279" cy="769441"/>
                </a:xfrm>
                <a:prstGeom prst="rect">
                  <a:avLst/>
                </a:prstGeom>
                <a:blipFill rotWithShape="0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Rechteck 157"/>
                <p:cNvSpPr/>
                <p:nvPr/>
              </p:nvSpPr>
              <p:spPr>
                <a:xfrm>
                  <a:off x="7167155" y="5832341"/>
                  <a:ext cx="1457514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EEA500"/>
                    </a:solidFill>
                  </a:endParaRPr>
                </a:p>
              </p:txBody>
            </p:sp>
          </mc:Choice>
          <mc:Fallback xmlns="">
            <p:sp>
              <p:nvSpPr>
                <p:cNvPr id="158" name="Rechteck 1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7155" y="5832341"/>
                  <a:ext cx="1457514" cy="769441"/>
                </a:xfrm>
                <a:prstGeom prst="rect">
                  <a:avLst/>
                </a:prstGeom>
                <a:blipFill rotWithShape="0"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9" name="Bogen 158"/>
            <p:cNvSpPr/>
            <p:nvPr/>
          </p:nvSpPr>
          <p:spPr>
            <a:xfrm>
              <a:off x="3298011" y="1484671"/>
              <a:ext cx="5845989" cy="5117111"/>
            </a:xfrm>
            <a:prstGeom prst="arc">
              <a:avLst>
                <a:gd name="adj1" fmla="val 20003835"/>
                <a:gd name="adj2" fmla="val 2524324"/>
              </a:avLst>
            </a:prstGeom>
            <a:ln w="22225">
              <a:solidFill>
                <a:srgbClr val="EEA500"/>
              </a:solidFill>
              <a:prstDash val="sys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EA500"/>
                </a:solidFill>
              </a:endParaRPr>
            </a:p>
          </p:txBody>
        </p:sp>
      </p:grpSp>
      <p:grpSp>
        <p:nvGrpSpPr>
          <p:cNvPr id="160" name="Gruppieren 159"/>
          <p:cNvGrpSpPr>
            <a:grpSpLocks noChangeAspect="1"/>
          </p:cNvGrpSpPr>
          <p:nvPr/>
        </p:nvGrpSpPr>
        <p:grpSpPr>
          <a:xfrm>
            <a:off x="9153990" y="1902443"/>
            <a:ext cx="2520000" cy="2146512"/>
            <a:chOff x="2566366" y="1073406"/>
            <a:chExt cx="6791099" cy="57845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feld 160"/>
                <p:cNvSpPr txBox="1"/>
                <p:nvPr/>
              </p:nvSpPr>
              <p:spPr>
                <a:xfrm>
                  <a:off x="3901316" y="3156154"/>
                  <a:ext cx="4860196" cy="2236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9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960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de-DE" sz="9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de-DE" sz="9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de-DE" sz="9600" b="1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9600" b="1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de-DE" sz="9600" b="1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</m:oMath>
                    </m:oMathPara>
                  </a14:m>
                  <a:endParaRPr lang="en-US" sz="9600" b="1" dirty="0">
                    <a:solidFill>
                      <a:srgbClr val="FF6600"/>
                    </a:solidFill>
                  </a:endParaRPr>
                </a:p>
              </p:txBody>
            </p:sp>
          </mc:Choice>
          <mc:Fallback xmlns="">
            <p:sp>
              <p:nvSpPr>
                <p:cNvPr id="161" name="Textfeld 1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1316" y="3156154"/>
                  <a:ext cx="4860196" cy="2236925"/>
                </a:xfrm>
                <a:prstGeom prst="rect">
                  <a:avLst/>
                </a:prstGeom>
                <a:blipFill rotWithShape="0"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Rechteck 161"/>
                <p:cNvSpPr/>
                <p:nvPr/>
              </p:nvSpPr>
              <p:spPr>
                <a:xfrm>
                  <a:off x="5403067" y="1073406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FF6600"/>
                    </a:solidFill>
                  </a:endParaRPr>
                </a:p>
              </p:txBody>
            </p:sp>
          </mc:Choice>
          <mc:Fallback xmlns="">
            <p:sp>
              <p:nvSpPr>
                <p:cNvPr id="162" name="Rechteck 1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3067" y="1073406"/>
                  <a:ext cx="1425198" cy="769441"/>
                </a:xfrm>
                <a:prstGeom prst="rect">
                  <a:avLst/>
                </a:prstGeom>
                <a:blipFill rotWithShape="0"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Rechteck 162"/>
                <p:cNvSpPr/>
                <p:nvPr/>
              </p:nvSpPr>
              <p:spPr>
                <a:xfrm>
                  <a:off x="7102418" y="1318050"/>
                  <a:ext cx="1438279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FF6600"/>
                    </a:solidFill>
                  </a:endParaRPr>
                </a:p>
              </p:txBody>
            </p:sp>
          </mc:Choice>
          <mc:Fallback xmlns="">
            <p:sp>
              <p:nvSpPr>
                <p:cNvPr id="163" name="Rechteck 1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418" y="1318050"/>
                  <a:ext cx="1438279" cy="769441"/>
                </a:xfrm>
                <a:prstGeom prst="rect">
                  <a:avLst/>
                </a:prstGeom>
                <a:blipFill rotWithShape="0">
                  <a:blip r:embed="rId45"/>
                  <a:stretch>
                    <a:fillRect r="-11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hteck 163"/>
                <p:cNvSpPr/>
                <p:nvPr/>
              </p:nvSpPr>
              <p:spPr>
                <a:xfrm>
                  <a:off x="7899950" y="2033044"/>
                  <a:ext cx="1457515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FF6600"/>
                    </a:solidFill>
                  </a:endParaRPr>
                </a:p>
              </p:txBody>
            </p:sp>
          </mc:Choice>
          <mc:Fallback xmlns="">
            <p:sp>
              <p:nvSpPr>
                <p:cNvPr id="164" name="Rechteck 1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9950" y="2033044"/>
                  <a:ext cx="1457515" cy="769441"/>
                </a:xfrm>
                <a:prstGeom prst="rect">
                  <a:avLst/>
                </a:prstGeom>
                <a:blipFill rotWithShape="0"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Rechteck 164"/>
                <p:cNvSpPr/>
                <p:nvPr/>
              </p:nvSpPr>
              <p:spPr>
                <a:xfrm>
                  <a:off x="3939598" y="1309905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FF6600"/>
                    </a:solidFill>
                  </a:endParaRPr>
                </a:p>
              </p:txBody>
            </p:sp>
          </mc:Choice>
          <mc:Fallback xmlns="">
            <p:sp>
              <p:nvSpPr>
                <p:cNvPr id="165" name="Rechteck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9598" y="1309905"/>
                  <a:ext cx="1425198" cy="769441"/>
                </a:xfrm>
                <a:prstGeom prst="rect">
                  <a:avLst/>
                </a:prstGeom>
                <a:blipFill rotWithShape="0">
                  <a:blip r:embed="rId47"/>
                  <a:stretch>
                    <a:fillRect r="-11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Rechteck 165"/>
                <p:cNvSpPr/>
                <p:nvPr/>
              </p:nvSpPr>
              <p:spPr>
                <a:xfrm>
                  <a:off x="3125989" y="2057168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FF6600"/>
                    </a:solidFill>
                  </a:endParaRPr>
                </a:p>
              </p:txBody>
            </p:sp>
          </mc:Choice>
          <mc:Fallback xmlns="">
            <p:sp>
              <p:nvSpPr>
                <p:cNvPr id="166" name="Rechteck 1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989" y="2057168"/>
                  <a:ext cx="1425198" cy="769441"/>
                </a:xfrm>
                <a:prstGeom prst="rect">
                  <a:avLst/>
                </a:prstGeom>
                <a:blipFill rotWithShape="0">
                  <a:blip r:embed="rId48"/>
                  <a:stretch>
                    <a:fillRect r="-11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Rechteck 166"/>
                <p:cNvSpPr/>
                <p:nvPr/>
              </p:nvSpPr>
              <p:spPr>
                <a:xfrm>
                  <a:off x="2748120" y="2908785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FF6600"/>
                    </a:solidFill>
                  </a:endParaRPr>
                </a:p>
              </p:txBody>
            </p:sp>
          </mc:Choice>
          <mc:Fallback xmlns="">
            <p:sp>
              <p:nvSpPr>
                <p:cNvPr id="167" name="Rechteck 1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8120" y="2908785"/>
                  <a:ext cx="1425198" cy="769441"/>
                </a:xfrm>
                <a:prstGeom prst="rect">
                  <a:avLst/>
                </a:prstGeom>
                <a:blipFill rotWithShape="0"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hteck 167"/>
                <p:cNvSpPr/>
                <p:nvPr/>
              </p:nvSpPr>
              <p:spPr>
                <a:xfrm>
                  <a:off x="2566366" y="3810282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FF6600"/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Rechteck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6366" y="3810282"/>
                  <a:ext cx="1425198" cy="769441"/>
                </a:xfrm>
                <a:prstGeom prst="rect">
                  <a:avLst/>
                </a:prstGeom>
                <a:blipFill rotWithShape="0">
                  <a:blip r:embed="rId50"/>
                  <a:stretch>
                    <a:fillRect r="-11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Rechteck 168"/>
                <p:cNvSpPr/>
                <p:nvPr/>
              </p:nvSpPr>
              <p:spPr>
                <a:xfrm>
                  <a:off x="2769149" y="4703350"/>
                  <a:ext cx="1444433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FF6600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Rechteck 1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9149" y="4703350"/>
                  <a:ext cx="1444433" cy="769441"/>
                </a:xfrm>
                <a:prstGeom prst="rect">
                  <a:avLst/>
                </a:prstGeom>
                <a:blipFill rotWithShape="0"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Rechteck 169"/>
                <p:cNvSpPr/>
                <p:nvPr/>
              </p:nvSpPr>
              <p:spPr>
                <a:xfrm>
                  <a:off x="3298011" y="5468727"/>
                  <a:ext cx="1438279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FF6600"/>
                    </a:solidFill>
                  </a:endParaRPr>
                </a:p>
              </p:txBody>
            </p:sp>
          </mc:Choice>
          <mc:Fallback xmlns="">
            <p:sp>
              <p:nvSpPr>
                <p:cNvPr id="170" name="Rechteck 1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8011" y="5468727"/>
                  <a:ext cx="1438279" cy="769441"/>
                </a:xfrm>
                <a:prstGeom prst="rect">
                  <a:avLst/>
                </a:prstGeom>
                <a:blipFill rotWithShape="0"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Rechteck 170"/>
                <p:cNvSpPr/>
                <p:nvPr/>
              </p:nvSpPr>
              <p:spPr>
                <a:xfrm>
                  <a:off x="4299344" y="6012915"/>
                  <a:ext cx="1438279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FF6600"/>
                    </a:solidFill>
                  </a:endParaRPr>
                </a:p>
              </p:txBody>
            </p:sp>
          </mc:Choice>
          <mc:Fallback xmlns="">
            <p:sp>
              <p:nvSpPr>
                <p:cNvPr id="171" name="Rechteck 1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9344" y="6012915"/>
                  <a:ext cx="1438279" cy="769441"/>
                </a:xfrm>
                <a:prstGeom prst="rect">
                  <a:avLst/>
                </a:prstGeom>
                <a:blipFill rotWithShape="0"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Rechteck 171"/>
                <p:cNvSpPr/>
                <p:nvPr/>
              </p:nvSpPr>
              <p:spPr>
                <a:xfrm>
                  <a:off x="5659315" y="6088559"/>
                  <a:ext cx="1438279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FF6600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Rechteck 1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9315" y="6088559"/>
                  <a:ext cx="1438279" cy="769441"/>
                </a:xfrm>
                <a:prstGeom prst="rect">
                  <a:avLst/>
                </a:prstGeom>
                <a:blipFill rotWithShape="0">
                  <a:blip r:embed="rId54"/>
                  <a:stretch>
                    <a:fillRect r="-11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Rechteck 172"/>
                <p:cNvSpPr/>
                <p:nvPr/>
              </p:nvSpPr>
              <p:spPr>
                <a:xfrm>
                  <a:off x="7167155" y="5832341"/>
                  <a:ext cx="1457514" cy="769441"/>
                </a:xfrm>
                <a:prstGeom prst="rect">
                  <a:avLst/>
                </a:prstGeom>
              </p:spPr>
              <p:txBody>
                <a:bodyPr wrap="none"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FF6600"/>
                    </a:solidFill>
                  </a:endParaRPr>
                </a:p>
              </p:txBody>
            </p:sp>
          </mc:Choice>
          <mc:Fallback xmlns="">
            <p:sp>
              <p:nvSpPr>
                <p:cNvPr id="173" name="Rechteck 1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7155" y="5832341"/>
                  <a:ext cx="1457514" cy="769441"/>
                </a:xfrm>
                <a:prstGeom prst="rect">
                  <a:avLst/>
                </a:prstGeom>
                <a:blipFill rotWithShape="0">
                  <a:blip r:embed="rId55"/>
                  <a:stretch>
                    <a:fillRect r="-1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4" name="Bogen 173"/>
            <p:cNvSpPr/>
            <p:nvPr/>
          </p:nvSpPr>
          <p:spPr>
            <a:xfrm>
              <a:off x="3298011" y="1484671"/>
              <a:ext cx="5845989" cy="5117111"/>
            </a:xfrm>
            <a:prstGeom prst="arc">
              <a:avLst>
                <a:gd name="adj1" fmla="val 20003835"/>
                <a:gd name="adj2" fmla="val 2524324"/>
              </a:avLst>
            </a:prstGeom>
            <a:ln w="22225">
              <a:solidFill>
                <a:srgbClr val="FF6600"/>
              </a:solidFill>
              <a:prstDash val="sys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8261347" y="2580152"/>
            <a:ext cx="1141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…</a:t>
            </a:r>
            <a:endParaRPr lang="en-US" sz="3600" dirty="0"/>
          </a:p>
        </p:txBody>
      </p:sp>
      <p:sp>
        <p:nvSpPr>
          <p:cNvPr id="5" name="Geschweifte Klammer rechts 4"/>
          <p:cNvSpPr/>
          <p:nvPr/>
        </p:nvSpPr>
        <p:spPr>
          <a:xfrm rot="5400000">
            <a:off x="5843865" y="-984272"/>
            <a:ext cx="618172" cy="10629505"/>
          </a:xfrm>
          <a:prstGeom prst="rightBrace">
            <a:avLst>
              <a:gd name="adj1" fmla="val 183292"/>
              <a:gd name="adj2" fmla="val 48612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Titel 1"/>
          <p:cNvSpPr txBox="1">
            <a:spLocks/>
          </p:cNvSpPr>
          <p:nvPr/>
        </p:nvSpPr>
        <p:spPr>
          <a:xfrm>
            <a:off x="838199" y="148816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Masked Multiplication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11439526" y="6407150"/>
            <a:ext cx="1019174" cy="365125"/>
          </a:xfrm>
          <a:prstGeom prst="rect">
            <a:avLst/>
          </a:prstGeom>
        </p:spPr>
        <p:txBody>
          <a:bodyPr/>
          <a:lstStyle/>
          <a:p>
            <a:fld id="{54273A0B-1014-4180-A4D4-BFE83A63AC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6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-47084" y="5486946"/>
                <a:ext cx="1223908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de-DE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4400" b="0" i="1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DE" sz="44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de-DE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084" y="5486946"/>
                <a:ext cx="12239084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Titel 1"/>
          <p:cNvSpPr txBox="1">
            <a:spLocks/>
          </p:cNvSpPr>
          <p:nvPr/>
        </p:nvSpPr>
        <p:spPr>
          <a:xfrm>
            <a:off x="838199" y="148816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Compressing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1941874" y="1405200"/>
            <a:ext cx="8009722" cy="769441"/>
            <a:chOff x="1941874" y="1176600"/>
            <a:chExt cx="8009722" cy="7694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hteck 79"/>
                <p:cNvSpPr/>
                <p:nvPr/>
              </p:nvSpPr>
              <p:spPr>
                <a:xfrm>
                  <a:off x="3603505" y="1176600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80" name="Rechteck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3505" y="1176600"/>
                  <a:ext cx="1425198" cy="76944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hteck 80"/>
                <p:cNvSpPr/>
                <p:nvPr/>
              </p:nvSpPr>
              <p:spPr>
                <a:xfrm>
                  <a:off x="5265136" y="1176600"/>
                  <a:ext cx="1438279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EEA5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81" name="Rechteck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136" y="1176600"/>
                  <a:ext cx="1438279" cy="76944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hteck 81"/>
                <p:cNvSpPr/>
                <p:nvPr/>
              </p:nvSpPr>
              <p:spPr>
                <a:xfrm>
                  <a:off x="8494081" y="1176600"/>
                  <a:ext cx="1457515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4400" b="0" i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82" name="Rechteck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4081" y="1176600"/>
                  <a:ext cx="1457515" cy="76944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hteck 82"/>
                <p:cNvSpPr/>
                <p:nvPr/>
              </p:nvSpPr>
              <p:spPr>
                <a:xfrm>
                  <a:off x="1941874" y="1176600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83" name="Rechteck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1874" y="1176600"/>
                  <a:ext cx="1425198" cy="76944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hteck 106"/>
                <p:cNvSpPr/>
                <p:nvPr/>
              </p:nvSpPr>
              <p:spPr>
                <a:xfrm>
                  <a:off x="7106615" y="1176600"/>
                  <a:ext cx="737702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07" name="Rechteck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6615" y="1176600"/>
                  <a:ext cx="737702" cy="76944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uppieren 2"/>
          <p:cNvGrpSpPr/>
          <p:nvPr/>
        </p:nvGrpSpPr>
        <p:grpSpPr>
          <a:xfrm>
            <a:off x="3603505" y="2529563"/>
            <a:ext cx="4237460" cy="769441"/>
            <a:chOff x="3603505" y="2363166"/>
            <a:chExt cx="4237460" cy="7694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hteck 99"/>
                <p:cNvSpPr/>
                <p:nvPr/>
              </p:nvSpPr>
              <p:spPr>
                <a:xfrm>
                  <a:off x="3603505" y="2363166"/>
                  <a:ext cx="142519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4400" b="0" i="1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de-DE" sz="4400" b="0" i="0" smtClean="0">
                                <a:solidFill>
                                  <a:srgbClr val="572C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572CFF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hteck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3505" y="2363166"/>
                  <a:ext cx="1425198" cy="76944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hteck 107"/>
                <p:cNvSpPr/>
                <p:nvPr/>
              </p:nvSpPr>
              <p:spPr>
                <a:xfrm>
                  <a:off x="7103263" y="2363166"/>
                  <a:ext cx="737702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08" name="Rechteck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3263" y="2363166"/>
                  <a:ext cx="737702" cy="76944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hteck 109"/>
              <p:cNvSpPr/>
              <p:nvPr/>
            </p:nvSpPr>
            <p:spPr>
              <a:xfrm>
                <a:off x="5271676" y="2529563"/>
                <a:ext cx="142519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4400" b="0" i="0" smtClean="0">
                              <a:solidFill>
                                <a:srgbClr val="572C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sz="4400" b="0" i="0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572CFF"/>
                  </a:solidFill>
                </a:endParaRPr>
              </a:p>
            </p:txBody>
          </p:sp>
        </mc:Choice>
        <mc:Fallback xmlns="">
          <p:sp>
            <p:nvSpPr>
              <p:cNvPr id="110" name="Rechteck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676" y="2529563"/>
                <a:ext cx="1425198" cy="76944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pieren 23"/>
          <p:cNvGrpSpPr/>
          <p:nvPr/>
        </p:nvGrpSpPr>
        <p:grpSpPr>
          <a:xfrm>
            <a:off x="2321712" y="2093334"/>
            <a:ext cx="7241977" cy="1728935"/>
            <a:chOff x="2311880" y="1786078"/>
            <a:chExt cx="7241977" cy="1728935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2311880" y="1786078"/>
              <a:ext cx="7241977" cy="594607"/>
              <a:chOff x="3108292" y="3455985"/>
              <a:chExt cx="7241977" cy="5946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Rechteck 176"/>
                  <p:cNvSpPr/>
                  <p:nvPr/>
                </p:nvSpPr>
                <p:spPr>
                  <a:xfrm>
                    <a:off x="3108292" y="3465817"/>
                    <a:ext cx="686406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de-DE" sz="3200" b="0" dirty="0" smtClean="0">
                      <a:solidFill>
                        <a:schemeClr val="tx1"/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7" name="Rechteck 1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08292" y="3465817"/>
                    <a:ext cx="686406" cy="584775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Rechteck 177"/>
                  <p:cNvSpPr/>
                  <p:nvPr/>
                </p:nvSpPr>
                <p:spPr>
                  <a:xfrm>
                    <a:off x="4741195" y="3465817"/>
                    <a:ext cx="686406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de-DE" sz="3200" b="0" dirty="0" smtClean="0">
                      <a:solidFill>
                        <a:schemeClr val="tx1"/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8" name="Rechteck 1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1195" y="3465817"/>
                    <a:ext cx="686406" cy="584775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Rechteck 178"/>
                  <p:cNvSpPr/>
                  <p:nvPr/>
                </p:nvSpPr>
                <p:spPr>
                  <a:xfrm>
                    <a:off x="6421993" y="3465817"/>
                    <a:ext cx="686406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de-DE" sz="3200" b="0" dirty="0" smtClean="0">
                      <a:solidFill>
                        <a:schemeClr val="tx1"/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9" name="Rechteck 1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21993" y="3465817"/>
                    <a:ext cx="686406" cy="584775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0" name="Rechteck 179"/>
                  <p:cNvSpPr/>
                  <p:nvPr/>
                </p:nvSpPr>
                <p:spPr>
                  <a:xfrm>
                    <a:off x="9663863" y="3455985"/>
                    <a:ext cx="686406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de-DE" sz="3200" b="0" dirty="0" smtClean="0">
                      <a:solidFill>
                        <a:schemeClr val="tx1"/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0" name="Rechteck 17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63863" y="3455985"/>
                    <a:ext cx="686406" cy="584775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6" name="Gruppieren 205"/>
            <p:cNvGrpSpPr/>
            <p:nvPr/>
          </p:nvGrpSpPr>
          <p:grpSpPr>
            <a:xfrm>
              <a:off x="3944783" y="2930238"/>
              <a:ext cx="2367204" cy="584775"/>
              <a:chOff x="4741195" y="3465817"/>
              <a:chExt cx="2367204" cy="5847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8" name="Rechteck 207"/>
                  <p:cNvSpPr/>
                  <p:nvPr/>
                </p:nvSpPr>
                <p:spPr>
                  <a:xfrm>
                    <a:off x="4741195" y="3465817"/>
                    <a:ext cx="686406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de-DE" sz="3200" b="0" dirty="0" smtClean="0">
                      <a:solidFill>
                        <a:schemeClr val="tx1"/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8" name="Rechteck 2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1195" y="3465817"/>
                    <a:ext cx="686406" cy="584775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9" name="Rechteck 208"/>
                  <p:cNvSpPr/>
                  <p:nvPr/>
                </p:nvSpPr>
                <p:spPr>
                  <a:xfrm>
                    <a:off x="6421993" y="3465817"/>
                    <a:ext cx="686406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de-DE" sz="3200" b="0" dirty="0" smtClean="0">
                      <a:solidFill>
                        <a:schemeClr val="tx1"/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9" name="Rechteck 20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21993" y="3465817"/>
                    <a:ext cx="686406" cy="584775"/>
                  </a:xfrm>
                  <a:prstGeom prst="rect">
                    <a:avLst/>
                  </a:prstGeom>
                  <a:blipFill rotWithShape="0"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7" name="Gruppieren 26"/>
          <p:cNvGrpSpPr/>
          <p:nvPr/>
        </p:nvGrpSpPr>
        <p:grpSpPr>
          <a:xfrm>
            <a:off x="3129589" y="1518557"/>
            <a:ext cx="5491828" cy="1730241"/>
            <a:chOff x="3129589" y="1289957"/>
            <a:chExt cx="5491828" cy="1730241"/>
          </a:xfrm>
        </p:grpSpPr>
        <p:grpSp>
          <p:nvGrpSpPr>
            <p:cNvPr id="25" name="Gruppieren 24"/>
            <p:cNvGrpSpPr/>
            <p:nvPr/>
          </p:nvGrpSpPr>
          <p:grpSpPr>
            <a:xfrm>
              <a:off x="3129589" y="1289957"/>
              <a:ext cx="5491828" cy="594607"/>
              <a:chOff x="2483944" y="2026966"/>
              <a:chExt cx="5491828" cy="5946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4" name="Rechteck 213"/>
                  <p:cNvSpPr/>
                  <p:nvPr/>
                </p:nvSpPr>
                <p:spPr>
                  <a:xfrm>
                    <a:off x="2483944" y="2036798"/>
                    <a:ext cx="686406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de-DE" sz="3200" b="0" dirty="0" smtClean="0">
                      <a:solidFill>
                        <a:schemeClr val="tx1"/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4" name="Rechteck 2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944" y="2036798"/>
                    <a:ext cx="686406" cy="584775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5" name="Rechteck 214"/>
                  <p:cNvSpPr/>
                  <p:nvPr/>
                </p:nvSpPr>
                <p:spPr>
                  <a:xfrm>
                    <a:off x="4116847" y="2036798"/>
                    <a:ext cx="686406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de-DE" sz="3200" b="0" dirty="0" smtClean="0">
                      <a:solidFill>
                        <a:schemeClr val="tx1"/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5" name="Rechteck 2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6847" y="2036798"/>
                    <a:ext cx="686406" cy="584775"/>
                  </a:xfrm>
                  <a:prstGeom prst="rect">
                    <a:avLst/>
                  </a:prstGeom>
                  <a:blipFill rotWithShape="0"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6" name="Rechteck 215"/>
                  <p:cNvSpPr/>
                  <p:nvPr/>
                </p:nvSpPr>
                <p:spPr>
                  <a:xfrm>
                    <a:off x="5797645" y="2036798"/>
                    <a:ext cx="686406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de-DE" sz="3200" b="0" dirty="0" smtClean="0">
                      <a:solidFill>
                        <a:schemeClr val="tx1"/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6" name="Rechteck 2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7645" y="2036798"/>
                    <a:ext cx="686406" cy="584775"/>
                  </a:xfrm>
                  <a:prstGeom prst="rect">
                    <a:avLst/>
                  </a:prstGeom>
                  <a:blipFill rotWithShape="0"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7" name="Rechteck 216"/>
                  <p:cNvSpPr/>
                  <p:nvPr/>
                </p:nvSpPr>
                <p:spPr>
                  <a:xfrm>
                    <a:off x="7289366" y="2026966"/>
                    <a:ext cx="686406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de-DE" sz="3200" b="0" dirty="0" smtClean="0">
                      <a:solidFill>
                        <a:schemeClr val="tx1"/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7" name="Rechteck 2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89366" y="2026966"/>
                    <a:ext cx="686406" cy="584775"/>
                  </a:xfrm>
                  <a:prstGeom prst="rect">
                    <a:avLst/>
                  </a:prstGeom>
                  <a:blipFill rotWithShape="0"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8" name="Gruppieren 217"/>
            <p:cNvGrpSpPr/>
            <p:nvPr/>
          </p:nvGrpSpPr>
          <p:grpSpPr>
            <a:xfrm>
              <a:off x="4762492" y="2435423"/>
              <a:ext cx="2367204" cy="584775"/>
              <a:chOff x="4116847" y="2036798"/>
              <a:chExt cx="2367204" cy="5847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0" name="Rechteck 219"/>
                  <p:cNvSpPr/>
                  <p:nvPr/>
                </p:nvSpPr>
                <p:spPr>
                  <a:xfrm>
                    <a:off x="4116847" y="2036798"/>
                    <a:ext cx="686406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de-DE" sz="3200" b="0" dirty="0" smtClean="0">
                      <a:solidFill>
                        <a:schemeClr val="tx1"/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0" name="Rechteck 2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6847" y="2036798"/>
                    <a:ext cx="686406" cy="584775"/>
                  </a:xfrm>
                  <a:prstGeom prst="rect">
                    <a:avLst/>
                  </a:prstGeom>
                  <a:blipFill rotWithShape="0"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1" name="Rechteck 220"/>
                  <p:cNvSpPr/>
                  <p:nvPr/>
                </p:nvSpPr>
                <p:spPr>
                  <a:xfrm>
                    <a:off x="5797645" y="2036798"/>
                    <a:ext cx="686406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de-DE" sz="3200" b="0" dirty="0" smtClean="0">
                      <a:solidFill>
                        <a:schemeClr val="tx1"/>
                      </a:solidFill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1" name="Rechteck 2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7645" y="2036798"/>
                    <a:ext cx="686406" cy="584775"/>
                  </a:xfrm>
                  <a:prstGeom prst="rect">
                    <a:avLst/>
                  </a:prstGeom>
                  <a:blipFill rotWithShape="0"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9" name="Gruppieren 28"/>
          <p:cNvGrpSpPr/>
          <p:nvPr/>
        </p:nvGrpSpPr>
        <p:grpSpPr>
          <a:xfrm>
            <a:off x="2950676" y="1885714"/>
            <a:ext cx="5827647" cy="1999880"/>
            <a:chOff x="2950676" y="1657114"/>
            <a:chExt cx="5827647" cy="1999880"/>
          </a:xfrm>
        </p:grpSpPr>
        <p:grpSp>
          <p:nvGrpSpPr>
            <p:cNvPr id="241" name="Gruppieren 240"/>
            <p:cNvGrpSpPr/>
            <p:nvPr/>
          </p:nvGrpSpPr>
          <p:grpSpPr>
            <a:xfrm>
              <a:off x="2950676" y="1657114"/>
              <a:ext cx="5827647" cy="891975"/>
              <a:chOff x="2950676" y="1657114"/>
              <a:chExt cx="5827647" cy="8919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2" name="Rechteck 241"/>
                  <p:cNvSpPr/>
                  <p:nvPr/>
                </p:nvSpPr>
                <p:spPr>
                  <a:xfrm>
                    <a:off x="2950676" y="1657114"/>
                    <a:ext cx="1036181" cy="8919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de-DE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?</m:t>
                                      </m:r>
                                    </m:e>
                                    <m:sub>
                                      <m:r>
                                        <a:rPr lang="de-DE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?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de-DE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4400" dirty="0"/>
                  </a:p>
                </p:txBody>
              </p:sp>
            </mc:Choice>
            <mc:Fallback xmlns="">
              <p:sp>
                <p:nvSpPr>
                  <p:cNvPr id="242" name="Rechteck 2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0676" y="1657114"/>
                    <a:ext cx="1036181" cy="891975"/>
                  </a:xfrm>
                  <a:prstGeom prst="rect">
                    <a:avLst/>
                  </a:prstGeom>
                  <a:blipFill rotWithShape="0">
                    <a:blip r:embed="rId4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3" name="Rechteck 242"/>
                  <p:cNvSpPr/>
                  <p:nvPr/>
                </p:nvSpPr>
                <p:spPr>
                  <a:xfrm>
                    <a:off x="4578012" y="1657114"/>
                    <a:ext cx="1036181" cy="8919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de-DE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?</m:t>
                                      </m:r>
                                    </m:e>
                                    <m:sub>
                                      <m:r>
                                        <a:rPr lang="de-DE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?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de-DE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4400" dirty="0"/>
                  </a:p>
                </p:txBody>
              </p:sp>
            </mc:Choice>
            <mc:Fallback xmlns="">
              <p:sp>
                <p:nvSpPr>
                  <p:cNvPr id="243" name="Rechteck 2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8012" y="1657114"/>
                    <a:ext cx="1036181" cy="891975"/>
                  </a:xfrm>
                  <a:prstGeom prst="rect">
                    <a:avLst/>
                  </a:prstGeom>
                  <a:blipFill rotWithShape="0">
                    <a:blip r:embed="rId4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4" name="Rechteck 243"/>
                  <p:cNvSpPr/>
                  <p:nvPr/>
                </p:nvSpPr>
                <p:spPr>
                  <a:xfrm>
                    <a:off x="6263462" y="1657114"/>
                    <a:ext cx="1036181" cy="8919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de-DE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?</m:t>
                                      </m:r>
                                    </m:e>
                                    <m:sub>
                                      <m:r>
                                        <a:rPr lang="de-DE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?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de-DE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4400" dirty="0"/>
                  </a:p>
                </p:txBody>
              </p:sp>
            </mc:Choice>
            <mc:Fallback xmlns="">
              <p:sp>
                <p:nvSpPr>
                  <p:cNvPr id="244" name="Rechteck 2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3462" y="1657114"/>
                    <a:ext cx="1036181" cy="891975"/>
                  </a:xfrm>
                  <a:prstGeom prst="rect">
                    <a:avLst/>
                  </a:prstGeom>
                  <a:blipFill rotWithShape="0">
                    <a:blip r:embed="rId4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5" name="Rechteck 244"/>
                  <p:cNvSpPr/>
                  <p:nvPr/>
                </p:nvSpPr>
                <p:spPr>
                  <a:xfrm>
                    <a:off x="7742142" y="1657114"/>
                    <a:ext cx="1036181" cy="8919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de-DE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?</m:t>
                                      </m:r>
                                    </m:e>
                                    <m:sub>
                                      <m:r>
                                        <a:rPr lang="de-DE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?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de-DE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4400" dirty="0"/>
                  </a:p>
                </p:txBody>
              </p:sp>
            </mc:Choice>
            <mc:Fallback xmlns="">
              <p:sp>
                <p:nvSpPr>
                  <p:cNvPr id="245" name="Rechteck 2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42142" y="1657114"/>
                    <a:ext cx="1036181" cy="891975"/>
                  </a:xfrm>
                  <a:prstGeom prst="rect">
                    <a:avLst/>
                  </a:prstGeom>
                  <a:blipFill rotWithShape="0"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3" name="Gruppieren 252"/>
            <p:cNvGrpSpPr/>
            <p:nvPr/>
          </p:nvGrpSpPr>
          <p:grpSpPr>
            <a:xfrm>
              <a:off x="4578012" y="2765019"/>
              <a:ext cx="2721631" cy="891975"/>
              <a:chOff x="4578012" y="1657114"/>
              <a:chExt cx="2721631" cy="8919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5" name="Rechteck 254"/>
                  <p:cNvSpPr/>
                  <p:nvPr/>
                </p:nvSpPr>
                <p:spPr>
                  <a:xfrm>
                    <a:off x="4578012" y="1657114"/>
                    <a:ext cx="1036181" cy="8919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de-DE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?</m:t>
                                      </m:r>
                                    </m:e>
                                    <m:sub>
                                      <m:r>
                                        <a:rPr lang="de-DE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?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de-DE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4400" dirty="0"/>
                  </a:p>
                </p:txBody>
              </p:sp>
            </mc:Choice>
            <mc:Fallback xmlns="">
              <p:sp>
                <p:nvSpPr>
                  <p:cNvPr id="255" name="Rechteck 25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8012" y="1657114"/>
                    <a:ext cx="1036181" cy="891975"/>
                  </a:xfrm>
                  <a:prstGeom prst="rect">
                    <a:avLst/>
                  </a:prstGeom>
                  <a:blipFill rotWithShape="0">
                    <a:blip r:embed="rId4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6" name="Rechteck 255"/>
                  <p:cNvSpPr/>
                  <p:nvPr/>
                </p:nvSpPr>
                <p:spPr>
                  <a:xfrm>
                    <a:off x="6263462" y="1657114"/>
                    <a:ext cx="1036181" cy="8919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de-DE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?</m:t>
                                      </m:r>
                                    </m:e>
                                    <m:sub>
                                      <m:r>
                                        <a:rPr lang="de-DE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?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de-DE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4400" dirty="0"/>
                  </a:p>
                </p:txBody>
              </p:sp>
            </mc:Choice>
            <mc:Fallback xmlns="">
              <p:sp>
                <p:nvSpPr>
                  <p:cNvPr id="256" name="Rechteck 2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3462" y="1657114"/>
                    <a:ext cx="1036181" cy="891975"/>
                  </a:xfrm>
                  <a:prstGeom prst="rect">
                    <a:avLst/>
                  </a:prstGeom>
                  <a:blipFill rotWithShape="0">
                    <a:blip r:embed="rId4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hteck 69"/>
              <p:cNvSpPr/>
              <p:nvPr/>
            </p:nvSpPr>
            <p:spPr>
              <a:xfrm>
                <a:off x="5317586" y="3653926"/>
                <a:ext cx="14382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DE" sz="4400" b="0" i="0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de-DE" sz="4400" b="0" i="1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0" i="1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e-DE" sz="4400" b="0" i="0" smtClean="0">
                              <a:solidFill>
                                <a:srgbClr val="EEA5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EEA500"/>
                  </a:solidFill>
                </a:endParaRPr>
              </a:p>
            </p:txBody>
          </p:sp>
        </mc:Choice>
        <mc:Fallback xmlns="">
          <p:sp>
            <p:nvSpPr>
              <p:cNvPr id="70" name="Rechteck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586" y="3653926"/>
                <a:ext cx="1438279" cy="769441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pieren 17"/>
          <p:cNvGrpSpPr/>
          <p:nvPr/>
        </p:nvGrpSpPr>
        <p:grpSpPr>
          <a:xfrm>
            <a:off x="1362075" y="1820776"/>
            <a:ext cx="9417258" cy="3821920"/>
            <a:chOff x="1362075" y="1820776"/>
            <a:chExt cx="9417258" cy="3821920"/>
          </a:xfrm>
        </p:grpSpPr>
        <p:cxnSp>
          <p:nvCxnSpPr>
            <p:cNvPr id="92" name="Gerader Verbinder 91"/>
            <p:cNvCxnSpPr/>
            <p:nvPr/>
          </p:nvCxnSpPr>
          <p:spPr>
            <a:xfrm>
              <a:off x="5153025" y="4467225"/>
              <a:ext cx="1822207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pieren 13"/>
            <p:cNvGrpSpPr/>
            <p:nvPr/>
          </p:nvGrpSpPr>
          <p:grpSpPr>
            <a:xfrm>
              <a:off x="1362075" y="1820776"/>
              <a:ext cx="9417258" cy="3821920"/>
              <a:chOff x="1362075" y="1820776"/>
              <a:chExt cx="9417258" cy="3821920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6962081" y="4467225"/>
                <a:ext cx="13151" cy="956396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uppieren 12"/>
              <p:cNvGrpSpPr/>
              <p:nvPr/>
            </p:nvGrpSpPr>
            <p:grpSpPr>
              <a:xfrm>
                <a:off x="1362075" y="1820776"/>
                <a:ext cx="9417258" cy="3821920"/>
                <a:chOff x="1362075" y="1820776"/>
                <a:chExt cx="9417258" cy="3821920"/>
              </a:xfrm>
            </p:grpSpPr>
            <p:cxnSp>
              <p:nvCxnSpPr>
                <p:cNvPr id="7" name="Gerader Verbinder 6"/>
                <p:cNvCxnSpPr/>
                <p:nvPr/>
              </p:nvCxnSpPr>
              <p:spPr>
                <a:xfrm>
                  <a:off x="1362075" y="1820776"/>
                  <a:ext cx="3804101" cy="2661434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Gerader Verbinder 70"/>
                <p:cNvCxnSpPr/>
                <p:nvPr/>
              </p:nvCxnSpPr>
              <p:spPr>
                <a:xfrm flipH="1">
                  <a:off x="6975232" y="1820776"/>
                  <a:ext cx="3804101" cy="2661434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Gerader Verbinder 71"/>
                <p:cNvCxnSpPr/>
                <p:nvPr/>
              </p:nvCxnSpPr>
              <p:spPr>
                <a:xfrm>
                  <a:off x="5153025" y="4467225"/>
                  <a:ext cx="13151" cy="956396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Gerader Verbinder 78"/>
                <p:cNvCxnSpPr/>
                <p:nvPr/>
              </p:nvCxnSpPr>
              <p:spPr>
                <a:xfrm>
                  <a:off x="5346065" y="4686300"/>
                  <a:ext cx="13151" cy="956396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Gerader Verbinder 83"/>
                <p:cNvCxnSpPr/>
                <p:nvPr/>
              </p:nvCxnSpPr>
              <p:spPr>
                <a:xfrm>
                  <a:off x="6789929" y="4686300"/>
                  <a:ext cx="13151" cy="956396"/>
                </a:xfrm>
                <a:prstGeom prst="line">
                  <a:avLst/>
                </a:prstGeom>
                <a:ln w="50800">
                  <a:solidFill>
                    <a:srgbClr val="FF66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Gerader Verbinder 85"/>
                <p:cNvCxnSpPr/>
                <p:nvPr/>
              </p:nvCxnSpPr>
              <p:spPr>
                <a:xfrm>
                  <a:off x="5634838" y="4686300"/>
                  <a:ext cx="13151" cy="956396"/>
                </a:xfrm>
                <a:prstGeom prst="line">
                  <a:avLst/>
                </a:prstGeom>
                <a:ln w="50800">
                  <a:solidFill>
                    <a:srgbClr val="572C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Gerader Verbinder 86"/>
                <p:cNvCxnSpPr/>
                <p:nvPr/>
              </p:nvCxnSpPr>
              <p:spPr>
                <a:xfrm>
                  <a:off x="5923611" y="4686300"/>
                  <a:ext cx="13151" cy="956396"/>
                </a:xfrm>
                <a:prstGeom prst="line">
                  <a:avLst/>
                </a:prstGeom>
                <a:ln w="50800">
                  <a:solidFill>
                    <a:srgbClr val="EEA5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Gerader Verbinder 87"/>
                <p:cNvCxnSpPr/>
                <p:nvPr/>
              </p:nvCxnSpPr>
              <p:spPr>
                <a:xfrm>
                  <a:off x="6212384" y="4686300"/>
                  <a:ext cx="13151" cy="956396"/>
                </a:xfrm>
                <a:prstGeom prst="line">
                  <a:avLst/>
                </a:prstGeom>
                <a:ln w="50800">
                  <a:solidFill>
                    <a:schemeClr val="bg2">
                      <a:lumMod val="50000"/>
                    </a:schemeClr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Gerader Verbinder 88"/>
                <p:cNvCxnSpPr/>
                <p:nvPr/>
              </p:nvCxnSpPr>
              <p:spPr>
                <a:xfrm>
                  <a:off x="6501157" y="4686300"/>
                  <a:ext cx="13151" cy="956396"/>
                </a:xfrm>
                <a:prstGeom prst="line">
                  <a:avLst/>
                </a:prstGeom>
                <a:ln w="50800">
                  <a:solidFill>
                    <a:schemeClr val="bg2">
                      <a:lumMod val="50000"/>
                    </a:schemeClr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hteck 90"/>
              <p:cNvSpPr/>
              <p:nvPr/>
            </p:nvSpPr>
            <p:spPr>
              <a:xfrm>
                <a:off x="6475558" y="3664753"/>
                <a:ext cx="7377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1" name="Rechteck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558" y="3664753"/>
                <a:ext cx="737702" cy="769441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11439526" y="6407150"/>
            <a:ext cx="1019174" cy="365125"/>
          </a:xfrm>
          <a:prstGeom prst="rect">
            <a:avLst/>
          </a:prstGeom>
        </p:spPr>
        <p:txBody>
          <a:bodyPr/>
          <a:lstStyle/>
          <a:p>
            <a:fld id="{54273A0B-1014-4180-A4D4-BFE83A63AC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1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4"/>
              <p:cNvSpPr/>
              <p:nvPr/>
            </p:nvSpPr>
            <p:spPr>
              <a:xfrm>
                <a:off x="838199" y="1405200"/>
                <a:ext cx="11353802" cy="2901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</m:t>
                      </m:r>
                      <m:r>
                        <a:rPr lang="de-DE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𝒂𝒃</m:t>
                      </m:r>
                    </m:oMath>
                    <m:oMath xmlns:m="http://schemas.openxmlformats.org/officeDocument/2006/math">
                      <m:r>
                        <a:rPr lang="de-DE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de-DE" sz="4400" b="1" i="1" smtClean="0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4400" b="1" i="1" smtClean="0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de-DE" sz="4400" b="1" i="1" smtClean="0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de-DE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sSub>
                        <m:sSubPr>
                          <m:ctrlPr>
                            <a:rPr lang="de-DE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de-DE" sz="4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4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de-DE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de-DE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de-DE" sz="4400" b="1" i="1" smtClean="0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4400" b="1" i="1" smtClean="0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de-DE" sz="4400" b="1" i="1" smtClean="0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4400" b="1" i="1" smtClean="0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de-DE" sz="4400" b="1" i="1" smtClean="0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de-DE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sSub>
                        <m:sSubPr>
                          <m:ctrlPr>
                            <a:rPr lang="de-DE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de-DE" sz="4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4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DE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de-DE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DE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  <m:oMath xmlns:m="http://schemas.openxmlformats.org/officeDocument/2006/math">
                      <m:r>
                        <a:rPr lang="de-DE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sz="4400" b="1" i="1" smtClean="0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4400" b="1" i="1" smtClean="0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4400" b="1" i="1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de-DE" sz="4400" b="1" i="1" smtClean="0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de-DE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sSub>
                        <m:sSubPr>
                          <m:ctrlPr>
                            <a:rPr lang="de-DE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de-DE" sz="4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4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de-DE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de-DE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de-DE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de-DE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de-DE" sz="4400" b="1" i="1" smtClean="0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4400" b="1" i="1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de-DE" sz="4400" b="1" i="1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4400" b="1" i="1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de-DE" sz="4400" b="1" i="1" smtClean="0">
                              <a:solidFill>
                                <a:srgbClr val="EE251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de-DE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sSub>
                        <m:sSubPr>
                          <m:ctrlPr>
                            <a:rPr lang="de-DE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de-DE" sz="4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4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de-DE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de-DE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de-DE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  <m:oMath xmlns:m="http://schemas.openxmlformats.org/officeDocument/2006/math">
                      <m:r>
                        <a:rPr lang="de-DE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de-DE" sz="4400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htec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05200"/>
                <a:ext cx="11353802" cy="29015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Titel 1"/>
          <p:cNvSpPr txBox="1">
            <a:spLocks/>
          </p:cNvSpPr>
          <p:nvPr/>
        </p:nvSpPr>
        <p:spPr>
          <a:xfrm>
            <a:off x="838199" y="148816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Barthe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et al.’s Generic Algorithm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Diagramm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994379"/>
              </p:ext>
            </p:extLst>
          </p:nvPr>
        </p:nvGraphicFramePr>
        <p:xfrm>
          <a:off x="552450" y="3781425"/>
          <a:ext cx="11077575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Gerade Verbindung mit Pfeil 4"/>
          <p:cNvCxnSpPr/>
          <p:nvPr/>
        </p:nvCxnSpPr>
        <p:spPr>
          <a:xfrm flipV="1">
            <a:off x="1485900" y="5438775"/>
            <a:ext cx="0" cy="800100"/>
          </a:xfrm>
          <a:prstGeom prst="straightConnector1">
            <a:avLst/>
          </a:prstGeom>
          <a:ln w="50800">
            <a:solidFill>
              <a:srgbClr val="EEA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V="1">
            <a:off x="3821906" y="5438775"/>
            <a:ext cx="0" cy="800100"/>
          </a:xfrm>
          <a:prstGeom prst="straightConnector1">
            <a:avLst/>
          </a:prstGeom>
          <a:ln w="50800">
            <a:solidFill>
              <a:srgbClr val="EEA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V="1">
            <a:off x="6157912" y="5438775"/>
            <a:ext cx="0" cy="800100"/>
          </a:xfrm>
          <a:prstGeom prst="straightConnector1">
            <a:avLst/>
          </a:prstGeom>
          <a:ln w="50800">
            <a:solidFill>
              <a:srgbClr val="EEA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8493918" y="4514850"/>
            <a:ext cx="0" cy="800100"/>
          </a:xfrm>
          <a:prstGeom prst="straightConnector1">
            <a:avLst/>
          </a:prstGeom>
          <a:ln w="50800">
            <a:solidFill>
              <a:srgbClr val="EEA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829925" y="4514850"/>
            <a:ext cx="0" cy="800100"/>
          </a:xfrm>
          <a:prstGeom prst="straightConnector1">
            <a:avLst/>
          </a:prstGeom>
          <a:ln w="50800">
            <a:solidFill>
              <a:srgbClr val="EEA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6157912" y="4514850"/>
            <a:ext cx="0" cy="800100"/>
          </a:xfrm>
          <a:prstGeom prst="straightConnector1">
            <a:avLst/>
          </a:prstGeom>
          <a:ln w="50800">
            <a:solidFill>
              <a:srgbClr val="EEA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838199" y="2159306"/>
            <a:ext cx="1332124" cy="716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170323" y="2155660"/>
            <a:ext cx="1850834" cy="719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4021157" y="2159306"/>
            <a:ext cx="1850834" cy="716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5871991" y="2156825"/>
            <a:ext cx="1619479" cy="729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7491470" y="2169307"/>
            <a:ext cx="1850834" cy="729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9342304" y="2156825"/>
            <a:ext cx="2011496" cy="729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>
            <a:off x="838199" y="2890064"/>
            <a:ext cx="1332124" cy="716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hteck 41"/>
          <p:cNvSpPr/>
          <p:nvPr/>
        </p:nvSpPr>
        <p:spPr>
          <a:xfrm>
            <a:off x="2170323" y="2886418"/>
            <a:ext cx="1850834" cy="719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4021157" y="2890064"/>
            <a:ext cx="1850834" cy="716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hteck 43"/>
          <p:cNvSpPr/>
          <p:nvPr/>
        </p:nvSpPr>
        <p:spPr>
          <a:xfrm>
            <a:off x="5871991" y="2887583"/>
            <a:ext cx="1619479" cy="729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7491470" y="2900065"/>
            <a:ext cx="1850834" cy="729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9342304" y="2887583"/>
            <a:ext cx="2011496" cy="729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838199" y="3590668"/>
            <a:ext cx="1332124" cy="716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11439526" y="6407150"/>
            <a:ext cx="1019174" cy="365125"/>
          </a:xfrm>
          <a:prstGeom prst="rect">
            <a:avLst/>
          </a:prstGeom>
        </p:spPr>
        <p:txBody>
          <a:bodyPr/>
          <a:lstStyle/>
          <a:p>
            <a:fld id="{54273A0B-1014-4180-A4D4-BFE83A63ACA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1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1500</Words>
  <Application>Microsoft Office PowerPoint</Application>
  <PresentationFormat>Breitbild</PresentationFormat>
  <Paragraphs>592</Paragraphs>
  <Slides>30</Slides>
  <Notes>30</Notes>
  <HiddenSlides>7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Calibri Light</vt:lpstr>
      <vt:lpstr>Calibri</vt:lpstr>
      <vt:lpstr>Wingdings</vt:lpstr>
      <vt:lpstr>Cambria Math</vt:lpstr>
      <vt:lpstr>Cooper Black</vt:lpstr>
      <vt:lpstr>Arial</vt:lpstr>
      <vt:lpstr>Office Theme</vt:lpstr>
      <vt:lpstr>Reconciling d + 1 Masking  in Hardware and Software</vt:lpstr>
      <vt:lpstr>In this work…</vt:lpstr>
      <vt:lpstr>A Brief History of Boolean Masking</vt:lpstr>
      <vt:lpstr>How big is the randomness gap?</vt:lpstr>
      <vt:lpstr>How big is the randomness gap?</vt:lpstr>
      <vt:lpstr>Masked Multiplication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Back to the Randomness Gap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But didn’t we forget something…?</vt:lpstr>
      <vt:lpstr>Area with Randomness Costs</vt:lpstr>
      <vt:lpstr>Conclusions</vt:lpstr>
      <vt:lpstr>Reconciling d + 1 Masking  in Hardware and Software</vt:lpstr>
      <vt:lpstr>Masking - Linear Operations</vt:lpstr>
      <vt:lpstr>Efficiency Comparison</vt:lpstr>
      <vt:lpstr>A Brief History of Boolean Masking</vt:lpstr>
      <vt:lpstr>PowerPoint-Präsentation</vt:lpstr>
      <vt:lpstr>PowerPoint-Präsentation</vt:lpstr>
      <vt:lpstr>PowerPoint-Präsentation</vt:lpstr>
      <vt:lpstr>PowerPoint-Präsentation</vt:lpstr>
    </vt:vector>
  </TitlesOfParts>
  <Company>IAIK, TU-Graz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Hannes Groß</dc:creator>
  <cp:lastModifiedBy>Hannes Groß</cp:lastModifiedBy>
  <cp:revision>323</cp:revision>
  <cp:lastPrinted>2017-09-21T11:49:08Z</cp:lastPrinted>
  <dcterms:created xsi:type="dcterms:W3CDTF">2017-06-26T13:40:30Z</dcterms:created>
  <dcterms:modified xsi:type="dcterms:W3CDTF">2017-09-25T13:28:35Z</dcterms:modified>
</cp:coreProperties>
</file>