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73" r:id="rId3"/>
    <p:sldId id="264" r:id="rId4"/>
    <p:sldId id="357" r:id="rId5"/>
    <p:sldId id="259" r:id="rId6"/>
    <p:sldId id="271" r:id="rId7"/>
    <p:sldId id="345" r:id="rId8"/>
    <p:sldId id="359" r:id="rId9"/>
    <p:sldId id="352" r:id="rId10"/>
    <p:sldId id="372" r:id="rId11"/>
    <p:sldId id="263" r:id="rId12"/>
    <p:sldId id="336" r:id="rId13"/>
    <p:sldId id="373" r:id="rId14"/>
    <p:sldId id="376" r:id="rId15"/>
    <p:sldId id="377" r:id="rId16"/>
    <p:sldId id="375" r:id="rId17"/>
    <p:sldId id="378" r:id="rId18"/>
    <p:sldId id="379" r:id="rId19"/>
    <p:sldId id="281" r:id="rId20"/>
    <p:sldId id="291" r:id="rId21"/>
    <p:sldId id="296" r:id="rId22"/>
    <p:sldId id="380" r:id="rId23"/>
    <p:sldId id="383" r:id="rId24"/>
    <p:sldId id="360" r:id="rId25"/>
    <p:sldId id="309" r:id="rId26"/>
    <p:sldId id="353" r:id="rId27"/>
    <p:sldId id="310" r:id="rId28"/>
    <p:sldId id="361" r:id="rId29"/>
    <p:sldId id="362" r:id="rId30"/>
    <p:sldId id="363" r:id="rId31"/>
    <p:sldId id="311" r:id="rId32"/>
    <p:sldId id="342" r:id="rId33"/>
    <p:sldId id="284" r:id="rId34"/>
    <p:sldId id="343" r:id="rId35"/>
    <p:sldId id="288" r:id="rId36"/>
    <p:sldId id="382" r:id="rId37"/>
    <p:sldId id="364" r:id="rId38"/>
    <p:sldId id="381" r:id="rId39"/>
    <p:sldId id="316" r:id="rId40"/>
    <p:sldId id="319" r:id="rId41"/>
    <p:sldId id="308" r:id="rId42"/>
    <p:sldId id="368" r:id="rId43"/>
    <p:sldId id="367" r:id="rId44"/>
    <p:sldId id="384" r:id="rId45"/>
    <p:sldId id="385" r:id="rId46"/>
    <p:sldId id="320" r:id="rId47"/>
    <p:sldId id="346" r:id="rId48"/>
    <p:sldId id="348" r:id="rId49"/>
    <p:sldId id="349" r:id="rId50"/>
    <p:sldId id="350" r:id="rId51"/>
    <p:sldId id="386" r:id="rId52"/>
    <p:sldId id="329" r:id="rId53"/>
    <p:sldId id="328" r:id="rId54"/>
    <p:sldId id="327" r:id="rId55"/>
    <p:sldId id="292" r:id="rId56"/>
    <p:sldId id="358" r:id="rId57"/>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id="{2406A73B-8EC2-47D9-A6BF-323FB3182083}">
          <p14:sldIdLst>
            <p14:sldId id="256"/>
          </p14:sldIdLst>
        </p14:section>
        <p14:section name="2" id="{0987D79F-E40A-4DD9-803E-9161D802123A}">
          <p14:sldIdLst>
            <p14:sldId id="273"/>
          </p14:sldIdLst>
        </p14:section>
        <p14:section name="3" id="{10212FEC-056D-4EBA-B94F-239AEAEDE2E6}">
          <p14:sldIdLst>
            <p14:sldId id="264"/>
            <p14:sldId id="357"/>
          </p14:sldIdLst>
        </p14:section>
        <p14:section name="4" id="{531B4DA1-0097-4EBA-B893-2542B7CADD50}">
          <p14:sldIdLst>
            <p14:sldId id="259"/>
            <p14:sldId id="271"/>
          </p14:sldIdLst>
        </p14:section>
        <p14:section name="5" id="{99F2879D-7ECA-4C2E-B94F-64810EA34198}">
          <p14:sldIdLst>
            <p14:sldId id="345"/>
            <p14:sldId id="359"/>
            <p14:sldId id="352"/>
          </p14:sldIdLst>
        </p14:section>
        <p14:section name="6" id="{FB931964-84CE-4329-89CB-163E8B6DB432}">
          <p14:sldIdLst>
            <p14:sldId id="372"/>
            <p14:sldId id="263"/>
          </p14:sldIdLst>
        </p14:section>
        <p14:section name="7" id="{55E167C4-90AD-4AA1-8047-D85CAC6E88E6}">
          <p14:sldIdLst>
            <p14:sldId id="336"/>
            <p14:sldId id="373"/>
          </p14:sldIdLst>
        </p14:section>
        <p14:section name="8" id="{EF6A520C-F381-4C4E-A295-915B1FA14FB1}">
          <p14:sldIdLst>
            <p14:sldId id="376"/>
            <p14:sldId id="377"/>
            <p14:sldId id="375"/>
          </p14:sldIdLst>
        </p14:section>
        <p14:section name="9" id="{93717532-0648-4F3D-BDBC-324549B56321}">
          <p14:sldIdLst>
            <p14:sldId id="378"/>
            <p14:sldId id="379"/>
          </p14:sldIdLst>
        </p14:section>
        <p14:section name="10" id="{84E4C152-D4B4-4525-8007-E0DB3918881C}">
          <p14:sldIdLst>
            <p14:sldId id="281"/>
            <p14:sldId id="291"/>
            <p14:sldId id="296"/>
            <p14:sldId id="380"/>
            <p14:sldId id="383"/>
            <p14:sldId id="360"/>
            <p14:sldId id="309"/>
            <p14:sldId id="353"/>
            <p14:sldId id="310"/>
          </p14:sldIdLst>
        </p14:section>
        <p14:section name="11" id="{0E44DCD2-F1C9-412B-AB7F-E4C900B025C5}">
          <p14:sldIdLst>
            <p14:sldId id="361"/>
            <p14:sldId id="362"/>
            <p14:sldId id="363"/>
            <p14:sldId id="311"/>
          </p14:sldIdLst>
        </p14:section>
        <p14:section name="12" id="{393FC2E3-A5C2-4056-86D3-72EF6A53D558}">
          <p14:sldIdLst>
            <p14:sldId id="342"/>
            <p14:sldId id="284"/>
            <p14:sldId id="343"/>
            <p14:sldId id="288"/>
            <p14:sldId id="382"/>
            <p14:sldId id="364"/>
            <p14:sldId id="381"/>
          </p14:sldIdLst>
        </p14:section>
        <p14:section name="13" id="{6435AF4B-083E-413F-A709-5E1F441D2ACA}">
          <p14:sldIdLst>
            <p14:sldId id="316"/>
            <p14:sldId id="319"/>
          </p14:sldIdLst>
        </p14:section>
        <p14:section name="14" id="{B8D04998-5501-458D-BD88-6B6A47E4A494}">
          <p14:sldIdLst>
            <p14:sldId id="308"/>
          </p14:sldIdLst>
        </p14:section>
        <p14:section name="15" id="{94E3AC78-2703-4493-9295-82CD49ACEFA0}">
          <p14:sldIdLst/>
        </p14:section>
        <p14:section name="16" id="{3E282661-7B61-46F2-8984-4A42817BC590}">
          <p14:sldIdLst/>
        </p14:section>
        <p14:section name="17" id="{D6EF110E-2F03-4AE3-907A-D7288FCBA256}">
          <p14:sldIdLst/>
        </p14:section>
        <p14:section name="18" id="{3CF066E8-2271-4F10-A14F-A32364AC1B95}">
          <p14:sldIdLst>
            <p14:sldId id="368"/>
            <p14:sldId id="367"/>
            <p14:sldId id="384"/>
            <p14:sldId id="385"/>
          </p14:sldIdLst>
        </p14:section>
        <p14:section name="19" id="{E5D37D1D-DB03-45AA-8A13-618F968D70DE}">
          <p14:sldIdLst>
            <p14:sldId id="320"/>
            <p14:sldId id="346"/>
            <p14:sldId id="348"/>
            <p14:sldId id="349"/>
            <p14:sldId id="350"/>
            <p14:sldId id="386"/>
          </p14:sldIdLst>
        </p14:section>
        <p14:section name="Backup Slides" id="{2596ACF7-A118-4E36-AF39-296AFDE1BA94}">
          <p14:sldIdLst>
            <p14:sldId id="329"/>
            <p14:sldId id="328"/>
            <p14:sldId id="327"/>
            <p14:sldId id="292"/>
            <p14:sldId id="3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B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보통 스타일 4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보통 스타일 4 - 강조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71" autoAdjust="0"/>
    <p:restoredTop sz="73824" autoAdjust="0"/>
  </p:normalViewPr>
  <p:slideViewPr>
    <p:cSldViewPr snapToGrid="0">
      <p:cViewPr varScale="1">
        <p:scale>
          <a:sx n="61" d="100"/>
          <a:sy n="61" d="100"/>
        </p:scale>
        <p:origin x="676" y="4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085C0-A38F-4CF9-BC47-C0DD175EF06B}" type="datetimeFigureOut">
              <a:rPr lang="ko-KR" altLang="en-US" smtClean="0"/>
              <a:t>2017-09-27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8DAE4-8B98-4870-AE08-87F0CC3BBE70}" type="slidenum">
              <a:rPr lang="ko-KR" altLang="en-US" smtClean="0"/>
              <a:t>‹#›</a:t>
            </a:fld>
            <a:endParaRPr lang="ko-KR" altLang="en-US"/>
          </a:p>
        </p:txBody>
      </p:sp>
    </p:spTree>
    <p:extLst>
      <p:ext uri="{BB962C8B-B14F-4D97-AF65-F5344CB8AC3E}">
        <p14:creationId xmlns:p14="http://schemas.microsoft.com/office/powerpoint/2010/main" val="100630640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Good morning! I’m Hocheol Shin from KAIST. In this talk, I’ll present a</a:t>
            </a:r>
            <a:r>
              <a:rPr lang="en-US" altLang="ko-KR" baseline="0" dirty="0" smtClean="0"/>
              <a:t> work on </a:t>
            </a:r>
            <a:r>
              <a:rPr lang="en-US" altLang="ko-KR" baseline="0" dirty="0" err="1" smtClean="0"/>
              <a:t>lidar</a:t>
            </a:r>
            <a:r>
              <a:rPr lang="en-US" altLang="ko-KR" baseline="0" dirty="0" smtClean="0"/>
              <a:t> hacking. This was a joint work of me and my colleagues, </a:t>
            </a:r>
            <a:r>
              <a:rPr lang="en-US" altLang="ko-KR" baseline="0" dirty="0" err="1" smtClean="0"/>
              <a:t>Dohyun</a:t>
            </a:r>
            <a:r>
              <a:rPr lang="en-US" altLang="ko-KR" baseline="0" dirty="0" smtClean="0"/>
              <a:t>, </a:t>
            </a:r>
            <a:r>
              <a:rPr lang="en-US" altLang="ko-KR" baseline="0" dirty="0" err="1" smtClean="0"/>
              <a:t>Yujin</a:t>
            </a:r>
            <a:r>
              <a:rPr lang="en-US" altLang="ko-KR" baseline="0" dirty="0" smtClean="0"/>
              <a:t>, and my advisor </a:t>
            </a:r>
            <a:r>
              <a:rPr lang="en-US" altLang="ko-KR" baseline="0" dirty="0" err="1" smtClean="0"/>
              <a:t>Yongdae</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a:t>
            </a:fld>
            <a:endParaRPr lang="ko-KR" altLang="en-US"/>
          </a:p>
        </p:txBody>
      </p:sp>
    </p:spTree>
    <p:extLst>
      <p:ext uri="{BB962C8B-B14F-4D97-AF65-F5344CB8AC3E}">
        <p14:creationId xmlns:p14="http://schemas.microsoft.com/office/powerpoint/2010/main" val="78931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Lidar is</a:t>
            </a:r>
            <a:r>
              <a:rPr lang="en-US" altLang="ko-KR" baseline="0" dirty="0" smtClean="0"/>
              <a:t> an acronym of light detection and ranging</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10</a:t>
            </a:fld>
            <a:endParaRPr lang="ko-KR" altLang="en-US"/>
          </a:p>
        </p:txBody>
      </p:sp>
    </p:spTree>
    <p:extLst>
      <p:ext uri="{BB962C8B-B14F-4D97-AF65-F5344CB8AC3E}">
        <p14:creationId xmlns:p14="http://schemas.microsoft.com/office/powerpoint/2010/main" val="244463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smtClean="0"/>
              <a:t>Lidars</a:t>
            </a:r>
            <a:r>
              <a:rPr lang="en-US" altLang="ko-KR" baseline="0" dirty="0" smtClean="0"/>
              <a:t> have lots of strengths. They are sources of highest spatial resolution much better than radars and ultrasonic sensors. This comes from the superior directivity of laser beams. This may be the cause that most highly autonomous driving platforms tend to have </a:t>
            </a:r>
            <a:r>
              <a:rPr lang="en-US" altLang="ko-KR" baseline="0" dirty="0" err="1" smtClean="0"/>
              <a:t>lidars</a:t>
            </a:r>
            <a:r>
              <a:rPr lang="en-US" altLang="ko-KR" baseline="0" dirty="0" smtClean="0"/>
              <a:t>.</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11</a:t>
            </a:fld>
            <a:endParaRPr lang="ko-KR" altLang="en-US"/>
          </a:p>
        </p:txBody>
      </p:sp>
    </p:spTree>
    <p:extLst>
      <p:ext uri="{BB962C8B-B14F-4D97-AF65-F5344CB8AC3E}">
        <p14:creationId xmlns:p14="http://schemas.microsoft.com/office/powerpoint/2010/main" val="271557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err="1" smtClean="0"/>
              <a:t>Lidars</a:t>
            </a:r>
            <a:r>
              <a:rPr lang="en-US" altLang="ko-KR" dirty="0" smtClean="0"/>
              <a:t>’ </a:t>
            </a:r>
            <a:r>
              <a:rPr lang="en-US" altLang="ko-KR" baseline="0" dirty="0" smtClean="0"/>
              <a:t>working principle is basically the same as pulsed radars, sonars, and ultrasonic sensors except the media it uses.</a:t>
            </a:r>
            <a:r>
              <a:rPr lang="ko-KR" altLang="en-US" baseline="0" dirty="0" smtClean="0"/>
              <a:t> </a:t>
            </a:r>
            <a:r>
              <a:rPr lang="en-US" altLang="ko-KR" baseline="0" dirty="0" smtClean="0"/>
              <a:t>And we define a multi-layer scanning </a:t>
            </a:r>
            <a:r>
              <a:rPr lang="en-US" altLang="ko-KR" baseline="0" dirty="0" err="1" smtClean="0"/>
              <a:t>lidar</a:t>
            </a:r>
            <a:r>
              <a:rPr lang="en-US" altLang="ko-KR" baseline="0" dirty="0" smtClean="0"/>
              <a:t> as a rotating </a:t>
            </a:r>
            <a:r>
              <a:rPr lang="en-US" altLang="ko-KR" baseline="0" dirty="0" err="1" smtClean="0"/>
              <a:t>lidar</a:t>
            </a:r>
            <a:r>
              <a:rPr lang="en-US" altLang="ko-KR" baseline="0" dirty="0" smtClean="0"/>
              <a:t> with 3D-mapping capability.</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12</a:t>
            </a:fld>
            <a:endParaRPr lang="ko-KR" altLang="en-US"/>
          </a:p>
        </p:txBody>
      </p:sp>
    </p:spTree>
    <p:extLst>
      <p:ext uri="{BB962C8B-B14F-4D97-AF65-F5344CB8AC3E}">
        <p14:creationId xmlns:p14="http://schemas.microsoft.com/office/powerpoint/2010/main" val="323764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Let me briefly</a:t>
            </a:r>
            <a:r>
              <a:rPr lang="en-US" altLang="ko-KR" baseline="0" dirty="0" smtClean="0"/>
              <a:t> illustrate how a multi-layer scanning </a:t>
            </a:r>
            <a:r>
              <a:rPr lang="en-US" altLang="ko-KR" baseline="0" dirty="0" err="1" smtClean="0"/>
              <a:t>lidar</a:t>
            </a:r>
            <a:r>
              <a:rPr lang="en-US" altLang="ko-KR" baseline="0" dirty="0" smtClean="0"/>
              <a:t> works. First, [Click] The </a:t>
            </a:r>
            <a:r>
              <a:rPr lang="en-US" altLang="ko-KR" baseline="0" dirty="0" err="1" smtClean="0"/>
              <a:t>lidar</a:t>
            </a:r>
            <a:r>
              <a:rPr lang="en-US" altLang="ko-KR" baseline="0" dirty="0" smtClean="0"/>
              <a:t> fires a laser pulse. [Click] When the fired pulse hits an object, a fraction of it reflects back as an echo with a round trip time of delta-t. From this round trip time, the </a:t>
            </a:r>
            <a:r>
              <a:rPr lang="en-US" altLang="ko-KR" baseline="0" dirty="0" err="1" smtClean="0"/>
              <a:t>lidar</a:t>
            </a:r>
            <a:r>
              <a:rPr lang="en-US" altLang="ko-KR" baseline="0" dirty="0" smtClean="0"/>
              <a:t> can deduce the distance to the object as c delta-t over 2, [Click] and as the </a:t>
            </a:r>
            <a:r>
              <a:rPr lang="en-US" altLang="ko-KR" baseline="0" dirty="0" err="1" smtClean="0"/>
              <a:t>lidar</a:t>
            </a:r>
            <a:r>
              <a:rPr lang="en-US" altLang="ko-KR" baseline="0" dirty="0" smtClean="0"/>
              <a:t> knows the direction to which the pulse fired, a point can be mapped to a virtual space. [Click] Pulses are also fired up and down to map vertically. [Click] For horizontal scanning, the </a:t>
            </a:r>
            <a:r>
              <a:rPr lang="en-US" altLang="ko-KR" baseline="0" dirty="0" err="1" smtClean="0"/>
              <a:t>lidar</a:t>
            </a:r>
            <a:r>
              <a:rPr lang="en-US" altLang="ko-KR" baseline="0" dirty="0" smtClean="0"/>
              <a:t> rotates while firing pulses to acquire a new set of points, which together forms a point cloud.</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13</a:t>
            </a:fld>
            <a:endParaRPr lang="ko-KR" altLang="en-US"/>
          </a:p>
        </p:txBody>
      </p:sp>
    </p:spTree>
    <p:extLst>
      <p:ext uri="{BB962C8B-B14F-4D97-AF65-F5344CB8AC3E}">
        <p14:creationId xmlns:p14="http://schemas.microsoft.com/office/powerpoint/2010/main" val="373413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There</a:t>
            </a:r>
            <a:r>
              <a:rPr lang="en-US" altLang="ko-KR" baseline="0" dirty="0" smtClean="0"/>
              <a:t> are a set of important parameters that defines the operation of a scanning </a:t>
            </a:r>
            <a:r>
              <a:rPr lang="en-US" altLang="ko-KR" baseline="0" dirty="0" err="1" smtClean="0"/>
              <a:t>lidar</a:t>
            </a:r>
            <a:r>
              <a:rPr lang="en-US" altLang="ko-KR" baseline="0" dirty="0" smtClean="0"/>
              <a:t>. First one is pulse repetition time. In short, PRT. It is the time interval between adjacent pulse firing, and generally, PRT remains constant. </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14</a:t>
            </a:fld>
            <a:endParaRPr lang="ko-KR" altLang="en-US"/>
          </a:p>
        </p:txBody>
      </p:sp>
    </p:spTree>
    <p:extLst>
      <p:ext uri="{BB962C8B-B14F-4D97-AF65-F5344CB8AC3E}">
        <p14:creationId xmlns:p14="http://schemas.microsoft.com/office/powerpoint/2010/main" val="3177551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Next parameter is receiving time and dead time.</a:t>
            </a:r>
            <a:r>
              <a:rPr lang="en-US" altLang="ko-KR" baseline="0" dirty="0" smtClean="0"/>
              <a:t> Here we denote them with </a:t>
            </a:r>
            <a:r>
              <a:rPr lang="en-US" altLang="ko-KR" baseline="0" dirty="0" err="1" smtClean="0"/>
              <a:t>delta_t_max</a:t>
            </a:r>
            <a:r>
              <a:rPr lang="en-US" altLang="ko-KR" baseline="0" dirty="0" smtClean="0"/>
              <a:t> and D. When an echo is received, the </a:t>
            </a:r>
            <a:r>
              <a:rPr lang="en-US" altLang="ko-KR" baseline="0" dirty="0" err="1" smtClean="0"/>
              <a:t>lidar</a:t>
            </a:r>
            <a:r>
              <a:rPr lang="en-US" altLang="ko-KR" baseline="0" dirty="0" smtClean="0"/>
              <a:t> cannot determine from which it originates, [Click] because it can be any of the previously fired pulses, and thus cannot determine the elapsed time, </a:t>
            </a:r>
            <a:r>
              <a:rPr lang="en-US" altLang="ko-KR" baseline="0" dirty="0" err="1" smtClean="0"/>
              <a:t>delta_t</a:t>
            </a:r>
            <a:r>
              <a:rPr lang="en-US" altLang="ko-KR" baseline="0" dirty="0" smtClean="0"/>
              <a:t>. [Click] To limit the ambiguity, each PRT is divided into the receiving time and dead time, and all echoes received during the receiving time are considered as that of just-transmitted pulse, whereas all echoes received during the dead time are ignored. We can deduce the </a:t>
            </a:r>
            <a:r>
              <a:rPr lang="en-US" altLang="ko-KR" baseline="0" dirty="0" err="1" smtClean="0"/>
              <a:t>lidar</a:t>
            </a:r>
            <a:r>
              <a:rPr lang="en-US" altLang="ko-KR" baseline="0" dirty="0" smtClean="0"/>
              <a:t> range, </a:t>
            </a:r>
            <a:r>
              <a:rPr lang="en-US" altLang="ko-KR" baseline="0" dirty="0" err="1" smtClean="0"/>
              <a:t>l_max</a:t>
            </a:r>
            <a:r>
              <a:rPr lang="en-US" altLang="ko-KR" baseline="0" dirty="0" smtClean="0"/>
              <a:t>, from the receiving time as c </a:t>
            </a:r>
            <a:r>
              <a:rPr lang="en-US" altLang="ko-KR" baseline="0" dirty="0" err="1" smtClean="0"/>
              <a:t>delta_max</a:t>
            </a:r>
            <a:r>
              <a:rPr lang="en-US" altLang="ko-KR" baseline="0" dirty="0" smtClean="0"/>
              <a:t> over 2.</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15</a:t>
            </a:fld>
            <a:endParaRPr lang="ko-KR" altLang="en-US"/>
          </a:p>
        </p:txBody>
      </p:sp>
    </p:spTree>
    <p:extLst>
      <p:ext uri="{BB962C8B-B14F-4D97-AF65-F5344CB8AC3E}">
        <p14:creationId xmlns:p14="http://schemas.microsoft.com/office/powerpoint/2010/main" val="3221766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last</a:t>
            </a:r>
            <a:r>
              <a:rPr lang="en-US" altLang="ko-KR" baseline="0" dirty="0" smtClean="0"/>
              <a:t> important parameter is the receiving angle. It is the angle of receiver aperture. [Click] When an echo or external light falls into the receiving angle, the receiver can detect it. [Click] However, when it falls outside the receiving angle, the receiver cannot detect it. </a:t>
            </a:r>
          </a:p>
          <a:p>
            <a:r>
              <a:rPr lang="en-US" altLang="ko-KR" baseline="0" dirty="0" smtClean="0"/>
              <a:t>If precisely calibrated, the receiving angle only need to be as wide as it can cover the echo from the farthest point.</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16</a:t>
            </a:fld>
            <a:endParaRPr lang="ko-KR" altLang="en-US"/>
          </a:p>
        </p:txBody>
      </p:sp>
    </p:spTree>
    <p:extLst>
      <p:ext uri="{BB962C8B-B14F-4D97-AF65-F5344CB8AC3E}">
        <p14:creationId xmlns:p14="http://schemas.microsoft.com/office/powerpoint/2010/main" val="4012468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a:t>
            </a:r>
            <a:r>
              <a:rPr lang="en-US" altLang="ko-KR" baseline="0" dirty="0" smtClean="0"/>
              <a:t> next thing is sensor attacks. We deal with two types of sensor attacks. First, sensor saturating exploits sensors’ transition curve. </a:t>
            </a:r>
          </a:p>
          <a:p>
            <a:r>
              <a:rPr lang="en-US" altLang="ko-KR" baseline="0" dirty="0" smtClean="0"/>
              <a:t>(Point Graph) This is a typical transition curve of a sensor, and the linear region is the region a sensor is intended to operate in. [Click] In this region, input changes are well applied to the output. However this linearity cannot last forever, because its output cannot grow infinitely even if the given input signal does. So, beyond a certain point the output starts being saturated. So the saturation region starts. Saturation attack is to intentionally push the input signal level to fall into the saturation region. [Click] By doing so, the attacker can suppress the size of the output change so that the sensor cannot notice it.</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17</a:t>
            </a:fld>
            <a:endParaRPr lang="ko-KR" altLang="en-US"/>
          </a:p>
        </p:txBody>
      </p:sp>
    </p:spTree>
    <p:extLst>
      <p:ext uri="{BB962C8B-B14F-4D97-AF65-F5344CB8AC3E}">
        <p14:creationId xmlns:p14="http://schemas.microsoft.com/office/powerpoint/2010/main" val="3431933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And sensor spoofing is to deceive sensors. It exploits the semantic gap between what the world really is and what the sensor perceives it to be. For example of the face unlock hacking, the smartphone on the left actually is seeing a display, but it thinks it is seeing a real human face. So there’s apparently a gap between two. When it comes to </a:t>
            </a:r>
            <a:r>
              <a:rPr lang="en-US" altLang="ko-KR" baseline="0" dirty="0" err="1" smtClean="0"/>
              <a:t>lidars</a:t>
            </a:r>
            <a:r>
              <a:rPr lang="en-US" altLang="ko-KR" baseline="0" dirty="0" smtClean="0"/>
              <a:t>, sensor spoofing becomes the attack that makes the </a:t>
            </a:r>
            <a:r>
              <a:rPr lang="en-US" altLang="ko-KR" baseline="0" dirty="0" err="1" smtClean="0"/>
              <a:t>lidar</a:t>
            </a:r>
            <a:r>
              <a:rPr lang="en-US" altLang="ko-KR" baseline="0" dirty="0" smtClean="0"/>
              <a:t> see an object that does not exist in fact.</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18</a:t>
            </a:fld>
            <a:endParaRPr lang="ko-KR" altLang="en-US"/>
          </a:p>
        </p:txBody>
      </p:sp>
    </p:spTree>
    <p:extLst>
      <p:ext uri="{BB962C8B-B14F-4D97-AF65-F5344CB8AC3E}">
        <p14:creationId xmlns:p14="http://schemas.microsoft.com/office/powerpoint/2010/main" val="4215916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Let’s get to the main subject.</a:t>
            </a:r>
            <a:r>
              <a:rPr lang="en-US" altLang="ko-KR" baseline="0" dirty="0" smtClean="0"/>
              <a:t> We assume the target systems to be a scanning </a:t>
            </a:r>
            <a:r>
              <a:rPr lang="en-US" altLang="ko-KR" baseline="0" dirty="0" err="1" smtClean="0"/>
              <a:t>lidar</a:t>
            </a:r>
            <a:r>
              <a:rPr lang="en-US" altLang="ko-KR" baseline="0" dirty="0" smtClean="0"/>
              <a:t> system that is exposed to the exterior. </a:t>
            </a:r>
            <a:endParaRPr lang="en-US" altLang="ko-KR" dirty="0" smtClean="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19</a:t>
            </a:fld>
            <a:endParaRPr lang="ko-KR" altLang="en-US"/>
          </a:p>
        </p:txBody>
      </p:sp>
    </p:spTree>
    <p:extLst>
      <p:ext uri="{BB962C8B-B14F-4D97-AF65-F5344CB8AC3E}">
        <p14:creationId xmlns:p14="http://schemas.microsoft.com/office/powerpoint/2010/main" val="1799764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Transition from human-controlled to autonomous vehicle</a:t>
            </a:r>
            <a:r>
              <a:rPr lang="en-US" altLang="ko-KR" baseline="0" dirty="0" smtClean="0"/>
              <a:t> is a general trend. Actually, it’s rather difficult to find companies that is not involved with autonomous driving. All these (point logos) companies and many others are currently developing autonomous driving platforms or their components. Even if completely autonomous cars would not be realized in near future, humans’ role in driving will keep decreasing whereas that of cars will keep increasing.</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a:t>
            </a:fld>
            <a:endParaRPr lang="ko-KR" altLang="en-US"/>
          </a:p>
        </p:txBody>
      </p:sp>
    </p:spTree>
    <p:extLst>
      <p:ext uri="{BB962C8B-B14F-4D97-AF65-F5344CB8AC3E}">
        <p14:creationId xmlns:p14="http://schemas.microsoft.com/office/powerpoint/2010/main" val="60748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To</a:t>
            </a:r>
            <a:r>
              <a:rPr lang="en-US" altLang="ko-KR" baseline="0" dirty="0" smtClean="0"/>
              <a:t> experimentally confirm the attack methods working well against COTS </a:t>
            </a:r>
            <a:r>
              <a:rPr lang="en-US" altLang="ko-KR" baseline="0" dirty="0" err="1" smtClean="0"/>
              <a:t>lidar</a:t>
            </a:r>
            <a:r>
              <a:rPr lang="en-US" altLang="ko-KR" baseline="0" dirty="0" smtClean="0"/>
              <a:t>, we chose our target system as </a:t>
            </a:r>
            <a:r>
              <a:rPr lang="en-US" altLang="ko-KR" baseline="0" dirty="0" err="1" smtClean="0"/>
              <a:t>Velodyne’s</a:t>
            </a:r>
            <a:r>
              <a:rPr lang="en-US" altLang="ko-KR" baseline="0" dirty="0" smtClean="0"/>
              <a:t> VLP-16. It’s a 16 layer scanning </a:t>
            </a:r>
            <a:r>
              <a:rPr lang="en-US" altLang="ko-KR" baseline="0" dirty="0" err="1" smtClean="0"/>
              <a:t>lidar</a:t>
            </a:r>
            <a:r>
              <a:rPr lang="en-US" altLang="ko-KR" baseline="0" dirty="0" smtClean="0"/>
              <a:t> system which uses 903nm IR laser. It outputs its sensing result via Ethernet in UDP packets, and those output data can be easily visualized with the official viewer software, </a:t>
            </a:r>
            <a:r>
              <a:rPr lang="en-US" altLang="ko-KR" baseline="0" dirty="0" err="1" smtClean="0"/>
              <a:t>VeloView</a:t>
            </a:r>
            <a:r>
              <a:rPr lang="en-US" altLang="ko-KR" baseline="0" dirty="0" smtClean="0"/>
              <a:t>. One notable thing is that we could not be able to perform any destructive analysis of it because VLP-16 was not ours but the property of our research sponsor.</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20</a:t>
            </a:fld>
            <a:endParaRPr lang="ko-KR" altLang="en-US"/>
          </a:p>
        </p:txBody>
      </p:sp>
    </p:spTree>
    <p:extLst>
      <p:ext uri="{BB962C8B-B14F-4D97-AF65-F5344CB8AC3E}">
        <p14:creationId xmlns:p14="http://schemas.microsoft.com/office/powerpoint/2010/main" val="3650882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For the attack model, we assume two different models for each attack. For saturating attack, the attacker can remotely inject attacking light to the target sensor. The attacking light is assumed to have the same wavelength as the target, and is strong enough to saturate it. </a:t>
            </a:r>
          </a:p>
          <a:p>
            <a:endParaRPr lang="en-US" altLang="ko-KR" baseline="0" dirty="0" smtClean="0"/>
          </a:p>
          <a:p>
            <a:r>
              <a:rPr lang="ko-KR" altLang="en-US" baseline="0" dirty="0" smtClean="0"/>
              <a:t>슬라이드 나누기 </a:t>
            </a:r>
            <a:r>
              <a:rPr lang="en-US" altLang="ko-KR" baseline="0" dirty="0" smtClean="0"/>
              <a:t>+ </a:t>
            </a:r>
            <a:r>
              <a:rPr lang="ko-KR" altLang="en-US" baseline="0" dirty="0" smtClean="0"/>
              <a:t>말 줄이기</a:t>
            </a:r>
            <a:endParaRPr lang="en-US" altLang="ko-KR" dirty="0" smtClean="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21</a:t>
            </a:fld>
            <a:endParaRPr lang="ko-KR" altLang="en-US"/>
          </a:p>
        </p:txBody>
      </p:sp>
    </p:spTree>
    <p:extLst>
      <p:ext uri="{BB962C8B-B14F-4D97-AF65-F5344CB8AC3E}">
        <p14:creationId xmlns:p14="http://schemas.microsoft.com/office/powerpoint/2010/main" val="626522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Second, for spoofing attack, in addition to the injection capability, the attacker can receive pinging pulses from the target </a:t>
            </a:r>
            <a:r>
              <a:rPr lang="en-US" altLang="ko-KR" baseline="0" dirty="0" err="1" smtClean="0"/>
              <a:t>lidar</a:t>
            </a:r>
            <a:r>
              <a:rPr lang="en-US" altLang="ko-KR" baseline="0" dirty="0" smtClean="0"/>
              <a:t>, and only for the case of inducing closer objects, we assume the </a:t>
            </a:r>
            <a:r>
              <a:rPr lang="en-US" altLang="ko-KR" baseline="0" dirty="0" err="1" smtClean="0"/>
              <a:t>lidar</a:t>
            </a:r>
            <a:r>
              <a:rPr lang="en-US" altLang="ko-KR" baseline="0" dirty="0" smtClean="0"/>
              <a:t> has consistent or at least predictable ping waveform and PRT. We’d like to stress that as long as we know, virtually all COTS automotive </a:t>
            </a:r>
            <a:r>
              <a:rPr lang="en-US" altLang="ko-KR" baseline="0" dirty="0" err="1" smtClean="0"/>
              <a:t>lidar</a:t>
            </a:r>
            <a:r>
              <a:rPr lang="en-US" altLang="ko-KR" baseline="0" dirty="0" smtClean="0"/>
              <a:t> meet this condition.</a:t>
            </a:r>
            <a:endParaRPr lang="en-US" altLang="ko-KR" dirty="0" smtClean="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22</a:t>
            </a:fld>
            <a:endParaRPr lang="ko-KR" altLang="en-US"/>
          </a:p>
        </p:txBody>
      </p:sp>
    </p:spTree>
    <p:extLst>
      <p:ext uri="{BB962C8B-B14F-4D97-AF65-F5344CB8AC3E}">
        <p14:creationId xmlns:p14="http://schemas.microsoft.com/office/powerpoint/2010/main" val="3830281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Next we’d like to present</a:t>
            </a:r>
            <a:r>
              <a:rPr lang="en-US" altLang="ko-KR" baseline="0" dirty="0" smtClean="0"/>
              <a:t> methodologies for the attacks. First, saturation attack is conducted by illuminating the target </a:t>
            </a:r>
            <a:r>
              <a:rPr lang="en-US" altLang="ko-KR" baseline="0" dirty="0" err="1" smtClean="0"/>
              <a:t>lidar</a:t>
            </a:r>
            <a:r>
              <a:rPr lang="en-US" altLang="ko-KR" baseline="0" dirty="0" smtClean="0"/>
              <a:t> with intense light source. The principle is as previously explained. The attacking light source saturates the receiver. The receiver becomes unable to sense incoming echoes, then blinded. This attack is strong because saturation itself is unavoidable. Although, detection is very easy, as long as we know, no COTS </a:t>
            </a:r>
            <a:r>
              <a:rPr lang="en-US" altLang="ko-KR" baseline="0" dirty="0" err="1" smtClean="0"/>
              <a:t>lidar</a:t>
            </a:r>
            <a:r>
              <a:rPr lang="en-US" altLang="ko-KR" baseline="0" dirty="0" smtClean="0"/>
              <a:t> has this function.</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23</a:t>
            </a:fld>
            <a:endParaRPr lang="ko-KR" altLang="en-US"/>
          </a:p>
        </p:txBody>
      </p:sp>
    </p:spTree>
    <p:extLst>
      <p:ext uri="{BB962C8B-B14F-4D97-AF65-F5344CB8AC3E}">
        <p14:creationId xmlns:p14="http://schemas.microsoft.com/office/powerpoint/2010/main" val="2845823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a:t>
            </a:r>
            <a:r>
              <a:rPr lang="en-US" altLang="ko-KR" baseline="0" dirty="0" smtClean="0"/>
              <a:t> attack effect take different forms according to the injected light strength. For the case of relatively weak light source, we could observe numerous fake dots in the sensing result. [Click] Although we do not know how it works exactly, it seems that there is a detection threshold, and if the received signal crosses that threshold during receiving time, dots are determined. [Click] When the </a:t>
            </a:r>
            <a:r>
              <a:rPr lang="en-US" altLang="ko-KR" baseline="0" dirty="0" err="1" smtClean="0"/>
              <a:t>lidar</a:t>
            </a:r>
            <a:r>
              <a:rPr lang="en-US" altLang="ko-KR" baseline="0" dirty="0" smtClean="0"/>
              <a:t> is exposed to weak light source, this leads to an overall noise level increase, and numerous crossings of the threshold induces numerous fake dots.</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24</a:t>
            </a:fld>
            <a:endParaRPr lang="ko-KR" altLang="en-US"/>
          </a:p>
        </p:txBody>
      </p:sp>
    </p:spTree>
    <p:extLst>
      <p:ext uri="{BB962C8B-B14F-4D97-AF65-F5344CB8AC3E}">
        <p14:creationId xmlns:p14="http://schemas.microsoft.com/office/powerpoint/2010/main" val="1083745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So</a:t>
            </a:r>
            <a:r>
              <a:rPr lang="en-US" altLang="ko-KR" baseline="0" dirty="0" smtClean="0"/>
              <a:t> this is how it looks. [Play] When the </a:t>
            </a:r>
            <a:r>
              <a:rPr lang="en-US" altLang="ko-KR" baseline="0" dirty="0" err="1" smtClean="0"/>
              <a:t>lidar</a:t>
            </a:r>
            <a:r>
              <a:rPr lang="en-US" altLang="ko-KR" baseline="0" dirty="0" smtClean="0"/>
              <a:t> is exposed to the weak light source, as you can see, it induces numerous fake dots.</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25</a:t>
            </a:fld>
            <a:endParaRPr lang="ko-KR" altLang="en-US"/>
          </a:p>
        </p:txBody>
      </p:sp>
    </p:spTree>
    <p:extLst>
      <p:ext uri="{BB962C8B-B14F-4D97-AF65-F5344CB8AC3E}">
        <p14:creationId xmlns:p14="http://schemas.microsoft.com/office/powerpoint/2010/main" val="2641226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For the</a:t>
            </a:r>
            <a:r>
              <a:rPr lang="en-US" altLang="ko-KR" baseline="0" dirty="0" smtClean="0"/>
              <a:t> case of strong light source injection, [Click] Because the receiver is fully saturated. There is no crossing of the threshold. Therefore, the </a:t>
            </a:r>
            <a:r>
              <a:rPr lang="en-US" altLang="ko-KR" baseline="0" dirty="0" err="1" smtClean="0"/>
              <a:t>lidar</a:t>
            </a:r>
            <a:r>
              <a:rPr lang="en-US" altLang="ko-KR" baseline="0" dirty="0" smtClean="0"/>
              <a:t> is completely blinded toward that direction.</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26</a:t>
            </a:fld>
            <a:endParaRPr lang="ko-KR" altLang="en-US"/>
          </a:p>
        </p:txBody>
      </p:sp>
    </p:spTree>
    <p:extLst>
      <p:ext uri="{BB962C8B-B14F-4D97-AF65-F5344CB8AC3E}">
        <p14:creationId xmlns:p14="http://schemas.microsoft.com/office/powerpoint/2010/main" val="2039003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And</a:t>
            </a:r>
            <a:r>
              <a:rPr lang="en-US" altLang="ko-KR" baseline="0" dirty="0" smtClean="0"/>
              <a:t> this is how actually it looks. [Play] you can see a plate in the sensing result disappears. Besides there are overall degradation around the blinded region.</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27</a:t>
            </a:fld>
            <a:endParaRPr lang="ko-KR" altLang="en-US"/>
          </a:p>
        </p:txBody>
      </p:sp>
    </p:spTree>
    <p:extLst>
      <p:ext uri="{BB962C8B-B14F-4D97-AF65-F5344CB8AC3E}">
        <p14:creationId xmlns:p14="http://schemas.microsoft.com/office/powerpoint/2010/main" val="288907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With the saturation attack, </a:t>
            </a:r>
            <a:r>
              <a:rPr lang="en-US" altLang="ko-KR" baseline="0" dirty="0" smtClean="0"/>
              <a:t>we also found an adverse effect of curved reception glass. By obliquely illuminating VLP-16 with the attacking light source. We could observe fake dots not in the direction of the light source. </a:t>
            </a:r>
            <a:r>
              <a:rPr lang="en-US" altLang="ko-KR" dirty="0" smtClean="0"/>
              <a:t>We</a:t>
            </a:r>
            <a:r>
              <a:rPr lang="en-US" altLang="ko-KR" baseline="0" dirty="0" smtClean="0"/>
              <a:t> infer the cause to be reflections or refractions due to the curved reception glass.</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28</a:t>
            </a:fld>
            <a:endParaRPr lang="ko-KR" altLang="en-US"/>
          </a:p>
        </p:txBody>
      </p:sp>
    </p:spTree>
    <p:extLst>
      <p:ext uri="{BB962C8B-B14F-4D97-AF65-F5344CB8AC3E}">
        <p14:creationId xmlns:p14="http://schemas.microsoft.com/office/powerpoint/2010/main" val="1363475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And we found</a:t>
            </a:r>
            <a:r>
              <a:rPr lang="en-US" altLang="ko-KR" baseline="0" dirty="0" smtClean="0"/>
              <a:t> </a:t>
            </a:r>
            <a:r>
              <a:rPr lang="en-US" altLang="ko-KR" baseline="0" dirty="0" err="1" smtClean="0"/>
              <a:t>lidars</a:t>
            </a:r>
            <a:r>
              <a:rPr lang="en-US" altLang="ko-KR" baseline="0" dirty="0" smtClean="0"/>
              <a:t> other than VLP-16 also have curved reception glasses. Thus they might also have similar problems.</a:t>
            </a:r>
            <a:endParaRPr lang="ko-KR" altLang="en-US" dirty="0" smtClean="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29</a:t>
            </a:fld>
            <a:endParaRPr lang="ko-KR" altLang="en-US"/>
          </a:p>
        </p:txBody>
      </p:sp>
    </p:spTree>
    <p:extLst>
      <p:ext uri="{BB962C8B-B14F-4D97-AF65-F5344CB8AC3E}">
        <p14:creationId xmlns:p14="http://schemas.microsoft.com/office/powerpoint/2010/main" val="215288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Then, how</a:t>
            </a:r>
            <a:r>
              <a:rPr lang="en-US" altLang="ko-KR" baseline="0" dirty="0" smtClean="0"/>
              <a:t> does autonomous driving differ from past human driving? In human driving, humans took care of every important work for driving, [Click] eyes and ears for perceiving, and [Click] pedals, a gear stick, and steering wheel for controlling.</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a:t>
            </a:fld>
            <a:endParaRPr lang="ko-KR" altLang="en-US"/>
          </a:p>
        </p:txBody>
      </p:sp>
    </p:spTree>
    <p:extLst>
      <p:ext uri="{BB962C8B-B14F-4D97-AF65-F5344CB8AC3E}">
        <p14:creationId xmlns:p14="http://schemas.microsoft.com/office/powerpoint/2010/main" val="1465131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significance</a:t>
            </a:r>
            <a:r>
              <a:rPr lang="en-US" altLang="ko-KR" baseline="0" dirty="0" smtClean="0"/>
              <a:t> of inducing fake dots other than the direction of the light source is that it can make the attack surface much wider. [Click] For example, the attacker in the lane next to the victim can induce fake dots in front of the victim. This is quite critical because in the adjacent lanes, the attack vehicle can approach much closer to the victim vehicle without alerting it.</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30</a:t>
            </a:fld>
            <a:endParaRPr lang="ko-KR" altLang="en-US"/>
          </a:p>
        </p:txBody>
      </p:sp>
    </p:spTree>
    <p:extLst>
      <p:ext uri="{BB962C8B-B14F-4D97-AF65-F5344CB8AC3E}">
        <p14:creationId xmlns:p14="http://schemas.microsoft.com/office/powerpoint/2010/main" val="3258011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So, this is how it looks. [Play] Fake dots were induced in directions other than that of the light source.</a:t>
            </a:r>
          </a:p>
          <a:p>
            <a:endParaRPr lang="en-US" altLang="ko-KR" baseline="0" dirty="0" smtClean="0"/>
          </a:p>
          <a:p>
            <a:r>
              <a:rPr lang="ko-KR" altLang="en-US" baseline="0" dirty="0" smtClean="0"/>
              <a:t>비디오 </a:t>
            </a:r>
            <a:r>
              <a:rPr lang="ko-KR" altLang="en-US" baseline="0" dirty="0" err="1" smtClean="0"/>
              <a:t>다른걸로</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31</a:t>
            </a:fld>
            <a:endParaRPr lang="ko-KR" altLang="en-US"/>
          </a:p>
        </p:txBody>
      </p:sp>
    </p:spTree>
    <p:extLst>
      <p:ext uri="{BB962C8B-B14F-4D97-AF65-F5344CB8AC3E}">
        <p14:creationId xmlns:p14="http://schemas.microsoft.com/office/powerpoint/2010/main" val="219271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For the spoofing by relaying attack. I’d like to introduce the ideal attack process first to understand what’s going on briefly. For the induction of a father fake dot. It is basically the same as the previous work by Petit et al. Its principle is quite simple. It’s just to mimic the process of making echoes. </a:t>
            </a:r>
          </a:p>
          <a:p>
            <a:r>
              <a:rPr lang="en-US" altLang="ko-KR" baseline="0" dirty="0" smtClean="0"/>
              <a:t>Let’s assume that the attacker wants to induce a fake dot at a distance of l from the </a:t>
            </a:r>
            <a:r>
              <a:rPr lang="en-US" altLang="ko-KR" baseline="0" dirty="0" err="1" smtClean="0"/>
              <a:t>lidar</a:t>
            </a:r>
            <a:r>
              <a:rPr lang="en-US" altLang="ko-KR" baseline="0" dirty="0" smtClean="0"/>
              <a:t>. If there’s a real object is at that distance, [Click] After the </a:t>
            </a:r>
            <a:r>
              <a:rPr lang="en-US" altLang="ko-KR" baseline="0" dirty="0" err="1" smtClean="0"/>
              <a:t>lidar</a:t>
            </a:r>
            <a:r>
              <a:rPr lang="en-US" altLang="ko-KR" baseline="0" dirty="0" smtClean="0"/>
              <a:t> fires a </a:t>
            </a:r>
            <a:r>
              <a:rPr lang="en-US" altLang="ko-KR" baseline="0" dirty="0" err="1" smtClean="0"/>
              <a:t>pulser</a:t>
            </a:r>
            <a:r>
              <a:rPr lang="en-US" altLang="ko-KR" baseline="0" dirty="0" smtClean="0"/>
              <a:t>, it will receive its echo after </a:t>
            </a:r>
            <a:r>
              <a:rPr lang="en-US" altLang="ko-KR" baseline="0" dirty="0" err="1" smtClean="0"/>
              <a:t>delta_t</a:t>
            </a:r>
            <a:r>
              <a:rPr lang="en-US" altLang="ko-KR" baseline="0" dirty="0" smtClean="0"/>
              <a:t>. [Click] To mimic this process with the </a:t>
            </a:r>
            <a:r>
              <a:rPr lang="en-US" altLang="ko-KR" baseline="0" dirty="0" err="1" smtClean="0"/>
              <a:t>spoofer</a:t>
            </a:r>
            <a:r>
              <a:rPr lang="en-US" altLang="ko-KR" baseline="0" dirty="0" smtClean="0"/>
              <a:t> located at </a:t>
            </a:r>
            <a:r>
              <a:rPr lang="en-US" altLang="ko-KR" baseline="0" dirty="0" err="1" smtClean="0"/>
              <a:t>l_s</a:t>
            </a:r>
            <a:r>
              <a:rPr lang="en-US" altLang="ko-KR" baseline="0" dirty="0" smtClean="0"/>
              <a:t>, [Click] after the receiver receiving the pinging pulse, [Click] it adds a delay of 2(l - </a:t>
            </a:r>
            <a:r>
              <a:rPr lang="en-US" altLang="ko-KR" baseline="0" dirty="0" err="1" smtClean="0"/>
              <a:t>l_s</a:t>
            </a:r>
            <a:r>
              <a:rPr lang="en-US" altLang="ko-KR" baseline="0" dirty="0" smtClean="0"/>
              <a:t>)/c to compensate the distance difference. After the added delay, the </a:t>
            </a:r>
            <a:r>
              <a:rPr lang="en-US" altLang="ko-KR" baseline="0" dirty="0" err="1" smtClean="0"/>
              <a:t>spoofer</a:t>
            </a:r>
            <a:r>
              <a:rPr lang="en-US" altLang="ko-KR" baseline="0" dirty="0" smtClean="0"/>
              <a:t> retransmits the attacking pulse. So, that retransmitted pulse will be seen as if it were l away. </a:t>
            </a:r>
          </a:p>
          <a:p>
            <a:r>
              <a:rPr lang="en-US" altLang="ko-KR" baseline="0" dirty="0" smtClean="0"/>
              <a:t>In the attacker’s point of view, the problem of spoofing farther fake dots is that the importance of fake dots are quite limited as the </a:t>
            </a:r>
            <a:r>
              <a:rPr lang="en-US" altLang="ko-KR" baseline="0" dirty="0" err="1" smtClean="0"/>
              <a:t>spoofer</a:t>
            </a:r>
            <a:r>
              <a:rPr lang="en-US" altLang="ko-KR" baseline="0" dirty="0" smtClean="0"/>
              <a:t> itself is closer than the spoofed dots. </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32</a:t>
            </a:fld>
            <a:endParaRPr lang="ko-KR" altLang="en-US"/>
          </a:p>
        </p:txBody>
      </p:sp>
    </p:spTree>
    <p:extLst>
      <p:ext uri="{BB962C8B-B14F-4D97-AF65-F5344CB8AC3E}">
        <p14:creationId xmlns:p14="http://schemas.microsoft.com/office/powerpoint/2010/main" val="1202489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Then, why</a:t>
            </a:r>
            <a:r>
              <a:rPr lang="en-US" altLang="ko-KR" baseline="0" dirty="0" smtClean="0"/>
              <a:t> can’t we induce closer fake dots with this model? The reason is simple. [Click] It’s impossible to add negative delay. </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33</a:t>
            </a:fld>
            <a:endParaRPr lang="ko-KR" altLang="en-US"/>
          </a:p>
        </p:txBody>
      </p:sp>
    </p:spTree>
    <p:extLst>
      <p:ext uri="{BB962C8B-B14F-4D97-AF65-F5344CB8AC3E}">
        <p14:creationId xmlns:p14="http://schemas.microsoft.com/office/powerpoint/2010/main" val="1752467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However, this</a:t>
            </a:r>
            <a:r>
              <a:rPr lang="en-US" altLang="ko-KR" baseline="0" dirty="0" smtClean="0"/>
              <a:t> becomes possible if we understand little more on how actually it works.</a:t>
            </a:r>
            <a:r>
              <a:rPr lang="en-US" altLang="ko-KR" dirty="0" smtClean="0"/>
              <a:t> </a:t>
            </a:r>
            <a:r>
              <a:rPr lang="en-US" altLang="ko-KR" baseline="0" dirty="0" smtClean="0"/>
              <a:t>The main difference from the ideal case is twofold. [Click] First, laser beams from the </a:t>
            </a:r>
            <a:r>
              <a:rPr lang="en-US" altLang="ko-KR" baseline="0" dirty="0" err="1" smtClean="0"/>
              <a:t>lidar</a:t>
            </a:r>
            <a:r>
              <a:rPr lang="en-US" altLang="ko-KR" baseline="0" dirty="0" smtClean="0"/>
              <a:t> diverge. [Click] Therefore, receivers with large aperture can detect multiple pulses. [Click] Second, due to receiver-transmitter displacement, there is an additional delay, S, until the </a:t>
            </a:r>
            <a:r>
              <a:rPr lang="en-US" altLang="ko-KR" baseline="0" dirty="0" err="1" smtClean="0"/>
              <a:t>lidar</a:t>
            </a:r>
            <a:r>
              <a:rPr lang="en-US" altLang="ko-KR" baseline="0" dirty="0" smtClean="0"/>
              <a:t> actually points to the direction of the transmitter so that it can receive attack pulses. Then finally the ideally </a:t>
            </a:r>
            <a:r>
              <a:rPr lang="en-US" altLang="ko-KR" baseline="0" dirty="0" err="1" smtClean="0"/>
              <a:t>requried</a:t>
            </a:r>
            <a:r>
              <a:rPr lang="en-US" altLang="ko-KR" baseline="0" dirty="0" smtClean="0"/>
              <a:t> delay, </a:t>
            </a:r>
            <a:r>
              <a:rPr lang="en-US" altLang="ko-KR" baseline="0" dirty="0" err="1" smtClean="0"/>
              <a:t>d_i</a:t>
            </a:r>
            <a:r>
              <a:rPr lang="en-US" altLang="ko-KR" baseline="0" dirty="0" smtClean="0"/>
              <a:t>, is added along with little processing delay, </a:t>
            </a:r>
            <a:r>
              <a:rPr lang="en-US" altLang="ko-KR" baseline="0" dirty="0" err="1" smtClean="0"/>
              <a:t>d_p</a:t>
            </a:r>
            <a:r>
              <a:rPr lang="en-US" altLang="ko-KR" baseline="0" dirty="0" smtClean="0"/>
              <a:t>, [Click] and the attack pulse is fired.</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34</a:t>
            </a:fld>
            <a:endParaRPr lang="ko-KR" altLang="en-US"/>
          </a:p>
        </p:txBody>
      </p:sp>
    </p:spTree>
    <p:extLst>
      <p:ext uri="{BB962C8B-B14F-4D97-AF65-F5344CB8AC3E}">
        <p14:creationId xmlns:p14="http://schemas.microsoft.com/office/powerpoint/2010/main" val="4202624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So the importance of this</a:t>
            </a:r>
            <a:r>
              <a:rPr lang="en-US" altLang="ko-KR" baseline="0" dirty="0" smtClean="0"/>
              <a:t> actual process is that the actual required total delay, </a:t>
            </a:r>
            <a:r>
              <a:rPr lang="en-US" altLang="ko-KR" baseline="0" dirty="0" err="1" smtClean="0"/>
              <a:t>d_a</a:t>
            </a:r>
            <a:r>
              <a:rPr lang="en-US" altLang="ko-KR" baseline="0" dirty="0" smtClean="0"/>
              <a:t>, is the sum of various delays. And because S and T are much larger than </a:t>
            </a:r>
            <a:r>
              <a:rPr lang="en-US" altLang="ko-KR" baseline="0" dirty="0" err="1" smtClean="0"/>
              <a:t>d_i</a:t>
            </a:r>
            <a:r>
              <a:rPr lang="en-US" altLang="ko-KR" baseline="0" dirty="0" smtClean="0"/>
              <a:t>, even if </a:t>
            </a:r>
            <a:r>
              <a:rPr lang="en-US" altLang="ko-KR" baseline="0" dirty="0" err="1" smtClean="0"/>
              <a:t>d_i</a:t>
            </a:r>
            <a:r>
              <a:rPr lang="en-US" altLang="ko-KR" baseline="0" dirty="0" smtClean="0"/>
              <a:t> becomes negative, </a:t>
            </a:r>
            <a:r>
              <a:rPr lang="en-US" altLang="ko-KR" baseline="0" dirty="0" err="1" smtClean="0"/>
              <a:t>d_a</a:t>
            </a:r>
            <a:r>
              <a:rPr lang="en-US" altLang="ko-KR" baseline="0" dirty="0" smtClean="0"/>
              <a:t> still remain positive. Thus induction of closer fake dots become feasible.</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35</a:t>
            </a:fld>
            <a:endParaRPr lang="ko-KR" altLang="en-US"/>
          </a:p>
        </p:txBody>
      </p:sp>
    </p:spTree>
    <p:extLst>
      <p:ext uri="{BB962C8B-B14F-4D97-AF65-F5344CB8AC3E}">
        <p14:creationId xmlns:p14="http://schemas.microsoft.com/office/powerpoint/2010/main" val="3236069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For the spoofing attack experiment, we implemented the </a:t>
            </a:r>
            <a:r>
              <a:rPr lang="en-US" altLang="ko-KR" dirty="0" err="1" smtClean="0"/>
              <a:t>spoofer</a:t>
            </a:r>
            <a:r>
              <a:rPr lang="en-US" altLang="ko-KR" baseline="0" dirty="0" smtClean="0"/>
              <a:t> </a:t>
            </a:r>
            <a:r>
              <a:rPr lang="en-US" altLang="ko-KR" dirty="0" smtClean="0"/>
              <a:t>as in the diagram</a:t>
            </a:r>
            <a:r>
              <a:rPr lang="en-US" altLang="ko-KR" baseline="0" dirty="0" smtClean="0"/>
              <a:t> below. To spoof, we first aimed the </a:t>
            </a:r>
            <a:r>
              <a:rPr lang="en-US" altLang="ko-KR" baseline="0" dirty="0" err="1" smtClean="0"/>
              <a:t>lidar</a:t>
            </a:r>
            <a:r>
              <a:rPr lang="en-US" altLang="ko-KR" baseline="0" dirty="0" smtClean="0"/>
              <a:t> with the </a:t>
            </a:r>
            <a:r>
              <a:rPr lang="en-US" altLang="ko-KR" baseline="0" dirty="0" err="1" smtClean="0"/>
              <a:t>spoofer</a:t>
            </a:r>
            <a:r>
              <a:rPr lang="en-US" altLang="ko-KR" baseline="0" dirty="0" smtClean="0"/>
              <a:t>. [Click] When the fired pulses are received by the photodiode, [Click] it passes the raw electric signal to the receiver circuit, [Click] and it converts it into a series of 5V pulses so that the function generator can be triggered upon it. [Click] Based on this input trigger, the function generator [Click] adds some delay then emit pulses to the pulse laser diode driver. [Click] Finally the driver let the pulse laser diode emit attacking pulses.</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36</a:t>
            </a:fld>
            <a:endParaRPr lang="ko-KR" altLang="en-US"/>
          </a:p>
        </p:txBody>
      </p:sp>
    </p:spTree>
    <p:extLst>
      <p:ext uri="{BB962C8B-B14F-4D97-AF65-F5344CB8AC3E}">
        <p14:creationId xmlns:p14="http://schemas.microsoft.com/office/powerpoint/2010/main" val="952829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To induce the closer</a:t>
            </a:r>
            <a:r>
              <a:rPr lang="en-US" altLang="ko-KR" baseline="0" dirty="0" smtClean="0"/>
              <a:t> fake dots, we first induced farther fake dots, then reduced the delay parameter of the function generator until closer dots are observed.</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37</a:t>
            </a:fld>
            <a:endParaRPr lang="ko-KR" altLang="en-US"/>
          </a:p>
        </p:txBody>
      </p:sp>
    </p:spTree>
    <p:extLst>
      <p:ext uri="{BB962C8B-B14F-4D97-AF65-F5344CB8AC3E}">
        <p14:creationId xmlns:p14="http://schemas.microsoft.com/office/powerpoint/2010/main" val="9927055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So this is how it looks. [Play] In the video both the </a:t>
            </a:r>
            <a:r>
              <a:rPr lang="en-US" altLang="ko-KR" baseline="0" dirty="0" err="1" smtClean="0"/>
              <a:t>spoofer</a:t>
            </a:r>
            <a:r>
              <a:rPr lang="en-US" altLang="ko-KR" baseline="0" dirty="0" smtClean="0"/>
              <a:t> and </a:t>
            </a:r>
            <a:r>
              <a:rPr lang="en-US" altLang="ko-KR" baseline="0" dirty="0" err="1" smtClean="0"/>
              <a:t>lidar</a:t>
            </a:r>
            <a:r>
              <a:rPr lang="en-US" altLang="ko-KR" baseline="0" dirty="0" smtClean="0"/>
              <a:t> are located inside the room perimeter. So the fake dots are farther ones. We altered the delay parameter of the function generator so that the induced fake dots move forward and backward.</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38</a:t>
            </a:fld>
            <a:endParaRPr lang="ko-KR" altLang="en-US"/>
          </a:p>
        </p:txBody>
      </p:sp>
    </p:spTree>
    <p:extLst>
      <p:ext uri="{BB962C8B-B14F-4D97-AF65-F5344CB8AC3E}">
        <p14:creationId xmlns:p14="http://schemas.microsoft.com/office/powerpoint/2010/main" val="1260135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So, this is how it looks. [Play] Here, we set the </a:t>
            </a:r>
            <a:r>
              <a:rPr lang="en-US" altLang="ko-KR" baseline="0" dirty="0" err="1" smtClean="0"/>
              <a:t>spoofer</a:t>
            </a:r>
            <a:r>
              <a:rPr lang="en-US" altLang="ko-KR" baseline="0" dirty="0" smtClean="0"/>
              <a:t> to induce closer fake dots. As you can see, induced fake dots are located between the </a:t>
            </a:r>
            <a:r>
              <a:rPr lang="en-US" altLang="ko-KR" baseline="0" dirty="0" err="1" smtClean="0"/>
              <a:t>lidar</a:t>
            </a:r>
            <a:r>
              <a:rPr lang="en-US" altLang="ko-KR" baseline="0" dirty="0" smtClean="0"/>
              <a:t> and the </a:t>
            </a:r>
            <a:r>
              <a:rPr lang="en-US" altLang="ko-KR" baseline="0" dirty="0" err="1" smtClean="0"/>
              <a:t>spoofer</a:t>
            </a:r>
            <a:r>
              <a:rPr lang="en-US" altLang="ko-KR" baseline="0" dirty="0" smtClean="0"/>
              <a:t>.</a:t>
            </a:r>
          </a:p>
          <a:p>
            <a:endParaRPr lang="en-US" altLang="ko-KR" baseline="0" dirty="0" smtClean="0"/>
          </a:p>
          <a:p>
            <a:r>
              <a:rPr lang="ko-KR" altLang="en-US" baseline="0" dirty="0" smtClean="0"/>
              <a:t>왼쪽 영상에서 사실은 먼 </a:t>
            </a:r>
            <a:r>
              <a:rPr lang="en-US" altLang="ko-KR" baseline="0" dirty="0" smtClean="0"/>
              <a:t>Fake Dot</a:t>
            </a:r>
            <a:r>
              <a:rPr lang="ko-KR" altLang="en-US" baseline="0" dirty="0" smtClean="0"/>
              <a:t>을 만들고 있다는 얘기</a:t>
            </a:r>
            <a:r>
              <a:rPr lang="en-US" altLang="ko-KR" baseline="0" dirty="0" smtClean="0"/>
              <a:t>. </a:t>
            </a:r>
            <a:r>
              <a:rPr lang="ko-KR" altLang="en-US" baseline="0" dirty="0" err="1" smtClean="0"/>
              <a:t>스푸퍼는</a:t>
            </a:r>
            <a:r>
              <a:rPr lang="ko-KR" altLang="en-US" baseline="0" dirty="0" smtClean="0"/>
              <a:t> 방안에 있다고 얘기하고</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39</a:t>
            </a:fld>
            <a:endParaRPr lang="ko-KR" altLang="en-US"/>
          </a:p>
        </p:txBody>
      </p:sp>
    </p:spTree>
    <p:extLst>
      <p:ext uri="{BB962C8B-B14F-4D97-AF65-F5344CB8AC3E}">
        <p14:creationId xmlns:p14="http://schemas.microsoft.com/office/powerpoint/2010/main" val="164144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However,</a:t>
            </a:r>
            <a:r>
              <a:rPr lang="en-US" altLang="ko-KR" baseline="0" dirty="0" smtClean="0"/>
              <a:t> for autonomous driving, humans’ roles are replaced by [Click] ECUs, [Click] telemetries, and [Click] various types of sensors.</a:t>
            </a:r>
          </a:p>
          <a:p>
            <a:endParaRPr lang="en-US" altLang="ko-KR" baseline="0" dirty="0" smtClean="0"/>
          </a:p>
          <a:p>
            <a:r>
              <a:rPr lang="ko-KR" altLang="en-US" baseline="0" dirty="0" smtClean="0"/>
              <a:t>애니메이션화</a:t>
            </a:r>
            <a:r>
              <a:rPr lang="en-US" altLang="ko-KR" baseline="0" dirty="0" smtClean="0"/>
              <a:t>!(</a:t>
            </a:r>
            <a:r>
              <a:rPr lang="ko-KR" altLang="en-US" baseline="0" dirty="0" smtClean="0"/>
              <a:t>어디를 말하고 있는지</a:t>
            </a:r>
            <a:r>
              <a:rPr lang="en-US" altLang="ko-KR" baseline="0" dirty="0" smtClean="0"/>
              <a:t>)</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a:t>
            </a:fld>
            <a:endParaRPr lang="ko-KR" altLang="en-US"/>
          </a:p>
        </p:txBody>
      </p:sp>
    </p:spTree>
    <p:extLst>
      <p:ext uri="{BB962C8B-B14F-4D97-AF65-F5344CB8AC3E}">
        <p14:creationId xmlns:p14="http://schemas.microsoft.com/office/powerpoint/2010/main" val="1750165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In addition, although</a:t>
            </a:r>
            <a:r>
              <a:rPr lang="en-US" altLang="ko-KR" baseline="0" dirty="0" smtClean="0"/>
              <a:t> not mentioned in the paper, we also experimented spoofing attack outside. Although it was little tricky to spoof fake dots due to sunlight, we could observe them.</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40</a:t>
            </a:fld>
            <a:endParaRPr lang="ko-KR" altLang="en-US"/>
          </a:p>
        </p:txBody>
      </p:sp>
    </p:spTree>
    <p:extLst>
      <p:ext uri="{BB962C8B-B14F-4D97-AF65-F5344CB8AC3E}">
        <p14:creationId xmlns:p14="http://schemas.microsoft.com/office/powerpoint/2010/main" val="2169198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 want to note</a:t>
            </a:r>
            <a:r>
              <a:rPr lang="en-US" altLang="ko-KR" baseline="0" dirty="0" smtClean="0"/>
              <a:t> that a</a:t>
            </a:r>
            <a:r>
              <a:rPr lang="en-US" altLang="ko-KR" dirty="0" smtClean="0"/>
              <a:t>ll</a:t>
            </a:r>
            <a:r>
              <a:rPr lang="en-US" altLang="ko-KR" baseline="0" dirty="0" smtClean="0"/>
              <a:t> the details of the experiments can be found on the appendices of the paper. Please refer to it. </a:t>
            </a:r>
          </a:p>
          <a:p>
            <a:endParaRPr lang="en-US" altLang="ko-KR" baseline="0" dirty="0" smtClean="0"/>
          </a:p>
          <a:p>
            <a:r>
              <a:rPr lang="ko-KR" altLang="en-US" baseline="0" dirty="0" smtClean="0"/>
              <a:t>다 지우고</a:t>
            </a:r>
            <a:r>
              <a:rPr lang="en-US" altLang="ko-KR" baseline="0" dirty="0" smtClean="0"/>
              <a:t>, appendices </a:t>
            </a:r>
            <a:r>
              <a:rPr lang="ko-KR" altLang="en-US" baseline="0" dirty="0" smtClean="0"/>
              <a:t>페이지와 논문 마지막 페이지 넣어서 참조하라고 하기</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41</a:t>
            </a:fld>
            <a:endParaRPr lang="ko-KR" altLang="en-US"/>
          </a:p>
        </p:txBody>
      </p:sp>
    </p:spTree>
    <p:extLst>
      <p:ext uri="{BB962C8B-B14F-4D97-AF65-F5344CB8AC3E}">
        <p14:creationId xmlns:p14="http://schemas.microsoft.com/office/powerpoint/2010/main" val="3354370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Before concluding</a:t>
            </a:r>
            <a:r>
              <a:rPr lang="en-US" altLang="ko-KR" baseline="0" dirty="0" smtClean="0"/>
              <a:t> the presentation, I’d like to discuss a couple of topics on the proposed attack methods. The first one is </a:t>
            </a:r>
            <a:r>
              <a:rPr lang="en-US" altLang="ko-KR" baseline="0" dirty="0" err="1" smtClean="0"/>
              <a:t>stealthiness</a:t>
            </a:r>
            <a:r>
              <a:rPr lang="en-US" altLang="ko-KR" baseline="0" dirty="0" smtClean="0"/>
              <a:t>. As the proposed attacks use IR, they are invisible to human drivers &amp; pedestrians.</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42</a:t>
            </a:fld>
            <a:endParaRPr lang="ko-KR" altLang="en-US"/>
          </a:p>
        </p:txBody>
      </p:sp>
    </p:spTree>
    <p:extLst>
      <p:ext uri="{BB962C8B-B14F-4D97-AF65-F5344CB8AC3E}">
        <p14:creationId xmlns:p14="http://schemas.microsoft.com/office/powerpoint/2010/main" val="241926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The second one is the receiving angle.</a:t>
            </a:r>
            <a:r>
              <a:rPr lang="en-US" altLang="ko-KR" baseline="0" dirty="0" smtClean="0"/>
              <a:t> We found the actual receiving angle was much </a:t>
            </a:r>
            <a:r>
              <a:rPr lang="en-US" altLang="ko-KR" baseline="0" dirty="0" err="1" smtClean="0"/>
              <a:t>larget</a:t>
            </a:r>
            <a:r>
              <a:rPr lang="en-US" altLang="ko-KR" baseline="0" dirty="0" smtClean="0"/>
              <a:t> than the minimum required receiving angle. For the case of VLP-16, its minimum required receiving angle to be its specification was just 0.0048 degree. However, its actual receiving angle was measured to be at least 2 degree. This large receiving angle led to much wider region affected by the attack.</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43</a:t>
            </a:fld>
            <a:endParaRPr lang="ko-KR" altLang="en-US"/>
          </a:p>
        </p:txBody>
      </p:sp>
    </p:spTree>
    <p:extLst>
      <p:ext uri="{BB962C8B-B14F-4D97-AF65-F5344CB8AC3E}">
        <p14:creationId xmlns:p14="http://schemas.microsoft.com/office/powerpoint/2010/main" val="1683599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I’d also</a:t>
            </a:r>
            <a:r>
              <a:rPr lang="en-US" altLang="ko-KR" baseline="0" dirty="0" smtClean="0"/>
              <a:t> like to discuss possible countermeasures and their limitations. First, for the saturation attack, the detection is very easy. So, automakers may adopt multiple sensors, and program the vehicle to abandon the compromised sensor output and to recover with other sensors. Lidar manufacturers can minimize the receiving angle to minimize the size of affected region. However, as the saturation itself cannot be prevented, we want to note that none of these is an ultimate solution for the attack. </a:t>
            </a:r>
            <a:endParaRPr lang="ko-KR" altLang="en-US" dirty="0" smtClean="0"/>
          </a:p>
          <a:p>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44</a:t>
            </a:fld>
            <a:endParaRPr lang="ko-KR" altLang="en-US"/>
          </a:p>
        </p:txBody>
      </p:sp>
    </p:spTree>
    <p:extLst>
      <p:ext uri="{BB962C8B-B14F-4D97-AF65-F5344CB8AC3E}">
        <p14:creationId xmlns:p14="http://schemas.microsoft.com/office/powerpoint/2010/main" val="3216960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To defend spoofing attacks, first, minimizing receiving angle will also work. Second, by adding slight random perturbation to PRTs, the induction of closer dots would be prevented. We proposed this as a detour, because random probing is hard to be adopted for current rotating </a:t>
            </a:r>
            <a:r>
              <a:rPr lang="en-US" altLang="ko-KR" baseline="0" dirty="0" err="1" smtClean="0"/>
              <a:t>lidars</a:t>
            </a:r>
            <a:r>
              <a:rPr lang="en-US" altLang="ko-KR" baseline="0" dirty="0" smtClean="0"/>
              <a:t> due to their rapidly rotating parts. We want to emphasize that even with these countermeasures, induction of single, farther fake dot per </a:t>
            </a:r>
            <a:r>
              <a:rPr lang="en-US" altLang="ko-KR" baseline="0" dirty="0" err="1" smtClean="0"/>
              <a:t>spoofer</a:t>
            </a:r>
            <a:r>
              <a:rPr lang="en-US" altLang="ko-KR" baseline="0" dirty="0" smtClean="0"/>
              <a:t> is still possible.</a:t>
            </a:r>
            <a:endParaRPr lang="ko-KR" altLang="en-US" dirty="0" smtClean="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45</a:t>
            </a:fld>
            <a:endParaRPr lang="ko-KR" altLang="en-US"/>
          </a:p>
        </p:txBody>
      </p:sp>
    </p:spTree>
    <p:extLst>
      <p:ext uri="{BB962C8B-B14F-4D97-AF65-F5344CB8AC3E}">
        <p14:creationId xmlns:p14="http://schemas.microsoft.com/office/powerpoint/2010/main" val="23460975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In conclusion, we presented and experimentally verified two types of attacks against a COTS </a:t>
            </a:r>
            <a:r>
              <a:rPr lang="en-US" altLang="ko-KR" baseline="0" dirty="0" err="1" smtClean="0"/>
              <a:t>lidar</a:t>
            </a:r>
            <a:r>
              <a:rPr lang="en-US" altLang="ko-KR" baseline="0" dirty="0" smtClean="0"/>
              <a:t>.</a:t>
            </a:r>
            <a:endParaRPr lang="en-US" altLang="ko-KR" dirty="0" smtClean="0"/>
          </a:p>
          <a:p>
            <a:r>
              <a:rPr lang="ko-KR" altLang="en-US" dirty="0" smtClean="0"/>
              <a:t>현대 </a:t>
            </a:r>
            <a:r>
              <a:rPr lang="en-US" altLang="ko-KR" dirty="0" smtClean="0"/>
              <a:t>ACK</a:t>
            </a:r>
            <a:r>
              <a:rPr lang="ko-KR" altLang="en-US" dirty="0" smtClean="0"/>
              <a:t>을 발표자료에도 넣어야 하는지</a:t>
            </a:r>
            <a:r>
              <a:rPr lang="en-US" altLang="ko-KR" dirty="0" smtClean="0"/>
              <a:t>? </a:t>
            </a:r>
            <a:r>
              <a:rPr lang="en-US" altLang="ko-KR" dirty="0" smtClean="0">
                <a:sym typeface="Wingdings" panose="05000000000000000000" pitchFamily="2" charset="2"/>
              </a:rPr>
              <a:t> </a:t>
            </a:r>
            <a:r>
              <a:rPr lang="ko-KR" altLang="en-US" dirty="0" smtClean="0">
                <a:sym typeface="Wingdings" panose="05000000000000000000" pitchFamily="2" charset="2"/>
              </a:rPr>
              <a:t>교수님께</a:t>
            </a:r>
            <a:endParaRPr lang="en-US" altLang="ko-KR" dirty="0" smtClean="0">
              <a:sym typeface="Wingdings" panose="05000000000000000000" pitchFamily="2" charset="2"/>
            </a:endParaRPr>
          </a:p>
          <a:p>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46</a:t>
            </a:fld>
            <a:endParaRPr lang="ko-KR" altLang="en-US"/>
          </a:p>
        </p:txBody>
      </p:sp>
    </p:spTree>
    <p:extLst>
      <p:ext uri="{BB962C8B-B14F-4D97-AF65-F5344CB8AC3E}">
        <p14:creationId xmlns:p14="http://schemas.microsoft.com/office/powerpoint/2010/main" val="29448740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And the results show that</a:t>
            </a:r>
            <a:r>
              <a:rPr lang="en-US" altLang="ko-KR" baseline="0" dirty="0" smtClean="0"/>
              <a:t> current </a:t>
            </a:r>
            <a:r>
              <a:rPr lang="en-US" altLang="ko-KR" baseline="0" dirty="0" err="1" smtClean="0"/>
              <a:t>lidars</a:t>
            </a:r>
            <a:r>
              <a:rPr lang="en-US" altLang="ko-KR" baseline="0" dirty="0" smtClean="0"/>
              <a:t> are defenseless against the presented attacks</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47</a:t>
            </a:fld>
            <a:endParaRPr lang="ko-KR" altLang="en-US"/>
          </a:p>
        </p:txBody>
      </p:sp>
    </p:spTree>
    <p:extLst>
      <p:ext uri="{BB962C8B-B14F-4D97-AF65-F5344CB8AC3E}">
        <p14:creationId xmlns:p14="http://schemas.microsoft.com/office/powerpoint/2010/main" val="23009796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Although some defensive</a:t>
            </a:r>
            <a:r>
              <a:rPr lang="en-US" altLang="ko-KR" baseline="0" dirty="0" smtClean="0"/>
              <a:t> measures exist, it seems not enough to fully trust </a:t>
            </a:r>
            <a:r>
              <a:rPr lang="en-US" altLang="ko-KR" baseline="0" dirty="0" err="1" smtClean="0"/>
              <a:t>lidars</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48</a:t>
            </a:fld>
            <a:endParaRPr lang="ko-KR" altLang="en-US"/>
          </a:p>
        </p:txBody>
      </p:sp>
    </p:spTree>
    <p:extLst>
      <p:ext uri="{BB962C8B-B14F-4D97-AF65-F5344CB8AC3E}">
        <p14:creationId xmlns:p14="http://schemas.microsoft.com/office/powerpoint/2010/main" val="554648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Because</a:t>
            </a:r>
            <a:r>
              <a:rPr lang="en-US" altLang="ko-KR" baseline="0" dirty="0" smtClean="0"/>
              <a:t> other types of sensors have similar working principle to </a:t>
            </a:r>
            <a:r>
              <a:rPr lang="en-US" altLang="ko-KR" baseline="0" dirty="0" err="1" smtClean="0"/>
              <a:t>lidars</a:t>
            </a:r>
            <a:r>
              <a:rPr lang="en-US" altLang="ko-KR" baseline="0" dirty="0" smtClean="0"/>
              <a:t>, they may also have similar vulnerabilities against sensor attacks.</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49</a:t>
            </a:fld>
            <a:endParaRPr lang="ko-KR" altLang="en-US"/>
          </a:p>
        </p:txBody>
      </p:sp>
    </p:spTree>
    <p:extLst>
      <p:ext uri="{BB962C8B-B14F-4D97-AF65-F5344CB8AC3E}">
        <p14:creationId xmlns:p14="http://schemas.microsoft.com/office/powerpoint/2010/main" val="669917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And it takes the form of sensing and actuation system, [Click] where a feedback loop is established.</a:t>
            </a:r>
            <a:endParaRPr lang="en-US" altLang="ko-KR" dirty="0" smtClean="0"/>
          </a:p>
        </p:txBody>
      </p:sp>
      <p:sp>
        <p:nvSpPr>
          <p:cNvPr id="4" name="슬라이드 번호 개체 틀 3"/>
          <p:cNvSpPr>
            <a:spLocks noGrp="1"/>
          </p:cNvSpPr>
          <p:nvPr>
            <p:ph type="sldNum" sz="quarter" idx="10"/>
          </p:nvPr>
        </p:nvSpPr>
        <p:spPr/>
        <p:txBody>
          <a:bodyPr/>
          <a:lstStyle/>
          <a:p>
            <a:fld id="{70B20B7F-6E47-435F-9BA5-45417D647208}" type="slidenum">
              <a:rPr lang="ko-KR" altLang="en-US" smtClean="0"/>
              <a:t>5</a:t>
            </a:fld>
            <a:endParaRPr lang="ko-KR" altLang="en-US"/>
          </a:p>
        </p:txBody>
      </p:sp>
    </p:spTree>
    <p:extLst>
      <p:ext uri="{BB962C8B-B14F-4D97-AF65-F5344CB8AC3E}">
        <p14:creationId xmlns:p14="http://schemas.microsoft.com/office/powerpoint/2010/main" val="1463668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Despite</a:t>
            </a:r>
            <a:r>
              <a:rPr lang="en-US" altLang="ko-KR" baseline="0" dirty="0" smtClean="0"/>
              <a:t> the vulnerabilities found, w</a:t>
            </a:r>
            <a:r>
              <a:rPr lang="en-US" altLang="ko-KR" dirty="0" smtClean="0"/>
              <a:t>e do not</a:t>
            </a:r>
            <a:r>
              <a:rPr lang="en-US" altLang="ko-KR" baseline="0" dirty="0" smtClean="0"/>
              <a:t> think we should completely abandon autonomous driving. However, we do think things has to be more robust to be realized.</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50</a:t>
            </a:fld>
            <a:endParaRPr lang="ko-KR" altLang="en-US"/>
          </a:p>
        </p:txBody>
      </p:sp>
    </p:spTree>
    <p:extLst>
      <p:ext uri="{BB962C8B-B14F-4D97-AF65-F5344CB8AC3E}">
        <p14:creationId xmlns:p14="http://schemas.microsoft.com/office/powerpoint/2010/main" val="1723812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So,</a:t>
            </a:r>
            <a:r>
              <a:rPr lang="en-US" altLang="ko-KR" baseline="0" dirty="0" smtClean="0"/>
              <a:t> are proposed attacks real threats? One of the biggest obstacle in deploying proposed attacks in reality is the aiming problem. </a:t>
            </a:r>
            <a:r>
              <a:rPr lang="en-US" altLang="ko-KR" dirty="0" smtClean="0"/>
              <a:t>However, we</a:t>
            </a:r>
            <a:r>
              <a:rPr lang="en-US" altLang="ko-KR" baseline="0" dirty="0" smtClean="0"/>
              <a:t> think it is not the matter of possibility but the matter of difficulty. There are several reasons for it. First, </a:t>
            </a:r>
            <a:r>
              <a:rPr lang="en-US" altLang="ko-KR" baseline="0" dirty="0" err="1" smtClean="0"/>
              <a:t>lidars</a:t>
            </a:r>
            <a:r>
              <a:rPr lang="en-US" altLang="ko-KR" baseline="0" dirty="0" smtClean="0"/>
              <a:t> have fixed location on vehicles. Like rooftops and corners. With the vehicle database, the attacker can easily know where they should direct the attacking light to.</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52</a:t>
            </a:fld>
            <a:endParaRPr lang="ko-KR" altLang="en-US"/>
          </a:p>
        </p:txBody>
      </p:sp>
    </p:spTree>
    <p:extLst>
      <p:ext uri="{BB962C8B-B14F-4D97-AF65-F5344CB8AC3E}">
        <p14:creationId xmlns:p14="http://schemas.microsoft.com/office/powerpoint/2010/main" val="3102797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Second, it</a:t>
            </a:r>
            <a:r>
              <a:rPr lang="en-US" altLang="ko-KR" baseline="0" dirty="0" smtClean="0"/>
              <a:t> would be possible for the attacker to make the relative velocity close to zero so that it becomes like stationary cases.</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53</a:t>
            </a:fld>
            <a:endParaRPr lang="ko-KR" altLang="en-US"/>
          </a:p>
        </p:txBody>
      </p:sp>
    </p:spTree>
    <p:extLst>
      <p:ext uri="{BB962C8B-B14F-4D97-AF65-F5344CB8AC3E}">
        <p14:creationId xmlns:p14="http://schemas.microsoft.com/office/powerpoint/2010/main" val="37327577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Lastly, there are a</a:t>
            </a:r>
            <a:r>
              <a:rPr lang="en-US" altLang="ko-KR" baseline="0" dirty="0" smtClean="0"/>
              <a:t> lot of optical systems that can help attacker aiming.</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54</a:t>
            </a:fld>
            <a:endParaRPr lang="ko-KR" altLang="en-US"/>
          </a:p>
        </p:txBody>
      </p:sp>
    </p:spTree>
    <p:extLst>
      <p:ext uri="{BB962C8B-B14F-4D97-AF65-F5344CB8AC3E}">
        <p14:creationId xmlns:p14="http://schemas.microsoft.com/office/powerpoint/2010/main" val="8369638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a:t>
            </a:r>
            <a:r>
              <a:rPr lang="en-US" altLang="ko-KR" baseline="0" dirty="0" smtClean="0"/>
              <a:t> fundamental reason that a single </a:t>
            </a:r>
            <a:r>
              <a:rPr lang="en-US" altLang="ko-KR" baseline="0" dirty="0" err="1" smtClean="0"/>
              <a:t>spoofer</a:t>
            </a:r>
            <a:r>
              <a:rPr lang="en-US" altLang="ko-KR" baseline="0" dirty="0" smtClean="0"/>
              <a:t> can induce multiple fake dots comes from </a:t>
            </a:r>
            <a:r>
              <a:rPr lang="en-US" altLang="ko-KR" baseline="0" dirty="0" err="1" smtClean="0"/>
              <a:t>contant</a:t>
            </a:r>
            <a:r>
              <a:rPr lang="en-US" altLang="ko-KR" baseline="0" dirty="0" smtClean="0"/>
              <a:t> PRT. This diagram illustrates how it works. [Click] </a:t>
            </a:r>
            <a:r>
              <a:rPr lang="en-US" altLang="ko-KR" dirty="0" smtClean="0"/>
              <a:t>The </a:t>
            </a:r>
            <a:r>
              <a:rPr lang="en-US" altLang="ko-KR" dirty="0" err="1" smtClean="0"/>
              <a:t>spoofer</a:t>
            </a:r>
            <a:r>
              <a:rPr lang="en-US" altLang="ko-KR" dirty="0" smtClean="0"/>
              <a:t> receives</a:t>
            </a:r>
            <a:r>
              <a:rPr lang="en-US" altLang="ko-KR" baseline="0" dirty="0" smtClean="0"/>
              <a:t> the ping signal after </a:t>
            </a:r>
            <a:r>
              <a:rPr lang="en-US" altLang="ko-KR" baseline="0" dirty="0" err="1" smtClean="0"/>
              <a:t>l_s</a:t>
            </a:r>
            <a:r>
              <a:rPr lang="en-US" altLang="ko-KR" baseline="0" dirty="0" smtClean="0"/>
              <a:t> over c, and [Click] fires back the first attack pulse with the intentionally added delay of (l – </a:t>
            </a:r>
            <a:r>
              <a:rPr lang="en-US" altLang="ko-KR" baseline="0" dirty="0" err="1" smtClean="0"/>
              <a:t>l_s</a:t>
            </a:r>
            <a:r>
              <a:rPr lang="en-US" altLang="ko-KR" baseline="0" dirty="0" smtClean="0"/>
              <a:t>)/c. This will induce one fake dot at l to the victim </a:t>
            </a:r>
            <a:r>
              <a:rPr lang="en-US" altLang="ko-KR" baseline="0" dirty="0" err="1" smtClean="0"/>
              <a:t>lidar</a:t>
            </a:r>
            <a:r>
              <a:rPr lang="en-US" altLang="ko-KR" baseline="0" dirty="0" smtClean="0"/>
              <a:t>. [Click] The trick here is, without receiving any incoming ping signals, the attacker can continuously fire following pulses. Thus inducing multiple fake dots.</a:t>
            </a:r>
            <a:endParaRPr lang="ko-KR" altLang="en-US" dirty="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55</a:t>
            </a:fld>
            <a:endParaRPr lang="ko-KR" altLang="en-US"/>
          </a:p>
        </p:txBody>
      </p:sp>
    </p:spTree>
    <p:extLst>
      <p:ext uri="{BB962C8B-B14F-4D97-AF65-F5344CB8AC3E}">
        <p14:creationId xmlns:p14="http://schemas.microsoft.com/office/powerpoint/2010/main" val="643919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main reason that</a:t>
            </a:r>
            <a:r>
              <a:rPr lang="en-US" altLang="ko-KR" baseline="0" dirty="0" smtClean="0"/>
              <a:t> the attacker is able to induce closer dots and multiple dots is that the attacker can predict next ping timings based on the fixed PRT. Reviewing how inducing a closer dot work, the attacker first receives the ping signal, then waits for the delay equal to T plus the required negative delay, and fires the attack pulse. Likewise, the induction of multiple fake dots can be prevented. Without the perturbation, if the attacker can spot the attacking pulse firing timing for the first fake dot, subsequent pulse firing timings can be directly deduced. </a:t>
            </a:r>
          </a:p>
          <a:p>
            <a:r>
              <a:rPr lang="en-US" altLang="ko-KR" baseline="0" dirty="0" smtClean="0"/>
              <a:t>[Click] These can be fundamentally prevented by adding a random perturbation X to T. Because the attacker cannot predict the true PRT, she cannot determine the firing time for the attack pulse. </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56</a:t>
            </a:fld>
            <a:endParaRPr lang="ko-KR" altLang="en-US"/>
          </a:p>
        </p:txBody>
      </p:sp>
    </p:spTree>
    <p:extLst>
      <p:ext uri="{BB962C8B-B14F-4D97-AF65-F5344CB8AC3E}">
        <p14:creationId xmlns:p14="http://schemas.microsoft.com/office/powerpoint/2010/main" val="2169494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We call it sensor</a:t>
            </a:r>
            <a:r>
              <a:rPr lang="en-US" altLang="ko-KR" baseline="0" dirty="0" smtClean="0"/>
              <a:t> attacks that an external attacker injects evil inputs to the sensors, [Click] and w</a:t>
            </a:r>
            <a:r>
              <a:rPr lang="en-US" altLang="ko-KR" dirty="0" smtClean="0"/>
              <a:t>ithout adequate security features, this evil inputs</a:t>
            </a:r>
            <a:r>
              <a:rPr lang="en-US" altLang="ko-KR" baseline="0" dirty="0" smtClean="0"/>
              <a:t> are directly propagated to the actuators without filtering. [Click] And as those actuators are directly connected to the physical world, this can lead to devastating results.</a:t>
            </a:r>
          </a:p>
          <a:p>
            <a:r>
              <a:rPr lang="en-US" altLang="ko-KR" b="1" baseline="0" dirty="0" smtClean="0"/>
              <a:t>So that’s the motivation of our work. Among various types of sensors mounted on cars [Click] we focused on </a:t>
            </a:r>
            <a:r>
              <a:rPr lang="en-US" altLang="ko-KR" b="1" baseline="0" dirty="0" err="1" smtClean="0"/>
              <a:t>lidar</a:t>
            </a:r>
            <a:r>
              <a:rPr lang="en-US" altLang="ko-KR" b="1" baseline="0" dirty="0" smtClean="0"/>
              <a:t>.</a:t>
            </a:r>
            <a:endParaRPr lang="en-US" altLang="ko-KR" dirty="0" smtClean="0"/>
          </a:p>
        </p:txBody>
      </p:sp>
      <p:sp>
        <p:nvSpPr>
          <p:cNvPr id="4" name="슬라이드 번호 개체 틀 3"/>
          <p:cNvSpPr>
            <a:spLocks noGrp="1"/>
          </p:cNvSpPr>
          <p:nvPr>
            <p:ph type="sldNum" sz="quarter" idx="10"/>
          </p:nvPr>
        </p:nvSpPr>
        <p:spPr/>
        <p:txBody>
          <a:bodyPr/>
          <a:lstStyle/>
          <a:p>
            <a:fld id="{70B20B7F-6E47-435F-9BA5-45417D647208}" type="slidenum">
              <a:rPr lang="ko-KR" altLang="en-US" smtClean="0"/>
              <a:t>6</a:t>
            </a:fld>
            <a:endParaRPr lang="ko-KR" altLang="en-US"/>
          </a:p>
        </p:txBody>
      </p:sp>
    </p:spTree>
    <p:extLst>
      <p:ext uri="{BB962C8B-B14F-4D97-AF65-F5344CB8AC3E}">
        <p14:creationId xmlns:p14="http://schemas.microsoft.com/office/powerpoint/2010/main" val="324423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In this work, we explored the possibility of optical-channel sensor attacks.</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7</a:t>
            </a:fld>
            <a:endParaRPr lang="ko-KR" altLang="en-US"/>
          </a:p>
        </p:txBody>
      </p:sp>
    </p:spTree>
    <p:extLst>
      <p:ext uri="{BB962C8B-B14F-4D97-AF65-F5344CB8AC3E}">
        <p14:creationId xmlns:p14="http://schemas.microsoft.com/office/powerpoint/2010/main" val="353020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We introduce how </a:t>
            </a:r>
            <a:r>
              <a:rPr lang="en-US" altLang="ko-KR" baseline="0" dirty="0" err="1" smtClean="0"/>
              <a:t>lidar</a:t>
            </a:r>
            <a:r>
              <a:rPr lang="en-US" altLang="ko-KR" baseline="0" dirty="0" smtClean="0"/>
              <a:t> spoofing works in detail, the process of inducing fake dots closer than the </a:t>
            </a:r>
            <a:r>
              <a:rPr lang="en-US" altLang="ko-KR" baseline="0" dirty="0" err="1" smtClean="0"/>
              <a:t>spoofer</a:t>
            </a:r>
            <a:r>
              <a:rPr lang="en-US" altLang="ko-KR" baseline="0" dirty="0" smtClean="0"/>
              <a:t>, saturation attack, and adverse effect of curved reception glasses used in </a:t>
            </a:r>
            <a:r>
              <a:rPr lang="en-US" altLang="ko-KR" baseline="0" dirty="0" err="1" smtClean="0"/>
              <a:t>lidars</a:t>
            </a:r>
            <a:r>
              <a:rPr lang="en-US" altLang="ko-KR" baseline="0" dirty="0" smtClean="0"/>
              <a:t>. Besides both type of attacks, spoofing and saturating are demonstrated by experiments against a COTS </a:t>
            </a:r>
            <a:r>
              <a:rPr lang="en-US" altLang="ko-KR" baseline="0" dirty="0" err="1" smtClean="0"/>
              <a:t>lidar</a:t>
            </a:r>
            <a:r>
              <a:rPr lang="en-US" altLang="ko-KR" baseline="0" dirty="0" smtClean="0"/>
              <a:t>.</a:t>
            </a:r>
          </a:p>
          <a:p>
            <a:endParaRPr lang="en-US" altLang="ko-KR" baseline="0" dirty="0" smtClean="0"/>
          </a:p>
          <a:p>
            <a:r>
              <a:rPr lang="en-US" altLang="ko-KR" baseline="0" dirty="0" smtClean="0"/>
              <a:t>We introduce </a:t>
            </a:r>
            <a:r>
              <a:rPr lang="ko-KR" altLang="en-US" baseline="0" dirty="0" smtClean="0"/>
              <a:t>뒤에 말을 줄이거나 없애거나</a:t>
            </a:r>
            <a:endParaRPr lang="en-US" altLang="ko-KR" baseline="0" dirty="0" smtClean="0"/>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8</a:t>
            </a:fld>
            <a:endParaRPr lang="ko-KR" altLang="en-US"/>
          </a:p>
        </p:txBody>
      </p:sp>
    </p:spTree>
    <p:extLst>
      <p:ext uri="{BB962C8B-B14F-4D97-AF65-F5344CB8AC3E}">
        <p14:creationId xmlns:p14="http://schemas.microsoft.com/office/powerpoint/2010/main" val="346157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We will</a:t>
            </a:r>
            <a:r>
              <a:rPr lang="en-US" altLang="ko-KR" baseline="0" dirty="0" smtClean="0"/>
              <a:t> also discuss problems of current </a:t>
            </a:r>
            <a:r>
              <a:rPr lang="en-US" altLang="ko-KR" baseline="0" dirty="0" err="1" smtClean="0"/>
              <a:t>lidar</a:t>
            </a:r>
            <a:r>
              <a:rPr lang="en-US" altLang="ko-KR" baseline="0" dirty="0" smtClean="0"/>
              <a:t> design that indirectly made proposed attack possible. Finally, we will show possible countermeasures with their limitations.</a:t>
            </a:r>
          </a:p>
        </p:txBody>
      </p:sp>
      <p:sp>
        <p:nvSpPr>
          <p:cNvPr id="4" name="슬라이드 번호 개체 틀 3"/>
          <p:cNvSpPr>
            <a:spLocks noGrp="1"/>
          </p:cNvSpPr>
          <p:nvPr>
            <p:ph type="sldNum" sz="quarter" idx="10"/>
          </p:nvPr>
        </p:nvSpPr>
        <p:spPr/>
        <p:txBody>
          <a:bodyPr/>
          <a:lstStyle/>
          <a:p>
            <a:fld id="{4758DAE4-8B98-4870-AE08-87F0CC3BBE70}" type="slidenum">
              <a:rPr lang="ko-KR" altLang="en-US" smtClean="0"/>
              <a:t>9</a:t>
            </a:fld>
            <a:endParaRPr lang="ko-KR" altLang="en-US"/>
          </a:p>
        </p:txBody>
      </p:sp>
    </p:spTree>
    <p:extLst>
      <p:ext uri="{BB962C8B-B14F-4D97-AF65-F5344CB8AC3E}">
        <p14:creationId xmlns:p14="http://schemas.microsoft.com/office/powerpoint/2010/main" val="1979414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제목 슬라이드">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287842"/>
            <a:ext cx="9144000" cy="1655762"/>
          </a:xfrm>
        </p:spPr>
        <p:txBody>
          <a:bodyPr>
            <a:normAutofit/>
          </a:bodyPr>
          <a:lstStyle>
            <a:lvl1pPr marL="0" indent="0" algn="ctr">
              <a:buNone/>
              <a:defRPr sz="1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en-US" dirty="0"/>
          </a:p>
        </p:txBody>
      </p:sp>
      <p:pic>
        <p:nvPicPr>
          <p:cNvPr id="8" name="그림 7"/>
          <p:cNvPicPr>
            <a:picLocks/>
          </p:cNvPicPr>
          <p:nvPr/>
        </p:nvPicPr>
        <p:blipFill>
          <a:blip r:embed="rId2">
            <a:extLst>
              <a:ext uri="{28A0092B-C50C-407E-A947-70E740481C1C}">
                <a14:useLocalDpi xmlns:a14="http://schemas.microsoft.com/office/drawing/2010/main" val="0"/>
              </a:ext>
            </a:extLst>
          </a:blip>
          <a:stretch>
            <a:fillRect/>
          </a:stretch>
        </p:blipFill>
        <p:spPr>
          <a:xfrm>
            <a:off x="0" y="1364648"/>
            <a:ext cx="12192000" cy="2520000"/>
          </a:xfrm>
          <a:prstGeom prst="rect">
            <a:avLst/>
          </a:prstGeom>
        </p:spPr>
      </p:pic>
      <p:sp>
        <p:nvSpPr>
          <p:cNvPr id="5" name="제목 1"/>
          <p:cNvSpPr>
            <a:spLocks noGrp="1"/>
          </p:cNvSpPr>
          <p:nvPr>
            <p:ph type="ctrTitle"/>
          </p:nvPr>
        </p:nvSpPr>
        <p:spPr>
          <a:xfrm>
            <a:off x="914400" y="1430848"/>
            <a:ext cx="10363200" cy="2387600"/>
          </a:xfrm>
          <a:effectLst>
            <a:reflection endPos="0" dist="25400" dir="5400000" sy="-100000" algn="bl" rotWithShape="0"/>
          </a:effectLst>
        </p:spPr>
        <p:txBody>
          <a:bodyPr anchor="ctr">
            <a:normAutofit/>
          </a:bodyPr>
          <a:lstStyle>
            <a:lvl1pPr algn="ctr">
              <a:defRPr>
                <a:solidFill>
                  <a:srgbClr val="1D99D1"/>
                </a:solidFill>
                <a:effectLst>
                  <a:reflection blurRad="6350" stA="55000" endA="300" endPos="45500" dir="5400000" sy="-100000" algn="bl" rotWithShape="0"/>
                </a:effectLst>
              </a:defRPr>
            </a:lvl1pPr>
          </a:lstStyle>
          <a:p>
            <a:pPr>
              <a:lnSpc>
                <a:spcPct val="150000"/>
              </a:lnSpc>
            </a:pPr>
            <a:r>
              <a:rPr lang="ko-KR" altLang="en-US" sz="4000" b="0" smtClean="0">
                <a:solidFill>
                  <a:srgbClr val="1D99D1"/>
                </a:solidFill>
                <a:effectLst>
                  <a:reflection blurRad="6350" stA="55000" endA="300" endPos="45500" dir="5400000" sy="-100000" algn="bl" rotWithShape="0"/>
                </a:effectLst>
              </a:rPr>
              <a:t>마스터 제목 스타일 편집</a:t>
            </a:r>
            <a:endParaRPr lang="ko-KR" altLang="en-US" sz="4000" b="0" dirty="0">
              <a:solidFill>
                <a:srgbClr val="1D99D1"/>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9706261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제목 및 세로 텍스트">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234959"/>
            <a:ext cx="10515600" cy="4752000"/>
          </a:xfrm>
        </p:spPr>
        <p:txBody>
          <a:bodyPr vert="eaVert"/>
          <a:lstStyle>
            <a:lvl1pPr marL="228600" indent="-228600">
              <a:buFont typeface="Wingdings" panose="05000000000000000000" pitchFamily="2" charset="2"/>
              <a:buChar char="v"/>
              <a:defRPr sz="3000"/>
            </a:lvl1pPr>
            <a:lvl2pPr marL="685800" indent="-228600">
              <a:buFont typeface="나눔고딕" panose="020D0604000000000000" pitchFamily="50" charset="-127"/>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ü"/>
              <a:defRPr/>
            </a:lvl4pPr>
            <a:lvl5pPr>
              <a:defRPr sz="1400"/>
            </a:lvl5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13" name="Title 1"/>
          <p:cNvSpPr>
            <a:spLocks noGrp="1"/>
          </p:cNvSpPr>
          <p:nvPr>
            <p:ph type="title"/>
          </p:nvPr>
        </p:nvSpPr>
        <p:spPr>
          <a:xfrm>
            <a:off x="815621" y="279401"/>
            <a:ext cx="10515600" cy="756000"/>
          </a:xfrm>
        </p:spPr>
        <p:txBody>
          <a:bodyPr>
            <a:normAutofit/>
          </a:bodyPr>
          <a:lstStyle>
            <a:lvl1pPr>
              <a:defRPr sz="4400" b="0">
                <a:latin typeface="나눔고딕 ExtraBold" panose="020D0904000000000000" pitchFamily="50" charset="-127"/>
                <a:ea typeface="나눔고딕 ExtraBold" panose="020D0904000000000000" pitchFamily="50" charset="-127"/>
              </a:defRPr>
            </a:lvl1pPr>
          </a:lstStyle>
          <a:p>
            <a:r>
              <a:rPr lang="ko-KR" altLang="en-US" smtClean="0"/>
              <a:t>마스터 제목 스타일 편집</a:t>
            </a:r>
            <a:endParaRPr lang="en-US" dirty="0"/>
          </a:p>
        </p:txBody>
      </p:sp>
      <p:sp>
        <p:nvSpPr>
          <p:cNvPr id="14" name="직사각형 12"/>
          <p:cNvSpPr/>
          <p:nvPr/>
        </p:nvSpPr>
        <p:spPr>
          <a:xfrm>
            <a:off x="576000" y="1061643"/>
            <a:ext cx="11040000" cy="0"/>
          </a:xfrm>
          <a:prstGeom prst="rect">
            <a:avLst/>
          </a:prstGeom>
          <a:solidFill>
            <a:schemeClr val="tx1">
              <a:lumMod val="75000"/>
              <a:lumOff val="25000"/>
            </a:schemeClr>
          </a:solidFill>
          <a:ln>
            <a:solidFill>
              <a:srgbClr val="1413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9" name="그림 8"/>
          <p:cNvPicPr preferRelativeResize="0">
            <a:picLocks/>
          </p:cNvPicPr>
          <p:nvPr/>
        </p:nvPicPr>
        <p:blipFill rotWithShape="1">
          <a:blip r:embed="rId2" cstate="email">
            <a:extLst>
              <a:ext uri="{28A0092B-C50C-407E-A947-70E740481C1C}">
                <a14:useLocalDpi xmlns:a14="http://schemas.microsoft.com/office/drawing/2010/main"/>
              </a:ext>
            </a:extLst>
          </a:blip>
          <a:srcRect t="43239"/>
          <a:stretch/>
        </p:blipFill>
        <p:spPr>
          <a:xfrm>
            <a:off x="1" y="6543191"/>
            <a:ext cx="12192000" cy="314810"/>
          </a:xfrm>
          <a:prstGeom prst="rect">
            <a:avLst/>
          </a:prstGeom>
        </p:spPr>
      </p:pic>
      <p:pic>
        <p:nvPicPr>
          <p:cNvPr id="15" name="Picture 7"/>
          <p:cNvPicPr>
            <a:picLocks noChangeAspect="1"/>
          </p:cNvPicPr>
          <p:nvPr/>
        </p:nvPicPr>
        <p:blipFill>
          <a:blip r:embed="rId3"/>
          <a:stretch>
            <a:fillRect/>
          </a:stretch>
        </p:blipFill>
        <p:spPr>
          <a:xfrm>
            <a:off x="11425807" y="6577057"/>
            <a:ext cx="677103" cy="242434"/>
          </a:xfrm>
          <a:prstGeom prst="rect">
            <a:avLst/>
          </a:prstGeom>
        </p:spPr>
      </p:pic>
    </p:spTree>
    <p:extLst>
      <p:ext uri="{BB962C8B-B14F-4D97-AF65-F5344CB8AC3E}">
        <p14:creationId xmlns:p14="http://schemas.microsoft.com/office/powerpoint/2010/main" val="231199412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60">
          <p15:clr>
            <a:srgbClr val="FBAE40"/>
          </p15:clr>
        </p15:guide>
        <p15:guide id="0" orient="horz" pos="2160">
          <p15:clr>
            <a:srgbClr val="FBAE40"/>
          </p15:clr>
        </p15:guide>
        <p15:guide id="2" pos="1620">
          <p15:clr>
            <a:srgbClr val="FBAE40"/>
          </p15:clr>
        </p15:guide>
        <p15:guide id="3" orient="horz" pos="370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22786"/>
            <a:ext cx="2628900" cy="5652000"/>
          </a:xfrm>
        </p:spPr>
        <p:txBody>
          <a:bodyPr vert="eaVert"/>
          <a:lstStyle>
            <a:lvl1pPr>
              <a:defRPr b="0"/>
            </a:lvl1p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2" y="322786"/>
            <a:ext cx="7734300" cy="5652000"/>
          </a:xfrm>
        </p:spPr>
        <p:txBody>
          <a:bodyPr vert="eaVert"/>
          <a:lstStyle>
            <a:lvl1pPr marL="228600" indent="-228600">
              <a:buFont typeface="Wingdings" panose="05000000000000000000" pitchFamily="2" charset="2"/>
              <a:buChar char="v"/>
              <a:defRPr sz="3000"/>
            </a:lvl1pPr>
            <a:lvl2pPr marL="685800" indent="-228600">
              <a:buFont typeface="나눔고딕" panose="020D0604000000000000" pitchFamily="50" charset="-127"/>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ü"/>
              <a:defRPr/>
            </a:lvl4pPr>
            <a:lvl5pPr>
              <a:defRPr sz="1400"/>
            </a:lvl5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pic>
        <p:nvPicPr>
          <p:cNvPr id="10" name="그림 9"/>
          <p:cNvPicPr preferRelativeResize="0">
            <a:picLocks/>
          </p:cNvPicPr>
          <p:nvPr/>
        </p:nvPicPr>
        <p:blipFill rotWithShape="1">
          <a:blip r:embed="rId2" cstate="email">
            <a:extLst>
              <a:ext uri="{28A0092B-C50C-407E-A947-70E740481C1C}">
                <a14:useLocalDpi xmlns:a14="http://schemas.microsoft.com/office/drawing/2010/main"/>
              </a:ext>
            </a:extLst>
          </a:blip>
          <a:srcRect t="43239"/>
          <a:stretch/>
        </p:blipFill>
        <p:spPr>
          <a:xfrm>
            <a:off x="1" y="6543191"/>
            <a:ext cx="12192000" cy="314810"/>
          </a:xfrm>
          <a:prstGeom prst="rect">
            <a:avLst/>
          </a:prstGeom>
        </p:spPr>
      </p:pic>
      <p:pic>
        <p:nvPicPr>
          <p:cNvPr id="12" name="Picture 7"/>
          <p:cNvPicPr>
            <a:picLocks noChangeAspect="1"/>
          </p:cNvPicPr>
          <p:nvPr/>
        </p:nvPicPr>
        <p:blipFill>
          <a:blip r:embed="rId3"/>
          <a:stretch>
            <a:fillRect/>
          </a:stretch>
        </p:blipFill>
        <p:spPr>
          <a:xfrm>
            <a:off x="11425807" y="6577057"/>
            <a:ext cx="677103" cy="242434"/>
          </a:xfrm>
          <a:prstGeom prst="rect">
            <a:avLst/>
          </a:prstGeom>
        </p:spPr>
      </p:pic>
    </p:spTree>
    <p:extLst>
      <p:ext uri="{BB962C8B-B14F-4D97-AF65-F5344CB8AC3E}">
        <p14:creationId xmlns:p14="http://schemas.microsoft.com/office/powerpoint/2010/main" val="53328173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60">
          <p15:clr>
            <a:srgbClr val="FBAE40"/>
          </p15:clr>
        </p15:guide>
        <p15:guide id="0" orient="horz" pos="2160">
          <p15:clr>
            <a:srgbClr val="FBAE40"/>
          </p15:clr>
        </p15:guide>
        <p15:guide id="2" pos="16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15621" y="199191"/>
            <a:ext cx="10515600" cy="756000"/>
          </a:xfrm>
        </p:spPr>
        <p:txBody>
          <a:bodyPr>
            <a:normAutofit/>
          </a:bodyPr>
          <a:lstStyle>
            <a:lvl1pPr>
              <a:defRPr sz="4400" b="0">
                <a:latin typeface="나눔고딕 ExtraBold" panose="020D0904000000000000" pitchFamily="50" charset="-127"/>
                <a:ea typeface="나눔고딕 ExtraBold" panose="020D0904000000000000" pitchFamily="50" charset="-127"/>
              </a:defRPr>
            </a:lvl1pPr>
          </a:lstStyle>
          <a:p>
            <a:r>
              <a:rPr lang="ko-KR" altLang="en-US" smtClean="0"/>
              <a:t>마스터 제목 스타일 편집</a:t>
            </a:r>
            <a:endParaRPr lang="en-US" dirty="0"/>
          </a:p>
        </p:txBody>
      </p:sp>
      <p:sp>
        <p:nvSpPr>
          <p:cNvPr id="3" name="Content Placeholder 2"/>
          <p:cNvSpPr>
            <a:spLocks noGrp="1"/>
          </p:cNvSpPr>
          <p:nvPr>
            <p:ph idx="1" hasCustomPrompt="1"/>
          </p:nvPr>
        </p:nvSpPr>
        <p:spPr>
          <a:xfrm>
            <a:off x="838200" y="1260879"/>
            <a:ext cx="10515600" cy="4752000"/>
          </a:xfrm>
        </p:spPr>
        <p:txBody>
          <a:bodyPr/>
          <a:lstStyle>
            <a:lvl1pPr marL="228600" indent="-228600">
              <a:buClrTx/>
              <a:buFont typeface="Wingdings" panose="05000000000000000000" pitchFamily="2" charset="2"/>
              <a:buChar char="u"/>
              <a:defRPr sz="3000">
                <a:latin typeface="Corbel" panose="020B0503020204020204" pitchFamily="34" charset="0"/>
              </a:defRPr>
            </a:lvl1pPr>
            <a:lvl2pPr marL="800100" indent="-342900">
              <a:buFont typeface="나눔고딕" panose="020D0604000000000000" pitchFamily="50" charset="-127"/>
              <a:buChar char="–"/>
              <a:defRPr sz="2400">
                <a:latin typeface="Corbel" panose="020B0503020204020204" pitchFamily="34" charset="0"/>
              </a:defRPr>
            </a:lvl2pPr>
            <a:lvl3pPr marL="1257300" indent="-342900">
              <a:buFont typeface="Wingdings" panose="05000000000000000000" pitchFamily="2" charset="2"/>
              <a:buChar char="§"/>
              <a:defRPr sz="2000">
                <a:latin typeface="Corbel" panose="020B0503020204020204" pitchFamily="34" charset="0"/>
              </a:defRPr>
            </a:lvl3pPr>
            <a:lvl4pPr marL="1657350" indent="-285750">
              <a:buFont typeface="Wingdings" panose="05000000000000000000" pitchFamily="2" charset="2"/>
              <a:buChar char="ü"/>
              <a:defRPr sz="1800">
                <a:latin typeface="Corbel" panose="020B0503020204020204" pitchFamily="34" charset="0"/>
              </a:defRPr>
            </a:lvl4pPr>
            <a:lvl5pPr>
              <a:defRPr sz="1400">
                <a:latin typeface="Corbel" panose="020B0503020204020204" pitchFamily="34" charset="0"/>
              </a:defRPr>
            </a:lvl5pPr>
          </a:lstStyle>
          <a:p>
            <a:pPr lvl="0"/>
            <a:r>
              <a:rPr lang="ko-KR" altLang="en-US" dirty="0" smtClean="0"/>
              <a:t> 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dirty="0"/>
          </a:p>
        </p:txBody>
      </p:sp>
      <p:pic>
        <p:nvPicPr>
          <p:cNvPr id="7" name="그림 6"/>
          <p:cNvPicPr preferRelativeResize="0">
            <a:picLocks/>
          </p:cNvPicPr>
          <p:nvPr/>
        </p:nvPicPr>
        <p:blipFill rotWithShape="1">
          <a:blip r:embed="rId2" cstate="email">
            <a:extLst>
              <a:ext uri="{28A0092B-C50C-407E-A947-70E740481C1C}">
                <a14:useLocalDpi xmlns:a14="http://schemas.microsoft.com/office/drawing/2010/main"/>
              </a:ext>
            </a:extLst>
          </a:blip>
          <a:srcRect t="43239"/>
          <a:stretch/>
        </p:blipFill>
        <p:spPr>
          <a:xfrm>
            <a:off x="1" y="6543191"/>
            <a:ext cx="12192000" cy="314810"/>
          </a:xfrm>
          <a:prstGeom prst="rect">
            <a:avLst/>
          </a:prstGeom>
        </p:spPr>
      </p:pic>
      <p:sp>
        <p:nvSpPr>
          <p:cNvPr id="13" name="직사각형 12"/>
          <p:cNvSpPr/>
          <p:nvPr/>
        </p:nvSpPr>
        <p:spPr>
          <a:xfrm>
            <a:off x="576000" y="1061643"/>
            <a:ext cx="11040000" cy="0"/>
          </a:xfrm>
          <a:prstGeom prst="rect">
            <a:avLst/>
          </a:prstGeom>
          <a:solidFill>
            <a:schemeClr val="tx1">
              <a:lumMod val="75000"/>
              <a:lumOff val="25000"/>
            </a:schemeClr>
          </a:solidFill>
          <a:ln>
            <a:solidFill>
              <a:srgbClr val="1413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8" name="Picture 7"/>
          <p:cNvPicPr>
            <a:picLocks noChangeAspect="1"/>
          </p:cNvPicPr>
          <p:nvPr/>
        </p:nvPicPr>
        <p:blipFill>
          <a:blip r:embed="rId3"/>
          <a:stretch>
            <a:fillRect/>
          </a:stretch>
        </p:blipFill>
        <p:spPr>
          <a:xfrm>
            <a:off x="11425807" y="6577057"/>
            <a:ext cx="677103" cy="242434"/>
          </a:xfrm>
          <a:prstGeom prst="rect">
            <a:avLst/>
          </a:prstGeom>
        </p:spPr>
      </p:pic>
    </p:spTree>
    <p:extLst>
      <p:ext uri="{BB962C8B-B14F-4D97-AF65-F5344CB8AC3E}">
        <p14:creationId xmlns:p14="http://schemas.microsoft.com/office/powerpoint/2010/main" val="217701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p15:guide id="1" pos="2160">
          <p15:clr>
            <a:srgbClr val="FBAE40"/>
          </p15:clr>
        </p15:guide>
        <p15:guide id="0" orient="horz" pos="2160">
          <p15:clr>
            <a:srgbClr val="FBAE40"/>
          </p15:clr>
        </p15:guide>
        <p15:guide id="2" pos="1620">
          <p15:clr>
            <a:srgbClr val="FBAE40"/>
          </p15:clr>
        </p15:guide>
        <p15:guide id="3" orient="horz" pos="37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normAutofit/>
          </a:bodyPr>
          <a:lstStyle>
            <a:lvl1pPr>
              <a:defRPr sz="5400" b="0">
                <a:solidFill>
                  <a:srgbClr val="3CB0E4"/>
                </a:solidFill>
                <a:effectLst>
                  <a:reflection blurRad="6350" stA="55000" endA="300" endPos="45500" dir="5400000" sy="-100000" algn="bl" rotWithShape="0"/>
                </a:effectLst>
              </a:defRPr>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pic>
        <p:nvPicPr>
          <p:cNvPr id="4" name="그림 3"/>
          <p:cNvPicPr>
            <a:picLocks/>
          </p:cNvPicPr>
          <p:nvPr/>
        </p:nvPicPr>
        <p:blipFill>
          <a:blip r:embed="rId2">
            <a:extLst>
              <a:ext uri="{28A0092B-C50C-407E-A947-70E740481C1C}">
                <a14:useLocalDpi xmlns:a14="http://schemas.microsoft.com/office/drawing/2010/main" val="0"/>
              </a:ext>
            </a:extLst>
          </a:blip>
          <a:stretch>
            <a:fillRect/>
          </a:stretch>
        </p:blipFill>
        <p:spPr>
          <a:xfrm>
            <a:off x="0" y="1364648"/>
            <a:ext cx="12192000" cy="2520000"/>
          </a:xfrm>
          <a:prstGeom prst="rect">
            <a:avLst/>
          </a:prstGeom>
        </p:spPr>
      </p:pic>
    </p:spTree>
    <p:extLst>
      <p:ext uri="{BB962C8B-B14F-4D97-AF65-F5344CB8AC3E}">
        <p14:creationId xmlns:p14="http://schemas.microsoft.com/office/powerpoint/2010/main" val="39244227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콘텐츠 2개">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95941"/>
            <a:ext cx="5181600" cy="4680000"/>
          </a:xfrm>
        </p:spPr>
        <p:txBody>
          <a:bodyPr/>
          <a:lstStyle>
            <a:lvl1pPr marL="228600" indent="-228600">
              <a:buFont typeface="Wingdings" panose="05000000000000000000" pitchFamily="2" charset="2"/>
              <a:buChar char="u"/>
              <a:defRPr sz="3000"/>
            </a:lvl1pPr>
            <a:lvl2pPr marL="685800" indent="-228600">
              <a:buFont typeface="나눔고딕" panose="020D0604000000000000" pitchFamily="50" charset="-127"/>
              <a:buChar char="–"/>
              <a:defRPr/>
            </a:lvl2pPr>
            <a:lvl3pPr marL="1143000" indent="-228600">
              <a:buFont typeface="Wingdings" panose="05000000000000000000" pitchFamily="2" charset="2"/>
              <a:buChar char="§"/>
              <a:defRPr sz="2000"/>
            </a:lvl3pPr>
            <a:lvl4pPr marL="1600200" indent="-228600">
              <a:buFont typeface="Wingdings" panose="05000000000000000000" pitchFamily="2" charset="2"/>
              <a:buChar char="ü"/>
              <a:defRPr sz="1800"/>
            </a:lvl4pPr>
            <a:lvl5pPr>
              <a:defRPr sz="1400"/>
            </a:lvl5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172200" y="1295941"/>
            <a:ext cx="5181600" cy="4680000"/>
          </a:xfrm>
        </p:spPr>
        <p:txBody>
          <a:bodyPr/>
          <a:lstStyle>
            <a:lvl1pPr marL="228600" indent="-228600">
              <a:buFont typeface="Wingdings" panose="05000000000000000000" pitchFamily="2" charset="2"/>
              <a:buChar char="u"/>
              <a:defRPr sz="3000"/>
            </a:lvl1pPr>
            <a:lvl2pPr marL="685800" indent="-228600">
              <a:buFont typeface="나눔고딕" panose="020D0604000000000000" pitchFamily="50" charset="-127"/>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ü"/>
              <a:defRPr sz="1800"/>
            </a:lvl4pPr>
            <a:lvl5pPr>
              <a:defRPr sz="1400"/>
            </a:lvl5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14" name="Title 1"/>
          <p:cNvSpPr>
            <a:spLocks noGrp="1"/>
          </p:cNvSpPr>
          <p:nvPr>
            <p:ph type="title"/>
          </p:nvPr>
        </p:nvSpPr>
        <p:spPr>
          <a:xfrm>
            <a:off x="815621" y="279401"/>
            <a:ext cx="10515600" cy="756000"/>
          </a:xfrm>
        </p:spPr>
        <p:txBody>
          <a:bodyPr>
            <a:normAutofit/>
          </a:bodyPr>
          <a:lstStyle>
            <a:lvl1pPr>
              <a:defRPr sz="4400" b="0">
                <a:latin typeface="나눔고딕 ExtraBold" panose="020D0904000000000000" pitchFamily="50" charset="-127"/>
                <a:ea typeface="나눔고딕 ExtraBold" panose="020D0904000000000000" pitchFamily="50" charset="-127"/>
              </a:defRPr>
            </a:lvl1pPr>
          </a:lstStyle>
          <a:p>
            <a:r>
              <a:rPr lang="ko-KR" altLang="en-US" smtClean="0"/>
              <a:t>마스터 제목 스타일 편집</a:t>
            </a:r>
            <a:endParaRPr lang="en-US" dirty="0"/>
          </a:p>
        </p:txBody>
      </p:sp>
      <p:sp>
        <p:nvSpPr>
          <p:cNvPr id="15" name="직사각형 12"/>
          <p:cNvSpPr/>
          <p:nvPr/>
        </p:nvSpPr>
        <p:spPr>
          <a:xfrm>
            <a:off x="576000" y="1061643"/>
            <a:ext cx="11040000" cy="0"/>
          </a:xfrm>
          <a:prstGeom prst="rect">
            <a:avLst/>
          </a:prstGeom>
          <a:solidFill>
            <a:schemeClr val="tx1">
              <a:lumMod val="75000"/>
              <a:lumOff val="25000"/>
            </a:schemeClr>
          </a:solidFill>
          <a:ln>
            <a:solidFill>
              <a:srgbClr val="1413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10" name="그림 9"/>
          <p:cNvPicPr preferRelativeResize="0">
            <a:picLocks/>
          </p:cNvPicPr>
          <p:nvPr/>
        </p:nvPicPr>
        <p:blipFill rotWithShape="1">
          <a:blip r:embed="rId2" cstate="email">
            <a:extLst>
              <a:ext uri="{28A0092B-C50C-407E-A947-70E740481C1C}">
                <a14:useLocalDpi xmlns:a14="http://schemas.microsoft.com/office/drawing/2010/main"/>
              </a:ext>
            </a:extLst>
          </a:blip>
          <a:srcRect t="43239"/>
          <a:stretch/>
        </p:blipFill>
        <p:spPr>
          <a:xfrm>
            <a:off x="1" y="6543191"/>
            <a:ext cx="12192000" cy="314810"/>
          </a:xfrm>
          <a:prstGeom prst="rect">
            <a:avLst/>
          </a:prstGeom>
        </p:spPr>
      </p:pic>
      <p:pic>
        <p:nvPicPr>
          <p:cNvPr id="16" name="Picture 7"/>
          <p:cNvPicPr>
            <a:picLocks noChangeAspect="1"/>
          </p:cNvPicPr>
          <p:nvPr/>
        </p:nvPicPr>
        <p:blipFill>
          <a:blip r:embed="rId3"/>
          <a:stretch>
            <a:fillRect/>
          </a:stretch>
        </p:blipFill>
        <p:spPr>
          <a:xfrm>
            <a:off x="11425807" y="6577057"/>
            <a:ext cx="677103" cy="242434"/>
          </a:xfrm>
          <a:prstGeom prst="rect">
            <a:avLst/>
          </a:prstGeom>
        </p:spPr>
      </p:pic>
    </p:spTree>
    <p:extLst>
      <p:ext uri="{BB962C8B-B14F-4D97-AF65-F5344CB8AC3E}">
        <p14:creationId xmlns:p14="http://schemas.microsoft.com/office/powerpoint/2010/main" val="375499357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60">
          <p15:clr>
            <a:srgbClr val="FBAE40"/>
          </p15:clr>
        </p15:guide>
        <p15:guide id="0" orient="horz" pos="2160">
          <p15:clr>
            <a:srgbClr val="FBAE40"/>
          </p15:clr>
        </p15:guide>
        <p15:guide id="2" pos="1620">
          <p15:clr>
            <a:srgbClr val="FBAE40"/>
          </p15:clr>
        </p15:guide>
        <p15:guide id="3" orient="horz" pos="370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비교">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54317"/>
            <a:ext cx="5157787" cy="473815"/>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 편집</a:t>
            </a:r>
          </a:p>
        </p:txBody>
      </p:sp>
      <p:sp>
        <p:nvSpPr>
          <p:cNvPr id="4" name="Content Placeholder 3"/>
          <p:cNvSpPr>
            <a:spLocks noGrp="1"/>
          </p:cNvSpPr>
          <p:nvPr>
            <p:ph sz="half" idx="2" hasCustomPrompt="1"/>
          </p:nvPr>
        </p:nvSpPr>
        <p:spPr>
          <a:xfrm>
            <a:off x="839789" y="1853967"/>
            <a:ext cx="5157787" cy="4110118"/>
          </a:xfrm>
        </p:spPr>
        <p:txBody>
          <a:bodyPr/>
          <a:lstStyle>
            <a:lvl1pPr marL="228600" indent="-228600">
              <a:buFont typeface="Wingdings" panose="05000000000000000000" pitchFamily="2" charset="2"/>
              <a:buChar char="u"/>
              <a:defRPr sz="3000"/>
            </a:lvl1pPr>
            <a:lvl2pPr marL="685800" indent="-228600">
              <a:buFont typeface="나눔고딕" panose="020D0604000000000000" pitchFamily="50" charset="-127"/>
              <a:buChar char="–"/>
              <a:defRPr sz="2400"/>
            </a:lvl2pPr>
            <a:lvl3pPr marL="1143000" indent="-228600">
              <a:buFont typeface="Wingdings" panose="05000000000000000000" pitchFamily="2" charset="2"/>
              <a:buChar char="§"/>
              <a:defRPr/>
            </a:lvl3pPr>
            <a:lvl4pPr marL="1600200" indent="-228600">
              <a:buFont typeface="Wingdings" panose="05000000000000000000" pitchFamily="2" charset="2"/>
              <a:buChar char="ü"/>
              <a:defRPr sz="1800"/>
            </a:lvl4pPr>
            <a:lvl5pPr>
              <a:defRPr sz="1400"/>
            </a:lvl5pPr>
          </a:lstStyle>
          <a:p>
            <a:pPr lvl="0"/>
            <a:r>
              <a:rPr lang="ko-KR" altLang="en-US" dirty="0" smtClean="0"/>
              <a:t>텍스트 스타일을 마스터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dirty="0"/>
          </a:p>
        </p:txBody>
      </p:sp>
      <p:sp>
        <p:nvSpPr>
          <p:cNvPr id="5" name="Text Placeholder 4"/>
          <p:cNvSpPr>
            <a:spLocks noGrp="1"/>
          </p:cNvSpPr>
          <p:nvPr>
            <p:ph type="body" sz="quarter" idx="3"/>
          </p:nvPr>
        </p:nvSpPr>
        <p:spPr>
          <a:xfrm>
            <a:off x="6172202" y="1254317"/>
            <a:ext cx="5183188" cy="473815"/>
          </a:xfrm>
        </p:spPr>
        <p:txBody>
          <a:bodyPr anchor="b">
            <a:no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 편집</a:t>
            </a:r>
          </a:p>
        </p:txBody>
      </p:sp>
      <p:sp>
        <p:nvSpPr>
          <p:cNvPr id="6" name="Content Placeholder 5"/>
          <p:cNvSpPr>
            <a:spLocks noGrp="1"/>
          </p:cNvSpPr>
          <p:nvPr>
            <p:ph sz="quarter" idx="4" hasCustomPrompt="1"/>
          </p:nvPr>
        </p:nvSpPr>
        <p:spPr>
          <a:xfrm>
            <a:off x="6172202" y="1853967"/>
            <a:ext cx="5183188" cy="4110118"/>
          </a:xfrm>
        </p:spPr>
        <p:txBody>
          <a:bodyPr/>
          <a:lstStyle>
            <a:lvl1pPr marL="228600" indent="-228600">
              <a:buFont typeface="Wingdings" panose="05000000000000000000" pitchFamily="2" charset="2"/>
              <a:buChar char="u"/>
              <a:defRPr sz="3000"/>
            </a:lvl1pPr>
            <a:lvl2pPr marL="685800" indent="-228600">
              <a:buFont typeface="나눔고딕" panose="020D0604000000000000" pitchFamily="50" charset="-127"/>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ü"/>
              <a:defRPr sz="1800"/>
            </a:lvl4pPr>
            <a:lvl5pPr>
              <a:defRPr sz="1400"/>
            </a:lvl5pPr>
          </a:lstStyle>
          <a:p>
            <a:pPr lvl="0"/>
            <a:r>
              <a:rPr lang="ko-KR" altLang="en-US" dirty="0" smtClean="0"/>
              <a:t>텍스트 스타일을 편집마스터 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dirty="0"/>
          </a:p>
        </p:txBody>
      </p:sp>
      <p:sp>
        <p:nvSpPr>
          <p:cNvPr id="15" name="Title 1"/>
          <p:cNvSpPr>
            <a:spLocks noGrp="1"/>
          </p:cNvSpPr>
          <p:nvPr>
            <p:ph type="title"/>
          </p:nvPr>
        </p:nvSpPr>
        <p:spPr>
          <a:xfrm>
            <a:off x="815621" y="279401"/>
            <a:ext cx="10515600" cy="756000"/>
          </a:xfrm>
        </p:spPr>
        <p:txBody>
          <a:bodyPr>
            <a:normAutofit/>
          </a:bodyPr>
          <a:lstStyle>
            <a:lvl1pPr>
              <a:defRPr sz="4400" b="0">
                <a:latin typeface="나눔고딕 ExtraBold" panose="020D0904000000000000" pitchFamily="50" charset="-127"/>
                <a:ea typeface="나눔고딕 ExtraBold" panose="020D0904000000000000" pitchFamily="50" charset="-127"/>
              </a:defRPr>
            </a:lvl1pPr>
          </a:lstStyle>
          <a:p>
            <a:r>
              <a:rPr lang="ko-KR" altLang="en-US" smtClean="0"/>
              <a:t>마스터 제목 스타일 편집</a:t>
            </a:r>
            <a:endParaRPr lang="en-US" dirty="0"/>
          </a:p>
        </p:txBody>
      </p:sp>
      <p:sp>
        <p:nvSpPr>
          <p:cNvPr id="16" name="직사각형 12"/>
          <p:cNvSpPr/>
          <p:nvPr/>
        </p:nvSpPr>
        <p:spPr>
          <a:xfrm>
            <a:off x="576000" y="1061643"/>
            <a:ext cx="11040000" cy="0"/>
          </a:xfrm>
          <a:prstGeom prst="rect">
            <a:avLst/>
          </a:prstGeom>
          <a:solidFill>
            <a:schemeClr val="tx1">
              <a:lumMod val="75000"/>
              <a:lumOff val="25000"/>
            </a:schemeClr>
          </a:solidFill>
          <a:ln>
            <a:solidFill>
              <a:srgbClr val="1413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12" name="그림 11"/>
          <p:cNvPicPr preferRelativeResize="0">
            <a:picLocks/>
          </p:cNvPicPr>
          <p:nvPr/>
        </p:nvPicPr>
        <p:blipFill rotWithShape="1">
          <a:blip r:embed="rId2" cstate="email">
            <a:extLst>
              <a:ext uri="{28A0092B-C50C-407E-A947-70E740481C1C}">
                <a14:useLocalDpi xmlns:a14="http://schemas.microsoft.com/office/drawing/2010/main"/>
              </a:ext>
            </a:extLst>
          </a:blip>
          <a:srcRect t="43239"/>
          <a:stretch/>
        </p:blipFill>
        <p:spPr>
          <a:xfrm>
            <a:off x="1" y="6543191"/>
            <a:ext cx="12192000" cy="314810"/>
          </a:xfrm>
          <a:prstGeom prst="rect">
            <a:avLst/>
          </a:prstGeom>
        </p:spPr>
      </p:pic>
      <p:pic>
        <p:nvPicPr>
          <p:cNvPr id="18" name="Picture 7"/>
          <p:cNvPicPr>
            <a:picLocks noChangeAspect="1"/>
          </p:cNvPicPr>
          <p:nvPr/>
        </p:nvPicPr>
        <p:blipFill>
          <a:blip r:embed="rId3"/>
          <a:stretch>
            <a:fillRect/>
          </a:stretch>
        </p:blipFill>
        <p:spPr>
          <a:xfrm>
            <a:off x="11425807" y="6577057"/>
            <a:ext cx="677103" cy="242434"/>
          </a:xfrm>
          <a:prstGeom prst="rect">
            <a:avLst/>
          </a:prstGeom>
        </p:spPr>
      </p:pic>
    </p:spTree>
    <p:extLst>
      <p:ext uri="{BB962C8B-B14F-4D97-AF65-F5344CB8AC3E}">
        <p14:creationId xmlns:p14="http://schemas.microsoft.com/office/powerpoint/2010/main" val="380974210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60">
          <p15:clr>
            <a:srgbClr val="FBAE40"/>
          </p15:clr>
        </p15:guide>
        <p15:guide id="0" orient="horz" pos="2160">
          <p15:clr>
            <a:srgbClr val="FBAE40"/>
          </p15:clr>
        </p15:guide>
        <p15:guide id="2" pos="1620">
          <p15:clr>
            <a:srgbClr val="FBAE40"/>
          </p15:clr>
        </p15:guide>
        <p15:guide id="3" orient="horz" pos="37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제목만">
    <p:spTree>
      <p:nvGrpSpPr>
        <p:cNvPr id="1" name=""/>
        <p:cNvGrpSpPr/>
        <p:nvPr/>
      </p:nvGrpSpPr>
      <p:grpSpPr>
        <a:xfrm>
          <a:off x="0" y="0"/>
          <a:ext cx="0" cy="0"/>
          <a:chOff x="0" y="0"/>
          <a:chExt cx="0" cy="0"/>
        </a:xfrm>
      </p:grpSpPr>
      <p:sp>
        <p:nvSpPr>
          <p:cNvPr id="11" name="Title 1"/>
          <p:cNvSpPr>
            <a:spLocks noGrp="1"/>
          </p:cNvSpPr>
          <p:nvPr>
            <p:ph type="title"/>
          </p:nvPr>
        </p:nvSpPr>
        <p:spPr>
          <a:xfrm>
            <a:off x="815621" y="279401"/>
            <a:ext cx="10515600" cy="756000"/>
          </a:xfrm>
        </p:spPr>
        <p:txBody>
          <a:bodyPr>
            <a:normAutofit/>
          </a:bodyPr>
          <a:lstStyle>
            <a:lvl1pPr>
              <a:defRPr sz="4400" b="0">
                <a:latin typeface="나눔고딕 ExtraBold" panose="020D0904000000000000" pitchFamily="50" charset="-127"/>
                <a:ea typeface="나눔고딕 ExtraBold" panose="020D0904000000000000" pitchFamily="50" charset="-127"/>
              </a:defRPr>
            </a:lvl1pPr>
          </a:lstStyle>
          <a:p>
            <a:r>
              <a:rPr lang="ko-KR" altLang="en-US" smtClean="0"/>
              <a:t>마스터 제목 스타일 편집</a:t>
            </a:r>
            <a:endParaRPr lang="en-US" dirty="0"/>
          </a:p>
        </p:txBody>
      </p:sp>
      <p:sp>
        <p:nvSpPr>
          <p:cNvPr id="12" name="직사각형 12"/>
          <p:cNvSpPr/>
          <p:nvPr/>
        </p:nvSpPr>
        <p:spPr>
          <a:xfrm>
            <a:off x="576000" y="1061643"/>
            <a:ext cx="11040000" cy="0"/>
          </a:xfrm>
          <a:prstGeom prst="rect">
            <a:avLst/>
          </a:prstGeom>
          <a:solidFill>
            <a:schemeClr val="tx1">
              <a:lumMod val="75000"/>
              <a:lumOff val="25000"/>
            </a:schemeClr>
          </a:solidFill>
          <a:ln>
            <a:solidFill>
              <a:srgbClr val="1413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pic>
        <p:nvPicPr>
          <p:cNvPr id="10" name="그림 9"/>
          <p:cNvPicPr preferRelativeResize="0">
            <a:picLocks/>
          </p:cNvPicPr>
          <p:nvPr/>
        </p:nvPicPr>
        <p:blipFill rotWithShape="1">
          <a:blip r:embed="rId2" cstate="email">
            <a:extLst>
              <a:ext uri="{28A0092B-C50C-407E-A947-70E740481C1C}">
                <a14:useLocalDpi xmlns:a14="http://schemas.microsoft.com/office/drawing/2010/main"/>
              </a:ext>
            </a:extLst>
          </a:blip>
          <a:srcRect t="43239"/>
          <a:stretch/>
        </p:blipFill>
        <p:spPr>
          <a:xfrm>
            <a:off x="1" y="6543191"/>
            <a:ext cx="12192000" cy="314810"/>
          </a:xfrm>
          <a:prstGeom prst="rect">
            <a:avLst/>
          </a:prstGeom>
        </p:spPr>
      </p:pic>
      <p:pic>
        <p:nvPicPr>
          <p:cNvPr id="14" name="Picture 7"/>
          <p:cNvPicPr>
            <a:picLocks noChangeAspect="1"/>
          </p:cNvPicPr>
          <p:nvPr/>
        </p:nvPicPr>
        <p:blipFill>
          <a:blip r:embed="rId3"/>
          <a:stretch>
            <a:fillRect/>
          </a:stretch>
        </p:blipFill>
        <p:spPr>
          <a:xfrm>
            <a:off x="11425807" y="6577057"/>
            <a:ext cx="677103" cy="242434"/>
          </a:xfrm>
          <a:prstGeom prst="rect">
            <a:avLst/>
          </a:prstGeom>
        </p:spPr>
      </p:pic>
    </p:spTree>
    <p:extLst>
      <p:ext uri="{BB962C8B-B14F-4D97-AF65-F5344CB8AC3E}">
        <p14:creationId xmlns:p14="http://schemas.microsoft.com/office/powerpoint/2010/main" val="826912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60">
          <p15:clr>
            <a:srgbClr val="FBAE40"/>
          </p15:clr>
        </p15:guide>
        <p15:guide id="0" orient="horz" pos="2160">
          <p15:clr>
            <a:srgbClr val="FBAE40"/>
          </p15:clr>
        </p15:guide>
        <p15:guide id="2" pos="16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pic>
        <p:nvPicPr>
          <p:cNvPr id="8" name="그림 7"/>
          <p:cNvPicPr preferRelativeResize="0">
            <a:picLocks/>
          </p:cNvPicPr>
          <p:nvPr/>
        </p:nvPicPr>
        <p:blipFill rotWithShape="1">
          <a:blip r:embed="rId2" cstate="email">
            <a:extLst>
              <a:ext uri="{28A0092B-C50C-407E-A947-70E740481C1C}">
                <a14:useLocalDpi xmlns:a14="http://schemas.microsoft.com/office/drawing/2010/main"/>
              </a:ext>
            </a:extLst>
          </a:blip>
          <a:srcRect t="43239"/>
          <a:stretch/>
        </p:blipFill>
        <p:spPr>
          <a:xfrm>
            <a:off x="1" y="6543191"/>
            <a:ext cx="12192000" cy="314810"/>
          </a:xfrm>
          <a:prstGeom prst="rect">
            <a:avLst/>
          </a:prstGeom>
        </p:spPr>
      </p:pic>
      <p:pic>
        <p:nvPicPr>
          <p:cNvPr id="10" name="Picture 7"/>
          <p:cNvPicPr>
            <a:picLocks noChangeAspect="1"/>
          </p:cNvPicPr>
          <p:nvPr/>
        </p:nvPicPr>
        <p:blipFill>
          <a:blip r:embed="rId3"/>
          <a:stretch>
            <a:fillRect/>
          </a:stretch>
        </p:blipFill>
        <p:spPr>
          <a:xfrm>
            <a:off x="11425807" y="6577057"/>
            <a:ext cx="677103" cy="242434"/>
          </a:xfrm>
          <a:prstGeom prst="rect">
            <a:avLst/>
          </a:prstGeom>
        </p:spPr>
      </p:pic>
    </p:spTree>
    <p:extLst>
      <p:ext uri="{BB962C8B-B14F-4D97-AF65-F5344CB8AC3E}">
        <p14:creationId xmlns:p14="http://schemas.microsoft.com/office/powerpoint/2010/main" val="337810984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a:lvl1pPr>
          </a:lstStyle>
          <a:p>
            <a:r>
              <a:rPr lang="ko-KR" altLang="en-US" smtClean="0"/>
              <a:t>마스터 제목 스타일 편집</a:t>
            </a:r>
            <a:endParaRPr lang="en-US" dirty="0"/>
          </a:p>
        </p:txBody>
      </p:sp>
      <p:sp>
        <p:nvSpPr>
          <p:cNvPr id="3" name="Content Placeholder 2"/>
          <p:cNvSpPr>
            <a:spLocks noGrp="1"/>
          </p:cNvSpPr>
          <p:nvPr>
            <p:ph idx="1"/>
          </p:nvPr>
        </p:nvSpPr>
        <p:spPr>
          <a:xfrm>
            <a:off x="5183188" y="987429"/>
            <a:ext cx="6172200" cy="4873625"/>
          </a:xfrm>
        </p:spPr>
        <p:txBody>
          <a:bodyPr/>
          <a:lstStyle>
            <a:lvl1pPr marL="228600" indent="-228600">
              <a:buFont typeface="Wingdings" panose="05000000000000000000" pitchFamily="2" charset="2"/>
              <a:buChar char="v"/>
              <a:defRPr sz="3000"/>
            </a:lvl1pPr>
            <a:lvl2pPr marL="685800" indent="-228600">
              <a:buFont typeface="나눔고딕" panose="020D0604000000000000" pitchFamily="50" charset="-127"/>
              <a:buChar char="–"/>
              <a:defRPr sz="2400"/>
            </a:lvl2pPr>
            <a:lvl3pPr marL="1143000" indent="-228600">
              <a:buFont typeface="Wingdings" panose="05000000000000000000" pitchFamily="2" charset="2"/>
              <a:buChar char="§"/>
              <a:defRPr sz="2000"/>
            </a:lvl3pPr>
            <a:lvl4pPr marL="1600200" indent="-228600">
              <a:buFont typeface="Wingdings" panose="05000000000000000000" pitchFamily="2" charset="2"/>
              <a:buChar char="ü"/>
              <a:defRPr sz="1800"/>
            </a:lvl4pPr>
            <a:lvl5pPr>
              <a:defRPr sz="14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pic>
        <p:nvPicPr>
          <p:cNvPr id="11" name="그림 10"/>
          <p:cNvPicPr preferRelativeResize="0">
            <a:picLocks/>
          </p:cNvPicPr>
          <p:nvPr/>
        </p:nvPicPr>
        <p:blipFill rotWithShape="1">
          <a:blip r:embed="rId2" cstate="email">
            <a:extLst>
              <a:ext uri="{28A0092B-C50C-407E-A947-70E740481C1C}">
                <a14:useLocalDpi xmlns:a14="http://schemas.microsoft.com/office/drawing/2010/main"/>
              </a:ext>
            </a:extLst>
          </a:blip>
          <a:srcRect t="43239"/>
          <a:stretch/>
        </p:blipFill>
        <p:spPr>
          <a:xfrm>
            <a:off x="1" y="6543191"/>
            <a:ext cx="12192000" cy="314810"/>
          </a:xfrm>
          <a:prstGeom prst="rect">
            <a:avLst/>
          </a:prstGeom>
        </p:spPr>
      </p:pic>
      <p:pic>
        <p:nvPicPr>
          <p:cNvPr id="13" name="Picture 7"/>
          <p:cNvPicPr>
            <a:picLocks noChangeAspect="1"/>
          </p:cNvPicPr>
          <p:nvPr/>
        </p:nvPicPr>
        <p:blipFill>
          <a:blip r:embed="rId3"/>
          <a:stretch>
            <a:fillRect/>
          </a:stretch>
        </p:blipFill>
        <p:spPr>
          <a:xfrm>
            <a:off x="11425807" y="6577057"/>
            <a:ext cx="677103" cy="242434"/>
          </a:xfrm>
          <a:prstGeom prst="rect">
            <a:avLst/>
          </a:prstGeom>
        </p:spPr>
      </p:pic>
    </p:spTree>
    <p:extLst>
      <p:ext uri="{BB962C8B-B14F-4D97-AF65-F5344CB8AC3E}">
        <p14:creationId xmlns:p14="http://schemas.microsoft.com/office/powerpoint/2010/main" val="35476230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160">
          <p15:clr>
            <a:srgbClr val="FBAE40"/>
          </p15:clr>
        </p15:guide>
        <p15:guide id="0" orient="horz" pos="2160">
          <p15:clr>
            <a:srgbClr val="FBAE40"/>
          </p15:clr>
        </p15:guide>
        <p15:guide id="2" pos="1620">
          <p15:clr>
            <a:srgbClr val="FBAE40"/>
          </p15:clr>
        </p15:guide>
        <p15:guide id="3" orient="horz" pos="37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pic>
        <p:nvPicPr>
          <p:cNvPr id="11" name="그림 10"/>
          <p:cNvPicPr preferRelativeResize="0">
            <a:picLocks/>
          </p:cNvPicPr>
          <p:nvPr/>
        </p:nvPicPr>
        <p:blipFill rotWithShape="1">
          <a:blip r:embed="rId2" cstate="email">
            <a:extLst>
              <a:ext uri="{28A0092B-C50C-407E-A947-70E740481C1C}">
                <a14:useLocalDpi xmlns:a14="http://schemas.microsoft.com/office/drawing/2010/main"/>
              </a:ext>
            </a:extLst>
          </a:blip>
          <a:srcRect t="43239"/>
          <a:stretch/>
        </p:blipFill>
        <p:spPr>
          <a:xfrm>
            <a:off x="1" y="6543191"/>
            <a:ext cx="12192000" cy="314810"/>
          </a:xfrm>
          <a:prstGeom prst="rect">
            <a:avLst/>
          </a:prstGeom>
        </p:spPr>
      </p:pic>
      <p:pic>
        <p:nvPicPr>
          <p:cNvPr id="13" name="Picture 7"/>
          <p:cNvPicPr>
            <a:picLocks noChangeAspect="1"/>
          </p:cNvPicPr>
          <p:nvPr/>
        </p:nvPicPr>
        <p:blipFill>
          <a:blip r:embed="rId3"/>
          <a:stretch>
            <a:fillRect/>
          </a:stretch>
        </p:blipFill>
        <p:spPr>
          <a:xfrm>
            <a:off x="11425807" y="6577057"/>
            <a:ext cx="677103" cy="242434"/>
          </a:xfrm>
          <a:prstGeom prst="rect">
            <a:avLst/>
          </a:prstGeom>
        </p:spPr>
      </p:pic>
    </p:spTree>
    <p:extLst>
      <p:ext uri="{BB962C8B-B14F-4D97-AF65-F5344CB8AC3E}">
        <p14:creationId xmlns:p14="http://schemas.microsoft.com/office/powerpoint/2010/main" val="2327303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936000"/>
          </a:xfrm>
          <a:prstGeom prst="rect">
            <a:avLst/>
          </a:prstGeom>
        </p:spPr>
        <p:txBody>
          <a:bodyPr vert="horz" lIns="91440" tIns="45720" rIns="91440" bIns="45720" rtlCol="0" anchor="ctr">
            <a:normAutofit/>
          </a:bodyPr>
          <a:lstStyle/>
          <a:p>
            <a:r>
              <a:rPr lang="ko-KR" altLang="en-US" dirty="0" smtClean="0"/>
              <a:t>마스터 제목 스타일 편집</a:t>
            </a:r>
            <a:endParaRPr lang="en-US" dirty="0"/>
          </a:p>
        </p:txBody>
      </p:sp>
      <p:sp>
        <p:nvSpPr>
          <p:cNvPr id="3" name="Text Placeholder 2"/>
          <p:cNvSpPr>
            <a:spLocks noGrp="1"/>
          </p:cNvSpPr>
          <p:nvPr>
            <p:ph type="body" idx="1"/>
          </p:nvPr>
        </p:nvSpPr>
        <p:spPr>
          <a:xfrm>
            <a:off x="838200" y="1512353"/>
            <a:ext cx="10515600" cy="4351338"/>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dirty="0"/>
          </a:p>
        </p:txBody>
      </p:sp>
    </p:spTree>
    <p:extLst>
      <p:ext uri="{BB962C8B-B14F-4D97-AF65-F5344CB8AC3E}">
        <p14:creationId xmlns:p14="http://schemas.microsoft.com/office/powerpoint/2010/main" val="3562404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1" hangingPunct="1">
        <a:lnSpc>
          <a:spcPct val="90000"/>
        </a:lnSpc>
        <a:spcBef>
          <a:spcPct val="0"/>
        </a:spcBef>
        <a:buNone/>
        <a:defRPr sz="4400" b="0" kern="1200">
          <a:solidFill>
            <a:schemeClr val="tx1"/>
          </a:solidFill>
          <a:latin typeface="나눔고딕 ExtraBold" panose="020D0904000000000000" pitchFamily="50" charset="-127"/>
          <a:ea typeface="나눔고딕 ExtraBold" panose="020D0904000000000000" pitchFamily="50" charset="-127"/>
          <a:cs typeface="+mj-cs"/>
        </a:defRPr>
      </a:lvl1pPr>
    </p:titleStyle>
    <p:bodyStyle>
      <a:lvl1pPr marL="228600" indent="-228600" algn="l" defTabSz="914400" rtl="0" eaLnBrk="1" latinLnBrk="1" hangingPunct="1">
        <a:lnSpc>
          <a:spcPct val="90000"/>
        </a:lnSpc>
        <a:spcBef>
          <a:spcPts val="1000"/>
        </a:spcBef>
        <a:buFont typeface="Wingdings" panose="05000000000000000000" pitchFamily="2" charset="2"/>
        <a:buChar char="l"/>
        <a:defRPr sz="2400" kern="1200">
          <a:solidFill>
            <a:schemeClr val="tx1"/>
          </a:solidFill>
          <a:latin typeface="Corbel" panose="020B0503020204020204" pitchFamily="34" charset="0"/>
          <a:ea typeface="+mn-ea"/>
          <a:cs typeface="+mn-cs"/>
        </a:defRPr>
      </a:lvl1pPr>
      <a:lvl2pPr marL="685800" indent="-228600" algn="l" defTabSz="914400" rtl="0" eaLnBrk="1" latinLnBrk="1" hangingPunct="1">
        <a:lnSpc>
          <a:spcPct val="90000"/>
        </a:lnSpc>
        <a:spcBef>
          <a:spcPts val="500"/>
        </a:spcBef>
        <a:buFont typeface="나눔고딕" panose="020D0604000000000000" pitchFamily="50" charset="-127"/>
        <a:buChar char="–"/>
        <a:defRPr sz="1800" kern="1200">
          <a:solidFill>
            <a:schemeClr val="tx1"/>
          </a:solidFill>
          <a:latin typeface="Corbel" panose="020B0503020204020204" pitchFamily="34" charset="0"/>
          <a:ea typeface="+mn-ea"/>
          <a:cs typeface="+mn-cs"/>
        </a:defRPr>
      </a:lvl2pPr>
      <a:lvl3pPr marL="1143000" indent="-228600" algn="l" defTabSz="914400" rtl="0" eaLnBrk="1" latinLnBrk="1" hangingPunct="1">
        <a:lnSpc>
          <a:spcPct val="90000"/>
        </a:lnSpc>
        <a:spcBef>
          <a:spcPts val="500"/>
        </a:spcBef>
        <a:buFont typeface="Wingdings" panose="05000000000000000000" pitchFamily="2" charset="2"/>
        <a:buChar char="§"/>
        <a:defRPr sz="1600" kern="1200">
          <a:solidFill>
            <a:schemeClr val="tx1"/>
          </a:solidFill>
          <a:latin typeface="Corbel" panose="020B0503020204020204" pitchFamily="34" charset="0"/>
          <a:ea typeface="+mn-ea"/>
          <a:cs typeface="+mn-cs"/>
        </a:defRPr>
      </a:lvl3pPr>
      <a:lvl4pPr marL="1600200" indent="-228600" algn="l" defTabSz="914400" rtl="0" eaLnBrk="1" latinLnBrk="1" hangingPunct="1">
        <a:lnSpc>
          <a:spcPct val="90000"/>
        </a:lnSpc>
        <a:spcBef>
          <a:spcPts val="500"/>
        </a:spcBef>
        <a:buFont typeface="Wingdings" panose="05000000000000000000" pitchFamily="2" charset="2"/>
        <a:buChar char="ü"/>
        <a:defRPr sz="1400" kern="1200">
          <a:solidFill>
            <a:schemeClr val="tx1"/>
          </a:solidFill>
          <a:latin typeface="Corbel" panose="020B0503020204020204" pitchFamily="34" charset="0"/>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100" kern="1200">
          <a:solidFill>
            <a:schemeClr val="tx1"/>
          </a:solidFill>
          <a:latin typeface="Corbel" panose="020B0503020204020204" pitchFamily="34" charset="0"/>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160">
          <p15:clr>
            <a:srgbClr val="F26B43"/>
          </p15:clr>
        </p15:guide>
        <p15:guide id="0" orient="horz" pos="2160">
          <p15:clr>
            <a:srgbClr val="F26B43"/>
          </p15:clr>
        </p15:guide>
        <p15:guide id="2" pos="16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14.wdp"/><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jpe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jpeg"/><Relationship Id="rId10" Type="http://schemas.openxmlformats.org/officeDocument/2006/relationships/image" Target="../media/image11.jpeg"/><Relationship Id="rId19" Type="http://schemas.openxmlformats.org/officeDocument/2006/relationships/image" Target="../media/image20.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7.png"/><Relationship Id="rId18"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32.jpeg"/><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notesSlide" Target="../notesSlides/notesSlide3.xml"/><Relationship Id="rId16" Type="http://schemas.microsoft.com/office/2007/relationships/hdphoto" Target="../media/hdphoto4.wdp"/><Relationship Id="rId1" Type="http://schemas.openxmlformats.org/officeDocument/2006/relationships/slideLayout" Target="../slideLayouts/slideLayout6.xml"/><Relationship Id="rId6" Type="http://schemas.openxmlformats.org/officeDocument/2006/relationships/image" Target="../media/image31.jpeg"/><Relationship Id="rId11" Type="http://schemas.openxmlformats.org/officeDocument/2006/relationships/image" Target="../media/image35.png"/><Relationship Id="rId5" Type="http://schemas.microsoft.com/office/2007/relationships/hdphoto" Target="../media/hdphoto1.wdp"/><Relationship Id="rId15" Type="http://schemas.openxmlformats.org/officeDocument/2006/relationships/image" Target="../media/image38.png"/><Relationship Id="rId10" Type="http://schemas.microsoft.com/office/2007/relationships/hdphoto" Target="../media/hdphoto2.wdp"/><Relationship Id="rId4" Type="http://schemas.openxmlformats.org/officeDocument/2006/relationships/image" Target="../media/image30.png"/><Relationship Id="rId9" Type="http://schemas.openxmlformats.org/officeDocument/2006/relationships/image" Target="../media/image34.png"/><Relationship Id="rId1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52.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40.png"/><Relationship Id="rId5" Type="http://schemas.openxmlformats.org/officeDocument/2006/relationships/image" Target="../media/image670.png"/><Relationship Id="rId10" Type="http://schemas.openxmlformats.org/officeDocument/2006/relationships/image" Target="../media/image730.png"/><Relationship Id="rId4" Type="http://schemas.microsoft.com/office/2007/relationships/hdphoto" Target="../media/hdphoto14.wdp"/><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2.png"/><Relationship Id="rId7" Type="http://schemas.openxmlformats.org/officeDocument/2006/relationships/image" Target="../media/image7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41.png"/><Relationship Id="rId10" Type="http://schemas.openxmlformats.org/officeDocument/2006/relationships/image" Target="../media/image80.png"/><Relationship Id="rId4" Type="http://schemas.microsoft.com/office/2007/relationships/hdphoto" Target="../media/hdphoto14.wdp"/><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0.png"/><Relationship Id="rId7"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0.png"/><Relationship Id="rId9"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8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8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3.png"/><Relationship Id="rId18" Type="http://schemas.microsoft.com/office/2007/relationships/hdphoto" Target="../media/hdphoto11.wdp"/><Relationship Id="rId3" Type="http://schemas.openxmlformats.org/officeDocument/2006/relationships/image" Target="../media/image29.png"/><Relationship Id="rId7" Type="http://schemas.openxmlformats.org/officeDocument/2006/relationships/image" Target="../media/image40.png"/><Relationship Id="rId12" Type="http://schemas.microsoft.com/office/2007/relationships/hdphoto" Target="../media/hdphoto8.wdp"/><Relationship Id="rId17" Type="http://schemas.openxmlformats.org/officeDocument/2006/relationships/image" Target="../media/image45.png"/><Relationship Id="rId2" Type="http://schemas.openxmlformats.org/officeDocument/2006/relationships/notesSlide" Target="../notesSlides/notesSlide4.xml"/><Relationship Id="rId16" Type="http://schemas.microsoft.com/office/2007/relationships/hdphoto" Target="../media/hdphoto10.wdp"/><Relationship Id="rId20" Type="http://schemas.microsoft.com/office/2007/relationships/hdphoto" Target="../media/hdphoto12.wdp"/><Relationship Id="rId1" Type="http://schemas.openxmlformats.org/officeDocument/2006/relationships/slideLayout" Target="../slideLayouts/slideLayout6.xml"/><Relationship Id="rId6" Type="http://schemas.openxmlformats.org/officeDocument/2006/relationships/image" Target="../media/image33.jpeg"/><Relationship Id="rId11" Type="http://schemas.openxmlformats.org/officeDocument/2006/relationships/image" Target="../media/image42.png"/><Relationship Id="rId5" Type="http://schemas.openxmlformats.org/officeDocument/2006/relationships/image" Target="../media/image32.jpeg"/><Relationship Id="rId15" Type="http://schemas.openxmlformats.org/officeDocument/2006/relationships/image" Target="../media/image44.png"/><Relationship Id="rId10" Type="http://schemas.microsoft.com/office/2007/relationships/hdphoto" Target="../media/hdphoto7.wdp"/><Relationship Id="rId19" Type="http://schemas.openxmlformats.org/officeDocument/2006/relationships/image" Target="../media/image46.png"/><Relationship Id="rId4" Type="http://schemas.openxmlformats.org/officeDocument/2006/relationships/image" Target="../media/image31.jpeg"/><Relationship Id="rId9" Type="http://schemas.openxmlformats.org/officeDocument/2006/relationships/image" Target="../media/image41.png"/><Relationship Id="rId14" Type="http://schemas.microsoft.com/office/2007/relationships/hdphoto" Target="../media/hdphoto9.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mp4"/><Relationship Id="rId1" Type="http://schemas.openxmlformats.org/officeDocument/2006/relationships/video" Target="NULL" TargetMode="External"/><Relationship Id="rId5" Type="http://schemas.openxmlformats.org/officeDocument/2006/relationships/image" Target="../media/image8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s://sites.google.com/view/ches17illusionanddazzl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6.wdp"/><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40.png"/><Relationship Id="rId17" Type="http://schemas.microsoft.com/office/2007/relationships/hdphoto" Target="../media/hdphoto13.wdp"/><Relationship Id="rId2" Type="http://schemas.openxmlformats.org/officeDocument/2006/relationships/notesSlide" Target="../notesSlides/notesSlide5.xml"/><Relationship Id="rId16" Type="http://schemas.openxmlformats.org/officeDocument/2006/relationships/image" Target="../media/image49.png"/><Relationship Id="rId1" Type="http://schemas.openxmlformats.org/officeDocument/2006/relationships/slideLayout" Target="../slideLayouts/slideLayout6.xml"/><Relationship Id="rId6" Type="http://schemas.microsoft.com/office/2007/relationships/hdphoto" Target="../media/hdphoto11.wdp"/><Relationship Id="rId11" Type="http://schemas.openxmlformats.org/officeDocument/2006/relationships/image" Target="../media/image33.jpeg"/><Relationship Id="rId5" Type="http://schemas.openxmlformats.org/officeDocument/2006/relationships/image" Target="../media/image45.png"/><Relationship Id="rId15" Type="http://schemas.openxmlformats.org/officeDocument/2006/relationships/image" Target="../media/image48.jpeg"/><Relationship Id="rId10" Type="http://schemas.openxmlformats.org/officeDocument/2006/relationships/image" Target="../media/image32.jpeg"/><Relationship Id="rId4" Type="http://schemas.microsoft.com/office/2007/relationships/hdphoto" Target="../media/hdphoto10.wdp"/><Relationship Id="rId9" Type="http://schemas.openxmlformats.org/officeDocument/2006/relationships/image" Target="../media/image31.jpeg"/><Relationship Id="rId14" Type="http://schemas.openxmlformats.org/officeDocument/2006/relationships/image" Target="../media/image4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56.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notesSlide" Target="../notesSlides/notesSlide55.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s>
</file>

<file path=ppt/slides/_rels/slide6.xml.rels><?xml version="1.0" encoding="UTF-8" standalone="yes"?>
<Relationships xmlns="http://schemas.openxmlformats.org/package/2006/relationships"><Relationship Id="rId8" Type="http://schemas.microsoft.com/office/2007/relationships/hdphoto" Target="../media/hdphoto12.wdp"/><Relationship Id="rId13" Type="http://schemas.microsoft.com/office/2007/relationships/hdphoto" Target="../media/hdphoto6.wdp"/><Relationship Id="rId18" Type="http://schemas.microsoft.com/office/2007/relationships/hdphoto" Target="../media/hdphoto13.wdp"/><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40.png"/><Relationship Id="rId17" Type="http://schemas.openxmlformats.org/officeDocument/2006/relationships/image" Target="../media/image49.png"/><Relationship Id="rId2" Type="http://schemas.openxmlformats.org/officeDocument/2006/relationships/notesSlide" Target="../notesSlides/notesSlide6.xml"/><Relationship Id="rId16" Type="http://schemas.openxmlformats.org/officeDocument/2006/relationships/image" Target="../media/image48.jpeg"/><Relationship Id="rId1" Type="http://schemas.openxmlformats.org/officeDocument/2006/relationships/slideLayout" Target="../slideLayouts/slideLayout6.xml"/><Relationship Id="rId6" Type="http://schemas.microsoft.com/office/2007/relationships/hdphoto" Target="../media/hdphoto11.wdp"/><Relationship Id="rId11" Type="http://schemas.openxmlformats.org/officeDocument/2006/relationships/image" Target="../media/image33.jpeg"/><Relationship Id="rId5" Type="http://schemas.openxmlformats.org/officeDocument/2006/relationships/image" Target="../media/image45.png"/><Relationship Id="rId15" Type="http://schemas.openxmlformats.org/officeDocument/2006/relationships/image" Target="../media/image47.jpeg"/><Relationship Id="rId10" Type="http://schemas.openxmlformats.org/officeDocument/2006/relationships/image" Target="../media/image32.jpeg"/><Relationship Id="rId4" Type="http://schemas.microsoft.com/office/2007/relationships/hdphoto" Target="../media/hdphoto10.wdp"/><Relationship Id="rId9" Type="http://schemas.openxmlformats.org/officeDocument/2006/relationships/image" Target="../media/image31.jpeg"/><Relationship Id="rId14"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부제목 2"/>
          <p:cNvSpPr>
            <a:spLocks noGrp="1"/>
          </p:cNvSpPr>
          <p:nvPr>
            <p:ph type="subTitle" idx="1"/>
          </p:nvPr>
        </p:nvSpPr>
        <p:spPr/>
        <p:txBody>
          <a:bodyPr/>
          <a:lstStyle/>
          <a:p>
            <a:r>
              <a:rPr lang="en-US" altLang="ko-KR" dirty="0" smtClean="0"/>
              <a:t>Hocheol Shin, </a:t>
            </a:r>
            <a:r>
              <a:rPr lang="en-US" altLang="ko-KR" dirty="0" err="1" smtClean="0"/>
              <a:t>Dohyun</a:t>
            </a:r>
            <a:r>
              <a:rPr lang="en-US" altLang="ko-KR" dirty="0" smtClean="0"/>
              <a:t> Kim, </a:t>
            </a:r>
            <a:r>
              <a:rPr lang="en-US" altLang="ko-KR" dirty="0" err="1" smtClean="0"/>
              <a:t>Yujin</a:t>
            </a:r>
            <a:r>
              <a:rPr lang="en-US" altLang="ko-KR" dirty="0" smtClean="0"/>
              <a:t> Kwon, and </a:t>
            </a:r>
            <a:r>
              <a:rPr lang="en-US" altLang="ko-KR" dirty="0" err="1" smtClean="0"/>
              <a:t>Yongdae</a:t>
            </a:r>
            <a:r>
              <a:rPr lang="en-US" altLang="ko-KR" dirty="0" smtClean="0"/>
              <a:t> Kim</a:t>
            </a:r>
          </a:p>
          <a:p>
            <a:r>
              <a:rPr lang="en-US" altLang="ko-KR" dirty="0" smtClean="0"/>
              <a:t>System Security Lab.</a:t>
            </a:r>
          </a:p>
          <a:p>
            <a:r>
              <a:rPr lang="en-US" altLang="ko-KR" dirty="0" smtClean="0"/>
              <a:t>Korea Advanced Institute of Science and Technology</a:t>
            </a:r>
          </a:p>
        </p:txBody>
      </p:sp>
      <p:sp>
        <p:nvSpPr>
          <p:cNvPr id="2" name="제목 1"/>
          <p:cNvSpPr>
            <a:spLocks noGrp="1"/>
          </p:cNvSpPr>
          <p:nvPr>
            <p:ph type="ctrTitle"/>
          </p:nvPr>
        </p:nvSpPr>
        <p:spPr/>
        <p:txBody>
          <a:bodyPr>
            <a:normAutofit fontScale="90000"/>
          </a:bodyPr>
          <a:lstStyle/>
          <a:p>
            <a:r>
              <a:rPr lang="en-US" altLang="ko-KR" dirty="0"/>
              <a:t>Illusion and Dazzle: </a:t>
            </a:r>
            <a:r>
              <a:rPr lang="en-US" altLang="ko-KR" dirty="0" smtClean="0"/>
              <a:t/>
            </a:r>
            <a:br>
              <a:rPr lang="en-US" altLang="ko-KR" dirty="0" smtClean="0"/>
            </a:br>
            <a:r>
              <a:rPr lang="en-US" altLang="ko-KR" dirty="0" smtClean="0"/>
              <a:t>Adversarial </a:t>
            </a:r>
            <a:r>
              <a:rPr lang="en-US" altLang="ko-KR" dirty="0"/>
              <a:t>Optical Channel Exploits</a:t>
            </a:r>
            <a:br>
              <a:rPr lang="en-US" altLang="ko-KR" dirty="0"/>
            </a:br>
            <a:r>
              <a:rPr lang="en-US" altLang="ko-KR" dirty="0"/>
              <a:t>against </a:t>
            </a:r>
            <a:r>
              <a:rPr lang="en-US" altLang="ko-KR" dirty="0" err="1"/>
              <a:t>Lidars</a:t>
            </a:r>
            <a:r>
              <a:rPr lang="en-US" altLang="ko-KR" dirty="0"/>
              <a:t> for Automotive </a:t>
            </a:r>
            <a:r>
              <a:rPr lang="en-US" altLang="ko-KR" dirty="0" smtClean="0"/>
              <a:t>Applications</a:t>
            </a:r>
            <a:endParaRPr lang="ko-KR" altLang="en-US" dirty="0"/>
          </a:p>
        </p:txBody>
      </p:sp>
    </p:spTree>
    <p:extLst>
      <p:ext uri="{BB962C8B-B14F-4D97-AF65-F5344CB8AC3E}">
        <p14:creationId xmlns:p14="http://schemas.microsoft.com/office/powerpoint/2010/main" val="3292105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Lidar</a:t>
            </a:r>
            <a:endParaRPr lang="ko-KR" altLang="en-US" dirty="0"/>
          </a:p>
        </p:txBody>
      </p:sp>
      <p:sp>
        <p:nvSpPr>
          <p:cNvPr id="4" name="내용 개체 틀 3"/>
          <p:cNvSpPr>
            <a:spLocks noGrp="1"/>
          </p:cNvSpPr>
          <p:nvPr>
            <p:ph idx="1"/>
          </p:nvPr>
        </p:nvSpPr>
        <p:spPr>
          <a:xfrm>
            <a:off x="838199" y="1260879"/>
            <a:ext cx="10493021" cy="4752000"/>
          </a:xfrm>
        </p:spPr>
        <p:txBody>
          <a:bodyPr anchor="ctr">
            <a:normAutofit/>
          </a:bodyPr>
          <a:lstStyle/>
          <a:p>
            <a:r>
              <a:rPr lang="en-US" altLang="ko-KR" sz="3200" b="1" dirty="0"/>
              <a:t>Li</a:t>
            </a:r>
            <a:r>
              <a:rPr lang="en-US" altLang="ko-KR" sz="3200" dirty="0"/>
              <a:t>ght </a:t>
            </a:r>
            <a:r>
              <a:rPr lang="en-US" altLang="ko-KR" sz="3200" b="1" dirty="0"/>
              <a:t>D</a:t>
            </a:r>
            <a:r>
              <a:rPr lang="en-US" altLang="ko-KR" sz="3200" dirty="0"/>
              <a:t>etection </a:t>
            </a:r>
            <a:r>
              <a:rPr lang="en-US" altLang="ko-KR" sz="3200" b="1" dirty="0"/>
              <a:t>a</a:t>
            </a:r>
            <a:r>
              <a:rPr lang="en-US" altLang="ko-KR" sz="3200" dirty="0"/>
              <a:t>nd </a:t>
            </a:r>
            <a:r>
              <a:rPr lang="en-US" altLang="ko-KR" sz="3200" b="1" dirty="0"/>
              <a:t>R</a:t>
            </a:r>
            <a:r>
              <a:rPr lang="en-US" altLang="ko-KR" sz="3200" dirty="0"/>
              <a:t>anging</a:t>
            </a:r>
          </a:p>
          <a:p>
            <a:pPr lvl="1"/>
            <a:r>
              <a:rPr lang="en-US" altLang="ko-KR" sz="2800" dirty="0" err="1"/>
              <a:t>cf</a:t>
            </a:r>
            <a:r>
              <a:rPr lang="en-US" altLang="ko-KR" sz="2800" dirty="0"/>
              <a:t>) </a:t>
            </a:r>
            <a:r>
              <a:rPr lang="en-US" altLang="ko-KR" sz="2800" b="1" dirty="0"/>
              <a:t>Ra</a:t>
            </a:r>
            <a:r>
              <a:rPr lang="en-US" altLang="ko-KR" sz="2800" dirty="0"/>
              <a:t>dio </a:t>
            </a:r>
            <a:r>
              <a:rPr lang="en-US" altLang="ko-KR" sz="2800" b="1" dirty="0"/>
              <a:t>D</a:t>
            </a:r>
            <a:r>
              <a:rPr lang="en-US" altLang="ko-KR" sz="2800" dirty="0"/>
              <a:t>etection </a:t>
            </a:r>
            <a:r>
              <a:rPr lang="en-US" altLang="ko-KR" sz="2800" b="1" dirty="0"/>
              <a:t>a</a:t>
            </a:r>
            <a:r>
              <a:rPr lang="en-US" altLang="ko-KR" sz="2800" dirty="0"/>
              <a:t>nd </a:t>
            </a:r>
            <a:r>
              <a:rPr lang="en-US" altLang="ko-KR" sz="2800" b="1" dirty="0"/>
              <a:t>R</a:t>
            </a:r>
            <a:r>
              <a:rPr lang="en-US" altLang="ko-KR" sz="2800" dirty="0"/>
              <a:t>anging </a:t>
            </a:r>
            <a:r>
              <a:rPr lang="en-US" altLang="ko-KR" sz="2800" dirty="0">
                <a:sym typeface="Wingdings" panose="05000000000000000000" pitchFamily="2" charset="2"/>
              </a:rPr>
              <a:t> </a:t>
            </a:r>
            <a:r>
              <a:rPr lang="en-US" altLang="ko-KR" sz="2800" dirty="0" smtClean="0"/>
              <a:t>radar</a:t>
            </a:r>
          </a:p>
          <a:p>
            <a:endParaRPr lang="en-US" altLang="ko-KR" sz="3200" dirty="0" smtClean="0"/>
          </a:p>
          <a:p>
            <a:endParaRPr lang="en-US" altLang="ko-KR" sz="3200" dirty="0" smtClean="0"/>
          </a:p>
          <a:p>
            <a:pPr marL="457200" lvl="1" indent="0">
              <a:buNone/>
            </a:pPr>
            <a:r>
              <a:rPr lang="en-US" altLang="ko-KR" sz="2800" dirty="0" smtClean="0"/>
              <a:t> </a:t>
            </a:r>
            <a:endParaRPr lang="en-US" altLang="ko-KR" sz="2400" dirty="0" smtClean="0"/>
          </a:p>
          <a:p>
            <a:pPr lvl="2"/>
            <a:endParaRPr lang="en-US" altLang="ko-KR" sz="2400" dirty="0"/>
          </a:p>
          <a:p>
            <a:pPr lvl="2"/>
            <a:endParaRPr lang="en-US" altLang="ko-KR" sz="2400" dirty="0" smtClean="0"/>
          </a:p>
          <a:p>
            <a:pPr lvl="1"/>
            <a:endParaRPr lang="en-US" altLang="ko-KR" sz="2800" dirty="0" smtClean="0"/>
          </a:p>
        </p:txBody>
      </p:sp>
    </p:spTree>
    <p:extLst>
      <p:ext uri="{BB962C8B-B14F-4D97-AF65-F5344CB8AC3E}">
        <p14:creationId xmlns:p14="http://schemas.microsoft.com/office/powerpoint/2010/main" val="261791059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Lidar</a:t>
            </a:r>
            <a:endParaRPr lang="ko-KR" altLang="en-US" dirty="0"/>
          </a:p>
        </p:txBody>
      </p:sp>
      <p:sp>
        <p:nvSpPr>
          <p:cNvPr id="4" name="내용 개체 틀 3"/>
          <p:cNvSpPr>
            <a:spLocks noGrp="1"/>
          </p:cNvSpPr>
          <p:nvPr>
            <p:ph idx="1"/>
          </p:nvPr>
        </p:nvSpPr>
        <p:spPr>
          <a:xfrm>
            <a:off x="838199" y="1260879"/>
            <a:ext cx="10493021" cy="4752000"/>
          </a:xfrm>
        </p:spPr>
        <p:txBody>
          <a:bodyPr anchor="ctr">
            <a:normAutofit/>
          </a:bodyPr>
          <a:lstStyle/>
          <a:p>
            <a:r>
              <a:rPr lang="en-US" altLang="ko-KR" sz="3200" b="1" dirty="0"/>
              <a:t>Li</a:t>
            </a:r>
            <a:r>
              <a:rPr lang="en-US" altLang="ko-KR" sz="3200" dirty="0"/>
              <a:t>ght </a:t>
            </a:r>
            <a:r>
              <a:rPr lang="en-US" altLang="ko-KR" sz="3200" b="1" dirty="0"/>
              <a:t>D</a:t>
            </a:r>
            <a:r>
              <a:rPr lang="en-US" altLang="ko-KR" sz="3200" dirty="0"/>
              <a:t>etection </a:t>
            </a:r>
            <a:r>
              <a:rPr lang="en-US" altLang="ko-KR" sz="3200" b="1" dirty="0"/>
              <a:t>a</a:t>
            </a:r>
            <a:r>
              <a:rPr lang="en-US" altLang="ko-KR" sz="3200" dirty="0"/>
              <a:t>nd </a:t>
            </a:r>
            <a:r>
              <a:rPr lang="en-US" altLang="ko-KR" sz="3200" b="1" dirty="0"/>
              <a:t>R</a:t>
            </a:r>
            <a:r>
              <a:rPr lang="en-US" altLang="ko-KR" sz="3200" dirty="0"/>
              <a:t>anging</a:t>
            </a:r>
          </a:p>
          <a:p>
            <a:pPr lvl="1"/>
            <a:r>
              <a:rPr lang="en-US" altLang="ko-KR" sz="2800" dirty="0" err="1"/>
              <a:t>cf</a:t>
            </a:r>
            <a:r>
              <a:rPr lang="en-US" altLang="ko-KR" sz="2800" dirty="0"/>
              <a:t>) </a:t>
            </a:r>
            <a:r>
              <a:rPr lang="en-US" altLang="ko-KR" sz="2800" b="1" dirty="0"/>
              <a:t>Ra</a:t>
            </a:r>
            <a:r>
              <a:rPr lang="en-US" altLang="ko-KR" sz="2800" dirty="0"/>
              <a:t>dio </a:t>
            </a:r>
            <a:r>
              <a:rPr lang="en-US" altLang="ko-KR" sz="2800" b="1" dirty="0"/>
              <a:t>D</a:t>
            </a:r>
            <a:r>
              <a:rPr lang="en-US" altLang="ko-KR" sz="2800" dirty="0"/>
              <a:t>etection </a:t>
            </a:r>
            <a:r>
              <a:rPr lang="en-US" altLang="ko-KR" sz="2800" b="1" dirty="0"/>
              <a:t>a</a:t>
            </a:r>
            <a:r>
              <a:rPr lang="en-US" altLang="ko-KR" sz="2800" dirty="0"/>
              <a:t>nd </a:t>
            </a:r>
            <a:r>
              <a:rPr lang="en-US" altLang="ko-KR" sz="2800" b="1" dirty="0"/>
              <a:t>R</a:t>
            </a:r>
            <a:r>
              <a:rPr lang="en-US" altLang="ko-KR" sz="2800" dirty="0"/>
              <a:t>anging </a:t>
            </a:r>
            <a:r>
              <a:rPr lang="en-US" altLang="ko-KR" sz="2800" dirty="0">
                <a:sym typeface="Wingdings" panose="05000000000000000000" pitchFamily="2" charset="2"/>
              </a:rPr>
              <a:t> </a:t>
            </a:r>
            <a:r>
              <a:rPr lang="en-US" altLang="ko-KR" sz="2800" dirty="0" smtClean="0"/>
              <a:t>radar</a:t>
            </a:r>
          </a:p>
          <a:p>
            <a:endParaRPr lang="en-US" altLang="ko-KR" sz="3200" dirty="0" smtClean="0"/>
          </a:p>
          <a:p>
            <a:r>
              <a:rPr lang="en-US" altLang="ko-KR" sz="3200" dirty="0" smtClean="0"/>
              <a:t>Lots of strengths</a:t>
            </a:r>
          </a:p>
          <a:p>
            <a:pPr lvl="1"/>
            <a:r>
              <a:rPr lang="en-US" altLang="ko-KR" sz="2800" dirty="0" smtClean="0"/>
              <a:t>Source of highest spatial resolution</a:t>
            </a:r>
            <a:endParaRPr lang="en-US" altLang="ko-KR" sz="2400" dirty="0" smtClean="0"/>
          </a:p>
          <a:p>
            <a:pPr lvl="2"/>
            <a:r>
              <a:rPr lang="en-US" altLang="ko-KR" sz="2400" dirty="0" smtClean="0"/>
              <a:t>Much better than radars / ultrasonic sensors</a:t>
            </a:r>
            <a:endParaRPr lang="en-US" altLang="ko-KR" sz="2400" dirty="0"/>
          </a:p>
          <a:p>
            <a:pPr lvl="2"/>
            <a:r>
              <a:rPr lang="ko-KR" altLang="en-US" sz="2400" dirty="0" smtClean="0"/>
              <a:t>∵ </a:t>
            </a:r>
            <a:r>
              <a:rPr lang="en-US" altLang="ko-KR" sz="2400" dirty="0" smtClean="0"/>
              <a:t>Superior directivity of laser beam</a:t>
            </a:r>
          </a:p>
          <a:p>
            <a:pPr lvl="1"/>
            <a:r>
              <a:rPr lang="en-US" altLang="ko-KR" sz="2800" dirty="0" smtClean="0"/>
              <a:t>Highly autonomous platforms tend to have </a:t>
            </a:r>
            <a:r>
              <a:rPr lang="en-US" altLang="ko-KR" sz="2800" dirty="0" err="1" smtClean="0"/>
              <a:t>lidars</a:t>
            </a:r>
            <a:endParaRPr lang="en-US" altLang="ko-KR" sz="2800" dirty="0" smtClean="0"/>
          </a:p>
        </p:txBody>
      </p:sp>
    </p:spTree>
    <p:extLst>
      <p:ext uri="{BB962C8B-B14F-4D97-AF65-F5344CB8AC3E}">
        <p14:creationId xmlns:p14="http://schemas.microsoft.com/office/powerpoint/2010/main" val="413868829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Lidar </a:t>
            </a:r>
            <a:endParaRPr lang="ko-KR" altLang="en-US" dirty="0"/>
          </a:p>
        </p:txBody>
      </p:sp>
      <mc:AlternateContent xmlns:mc="http://schemas.openxmlformats.org/markup-compatibility/2006" xmlns:a14="http://schemas.microsoft.com/office/drawing/2010/main">
        <mc:Choice Requires="a14">
          <p:sp>
            <p:nvSpPr>
              <p:cNvPr id="61" name="내용 개체 틀 2"/>
              <p:cNvSpPr>
                <a:spLocks noGrp="1"/>
              </p:cNvSpPr>
              <p:nvPr>
                <p:ph idx="1"/>
              </p:nvPr>
            </p:nvSpPr>
            <p:spPr>
              <a:xfrm>
                <a:off x="815621" y="1129354"/>
                <a:ext cx="10515600" cy="5419322"/>
              </a:xfrm>
            </p:spPr>
            <p:txBody>
              <a:bodyPr>
                <a:normAutofit/>
              </a:bodyPr>
              <a:lstStyle/>
              <a:p>
                <a:r>
                  <a:rPr lang="en-US" altLang="ko-KR" sz="3600" dirty="0" smtClean="0"/>
                  <a:t>Working principle</a:t>
                </a:r>
                <a:endParaRPr lang="en-US" altLang="ko-KR" sz="3600" dirty="0"/>
              </a:p>
              <a:p>
                <a:pPr lvl="1"/>
                <a:r>
                  <a:rPr lang="en-US" altLang="ko-KR" sz="2800" dirty="0" smtClean="0"/>
                  <a:t>Similar to radars / </a:t>
                </a:r>
                <a:r>
                  <a:rPr lang="en-US" altLang="ko-KR" sz="2800" dirty="0"/>
                  <a:t>sonars </a:t>
                </a:r>
                <a:r>
                  <a:rPr lang="en-US" altLang="ko-KR" sz="2800" dirty="0" smtClean="0"/>
                  <a:t>/ </a:t>
                </a:r>
                <a:r>
                  <a:rPr lang="en-US" altLang="ko-KR" sz="2800" dirty="0"/>
                  <a:t>ultrasonic sensors </a:t>
                </a:r>
                <a:r>
                  <a:rPr lang="en-US" altLang="ko-KR" sz="2800" dirty="0" smtClean="0"/>
                  <a:t>except media</a:t>
                </a:r>
              </a:p>
              <a:p>
                <a:pPr lvl="1"/>
                <a:r>
                  <a:rPr lang="en-US" altLang="ko-KR" sz="2800" dirty="0" smtClean="0"/>
                  <a:t>Multi-layer scanning </a:t>
                </a:r>
                <a:r>
                  <a:rPr lang="en-US" altLang="ko-KR" sz="2800" dirty="0" err="1" smtClean="0"/>
                  <a:t>lidar</a:t>
                </a:r>
                <a:r>
                  <a:rPr lang="en-US" altLang="ko-KR" sz="2800" dirty="0" smtClean="0"/>
                  <a:t> </a:t>
                </a:r>
                <a14:m>
                  <m:oMath xmlns:m="http://schemas.openxmlformats.org/officeDocument/2006/math">
                    <m:r>
                      <a:rPr lang="en-US" altLang="ko-KR" sz="2800" i="1" smtClean="0">
                        <a:latin typeface="Cambria Math" panose="02040503050406030204" pitchFamily="18" charset="0"/>
                      </a:rPr>
                      <m:t>≜</m:t>
                    </m:r>
                  </m:oMath>
                </a14:m>
                <a:r>
                  <a:rPr lang="en-US" altLang="ko-KR" sz="2800" dirty="0" smtClean="0">
                    <a:sym typeface="Wingdings" panose="05000000000000000000" pitchFamily="2" charset="2"/>
                  </a:rPr>
                  <a:t> rotating 3D-mapping </a:t>
                </a:r>
                <a:r>
                  <a:rPr lang="en-US" altLang="ko-KR" sz="2800" dirty="0" err="1" smtClean="0">
                    <a:sym typeface="Wingdings" panose="05000000000000000000" pitchFamily="2" charset="2"/>
                  </a:rPr>
                  <a:t>lidar</a:t>
                </a:r>
                <a:endParaRPr lang="en-US" altLang="ko-KR" dirty="0" smtClean="0"/>
              </a:p>
            </p:txBody>
          </p:sp>
        </mc:Choice>
        <mc:Fallback xmlns="">
          <p:sp>
            <p:nvSpPr>
              <p:cNvPr id="61" name="내용 개체 틀 2"/>
              <p:cNvSpPr>
                <a:spLocks noGrp="1" noRot="1" noChangeAspect="1" noMove="1" noResize="1" noEditPoints="1" noAdjustHandles="1" noChangeArrowheads="1" noChangeShapeType="1" noTextEdit="1"/>
              </p:cNvSpPr>
              <p:nvPr>
                <p:ph idx="1"/>
              </p:nvPr>
            </p:nvSpPr>
            <p:spPr>
              <a:xfrm>
                <a:off x="815621" y="1129354"/>
                <a:ext cx="10515600" cy="5419322"/>
              </a:xfrm>
              <a:blipFill>
                <a:blip r:embed="rId3"/>
                <a:stretch>
                  <a:fillRect l="-1565" t="-270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341151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Lidar</a:t>
            </a:r>
            <a:endParaRPr lang="ko-KR" altLang="en-US" dirty="0"/>
          </a:p>
        </p:txBody>
      </p:sp>
      <mc:AlternateContent xmlns:mc="http://schemas.openxmlformats.org/markup-compatibility/2006" xmlns:a14="http://schemas.microsoft.com/office/drawing/2010/main">
        <mc:Choice Requires="a14">
          <p:sp>
            <p:nvSpPr>
              <p:cNvPr id="61" name="내용 개체 틀 2"/>
              <p:cNvSpPr>
                <a:spLocks noGrp="1"/>
              </p:cNvSpPr>
              <p:nvPr>
                <p:ph idx="1"/>
              </p:nvPr>
            </p:nvSpPr>
            <p:spPr>
              <a:xfrm>
                <a:off x="815621" y="1129354"/>
                <a:ext cx="10515600" cy="5419322"/>
              </a:xfrm>
            </p:spPr>
            <p:txBody>
              <a:bodyPr>
                <a:normAutofit/>
              </a:bodyPr>
              <a:lstStyle/>
              <a:p>
                <a:r>
                  <a:rPr lang="en-US" altLang="ko-KR" sz="3600" dirty="0" smtClean="0"/>
                  <a:t>Working principle</a:t>
                </a:r>
                <a:endParaRPr lang="en-US" altLang="ko-KR" sz="3600" dirty="0"/>
              </a:p>
              <a:p>
                <a:pPr lvl="1"/>
                <a:r>
                  <a:rPr lang="en-US" altLang="ko-KR" sz="2800" dirty="0" smtClean="0"/>
                  <a:t>Similar to radars / </a:t>
                </a:r>
                <a:r>
                  <a:rPr lang="en-US" altLang="ko-KR" sz="2800" dirty="0"/>
                  <a:t>sonars </a:t>
                </a:r>
                <a:r>
                  <a:rPr lang="en-US" altLang="ko-KR" sz="2800" dirty="0" smtClean="0"/>
                  <a:t>/ </a:t>
                </a:r>
                <a:r>
                  <a:rPr lang="en-US" altLang="ko-KR" sz="2800" dirty="0"/>
                  <a:t>ultrasonic sensors </a:t>
                </a:r>
                <a:r>
                  <a:rPr lang="en-US" altLang="ko-KR" sz="2800" dirty="0" smtClean="0"/>
                  <a:t>except media</a:t>
                </a:r>
              </a:p>
              <a:p>
                <a:pPr lvl="1"/>
                <a:r>
                  <a:rPr lang="en-US" altLang="ko-KR" sz="2800" dirty="0" smtClean="0"/>
                  <a:t>Multi-layer scanning </a:t>
                </a:r>
                <a:r>
                  <a:rPr lang="en-US" altLang="ko-KR" sz="2800" dirty="0" err="1" smtClean="0"/>
                  <a:t>lidar</a:t>
                </a:r>
                <a:r>
                  <a:rPr lang="en-US" altLang="ko-KR" sz="2800" dirty="0" smtClean="0"/>
                  <a:t> </a:t>
                </a:r>
                <a14:m>
                  <m:oMath xmlns:m="http://schemas.openxmlformats.org/officeDocument/2006/math">
                    <m:r>
                      <a:rPr lang="en-US" altLang="ko-KR" sz="2800" i="1" smtClean="0">
                        <a:latin typeface="Cambria Math" panose="02040503050406030204" pitchFamily="18" charset="0"/>
                      </a:rPr>
                      <m:t>≜</m:t>
                    </m:r>
                  </m:oMath>
                </a14:m>
                <a:r>
                  <a:rPr lang="en-US" altLang="ko-KR" sz="2800" dirty="0" smtClean="0">
                    <a:sym typeface="Wingdings" panose="05000000000000000000" pitchFamily="2" charset="2"/>
                  </a:rPr>
                  <a:t> rotating 3D-mapping </a:t>
                </a:r>
                <a:r>
                  <a:rPr lang="en-US" altLang="ko-KR" sz="2800" dirty="0" err="1" smtClean="0">
                    <a:sym typeface="Wingdings" panose="05000000000000000000" pitchFamily="2" charset="2"/>
                  </a:rPr>
                  <a:t>lidar</a:t>
                </a:r>
                <a:endParaRPr lang="en-US" altLang="ko-KR" dirty="0" smtClean="0"/>
              </a:p>
            </p:txBody>
          </p:sp>
        </mc:Choice>
        <mc:Fallback xmlns="">
          <p:sp>
            <p:nvSpPr>
              <p:cNvPr id="61" name="내용 개체 틀 2"/>
              <p:cNvSpPr>
                <a:spLocks noGrp="1" noRot="1" noChangeAspect="1" noMove="1" noResize="1" noEditPoints="1" noAdjustHandles="1" noChangeArrowheads="1" noChangeShapeType="1" noTextEdit="1"/>
              </p:cNvSpPr>
              <p:nvPr>
                <p:ph idx="1"/>
              </p:nvPr>
            </p:nvSpPr>
            <p:spPr>
              <a:xfrm>
                <a:off x="815621" y="1129354"/>
                <a:ext cx="10515600" cy="5419322"/>
              </a:xfrm>
              <a:blipFill>
                <a:blip r:embed="rId3"/>
                <a:stretch>
                  <a:fillRect l="-1565" t="-2700"/>
                </a:stretch>
              </a:blipFill>
            </p:spPr>
            <p:txBody>
              <a:bodyPr/>
              <a:lstStyle/>
              <a:p>
                <a:r>
                  <a:rPr lang="ko-KR" altLang="en-US">
                    <a:noFill/>
                  </a:rPr>
                  <a:t> </a:t>
                </a:r>
              </a:p>
            </p:txBody>
          </p:sp>
        </mc:Fallback>
      </mc:AlternateContent>
      <p:pic>
        <p:nvPicPr>
          <p:cNvPr id="60" name="그림 59"/>
          <p:cNvPicPr>
            <a:picLocks noChangeAspect="1"/>
          </p:cNvPicPr>
          <p:nvPr/>
        </p:nvPicPr>
        <p:blipFill>
          <a:blip r:embed="rId4">
            <a:extLst>
              <a:ext uri="{BEBA8EAE-BF5A-486C-A8C5-ECC9F3942E4B}">
                <a14:imgProps xmlns:a14="http://schemas.microsoft.com/office/drawing/2010/main">
                  <a14:imgLayer r:embed="rId5">
                    <a14:imgEffect>
                      <a14:backgroundRemoval t="680" b="98980" l="880" r="98768">
                        <a14:foregroundMark x1="20599" y1="37415" x2="29754" y2="36735"/>
                      </a14:backgroundRemoval>
                    </a14:imgEffect>
                  </a14:imgLayer>
                </a14:imgProps>
              </a:ext>
              <a:ext uri="{28A0092B-C50C-407E-A947-70E740481C1C}">
                <a14:useLocalDpi xmlns:a14="http://schemas.microsoft.com/office/drawing/2010/main" val="0"/>
              </a:ext>
            </a:extLst>
          </a:blip>
          <a:stretch>
            <a:fillRect/>
          </a:stretch>
        </p:blipFill>
        <p:spPr>
          <a:xfrm>
            <a:off x="5782532" y="4020319"/>
            <a:ext cx="4120623" cy="2132857"/>
          </a:xfrm>
          <a:prstGeom prst="rect">
            <a:avLst/>
          </a:prstGeom>
        </p:spPr>
      </p:pic>
      <p:cxnSp>
        <p:nvCxnSpPr>
          <p:cNvPr id="62" name="직선 연결선 61"/>
          <p:cNvCxnSpPr/>
          <p:nvPr/>
        </p:nvCxnSpPr>
        <p:spPr>
          <a:xfrm>
            <a:off x="2608036" y="4911930"/>
            <a:ext cx="2152756" cy="0"/>
          </a:xfrm>
          <a:prstGeom prst="line">
            <a:avLst/>
          </a:prstGeom>
          <a:ln w="127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63" name="직선 화살표 연결선 62"/>
          <p:cNvCxnSpPr/>
          <p:nvPr/>
        </p:nvCxnSpPr>
        <p:spPr>
          <a:xfrm>
            <a:off x="2951401" y="5763306"/>
            <a:ext cx="2555428" cy="332474"/>
          </a:xfrm>
          <a:prstGeom prst="straightConnector1">
            <a:avLst/>
          </a:prstGeom>
          <a:ln>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4" name="직선 화살표 연결선 63"/>
          <p:cNvCxnSpPr>
            <a:endCxn id="75" idx="2"/>
          </p:cNvCxnSpPr>
          <p:nvPr/>
        </p:nvCxnSpPr>
        <p:spPr>
          <a:xfrm flipV="1">
            <a:off x="2947893" y="4822832"/>
            <a:ext cx="4493514" cy="942748"/>
          </a:xfrm>
          <a:prstGeom prst="straightConnector1">
            <a:avLst/>
          </a:prstGeom>
          <a:ln>
            <a:headEnd type="none"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65" name="그룹 64"/>
          <p:cNvGrpSpPr/>
          <p:nvPr/>
        </p:nvGrpSpPr>
        <p:grpSpPr>
          <a:xfrm>
            <a:off x="2938776" y="4779121"/>
            <a:ext cx="3981594" cy="988311"/>
            <a:chOff x="2938776" y="4210161"/>
            <a:chExt cx="3981594" cy="988311"/>
          </a:xfrm>
        </p:grpSpPr>
        <p:cxnSp>
          <p:nvCxnSpPr>
            <p:cNvPr id="66" name="직선 화살표 연결선 65"/>
            <p:cNvCxnSpPr>
              <a:endCxn id="77" idx="2"/>
            </p:cNvCxnSpPr>
            <p:nvPr/>
          </p:nvCxnSpPr>
          <p:spPr>
            <a:xfrm flipV="1">
              <a:off x="2952407" y="5194347"/>
              <a:ext cx="2413010" cy="4125"/>
            </a:xfrm>
            <a:prstGeom prst="straightConnector1">
              <a:avLst/>
            </a:prstGeom>
            <a:ln>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7" name="직선 화살표 연결선 66"/>
            <p:cNvCxnSpPr/>
            <p:nvPr/>
          </p:nvCxnSpPr>
          <p:spPr>
            <a:xfrm flipV="1">
              <a:off x="2948135" y="4902189"/>
              <a:ext cx="3239556" cy="290823"/>
            </a:xfrm>
            <a:prstGeom prst="straightConnector1">
              <a:avLst/>
            </a:prstGeom>
            <a:ln>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8" name="직선 화살표 연결선 67"/>
            <p:cNvCxnSpPr/>
            <p:nvPr/>
          </p:nvCxnSpPr>
          <p:spPr>
            <a:xfrm flipV="1">
              <a:off x="2938776" y="4210161"/>
              <a:ext cx="3981594" cy="984185"/>
            </a:xfrm>
            <a:prstGeom prst="straightConnector1">
              <a:avLst/>
            </a:prstGeom>
            <a:ln>
              <a:headEnd type="none"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69" name="그룹 68"/>
          <p:cNvGrpSpPr/>
          <p:nvPr/>
        </p:nvGrpSpPr>
        <p:grpSpPr>
          <a:xfrm>
            <a:off x="2942441" y="4720757"/>
            <a:ext cx="3591644" cy="1042549"/>
            <a:chOff x="2942441" y="4151797"/>
            <a:chExt cx="3591644" cy="1042549"/>
          </a:xfrm>
        </p:grpSpPr>
        <p:cxnSp>
          <p:nvCxnSpPr>
            <p:cNvPr id="70" name="직선 화살표 연결선 69"/>
            <p:cNvCxnSpPr/>
            <p:nvPr/>
          </p:nvCxnSpPr>
          <p:spPr>
            <a:xfrm flipV="1">
              <a:off x="2946683" y="4897379"/>
              <a:ext cx="1933131" cy="296967"/>
            </a:xfrm>
            <a:prstGeom prst="straightConnector1">
              <a:avLst/>
            </a:prstGeom>
            <a:ln>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1" name="직선 화살표 연결선 70"/>
            <p:cNvCxnSpPr/>
            <p:nvPr/>
          </p:nvCxnSpPr>
          <p:spPr>
            <a:xfrm flipV="1">
              <a:off x="2942441" y="4677619"/>
              <a:ext cx="2938400" cy="512271"/>
            </a:xfrm>
            <a:prstGeom prst="straightConnector1">
              <a:avLst/>
            </a:prstGeom>
            <a:ln>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2" name="직선 화살표 연결선 71"/>
            <p:cNvCxnSpPr/>
            <p:nvPr/>
          </p:nvCxnSpPr>
          <p:spPr>
            <a:xfrm flipV="1">
              <a:off x="2947689" y="4151797"/>
              <a:ext cx="3586396" cy="1042549"/>
            </a:xfrm>
            <a:prstGeom prst="straightConnector1">
              <a:avLst/>
            </a:prstGeom>
            <a:ln>
              <a:headEnd type="none"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73" name="타원 72"/>
          <p:cNvSpPr/>
          <p:nvPr/>
        </p:nvSpPr>
        <p:spPr>
          <a:xfrm>
            <a:off x="5500847" y="6071658"/>
            <a:ext cx="72827" cy="728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74" name="타원 73"/>
          <p:cNvSpPr/>
          <p:nvPr/>
        </p:nvSpPr>
        <p:spPr>
          <a:xfrm>
            <a:off x="6733086" y="5448202"/>
            <a:ext cx="72827" cy="728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75" name="타원 74"/>
          <p:cNvSpPr/>
          <p:nvPr/>
        </p:nvSpPr>
        <p:spPr>
          <a:xfrm>
            <a:off x="7441407" y="4786418"/>
            <a:ext cx="72827" cy="728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grpSp>
        <p:nvGrpSpPr>
          <p:cNvPr id="76" name="그룹 75"/>
          <p:cNvGrpSpPr/>
          <p:nvPr/>
        </p:nvGrpSpPr>
        <p:grpSpPr>
          <a:xfrm>
            <a:off x="5365417" y="4728053"/>
            <a:ext cx="1628673" cy="1071667"/>
            <a:chOff x="5365417" y="4159093"/>
            <a:chExt cx="1628673" cy="1071667"/>
          </a:xfrm>
        </p:grpSpPr>
        <p:sp>
          <p:nvSpPr>
            <p:cNvPr id="77" name="타원 76"/>
            <p:cNvSpPr/>
            <p:nvPr/>
          </p:nvSpPr>
          <p:spPr>
            <a:xfrm>
              <a:off x="5365417" y="5157933"/>
              <a:ext cx="72827" cy="728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78" name="타원 77"/>
            <p:cNvSpPr/>
            <p:nvPr/>
          </p:nvSpPr>
          <p:spPr>
            <a:xfrm>
              <a:off x="6196851" y="4854384"/>
              <a:ext cx="72827" cy="728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79" name="타원 78"/>
            <p:cNvSpPr/>
            <p:nvPr/>
          </p:nvSpPr>
          <p:spPr>
            <a:xfrm>
              <a:off x="6921263" y="4159093"/>
              <a:ext cx="72827" cy="728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grpSp>
      <p:grpSp>
        <p:nvGrpSpPr>
          <p:cNvPr id="80" name="그룹 79"/>
          <p:cNvGrpSpPr/>
          <p:nvPr/>
        </p:nvGrpSpPr>
        <p:grpSpPr>
          <a:xfrm>
            <a:off x="4877737" y="4647929"/>
            <a:ext cx="1738335" cy="852071"/>
            <a:chOff x="4877737" y="4078969"/>
            <a:chExt cx="1738335" cy="852071"/>
          </a:xfrm>
        </p:grpSpPr>
        <p:sp>
          <p:nvSpPr>
            <p:cNvPr id="81" name="타원 80"/>
            <p:cNvSpPr/>
            <p:nvPr/>
          </p:nvSpPr>
          <p:spPr>
            <a:xfrm>
              <a:off x="4877737" y="4858213"/>
              <a:ext cx="72827" cy="728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82" name="타원 81"/>
            <p:cNvSpPr/>
            <p:nvPr/>
          </p:nvSpPr>
          <p:spPr>
            <a:xfrm>
              <a:off x="5881847" y="4639098"/>
              <a:ext cx="72827" cy="728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83" name="타원 82"/>
            <p:cNvSpPr/>
            <p:nvPr/>
          </p:nvSpPr>
          <p:spPr>
            <a:xfrm>
              <a:off x="6543245" y="4078969"/>
              <a:ext cx="72827" cy="7282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grpSp>
      <p:cxnSp>
        <p:nvCxnSpPr>
          <p:cNvPr id="84" name="직선 연결선 83"/>
          <p:cNvCxnSpPr/>
          <p:nvPr/>
        </p:nvCxnSpPr>
        <p:spPr>
          <a:xfrm>
            <a:off x="2210072" y="4521536"/>
            <a:ext cx="1558834" cy="834049"/>
          </a:xfrm>
          <a:prstGeom prst="line">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grpSp>
        <p:nvGrpSpPr>
          <p:cNvPr id="85" name="그룹 84"/>
          <p:cNvGrpSpPr/>
          <p:nvPr/>
        </p:nvGrpSpPr>
        <p:grpSpPr>
          <a:xfrm>
            <a:off x="3520118" y="4455446"/>
            <a:ext cx="887267" cy="598478"/>
            <a:chOff x="3520118" y="3886486"/>
            <a:chExt cx="887267" cy="598478"/>
          </a:xfrm>
        </p:grpSpPr>
        <p:sp>
          <p:nvSpPr>
            <p:cNvPr id="86" name="타원 85"/>
            <p:cNvSpPr/>
            <p:nvPr/>
          </p:nvSpPr>
          <p:spPr>
            <a:xfrm>
              <a:off x="3520118" y="4452870"/>
              <a:ext cx="32094" cy="320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87" name="타원 86"/>
            <p:cNvSpPr/>
            <p:nvPr/>
          </p:nvSpPr>
          <p:spPr>
            <a:xfrm>
              <a:off x="4375291" y="3886486"/>
              <a:ext cx="32094" cy="320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grpSp>
      <p:sp>
        <p:nvSpPr>
          <p:cNvPr id="88" name="타원 87"/>
          <p:cNvSpPr/>
          <p:nvPr/>
        </p:nvSpPr>
        <p:spPr>
          <a:xfrm>
            <a:off x="4064116" y="4746473"/>
            <a:ext cx="32094" cy="320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grpSp>
        <p:nvGrpSpPr>
          <p:cNvPr id="89" name="그룹 88"/>
          <p:cNvGrpSpPr/>
          <p:nvPr/>
        </p:nvGrpSpPr>
        <p:grpSpPr>
          <a:xfrm>
            <a:off x="3460436" y="4429725"/>
            <a:ext cx="717730" cy="472267"/>
            <a:chOff x="3460436" y="3860765"/>
            <a:chExt cx="717730" cy="472267"/>
          </a:xfrm>
        </p:grpSpPr>
        <p:sp>
          <p:nvSpPr>
            <p:cNvPr id="90" name="타원 89"/>
            <p:cNvSpPr/>
            <p:nvPr/>
          </p:nvSpPr>
          <p:spPr>
            <a:xfrm>
              <a:off x="3460436" y="4300938"/>
              <a:ext cx="32094" cy="320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91" name="타원 90"/>
            <p:cNvSpPr/>
            <p:nvPr/>
          </p:nvSpPr>
          <p:spPr>
            <a:xfrm>
              <a:off x="3802191" y="4137217"/>
              <a:ext cx="32094" cy="320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92" name="타원 91"/>
            <p:cNvSpPr/>
            <p:nvPr/>
          </p:nvSpPr>
          <p:spPr>
            <a:xfrm>
              <a:off x="4146072" y="3860765"/>
              <a:ext cx="32094" cy="320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grpSp>
      <p:grpSp>
        <p:nvGrpSpPr>
          <p:cNvPr id="93" name="그룹 92"/>
          <p:cNvGrpSpPr/>
          <p:nvPr/>
        </p:nvGrpSpPr>
        <p:grpSpPr>
          <a:xfrm>
            <a:off x="3245523" y="4394416"/>
            <a:ext cx="766057" cy="375494"/>
            <a:chOff x="3245523" y="3825456"/>
            <a:chExt cx="766057" cy="375494"/>
          </a:xfrm>
        </p:grpSpPr>
        <p:sp>
          <p:nvSpPr>
            <p:cNvPr id="94" name="타원 93"/>
            <p:cNvSpPr/>
            <p:nvPr/>
          </p:nvSpPr>
          <p:spPr>
            <a:xfrm>
              <a:off x="3245523" y="4168856"/>
              <a:ext cx="32094" cy="320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95" name="타원 94"/>
            <p:cNvSpPr/>
            <p:nvPr/>
          </p:nvSpPr>
          <p:spPr>
            <a:xfrm>
              <a:off x="3688018" y="4072296"/>
              <a:ext cx="32094" cy="320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96" name="타원 95"/>
            <p:cNvSpPr/>
            <p:nvPr/>
          </p:nvSpPr>
          <p:spPr>
            <a:xfrm>
              <a:off x="3979486" y="3825456"/>
              <a:ext cx="32094" cy="320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grpSp>
      <p:cxnSp>
        <p:nvCxnSpPr>
          <p:cNvPr id="97" name="직선 연결선 96"/>
          <p:cNvCxnSpPr/>
          <p:nvPr/>
        </p:nvCxnSpPr>
        <p:spPr>
          <a:xfrm>
            <a:off x="2943334" y="3629038"/>
            <a:ext cx="0" cy="2134269"/>
          </a:xfrm>
          <a:prstGeom prst="line">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8" name="TextBox 97"/>
              <p:cNvSpPr txBox="1"/>
              <p:nvPr/>
            </p:nvSpPr>
            <p:spPr>
              <a:xfrm>
                <a:off x="5486594" y="5810793"/>
                <a:ext cx="132384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𝑙</m:t>
                      </m:r>
                      <m:r>
                        <a:rPr lang="en-US" altLang="ko-KR" b="0" i="1" smtClean="0">
                          <a:latin typeface="Cambria Math" panose="02040503050406030204" pitchFamily="18" charset="0"/>
                        </a:rPr>
                        <m:t>=</m:t>
                      </m:r>
                      <m:r>
                        <a:rPr lang="en-US" altLang="ko-KR" b="0" i="1" smtClean="0">
                          <a:latin typeface="Cambria Math" panose="02040503050406030204" pitchFamily="18" charset="0"/>
                        </a:rPr>
                        <m:t>𝑐</m:t>
                      </m:r>
                      <m:f>
                        <m:fPr>
                          <m:type m:val="lin"/>
                          <m:ctrlPr>
                            <a:rPr lang="en-US" altLang="ko-KR" b="0" i="1" smtClean="0">
                              <a:latin typeface="Cambria Math" panose="02040503050406030204" pitchFamily="18" charset="0"/>
                            </a:rPr>
                          </m:ctrlPr>
                        </m:fPr>
                        <m:num>
                          <m:r>
                            <a:rPr lang="en-US" altLang="ko-KR" i="1">
                              <a:latin typeface="Cambria Math" panose="02040503050406030204" pitchFamily="18" charset="0"/>
                              <a:ea typeface="Cambria Math" panose="02040503050406030204" pitchFamily="18" charset="0"/>
                            </a:rPr>
                            <m:t>∆</m:t>
                          </m:r>
                          <m:r>
                            <a:rPr lang="en-US" altLang="ko-KR" i="1">
                              <a:latin typeface="Cambria Math" panose="02040503050406030204" pitchFamily="18" charset="0"/>
                              <a:ea typeface="Cambria Math" panose="02040503050406030204" pitchFamily="18" charset="0"/>
                            </a:rPr>
                            <m:t>𝑡</m:t>
                          </m:r>
                          <m:r>
                            <m:rPr>
                              <m:nor/>
                            </m:rPr>
                            <a:rPr lang="ko-KR" altLang="en-US" dirty="0"/>
                            <m:t> </m:t>
                          </m:r>
                        </m:num>
                        <m:den>
                          <m:r>
                            <a:rPr lang="en-US" altLang="ko-KR" b="0" i="1" smtClean="0">
                              <a:latin typeface="Cambria Math" panose="02040503050406030204" pitchFamily="18" charset="0"/>
                            </a:rPr>
                            <m:t>2</m:t>
                          </m:r>
                        </m:den>
                      </m:f>
                    </m:oMath>
                  </m:oMathPara>
                </a14:m>
                <a:endParaRPr lang="ko-KR" altLang="en-US" dirty="0"/>
              </a:p>
            </p:txBody>
          </p:sp>
        </mc:Choice>
        <mc:Fallback xmlns="">
          <p:sp>
            <p:nvSpPr>
              <p:cNvPr id="98" name="TextBox 97"/>
              <p:cNvSpPr txBox="1">
                <a:spLocks noRot="1" noChangeAspect="1" noMove="1" noResize="1" noEditPoints="1" noAdjustHandles="1" noChangeArrowheads="1" noChangeShapeType="1" noTextEdit="1"/>
              </p:cNvSpPr>
              <p:nvPr/>
            </p:nvSpPr>
            <p:spPr>
              <a:xfrm>
                <a:off x="5486594" y="5810793"/>
                <a:ext cx="1323840" cy="369332"/>
              </a:xfrm>
              <a:prstGeom prst="rect">
                <a:avLst/>
              </a:prstGeom>
              <a:blipFill>
                <a:blip r:embed="rId6"/>
                <a:stretch>
                  <a:fillRect t="-116393" r="-35945" b="-17541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99" name="TextBox 98"/>
              <p:cNvSpPr txBox="1"/>
              <p:nvPr/>
            </p:nvSpPr>
            <p:spPr>
              <a:xfrm>
                <a:off x="5486928" y="5565243"/>
                <a:ext cx="40182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𝑡</m:t>
                      </m:r>
                    </m:oMath>
                  </m:oMathPara>
                </a14:m>
                <a:endParaRPr lang="ko-KR" altLang="en-US" dirty="0"/>
              </a:p>
            </p:txBody>
          </p:sp>
        </mc:Choice>
        <mc:Fallback xmlns="">
          <p:sp>
            <p:nvSpPr>
              <p:cNvPr id="99" name="TextBox 98"/>
              <p:cNvSpPr txBox="1">
                <a:spLocks noRot="1" noChangeAspect="1" noMove="1" noResize="1" noEditPoints="1" noAdjustHandles="1" noChangeArrowheads="1" noChangeShapeType="1" noTextEdit="1"/>
              </p:cNvSpPr>
              <p:nvPr/>
            </p:nvSpPr>
            <p:spPr>
              <a:xfrm>
                <a:off x="5486928" y="5565243"/>
                <a:ext cx="401820" cy="369332"/>
              </a:xfrm>
              <a:prstGeom prst="rect">
                <a:avLst/>
              </a:prstGeom>
              <a:blipFill>
                <a:blip r:embed="rId7"/>
                <a:stretch>
                  <a:fillRect/>
                </a:stretch>
              </a:blipFill>
            </p:spPr>
            <p:txBody>
              <a:bodyPr/>
              <a:lstStyle/>
              <a:p>
                <a:r>
                  <a:rPr lang="ko-KR" altLang="en-US">
                    <a:noFill/>
                  </a:rPr>
                  <a:t> </a:t>
                </a:r>
              </a:p>
            </p:txBody>
          </p:sp>
        </mc:Fallback>
      </mc:AlternateContent>
      <p:cxnSp>
        <p:nvCxnSpPr>
          <p:cNvPr id="100" name="직선 화살표 연결선 99"/>
          <p:cNvCxnSpPr>
            <a:endCxn id="74" idx="2"/>
          </p:cNvCxnSpPr>
          <p:nvPr/>
        </p:nvCxnSpPr>
        <p:spPr>
          <a:xfrm flipV="1">
            <a:off x="2946683" y="5484616"/>
            <a:ext cx="3786403" cy="282166"/>
          </a:xfrm>
          <a:prstGeom prst="straightConnector1">
            <a:avLst/>
          </a:prstGeom>
          <a:ln>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1" name="직선 화살표 연결선 100"/>
          <p:cNvCxnSpPr/>
          <p:nvPr/>
        </p:nvCxnSpPr>
        <p:spPr>
          <a:xfrm flipH="1">
            <a:off x="3573191" y="5495243"/>
            <a:ext cx="3159002" cy="225001"/>
          </a:xfrm>
          <a:prstGeom prst="straightConnector1">
            <a:avLst/>
          </a:prstGeom>
          <a:ln w="127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2" name="직선 화살표 연결선 101"/>
          <p:cNvCxnSpPr/>
          <p:nvPr/>
        </p:nvCxnSpPr>
        <p:spPr>
          <a:xfrm flipH="1" flipV="1">
            <a:off x="3573191" y="5855334"/>
            <a:ext cx="1913404" cy="252351"/>
          </a:xfrm>
          <a:prstGeom prst="straightConnector1">
            <a:avLst/>
          </a:prstGeom>
          <a:ln w="127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3" name="직선 화살표 연결선 102"/>
          <p:cNvCxnSpPr>
            <a:stCxn id="75" idx="2"/>
          </p:cNvCxnSpPr>
          <p:nvPr/>
        </p:nvCxnSpPr>
        <p:spPr>
          <a:xfrm flipH="1">
            <a:off x="3559880" y="4822832"/>
            <a:ext cx="3881527" cy="813964"/>
          </a:xfrm>
          <a:prstGeom prst="straightConnector1">
            <a:avLst/>
          </a:prstGeom>
          <a:ln w="127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104" name="그룹 103"/>
          <p:cNvGrpSpPr/>
          <p:nvPr/>
        </p:nvGrpSpPr>
        <p:grpSpPr>
          <a:xfrm>
            <a:off x="3551026" y="4790215"/>
            <a:ext cx="3380902" cy="980357"/>
            <a:chOff x="3551026" y="4221255"/>
            <a:chExt cx="3380902" cy="980357"/>
          </a:xfrm>
        </p:grpSpPr>
        <p:cxnSp>
          <p:nvCxnSpPr>
            <p:cNvPr id="105" name="직선 화살표 연결선 104"/>
            <p:cNvCxnSpPr>
              <a:stCxn id="77" idx="2"/>
            </p:cNvCxnSpPr>
            <p:nvPr/>
          </p:nvCxnSpPr>
          <p:spPr>
            <a:xfrm flipH="1">
              <a:off x="3572297" y="5194347"/>
              <a:ext cx="1793120" cy="7265"/>
            </a:xfrm>
            <a:prstGeom prst="straightConnector1">
              <a:avLst/>
            </a:prstGeom>
            <a:ln w="127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6" name="직선 화살표 연결선 105"/>
            <p:cNvCxnSpPr>
              <a:stCxn id="78" idx="2"/>
            </p:cNvCxnSpPr>
            <p:nvPr/>
          </p:nvCxnSpPr>
          <p:spPr>
            <a:xfrm flipH="1">
              <a:off x="3560554" y="4890798"/>
              <a:ext cx="2636297" cy="244114"/>
            </a:xfrm>
            <a:prstGeom prst="straightConnector1">
              <a:avLst/>
            </a:prstGeom>
            <a:ln w="127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7" name="직선 화살표 연결선 106"/>
            <p:cNvCxnSpPr>
              <a:stCxn id="79" idx="3"/>
            </p:cNvCxnSpPr>
            <p:nvPr/>
          </p:nvCxnSpPr>
          <p:spPr>
            <a:xfrm flipH="1">
              <a:off x="3551026" y="4221255"/>
              <a:ext cx="3380902" cy="818412"/>
            </a:xfrm>
            <a:prstGeom prst="straightConnector1">
              <a:avLst/>
            </a:prstGeom>
            <a:ln w="127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108" name="그룹 107"/>
          <p:cNvGrpSpPr/>
          <p:nvPr/>
        </p:nvGrpSpPr>
        <p:grpSpPr>
          <a:xfrm>
            <a:off x="3555911" y="4712392"/>
            <a:ext cx="2985842" cy="952978"/>
            <a:chOff x="3555911" y="4143432"/>
            <a:chExt cx="2985842" cy="952978"/>
          </a:xfrm>
        </p:grpSpPr>
        <p:cxnSp>
          <p:nvCxnSpPr>
            <p:cNvPr id="109" name="직선 화살표 연결선 108"/>
            <p:cNvCxnSpPr/>
            <p:nvPr/>
          </p:nvCxnSpPr>
          <p:spPr>
            <a:xfrm flipH="1">
              <a:off x="3562261" y="4143432"/>
              <a:ext cx="2979492" cy="873603"/>
            </a:xfrm>
            <a:prstGeom prst="straightConnector1">
              <a:avLst/>
            </a:prstGeom>
            <a:ln w="127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10" name="직선 화살표 연결선 109"/>
            <p:cNvCxnSpPr>
              <a:stCxn id="82" idx="2"/>
            </p:cNvCxnSpPr>
            <p:nvPr/>
          </p:nvCxnSpPr>
          <p:spPr>
            <a:xfrm flipH="1">
              <a:off x="3568611" y="4675512"/>
              <a:ext cx="2313236" cy="401848"/>
            </a:xfrm>
            <a:prstGeom prst="straightConnector1">
              <a:avLst/>
            </a:prstGeom>
            <a:ln w="127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11" name="직선 화살표 연결선 110"/>
            <p:cNvCxnSpPr>
              <a:stCxn id="81" idx="2"/>
            </p:cNvCxnSpPr>
            <p:nvPr/>
          </p:nvCxnSpPr>
          <p:spPr>
            <a:xfrm flipH="1">
              <a:off x="3555911" y="4894627"/>
              <a:ext cx="1321826" cy="201783"/>
            </a:xfrm>
            <a:prstGeom prst="straightConnector1">
              <a:avLst/>
            </a:prstGeom>
            <a:ln w="12700">
              <a:solidFill>
                <a:srgbClr val="FFC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grpSp>
      <p:grpSp>
        <p:nvGrpSpPr>
          <p:cNvPr id="112" name="그룹 111"/>
          <p:cNvGrpSpPr/>
          <p:nvPr/>
        </p:nvGrpSpPr>
        <p:grpSpPr>
          <a:xfrm>
            <a:off x="2317675" y="5146266"/>
            <a:ext cx="1242204" cy="1096854"/>
            <a:chOff x="3519575" y="2508493"/>
            <a:chExt cx="1242204" cy="1096854"/>
          </a:xfrm>
        </p:grpSpPr>
        <p:sp>
          <p:nvSpPr>
            <p:cNvPr id="113" name="원통 112"/>
            <p:cNvSpPr/>
            <p:nvPr/>
          </p:nvSpPr>
          <p:spPr>
            <a:xfrm>
              <a:off x="3519575" y="3048677"/>
              <a:ext cx="1242203" cy="556670"/>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4" name="원통 113"/>
            <p:cNvSpPr/>
            <p:nvPr/>
          </p:nvSpPr>
          <p:spPr>
            <a:xfrm>
              <a:off x="3519576" y="2685332"/>
              <a:ext cx="1242203" cy="673418"/>
            </a:xfrm>
            <a:prstGeom prst="can">
              <a:avLst>
                <a:gd name="adj" fmla="val 3635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5" name="원통 114"/>
            <p:cNvSpPr/>
            <p:nvPr/>
          </p:nvSpPr>
          <p:spPr>
            <a:xfrm>
              <a:off x="3519575" y="2508493"/>
              <a:ext cx="1242203" cy="433114"/>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16" name="원호 115"/>
          <p:cNvSpPr/>
          <p:nvPr/>
        </p:nvSpPr>
        <p:spPr>
          <a:xfrm>
            <a:off x="2417762" y="5197201"/>
            <a:ext cx="1069290" cy="118973"/>
          </a:xfrm>
          <a:prstGeom prst="arc">
            <a:avLst>
              <a:gd name="adj1" fmla="val 21078325"/>
              <a:gd name="adj2" fmla="val 11168664"/>
            </a:avLst>
          </a:prstGeom>
          <a:ln w="12700">
            <a:solidFill>
              <a:srgbClr val="FF0000"/>
            </a:solid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sp>
        <p:nvSpPr>
          <p:cNvPr id="3" name="모서리가 둥근 직사각형 2"/>
          <p:cNvSpPr/>
          <p:nvPr/>
        </p:nvSpPr>
        <p:spPr>
          <a:xfrm>
            <a:off x="3878149" y="4578488"/>
            <a:ext cx="395805" cy="3805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4760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ipe(right)">
                                      <p:cBhvr>
                                        <p:cTn id="16" dur="500"/>
                                        <p:tgtEl>
                                          <p:spTgt spid="101"/>
                                        </p:tgtEl>
                                      </p:cBhvr>
                                    </p:animEffect>
                                  </p:childTnLst>
                                </p:cTn>
                              </p:par>
                              <p:par>
                                <p:cTn id="17" presetID="10" presetClass="exit" presetSubtype="0" fill="hold" nodeType="withEffect">
                                  <p:stCondLst>
                                    <p:cond delay="0"/>
                                  </p:stCondLst>
                                  <p:childTnLst>
                                    <p:animEffect transition="out" filter="fade">
                                      <p:cBhvr>
                                        <p:cTn id="18" dur="500"/>
                                        <p:tgtEl>
                                          <p:spTgt spid="100"/>
                                        </p:tgtEl>
                                      </p:cBhvr>
                                    </p:animEffect>
                                    <p:set>
                                      <p:cBhvr>
                                        <p:cTn id="19" dur="1" fill="hold">
                                          <p:stCondLst>
                                            <p:cond delay="499"/>
                                          </p:stCondLst>
                                        </p:cTn>
                                        <p:tgtEl>
                                          <p:spTgt spid="100"/>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fade">
                                      <p:cBhvr>
                                        <p:cTn id="23" dur="500"/>
                                        <p:tgtEl>
                                          <p:spTgt spid="99"/>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5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wipe(left)">
                                      <p:cBhvr>
                                        <p:cTn id="40" dur="500"/>
                                        <p:tgtEl>
                                          <p:spTgt spid="63"/>
                                        </p:tgtEl>
                                      </p:cBhvr>
                                    </p:animEffec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22" presetClass="entr" presetSubtype="8"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left)">
                                      <p:cBhvr>
                                        <p:cTn id="46" dur="500"/>
                                        <p:tgtEl>
                                          <p:spTgt spid="64"/>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500"/>
                                        <p:tgtEl>
                                          <p:spTgt spid="75"/>
                                        </p:tgtEl>
                                      </p:cBhvr>
                                    </p:animEffect>
                                  </p:childTnLst>
                                </p:cTn>
                              </p:par>
                              <p:par>
                                <p:cTn id="54" presetID="22" presetClass="entr" presetSubtype="2" fill="hold" nodeType="withEffect">
                                  <p:stCondLst>
                                    <p:cond delay="0"/>
                                  </p:stCondLst>
                                  <p:childTnLst>
                                    <p:set>
                                      <p:cBhvr>
                                        <p:cTn id="55" dur="1" fill="hold">
                                          <p:stCondLst>
                                            <p:cond delay="0"/>
                                          </p:stCondLst>
                                        </p:cTn>
                                        <p:tgtEl>
                                          <p:spTgt spid="102"/>
                                        </p:tgtEl>
                                        <p:attrNameLst>
                                          <p:attrName>style.visibility</p:attrName>
                                        </p:attrNameLst>
                                      </p:cBhvr>
                                      <p:to>
                                        <p:strVal val="visible"/>
                                      </p:to>
                                    </p:set>
                                    <p:animEffect transition="in" filter="wipe(right)">
                                      <p:cBhvr>
                                        <p:cTn id="56" dur="500"/>
                                        <p:tgtEl>
                                          <p:spTgt spid="102"/>
                                        </p:tgtEl>
                                      </p:cBhvr>
                                    </p:animEffect>
                                  </p:childTnLst>
                                </p:cTn>
                              </p:par>
                              <p:par>
                                <p:cTn id="57" presetID="10" presetClass="exit" presetSubtype="0" fill="hold" nodeType="withEffect">
                                  <p:stCondLst>
                                    <p:cond delay="0"/>
                                  </p:stCondLst>
                                  <p:childTnLst>
                                    <p:animEffect transition="out" filter="fade">
                                      <p:cBhvr>
                                        <p:cTn id="58" dur="500"/>
                                        <p:tgtEl>
                                          <p:spTgt spid="63"/>
                                        </p:tgtEl>
                                      </p:cBhvr>
                                    </p:animEffect>
                                    <p:set>
                                      <p:cBhvr>
                                        <p:cTn id="59" dur="1" fill="hold">
                                          <p:stCondLst>
                                            <p:cond delay="499"/>
                                          </p:stCondLst>
                                        </p:cTn>
                                        <p:tgtEl>
                                          <p:spTgt spid="63"/>
                                        </p:tgtEl>
                                        <p:attrNameLst>
                                          <p:attrName>style.visibility</p:attrName>
                                        </p:attrNameLst>
                                      </p:cBhvr>
                                      <p:to>
                                        <p:strVal val="hidden"/>
                                      </p:to>
                                    </p:set>
                                  </p:childTnLst>
                                </p:cTn>
                              </p:par>
                              <p:par>
                                <p:cTn id="60" presetID="22" presetClass="entr" presetSubtype="2" fill="hold" nodeType="with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wipe(right)">
                                      <p:cBhvr>
                                        <p:cTn id="62" dur="500"/>
                                        <p:tgtEl>
                                          <p:spTgt spid="103"/>
                                        </p:tgtEl>
                                      </p:cBhvr>
                                    </p:animEffect>
                                  </p:childTnLst>
                                </p:cTn>
                              </p:par>
                              <p:par>
                                <p:cTn id="63" presetID="10" presetClass="exit" presetSubtype="0" fill="hold" nodeType="withEffect">
                                  <p:stCondLst>
                                    <p:cond delay="0"/>
                                  </p:stCondLst>
                                  <p:childTnLst>
                                    <p:animEffect transition="out" filter="fade">
                                      <p:cBhvr>
                                        <p:cTn id="64" dur="500"/>
                                        <p:tgtEl>
                                          <p:spTgt spid="64"/>
                                        </p:tgtEl>
                                      </p:cBhvr>
                                    </p:animEffect>
                                    <p:set>
                                      <p:cBhvr>
                                        <p:cTn id="65" dur="1" fill="hold">
                                          <p:stCondLst>
                                            <p:cond delay="499"/>
                                          </p:stCondLst>
                                        </p:cTn>
                                        <p:tgtEl>
                                          <p:spTgt spid="64"/>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85"/>
                                        </p:tgtEl>
                                        <p:attrNameLst>
                                          <p:attrName>style.visibility</p:attrName>
                                        </p:attrNameLst>
                                      </p:cBhvr>
                                      <p:to>
                                        <p:strVal val="visible"/>
                                      </p:to>
                                    </p:set>
                                    <p:animEffect transition="in" filter="fade">
                                      <p:cBhvr>
                                        <p:cTn id="68" dur="500"/>
                                        <p:tgtEl>
                                          <p:spTgt spid="8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16"/>
                                        </p:tgtEl>
                                        <p:attrNameLst>
                                          <p:attrName>style.visibility</p:attrName>
                                        </p:attrNameLst>
                                      </p:cBhvr>
                                      <p:to>
                                        <p:strVal val="visible"/>
                                      </p:to>
                                    </p:set>
                                    <p:animEffect transition="in" filter="fade">
                                      <p:cBhvr>
                                        <p:cTn id="73" dur="500"/>
                                        <p:tgtEl>
                                          <p:spTgt spid="116"/>
                                        </p:tgtEl>
                                      </p:cBhvr>
                                    </p:animEffect>
                                  </p:childTnLst>
                                </p:cTn>
                              </p:par>
                            </p:childTnLst>
                          </p:cTn>
                        </p:par>
                        <p:par>
                          <p:cTn id="74" fill="hold">
                            <p:stCondLst>
                              <p:cond delay="500"/>
                            </p:stCondLst>
                            <p:childTnLst>
                              <p:par>
                                <p:cTn id="75" presetID="10" presetClass="exit" presetSubtype="0" fill="hold" nodeType="afterEffect">
                                  <p:stCondLst>
                                    <p:cond delay="0"/>
                                  </p:stCondLst>
                                  <p:childTnLst>
                                    <p:animEffect transition="out" filter="fade">
                                      <p:cBhvr>
                                        <p:cTn id="76" dur="500"/>
                                        <p:tgtEl>
                                          <p:spTgt spid="100"/>
                                        </p:tgtEl>
                                      </p:cBhvr>
                                    </p:animEffect>
                                    <p:set>
                                      <p:cBhvr>
                                        <p:cTn id="77" dur="1" fill="hold">
                                          <p:stCondLst>
                                            <p:cond delay="499"/>
                                          </p:stCondLst>
                                        </p:cTn>
                                        <p:tgtEl>
                                          <p:spTgt spid="10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74"/>
                                        </p:tgtEl>
                                      </p:cBhvr>
                                    </p:animEffect>
                                    <p:set>
                                      <p:cBhvr>
                                        <p:cTn id="80" dur="1" fill="hold">
                                          <p:stCondLst>
                                            <p:cond delay="499"/>
                                          </p:stCondLst>
                                        </p:cTn>
                                        <p:tgtEl>
                                          <p:spTgt spid="7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01"/>
                                        </p:tgtEl>
                                      </p:cBhvr>
                                    </p:animEffect>
                                    <p:set>
                                      <p:cBhvr>
                                        <p:cTn id="83" dur="1" fill="hold">
                                          <p:stCondLst>
                                            <p:cond delay="499"/>
                                          </p:stCondLst>
                                        </p:cTn>
                                        <p:tgtEl>
                                          <p:spTgt spid="10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73"/>
                                        </p:tgtEl>
                                      </p:cBhvr>
                                    </p:animEffect>
                                    <p:set>
                                      <p:cBhvr>
                                        <p:cTn id="86" dur="1" fill="hold">
                                          <p:stCondLst>
                                            <p:cond delay="499"/>
                                          </p:stCondLst>
                                        </p:cTn>
                                        <p:tgtEl>
                                          <p:spTgt spid="7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75"/>
                                        </p:tgtEl>
                                      </p:cBhvr>
                                    </p:animEffect>
                                    <p:set>
                                      <p:cBhvr>
                                        <p:cTn id="89" dur="1" fill="hold">
                                          <p:stCondLst>
                                            <p:cond delay="499"/>
                                          </p:stCondLst>
                                        </p:cTn>
                                        <p:tgtEl>
                                          <p:spTgt spid="7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02"/>
                                        </p:tgtEl>
                                      </p:cBhvr>
                                    </p:animEffect>
                                    <p:set>
                                      <p:cBhvr>
                                        <p:cTn id="92" dur="1" fill="hold">
                                          <p:stCondLst>
                                            <p:cond delay="499"/>
                                          </p:stCondLst>
                                        </p:cTn>
                                        <p:tgtEl>
                                          <p:spTgt spid="10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03"/>
                                        </p:tgtEl>
                                      </p:cBhvr>
                                    </p:animEffect>
                                    <p:set>
                                      <p:cBhvr>
                                        <p:cTn id="95" dur="1" fill="hold">
                                          <p:stCondLst>
                                            <p:cond delay="499"/>
                                          </p:stCondLst>
                                        </p:cTn>
                                        <p:tgtEl>
                                          <p:spTgt spid="10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63"/>
                                        </p:tgtEl>
                                      </p:cBhvr>
                                    </p:animEffect>
                                    <p:set>
                                      <p:cBhvr>
                                        <p:cTn id="98" dur="1" fill="hold">
                                          <p:stCondLst>
                                            <p:cond delay="499"/>
                                          </p:stCondLst>
                                        </p:cTn>
                                        <p:tgtEl>
                                          <p:spTgt spid="63"/>
                                        </p:tgtEl>
                                        <p:attrNameLst>
                                          <p:attrName>style.visibility</p:attrName>
                                        </p:attrNameLst>
                                      </p:cBhvr>
                                      <p:to>
                                        <p:strVal val="hidden"/>
                                      </p:to>
                                    </p:set>
                                  </p:childTnLst>
                                </p:cTn>
                              </p:par>
                              <p:par>
                                <p:cTn id="99" presetID="22" presetClass="entr" presetSubtype="8" fill="hold"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wipe(left)">
                                      <p:cBhvr>
                                        <p:cTn id="101" dur="500"/>
                                        <p:tgtEl>
                                          <p:spTgt spid="65"/>
                                        </p:tgtEl>
                                      </p:cBhvr>
                                    </p:animEffect>
                                  </p:childTnLst>
                                </p:cTn>
                              </p:par>
                            </p:childTnLst>
                          </p:cTn>
                        </p:par>
                        <p:par>
                          <p:cTn id="102" fill="hold">
                            <p:stCondLst>
                              <p:cond delay="1000"/>
                            </p:stCondLst>
                            <p:childTnLst>
                              <p:par>
                                <p:cTn id="103" presetID="10" presetClass="entr" presetSubtype="0" fill="hold" nodeType="afterEffect">
                                  <p:stCondLst>
                                    <p:cond delay="0"/>
                                  </p:stCondLst>
                                  <p:childTnLst>
                                    <p:set>
                                      <p:cBhvr>
                                        <p:cTn id="104" dur="1" fill="hold">
                                          <p:stCondLst>
                                            <p:cond delay="0"/>
                                          </p:stCondLst>
                                        </p:cTn>
                                        <p:tgtEl>
                                          <p:spTgt spid="76"/>
                                        </p:tgtEl>
                                        <p:attrNameLst>
                                          <p:attrName>style.visibility</p:attrName>
                                        </p:attrNameLst>
                                      </p:cBhvr>
                                      <p:to>
                                        <p:strVal val="visible"/>
                                      </p:to>
                                    </p:set>
                                    <p:animEffect transition="in" filter="fade">
                                      <p:cBhvr>
                                        <p:cTn id="105" dur="500"/>
                                        <p:tgtEl>
                                          <p:spTgt spid="76"/>
                                        </p:tgtEl>
                                      </p:cBhvr>
                                    </p:animEffect>
                                  </p:childTnLst>
                                </p:cTn>
                              </p:par>
                              <p:par>
                                <p:cTn id="106" presetID="22" presetClass="entr" presetSubtype="2" fill="hold" nodeType="withEffect">
                                  <p:stCondLst>
                                    <p:cond delay="0"/>
                                  </p:stCondLst>
                                  <p:childTnLst>
                                    <p:set>
                                      <p:cBhvr>
                                        <p:cTn id="107" dur="1" fill="hold">
                                          <p:stCondLst>
                                            <p:cond delay="0"/>
                                          </p:stCondLst>
                                        </p:cTn>
                                        <p:tgtEl>
                                          <p:spTgt spid="104"/>
                                        </p:tgtEl>
                                        <p:attrNameLst>
                                          <p:attrName>style.visibility</p:attrName>
                                        </p:attrNameLst>
                                      </p:cBhvr>
                                      <p:to>
                                        <p:strVal val="visible"/>
                                      </p:to>
                                    </p:set>
                                    <p:animEffect transition="in" filter="wipe(right)">
                                      <p:cBhvr>
                                        <p:cTn id="108" dur="500"/>
                                        <p:tgtEl>
                                          <p:spTgt spid="104"/>
                                        </p:tgtEl>
                                      </p:cBhvr>
                                    </p:animEffect>
                                  </p:childTnLst>
                                </p:cTn>
                              </p:par>
                              <p:par>
                                <p:cTn id="109" presetID="10" presetClass="exit" presetSubtype="0" fill="hold" nodeType="withEffect">
                                  <p:stCondLst>
                                    <p:cond delay="0"/>
                                  </p:stCondLst>
                                  <p:childTnLst>
                                    <p:animEffect transition="out" filter="fade">
                                      <p:cBhvr>
                                        <p:cTn id="110" dur="500"/>
                                        <p:tgtEl>
                                          <p:spTgt spid="65"/>
                                        </p:tgtEl>
                                      </p:cBhvr>
                                    </p:animEffect>
                                    <p:set>
                                      <p:cBhvr>
                                        <p:cTn id="111" dur="1" fill="hold">
                                          <p:stCondLst>
                                            <p:cond delay="499"/>
                                          </p:stCondLst>
                                        </p:cTn>
                                        <p:tgtEl>
                                          <p:spTgt spid="65"/>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89"/>
                                        </p:tgtEl>
                                        <p:attrNameLst>
                                          <p:attrName>style.visibility</p:attrName>
                                        </p:attrNameLst>
                                      </p:cBhvr>
                                      <p:to>
                                        <p:strVal val="visible"/>
                                      </p:to>
                                    </p:set>
                                    <p:animEffect transition="in" filter="fade">
                                      <p:cBhvr>
                                        <p:cTn id="114" dur="500"/>
                                        <p:tgtEl>
                                          <p:spTgt spid="89"/>
                                        </p:tgtEl>
                                      </p:cBhvr>
                                    </p:animEffect>
                                  </p:childTnLst>
                                </p:cTn>
                              </p:par>
                            </p:childTnLst>
                          </p:cTn>
                        </p:par>
                        <p:par>
                          <p:cTn id="115" fill="hold">
                            <p:stCondLst>
                              <p:cond delay="1500"/>
                            </p:stCondLst>
                            <p:childTnLst>
                              <p:par>
                                <p:cTn id="116" presetID="10" presetClass="exit" presetSubtype="0" fill="hold" nodeType="afterEffect">
                                  <p:stCondLst>
                                    <p:cond delay="0"/>
                                  </p:stCondLst>
                                  <p:childTnLst>
                                    <p:animEffect transition="out" filter="fade">
                                      <p:cBhvr>
                                        <p:cTn id="117" dur="500"/>
                                        <p:tgtEl>
                                          <p:spTgt spid="76"/>
                                        </p:tgtEl>
                                      </p:cBhvr>
                                    </p:animEffect>
                                    <p:set>
                                      <p:cBhvr>
                                        <p:cTn id="118" dur="1" fill="hold">
                                          <p:stCondLst>
                                            <p:cond delay="499"/>
                                          </p:stCondLst>
                                        </p:cTn>
                                        <p:tgtEl>
                                          <p:spTgt spid="76"/>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104"/>
                                        </p:tgtEl>
                                      </p:cBhvr>
                                    </p:animEffect>
                                    <p:set>
                                      <p:cBhvr>
                                        <p:cTn id="121" dur="1" fill="hold">
                                          <p:stCondLst>
                                            <p:cond delay="499"/>
                                          </p:stCondLst>
                                        </p:cTn>
                                        <p:tgtEl>
                                          <p:spTgt spid="104"/>
                                        </p:tgtEl>
                                        <p:attrNameLst>
                                          <p:attrName>style.visibility</p:attrName>
                                        </p:attrNameLst>
                                      </p:cBhvr>
                                      <p:to>
                                        <p:strVal val="hidden"/>
                                      </p:to>
                                    </p:set>
                                  </p:childTnLst>
                                </p:cTn>
                              </p:par>
                              <p:par>
                                <p:cTn id="122" presetID="22" presetClass="entr" presetSubtype="8" fill="hold" nodeType="withEffect">
                                  <p:stCondLst>
                                    <p:cond delay="0"/>
                                  </p:stCondLst>
                                  <p:childTnLst>
                                    <p:set>
                                      <p:cBhvr>
                                        <p:cTn id="123" dur="1" fill="hold">
                                          <p:stCondLst>
                                            <p:cond delay="0"/>
                                          </p:stCondLst>
                                        </p:cTn>
                                        <p:tgtEl>
                                          <p:spTgt spid="69"/>
                                        </p:tgtEl>
                                        <p:attrNameLst>
                                          <p:attrName>style.visibility</p:attrName>
                                        </p:attrNameLst>
                                      </p:cBhvr>
                                      <p:to>
                                        <p:strVal val="visible"/>
                                      </p:to>
                                    </p:set>
                                    <p:animEffect transition="in" filter="wipe(left)">
                                      <p:cBhvr>
                                        <p:cTn id="124" dur="500"/>
                                        <p:tgtEl>
                                          <p:spTgt spid="69"/>
                                        </p:tgtEl>
                                      </p:cBhvr>
                                    </p:animEffect>
                                  </p:childTnLst>
                                </p:cTn>
                              </p:par>
                            </p:childTnLst>
                          </p:cTn>
                        </p:par>
                        <p:par>
                          <p:cTn id="125" fill="hold">
                            <p:stCondLst>
                              <p:cond delay="2000"/>
                            </p:stCondLst>
                            <p:childTnLst>
                              <p:par>
                                <p:cTn id="126" presetID="10" presetClass="entr" presetSubtype="0" fill="hold" nodeType="afterEffect">
                                  <p:stCondLst>
                                    <p:cond delay="0"/>
                                  </p:stCondLst>
                                  <p:childTnLst>
                                    <p:set>
                                      <p:cBhvr>
                                        <p:cTn id="127" dur="1" fill="hold">
                                          <p:stCondLst>
                                            <p:cond delay="0"/>
                                          </p:stCondLst>
                                        </p:cTn>
                                        <p:tgtEl>
                                          <p:spTgt spid="80"/>
                                        </p:tgtEl>
                                        <p:attrNameLst>
                                          <p:attrName>style.visibility</p:attrName>
                                        </p:attrNameLst>
                                      </p:cBhvr>
                                      <p:to>
                                        <p:strVal val="visible"/>
                                      </p:to>
                                    </p:set>
                                    <p:animEffect transition="in" filter="fade">
                                      <p:cBhvr>
                                        <p:cTn id="128" dur="500"/>
                                        <p:tgtEl>
                                          <p:spTgt spid="80"/>
                                        </p:tgtEl>
                                      </p:cBhvr>
                                    </p:animEffect>
                                  </p:childTnLst>
                                </p:cTn>
                              </p:par>
                              <p:par>
                                <p:cTn id="129" presetID="22" presetClass="entr" presetSubtype="2" fill="hold" nodeType="withEffect">
                                  <p:stCondLst>
                                    <p:cond delay="0"/>
                                  </p:stCondLst>
                                  <p:childTnLst>
                                    <p:set>
                                      <p:cBhvr>
                                        <p:cTn id="130" dur="1" fill="hold">
                                          <p:stCondLst>
                                            <p:cond delay="0"/>
                                          </p:stCondLst>
                                        </p:cTn>
                                        <p:tgtEl>
                                          <p:spTgt spid="108"/>
                                        </p:tgtEl>
                                        <p:attrNameLst>
                                          <p:attrName>style.visibility</p:attrName>
                                        </p:attrNameLst>
                                      </p:cBhvr>
                                      <p:to>
                                        <p:strVal val="visible"/>
                                      </p:to>
                                    </p:set>
                                    <p:animEffect transition="in" filter="wipe(right)">
                                      <p:cBhvr>
                                        <p:cTn id="131" dur="500"/>
                                        <p:tgtEl>
                                          <p:spTgt spid="108"/>
                                        </p:tgtEl>
                                      </p:cBhvr>
                                    </p:animEffect>
                                  </p:childTnLst>
                                </p:cTn>
                              </p:par>
                              <p:par>
                                <p:cTn id="132" presetID="10" presetClass="exit" presetSubtype="0" fill="hold" nodeType="withEffect">
                                  <p:stCondLst>
                                    <p:cond delay="0"/>
                                  </p:stCondLst>
                                  <p:childTnLst>
                                    <p:animEffect transition="out" filter="fade">
                                      <p:cBhvr>
                                        <p:cTn id="133" dur="500"/>
                                        <p:tgtEl>
                                          <p:spTgt spid="69"/>
                                        </p:tgtEl>
                                      </p:cBhvr>
                                    </p:animEffect>
                                    <p:set>
                                      <p:cBhvr>
                                        <p:cTn id="134" dur="1" fill="hold">
                                          <p:stCondLst>
                                            <p:cond delay="499"/>
                                          </p:stCondLst>
                                        </p:cTn>
                                        <p:tgtEl>
                                          <p:spTgt spid="69"/>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93"/>
                                        </p:tgtEl>
                                        <p:attrNameLst>
                                          <p:attrName>style.visibility</p:attrName>
                                        </p:attrNameLst>
                                      </p:cBhvr>
                                      <p:to>
                                        <p:strVal val="visible"/>
                                      </p:to>
                                    </p:set>
                                    <p:animEffect transition="in" filter="fade">
                                      <p:cBhvr>
                                        <p:cTn id="13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4" grpId="0" animBg="1"/>
      <p:bldP spid="74" grpId="1" animBg="1"/>
      <p:bldP spid="75" grpId="0" animBg="1"/>
      <p:bldP spid="75" grpId="1" animBg="1"/>
      <p:bldP spid="88" grpId="0" animBg="1"/>
      <p:bldP spid="98" grpId="0"/>
      <p:bldP spid="99" grpId="0"/>
      <p:bldP spid="116" grpId="0" animBg="1"/>
      <p:bldP spid="3" grpId="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184967" y="1129354"/>
                <a:ext cx="10515600" cy="5419322"/>
              </a:xfrm>
            </p:spPr>
            <p:txBody>
              <a:bodyPr>
                <a:normAutofit/>
              </a:bodyPr>
              <a:lstStyle/>
              <a:p>
                <a:pPr>
                  <a:lnSpc>
                    <a:spcPct val="100000"/>
                  </a:lnSpc>
                </a:pPr>
                <a:r>
                  <a:rPr lang="en-US" altLang="ko-KR" sz="4000" dirty="0" smtClean="0"/>
                  <a:t>Important parameters</a:t>
                </a:r>
              </a:p>
              <a:p>
                <a:pPr lvl="1">
                  <a:lnSpc>
                    <a:spcPct val="100000"/>
                  </a:lnSpc>
                </a:pPr>
                <a:r>
                  <a:rPr lang="en-US" altLang="ko-KR" sz="3200" dirty="0" smtClean="0"/>
                  <a:t>Pulse repetition </a:t>
                </a:r>
                <a:r>
                  <a:rPr lang="en-US" altLang="ko-KR" sz="3200" dirty="0"/>
                  <a:t>t</a:t>
                </a:r>
                <a:r>
                  <a:rPr lang="en-US" altLang="ko-KR" sz="3200" dirty="0" smtClean="0"/>
                  <a:t>ime (PRT, </a:t>
                </a:r>
                <a14:m>
                  <m:oMath xmlns:m="http://schemas.openxmlformats.org/officeDocument/2006/math">
                    <m:r>
                      <a:rPr lang="en-US" altLang="ko-KR" sz="3200" b="0" i="1" smtClean="0">
                        <a:latin typeface="Cambria Math" panose="02040503050406030204" pitchFamily="18" charset="0"/>
                      </a:rPr>
                      <m:t>𝑇</m:t>
                    </m:r>
                  </m:oMath>
                </a14:m>
                <a:r>
                  <a:rPr lang="en-US" altLang="ko-KR" sz="3200" dirty="0" smtClean="0"/>
                  <a:t>)</a:t>
                </a: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184967" y="1129354"/>
                <a:ext cx="10515600" cy="5419322"/>
              </a:xfrm>
              <a:blipFill>
                <a:blip r:embed="rId3"/>
                <a:stretch>
                  <a:fillRect l="-1855" t="-2025"/>
                </a:stretch>
              </a:blipFill>
            </p:spPr>
            <p:txBody>
              <a:bodyPr/>
              <a:lstStyle/>
              <a:p>
                <a:r>
                  <a:rPr lang="ko-KR" altLang="en-US">
                    <a:noFill/>
                  </a:rPr>
                  <a:t> </a:t>
                </a:r>
              </a:p>
            </p:txBody>
          </p:sp>
        </mc:Fallback>
      </mc:AlternateContent>
      <p:sp>
        <p:nvSpPr>
          <p:cNvPr id="2" name="제목 1"/>
          <p:cNvSpPr>
            <a:spLocks noGrp="1"/>
          </p:cNvSpPr>
          <p:nvPr>
            <p:ph type="title"/>
          </p:nvPr>
        </p:nvSpPr>
        <p:spPr/>
        <p:txBody>
          <a:bodyPr/>
          <a:lstStyle/>
          <a:p>
            <a:r>
              <a:rPr lang="en-US" altLang="ko-KR" dirty="0" smtClean="0"/>
              <a:t>Lidar</a:t>
            </a:r>
            <a:endParaRPr lang="ko-KR" altLang="en-US" dirty="0"/>
          </a:p>
        </p:txBody>
      </p:sp>
      <p:grpSp>
        <p:nvGrpSpPr>
          <p:cNvPr id="14" name="그룹 13"/>
          <p:cNvGrpSpPr/>
          <p:nvPr/>
        </p:nvGrpSpPr>
        <p:grpSpPr>
          <a:xfrm>
            <a:off x="6530008" y="760143"/>
            <a:ext cx="7587174" cy="6826126"/>
            <a:chOff x="7308390" y="2302784"/>
            <a:chExt cx="4627965" cy="4163747"/>
          </a:xfrm>
        </p:grpSpPr>
        <p:cxnSp>
          <p:nvCxnSpPr>
            <p:cNvPr id="16" name="직선 화살표 연결선 15"/>
            <p:cNvCxnSpPr/>
            <p:nvPr/>
          </p:nvCxnSpPr>
          <p:spPr bwMode="auto">
            <a:xfrm flipH="1">
              <a:off x="7475184" y="4314687"/>
              <a:ext cx="2355183" cy="505768"/>
            </a:xfrm>
            <a:prstGeom prst="straightConnector1">
              <a:avLst/>
            </a:prstGeom>
            <a:noFill/>
            <a:ln w="19050" cap="flat" cmpd="sng" algn="ctr">
              <a:solidFill>
                <a:srgbClr val="FFC000"/>
              </a:solidFill>
              <a:prstDash val="solid"/>
              <a:round/>
              <a:headEnd type="none" w="lg" len="lg"/>
              <a:tailEnd type="stealth"/>
            </a:ln>
            <a:effectLst/>
          </p:spPr>
        </p:cxnSp>
        <p:cxnSp>
          <p:nvCxnSpPr>
            <p:cNvPr id="19" name="직선 화살표 연결선 18"/>
            <p:cNvCxnSpPr/>
            <p:nvPr/>
          </p:nvCxnSpPr>
          <p:spPr bwMode="auto">
            <a:xfrm flipH="1">
              <a:off x="7308390" y="4323008"/>
              <a:ext cx="2505646" cy="39804"/>
            </a:xfrm>
            <a:prstGeom prst="straightConnector1">
              <a:avLst/>
            </a:prstGeom>
            <a:noFill/>
            <a:ln w="19050" cap="flat" cmpd="sng" algn="ctr">
              <a:solidFill>
                <a:srgbClr val="FFC000"/>
              </a:solidFill>
              <a:prstDash val="solid"/>
              <a:round/>
              <a:headEnd type="none" w="lg" len="lg"/>
              <a:tailEnd type="stealth"/>
            </a:ln>
            <a:effectLst/>
          </p:spPr>
        </p:cxnSp>
        <p:cxnSp>
          <p:nvCxnSpPr>
            <p:cNvPr id="20" name="직선 화살표 연결선 19"/>
            <p:cNvCxnSpPr/>
            <p:nvPr/>
          </p:nvCxnSpPr>
          <p:spPr bwMode="auto">
            <a:xfrm flipH="1" flipV="1">
              <a:off x="7475184" y="3895011"/>
              <a:ext cx="2355182" cy="422398"/>
            </a:xfrm>
            <a:prstGeom prst="straightConnector1">
              <a:avLst/>
            </a:prstGeom>
            <a:noFill/>
            <a:ln w="19050" cap="flat" cmpd="sng" algn="ctr">
              <a:solidFill>
                <a:srgbClr val="FFC000"/>
              </a:solidFill>
              <a:prstDash val="solid"/>
              <a:round/>
              <a:headEnd type="none" w="lg" len="lg"/>
              <a:tailEnd type="stealth"/>
            </a:ln>
            <a:effectLst/>
          </p:spPr>
        </p:cxnSp>
        <p:grpSp>
          <p:nvGrpSpPr>
            <p:cNvPr id="21" name="그룹 20"/>
            <p:cNvGrpSpPr/>
            <p:nvPr/>
          </p:nvGrpSpPr>
          <p:grpSpPr>
            <a:xfrm>
              <a:off x="9218613" y="3719265"/>
              <a:ext cx="1190847" cy="1190847"/>
              <a:chOff x="10054424" y="5217377"/>
              <a:chExt cx="1190847" cy="1190847"/>
            </a:xfrm>
          </p:grpSpPr>
          <p:sp>
            <p:nvSpPr>
              <p:cNvPr id="26" name="타원 25"/>
              <p:cNvSpPr/>
              <p:nvPr/>
            </p:nvSpPr>
            <p:spPr>
              <a:xfrm>
                <a:off x="10054424" y="5217377"/>
                <a:ext cx="1190847" cy="1190847"/>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40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Lidar</a:t>
                </a:r>
                <a:endParaRPr kumimoji="0" lang="ko-KR" altLang="en-US" sz="36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
            <p:nvSpPr>
              <p:cNvPr id="27" name="원호 26"/>
              <p:cNvSpPr/>
              <p:nvPr/>
            </p:nvSpPr>
            <p:spPr>
              <a:xfrm>
                <a:off x="10207816" y="5354438"/>
                <a:ext cx="916723" cy="916723"/>
              </a:xfrm>
              <a:prstGeom prst="arc">
                <a:avLst>
                  <a:gd name="adj1" fmla="val 16200000"/>
                  <a:gd name="adj2" fmla="val 12954515"/>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3200"/>
              </a:p>
            </p:txBody>
          </p:sp>
        </p:grpSp>
        <p:sp>
          <p:nvSpPr>
            <p:cNvPr id="22" name="원호 21"/>
            <p:cNvSpPr/>
            <p:nvPr/>
          </p:nvSpPr>
          <p:spPr>
            <a:xfrm>
              <a:off x="7773779" y="2303955"/>
              <a:ext cx="4162576" cy="4162576"/>
            </a:xfrm>
            <a:prstGeom prst="arc">
              <a:avLst>
                <a:gd name="adj1" fmla="val 10214259"/>
                <a:gd name="adj2" fmla="val 10875183"/>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3200"/>
            </a:p>
          </p:txBody>
        </p:sp>
        <p:sp>
          <p:nvSpPr>
            <p:cNvPr id="23" name="원호 22"/>
            <p:cNvSpPr/>
            <p:nvPr/>
          </p:nvSpPr>
          <p:spPr>
            <a:xfrm>
              <a:off x="7773779" y="2302784"/>
              <a:ext cx="4162576" cy="4162576"/>
            </a:xfrm>
            <a:prstGeom prst="arc">
              <a:avLst>
                <a:gd name="adj1" fmla="val 10874847"/>
                <a:gd name="adj2" fmla="val 11501269"/>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3200"/>
            </a:p>
          </p:txBody>
        </p:sp>
        <mc:AlternateContent xmlns:mc="http://schemas.openxmlformats.org/markup-compatibility/2006" xmlns:a14="http://schemas.microsoft.com/office/drawing/2010/main">
          <mc:Choice Requires="a14">
            <p:sp>
              <p:nvSpPr>
                <p:cNvPr id="24" name="TextBox 23"/>
                <p:cNvSpPr txBox="1"/>
                <p:nvPr/>
              </p:nvSpPr>
              <p:spPr>
                <a:xfrm>
                  <a:off x="7399153" y="3985515"/>
                  <a:ext cx="492362" cy="31915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2800" b="0" i="1" smtClean="0">
                            <a:latin typeface="Cambria Math" panose="02040503050406030204" pitchFamily="18" charset="0"/>
                            <a:ea typeface="맑은 고딕" panose="020B0503020000020004" pitchFamily="50" charset="-127"/>
                          </a:rPr>
                          <m:t>𝑇</m:t>
                        </m:r>
                      </m:oMath>
                    </m:oMathPara>
                  </a14:m>
                  <a:endParaRPr lang="ko-KR" altLang="en-US" sz="2800" dirty="0">
                    <a:latin typeface="맑은 고딕" panose="020B0503020000020004" pitchFamily="50" charset="-127"/>
                    <a:ea typeface="맑은 고딕" panose="020B0503020000020004" pitchFamily="50" charset="-127"/>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399153" y="3985515"/>
                  <a:ext cx="492362" cy="319150"/>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399153" y="4373682"/>
                  <a:ext cx="492362" cy="31915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2800" b="0" i="1" smtClean="0">
                            <a:latin typeface="Cambria Math" panose="02040503050406030204" pitchFamily="18" charset="0"/>
                            <a:ea typeface="맑은 고딕" panose="020B0503020000020004" pitchFamily="50" charset="-127"/>
                          </a:rPr>
                          <m:t>𝑇</m:t>
                        </m:r>
                      </m:oMath>
                    </m:oMathPara>
                  </a14:m>
                  <a:endParaRPr lang="ko-KR" altLang="en-US" sz="2800" dirty="0">
                    <a:latin typeface="맑은 고딕" panose="020B0503020000020004" pitchFamily="50" charset="-127"/>
                    <a:ea typeface="맑은 고딕" panose="020B0503020000020004" pitchFamily="50" charset="-127"/>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399153" y="4373682"/>
                  <a:ext cx="492362" cy="319150"/>
                </a:xfrm>
                <a:prstGeom prst="rect">
                  <a:avLst/>
                </a:prstGeom>
                <a:blipFill>
                  <a:blip r:embed="rId5"/>
                  <a:stretch>
                    <a:fillRect/>
                  </a:stretch>
                </a:blipFill>
              </p:spPr>
              <p:txBody>
                <a:bodyPr/>
                <a:lstStyle/>
                <a:p>
                  <a:r>
                    <a:rPr lang="ko-KR" altLang="en-US">
                      <a:noFill/>
                    </a:rPr>
                    <a:t> </a:t>
                  </a:r>
                </a:p>
              </p:txBody>
            </p:sp>
          </mc:Fallback>
        </mc:AlternateContent>
      </p:grpSp>
      <p:grpSp>
        <p:nvGrpSpPr>
          <p:cNvPr id="28" name="그룹 27"/>
          <p:cNvGrpSpPr/>
          <p:nvPr/>
        </p:nvGrpSpPr>
        <p:grpSpPr>
          <a:xfrm>
            <a:off x="363930" y="2882708"/>
            <a:ext cx="5607346" cy="2629436"/>
            <a:chOff x="1962301" y="3381080"/>
            <a:chExt cx="4140959" cy="1941803"/>
          </a:xfrm>
        </p:grpSpPr>
        <p:cxnSp>
          <p:nvCxnSpPr>
            <p:cNvPr id="29" name="직선 화살표 연결선 28"/>
            <p:cNvCxnSpPr/>
            <p:nvPr/>
          </p:nvCxnSpPr>
          <p:spPr bwMode="auto">
            <a:xfrm>
              <a:off x="1962301" y="4892959"/>
              <a:ext cx="4077915"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30" name="TextBox 29"/>
            <p:cNvSpPr txBox="1"/>
            <p:nvPr/>
          </p:nvSpPr>
          <p:spPr>
            <a:xfrm>
              <a:off x="5339965" y="4936492"/>
              <a:ext cx="763295" cy="386391"/>
            </a:xfrm>
            <a:prstGeom prst="rect">
              <a:avLst/>
            </a:prstGeom>
            <a:noFill/>
          </p:spPr>
          <p:txBody>
            <a:bodyPr wrap="square" rtlCol="0">
              <a:spAutoFit/>
            </a:bodyPr>
            <a:lstStyle/>
            <a:p>
              <a:pPr algn="r"/>
              <a:r>
                <a:rPr lang="en-US" altLang="ko-KR" sz="2800" dirty="0" smtClean="0">
                  <a:latin typeface="맑은 고딕" panose="020B0503020000020004" pitchFamily="50" charset="-127"/>
                  <a:ea typeface="맑은 고딕" panose="020B0503020000020004" pitchFamily="50" charset="-127"/>
                </a:rPr>
                <a:t>Time</a:t>
              </a:r>
              <a:endParaRPr lang="ko-KR" altLang="en-US" sz="2800" dirty="0">
                <a:latin typeface="맑은 고딕" panose="020B0503020000020004" pitchFamily="50" charset="-127"/>
                <a:ea typeface="맑은 고딕" panose="020B0503020000020004" pitchFamily="50" charset="-127"/>
              </a:endParaRPr>
            </a:p>
          </p:txBody>
        </p:sp>
        <p:grpSp>
          <p:nvGrpSpPr>
            <p:cNvPr id="31" name="그룹 30"/>
            <p:cNvGrpSpPr/>
            <p:nvPr/>
          </p:nvGrpSpPr>
          <p:grpSpPr>
            <a:xfrm>
              <a:off x="2603083" y="3381080"/>
              <a:ext cx="2582717" cy="418425"/>
              <a:chOff x="3099726" y="1871196"/>
              <a:chExt cx="4185551" cy="678100"/>
            </a:xfrm>
          </p:grpSpPr>
          <p:cxnSp>
            <p:nvCxnSpPr>
              <p:cNvPr id="58" name="직선 화살표 연결선 57"/>
              <p:cNvCxnSpPr/>
              <p:nvPr/>
            </p:nvCxnSpPr>
            <p:spPr bwMode="auto">
              <a:xfrm>
                <a:off x="3099726" y="2403541"/>
                <a:ext cx="1423851"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59" name="TextBox 58"/>
                  <p:cNvSpPr txBox="1"/>
                  <p:nvPr/>
                </p:nvSpPr>
                <p:spPr>
                  <a:xfrm>
                    <a:off x="3468468" y="1871196"/>
                    <a:ext cx="797922" cy="62618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2800" b="0" i="1" smtClean="0">
                              <a:latin typeface="Cambria Math" panose="02040503050406030204" pitchFamily="18" charset="0"/>
                              <a:ea typeface="맑은 고딕" panose="020B0503020000020004" pitchFamily="50" charset="-127"/>
                            </a:rPr>
                            <m:t>𝑇</m:t>
                          </m:r>
                        </m:oMath>
                      </m:oMathPara>
                    </a14:m>
                    <a:endParaRPr lang="ko-KR" altLang="en-US" sz="2800" dirty="0">
                      <a:latin typeface="맑은 고딕" panose="020B0503020000020004" pitchFamily="50" charset="-127"/>
                      <a:ea typeface="맑은 고딕" panose="020B0503020000020004" pitchFamily="50" charset="-127"/>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3468468" y="1871196"/>
                    <a:ext cx="797922" cy="626188"/>
                  </a:xfrm>
                  <a:prstGeom prst="rect">
                    <a:avLst/>
                  </a:prstGeom>
                  <a:blipFill>
                    <a:blip r:embed="rId6"/>
                    <a:stretch>
                      <a:fillRect/>
                    </a:stretch>
                  </a:blipFill>
                </p:spPr>
                <p:txBody>
                  <a:bodyPr/>
                  <a:lstStyle/>
                  <a:p>
                    <a:r>
                      <a:rPr lang="ko-KR" altLang="en-US">
                        <a:noFill/>
                      </a:rPr>
                      <a:t> </a:t>
                    </a:r>
                  </a:p>
                </p:txBody>
              </p:sp>
            </mc:Fallback>
          </mc:AlternateContent>
          <p:cxnSp>
            <p:nvCxnSpPr>
              <p:cNvPr id="60" name="직선 화살표 연결선 59"/>
              <p:cNvCxnSpPr/>
              <p:nvPr/>
            </p:nvCxnSpPr>
            <p:spPr bwMode="auto">
              <a:xfrm>
                <a:off x="4523577" y="2403541"/>
                <a:ext cx="1380308"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61" name="TextBox 60"/>
                  <p:cNvSpPr txBox="1"/>
                  <p:nvPr/>
                </p:nvSpPr>
                <p:spPr>
                  <a:xfrm>
                    <a:off x="4892319" y="1871196"/>
                    <a:ext cx="797922" cy="62618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2800" b="0" i="1" smtClean="0">
                              <a:latin typeface="Cambria Math" panose="02040503050406030204" pitchFamily="18" charset="0"/>
                              <a:ea typeface="맑은 고딕" panose="020B0503020000020004" pitchFamily="50" charset="-127"/>
                            </a:rPr>
                            <m:t>𝑇</m:t>
                          </m:r>
                        </m:oMath>
                      </m:oMathPara>
                    </a14:m>
                    <a:endParaRPr lang="ko-KR" altLang="en-US" sz="2800" dirty="0">
                      <a:latin typeface="맑은 고딕" panose="020B0503020000020004" pitchFamily="50" charset="-127"/>
                      <a:ea typeface="맑은 고딕" panose="020B0503020000020004" pitchFamily="50" charset="-127"/>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4892319" y="1871196"/>
                    <a:ext cx="797922" cy="626188"/>
                  </a:xfrm>
                  <a:prstGeom prst="rect">
                    <a:avLst/>
                  </a:prstGeom>
                  <a:blipFill>
                    <a:blip r:embed="rId7"/>
                    <a:stretch>
                      <a:fillRect/>
                    </a:stretch>
                  </a:blipFill>
                </p:spPr>
                <p:txBody>
                  <a:bodyPr/>
                  <a:lstStyle/>
                  <a:p>
                    <a:r>
                      <a:rPr lang="ko-KR" altLang="en-US">
                        <a:noFill/>
                      </a:rPr>
                      <a:t> </a:t>
                    </a:r>
                  </a:p>
                </p:txBody>
              </p:sp>
            </mc:Fallback>
          </mc:AlternateContent>
          <p:cxnSp>
            <p:nvCxnSpPr>
              <p:cNvPr id="63" name="직선 화살표 연결선 62"/>
              <p:cNvCxnSpPr/>
              <p:nvPr/>
            </p:nvCxnSpPr>
            <p:spPr bwMode="auto">
              <a:xfrm>
                <a:off x="5903885" y="2405095"/>
                <a:ext cx="1381392"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64" name="TextBox 63"/>
                  <p:cNvSpPr txBox="1"/>
                  <p:nvPr/>
                </p:nvSpPr>
                <p:spPr>
                  <a:xfrm>
                    <a:off x="6293868" y="1872749"/>
                    <a:ext cx="797922" cy="6261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2800" b="0" i="1" smtClean="0">
                              <a:latin typeface="Cambria Math" panose="02040503050406030204" pitchFamily="18" charset="0"/>
                              <a:ea typeface="맑은 고딕" panose="020B0503020000020004" pitchFamily="50" charset="-127"/>
                            </a:rPr>
                            <m:t>𝑇</m:t>
                          </m:r>
                        </m:oMath>
                      </m:oMathPara>
                    </a14:m>
                    <a:endParaRPr lang="ko-KR" altLang="en-US" sz="2800" dirty="0">
                      <a:latin typeface="맑은 고딕" panose="020B0503020000020004" pitchFamily="50" charset="-127"/>
                      <a:ea typeface="맑은 고딕" panose="020B0503020000020004" pitchFamily="50" charset="-127"/>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6293868" y="1872749"/>
                    <a:ext cx="797922" cy="626187"/>
                  </a:xfrm>
                  <a:prstGeom prst="rect">
                    <a:avLst/>
                  </a:prstGeom>
                  <a:blipFill>
                    <a:blip r:embed="rId8"/>
                    <a:stretch>
                      <a:fillRect/>
                    </a:stretch>
                  </a:blipFill>
                </p:spPr>
                <p:txBody>
                  <a:bodyPr/>
                  <a:lstStyle/>
                  <a:p>
                    <a:r>
                      <a:rPr lang="ko-KR" altLang="en-US">
                        <a:noFill/>
                      </a:rPr>
                      <a:t> </a:t>
                    </a:r>
                  </a:p>
                </p:txBody>
              </p:sp>
            </mc:Fallback>
          </mc:AlternateContent>
          <p:cxnSp>
            <p:nvCxnSpPr>
              <p:cNvPr id="65" name="직선 화살표 연결선 64"/>
              <p:cNvCxnSpPr/>
              <p:nvPr/>
            </p:nvCxnSpPr>
            <p:spPr bwMode="auto">
              <a:xfrm>
                <a:off x="3099726" y="2273727"/>
                <a:ext cx="0" cy="259628"/>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66" name="직선 화살표 연결선 65"/>
              <p:cNvCxnSpPr/>
              <p:nvPr/>
            </p:nvCxnSpPr>
            <p:spPr bwMode="auto">
              <a:xfrm>
                <a:off x="4523577" y="2289668"/>
                <a:ext cx="0" cy="259628"/>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69" name="직선 화살표 연결선 68"/>
              <p:cNvCxnSpPr/>
              <p:nvPr/>
            </p:nvCxnSpPr>
            <p:spPr bwMode="auto">
              <a:xfrm>
                <a:off x="5903885" y="2289668"/>
                <a:ext cx="0" cy="259628"/>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70" name="직선 화살표 연결선 69"/>
              <p:cNvCxnSpPr/>
              <p:nvPr/>
            </p:nvCxnSpPr>
            <p:spPr bwMode="auto">
              <a:xfrm>
                <a:off x="7285277" y="2273727"/>
                <a:ext cx="0" cy="259628"/>
              </a:xfrm>
              <a:prstGeom prst="straightConnector1">
                <a:avLst/>
              </a:prstGeom>
              <a:noFill/>
              <a:ln w="19050" cap="flat" cmpd="sng" algn="ctr">
                <a:solidFill>
                  <a:schemeClr val="bg1">
                    <a:lumMod val="65000"/>
                  </a:schemeClr>
                </a:solidFill>
                <a:prstDash val="dash"/>
                <a:round/>
                <a:headEnd type="none" w="med" len="med"/>
                <a:tailEnd type="none"/>
              </a:ln>
              <a:effectLst/>
            </p:spPr>
          </p:cxnSp>
        </p:grpSp>
        <p:grpSp>
          <p:nvGrpSpPr>
            <p:cNvPr id="32" name="그룹 31"/>
            <p:cNvGrpSpPr/>
            <p:nvPr/>
          </p:nvGrpSpPr>
          <p:grpSpPr>
            <a:xfrm>
              <a:off x="2012664" y="3775232"/>
              <a:ext cx="3838179" cy="1188493"/>
              <a:chOff x="2317313" y="4969965"/>
              <a:chExt cx="3838179" cy="1188493"/>
            </a:xfrm>
          </p:grpSpPr>
          <p:grpSp>
            <p:nvGrpSpPr>
              <p:cNvPr id="35" name="그룹 34"/>
              <p:cNvGrpSpPr/>
              <p:nvPr/>
            </p:nvGrpSpPr>
            <p:grpSpPr>
              <a:xfrm>
                <a:off x="2907732" y="4969965"/>
                <a:ext cx="3247760" cy="1188493"/>
                <a:chOff x="3099726" y="2509967"/>
                <a:chExt cx="5263320" cy="1926071"/>
              </a:xfrm>
            </p:grpSpPr>
            <p:grpSp>
              <p:nvGrpSpPr>
                <p:cNvPr id="42" name="그룹 41"/>
                <p:cNvGrpSpPr/>
                <p:nvPr/>
              </p:nvGrpSpPr>
              <p:grpSpPr>
                <a:xfrm>
                  <a:off x="3099726" y="2509967"/>
                  <a:ext cx="4185551" cy="1926071"/>
                  <a:chOff x="3099726" y="2509967"/>
                  <a:chExt cx="4185551" cy="1926071"/>
                </a:xfrm>
              </p:grpSpPr>
              <p:cxnSp>
                <p:nvCxnSpPr>
                  <p:cNvPr id="47" name="직선 화살표 연결선 46"/>
                  <p:cNvCxnSpPr/>
                  <p:nvPr/>
                </p:nvCxnSpPr>
                <p:spPr bwMode="auto">
                  <a:xfrm flipV="1">
                    <a:off x="5418390" y="4239529"/>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48" name="직선 화살표 연결선 47"/>
                  <p:cNvCxnSpPr/>
                  <p:nvPr/>
                </p:nvCxnSpPr>
                <p:spPr bwMode="auto">
                  <a:xfrm flipV="1">
                    <a:off x="5534321" y="4235118"/>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grpSp>
                <p:nvGrpSpPr>
                  <p:cNvPr id="49" name="그룹 48"/>
                  <p:cNvGrpSpPr/>
                  <p:nvPr/>
                </p:nvGrpSpPr>
                <p:grpSpPr>
                  <a:xfrm>
                    <a:off x="3099726" y="2509967"/>
                    <a:ext cx="4185551" cy="1811392"/>
                    <a:chOff x="3099726" y="2509967"/>
                    <a:chExt cx="4185551" cy="1811392"/>
                  </a:xfrm>
                </p:grpSpPr>
                <p:cxnSp>
                  <p:nvCxnSpPr>
                    <p:cNvPr id="54" name="직선 화살표 연결선 53"/>
                    <p:cNvCxnSpPr/>
                    <p:nvPr/>
                  </p:nvCxnSpPr>
                  <p:spPr bwMode="auto">
                    <a:xfrm flipV="1">
                      <a:off x="3099726" y="2509971"/>
                      <a:ext cx="0" cy="1811388"/>
                    </a:xfrm>
                    <a:prstGeom prst="straightConnector1">
                      <a:avLst/>
                    </a:prstGeom>
                    <a:noFill/>
                    <a:ln w="57150" cap="flat" cmpd="sng" algn="ctr">
                      <a:solidFill>
                        <a:schemeClr val="tx1"/>
                      </a:solidFill>
                      <a:prstDash val="solid"/>
                      <a:round/>
                      <a:headEnd type="none" w="med" len="med"/>
                      <a:tailEnd type="arrow"/>
                    </a:ln>
                    <a:effectLst/>
                  </p:spPr>
                </p:cxnSp>
                <p:cxnSp>
                  <p:nvCxnSpPr>
                    <p:cNvPr id="55" name="직선 화살표 연결선 54"/>
                    <p:cNvCxnSpPr/>
                    <p:nvPr/>
                  </p:nvCxnSpPr>
                  <p:spPr bwMode="auto">
                    <a:xfrm flipV="1">
                      <a:off x="4523577" y="2509967"/>
                      <a:ext cx="0" cy="1811388"/>
                    </a:xfrm>
                    <a:prstGeom prst="straightConnector1">
                      <a:avLst/>
                    </a:prstGeom>
                    <a:noFill/>
                    <a:ln w="57150" cap="flat" cmpd="sng" algn="ctr">
                      <a:solidFill>
                        <a:schemeClr val="tx1"/>
                      </a:solidFill>
                      <a:prstDash val="solid"/>
                      <a:round/>
                      <a:headEnd type="none" w="med" len="med"/>
                      <a:tailEnd type="arrow"/>
                    </a:ln>
                    <a:effectLst/>
                  </p:spPr>
                </p:cxnSp>
                <p:cxnSp>
                  <p:nvCxnSpPr>
                    <p:cNvPr id="56" name="직선 화살표 연결선 55"/>
                    <p:cNvCxnSpPr/>
                    <p:nvPr/>
                  </p:nvCxnSpPr>
                  <p:spPr bwMode="auto">
                    <a:xfrm flipV="1">
                      <a:off x="5903885" y="2509967"/>
                      <a:ext cx="0" cy="1811388"/>
                    </a:xfrm>
                    <a:prstGeom prst="straightConnector1">
                      <a:avLst/>
                    </a:prstGeom>
                    <a:noFill/>
                    <a:ln w="57150" cap="flat" cmpd="sng" algn="ctr">
                      <a:solidFill>
                        <a:schemeClr val="tx1"/>
                      </a:solidFill>
                      <a:prstDash val="solid"/>
                      <a:round/>
                      <a:headEnd type="none" w="med" len="med"/>
                      <a:tailEnd type="arrow"/>
                    </a:ln>
                    <a:effectLst/>
                  </p:spPr>
                </p:cxnSp>
                <p:cxnSp>
                  <p:nvCxnSpPr>
                    <p:cNvPr id="57" name="직선 화살표 연결선 56"/>
                    <p:cNvCxnSpPr/>
                    <p:nvPr/>
                  </p:nvCxnSpPr>
                  <p:spPr bwMode="auto">
                    <a:xfrm flipV="1">
                      <a:off x="7285277" y="2509967"/>
                      <a:ext cx="0" cy="1811388"/>
                    </a:xfrm>
                    <a:prstGeom prst="straightConnector1">
                      <a:avLst/>
                    </a:prstGeom>
                    <a:noFill/>
                    <a:ln w="57150" cap="flat" cmpd="sng" algn="ctr">
                      <a:solidFill>
                        <a:schemeClr val="tx1"/>
                      </a:solidFill>
                      <a:prstDash val="solid"/>
                      <a:round/>
                      <a:headEnd type="none" w="med" len="med"/>
                      <a:tailEnd type="arrow"/>
                    </a:ln>
                    <a:effectLst/>
                  </p:spPr>
                </p:cxnSp>
              </p:grpSp>
              <p:cxnSp>
                <p:nvCxnSpPr>
                  <p:cNvPr id="50" name="직선 화살표 연결선 49"/>
                  <p:cNvCxnSpPr/>
                  <p:nvPr/>
                </p:nvCxnSpPr>
                <p:spPr bwMode="auto">
                  <a:xfrm flipV="1">
                    <a:off x="3857646" y="4234405"/>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51" name="직선 화살표 연결선 50"/>
                  <p:cNvCxnSpPr/>
                  <p:nvPr/>
                </p:nvCxnSpPr>
                <p:spPr bwMode="auto">
                  <a:xfrm flipV="1">
                    <a:off x="3973577" y="4229994"/>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52" name="직선 화살표 연결선 51"/>
                  <p:cNvCxnSpPr/>
                  <p:nvPr/>
                </p:nvCxnSpPr>
                <p:spPr bwMode="auto">
                  <a:xfrm flipV="1">
                    <a:off x="6830802" y="4239529"/>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53" name="직선 화살표 연결선 52"/>
                  <p:cNvCxnSpPr/>
                  <p:nvPr/>
                </p:nvCxnSpPr>
                <p:spPr bwMode="auto">
                  <a:xfrm flipV="1">
                    <a:off x="6946733" y="4235118"/>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grpSp>
            <p:grpSp>
              <p:nvGrpSpPr>
                <p:cNvPr id="43" name="그룹 42"/>
                <p:cNvGrpSpPr/>
                <p:nvPr/>
              </p:nvGrpSpPr>
              <p:grpSpPr>
                <a:xfrm>
                  <a:off x="7933988" y="3503497"/>
                  <a:ext cx="429058" cy="72789"/>
                  <a:chOff x="6902451" y="3978042"/>
                  <a:chExt cx="429058" cy="72789"/>
                </a:xfrm>
              </p:grpSpPr>
              <p:sp>
                <p:nvSpPr>
                  <p:cNvPr id="44" name="타원 43"/>
                  <p:cNvSpPr/>
                  <p:nvPr/>
                </p:nvSpPr>
                <p:spPr bwMode="auto">
                  <a:xfrm>
                    <a:off x="6902451" y="3980981"/>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32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45" name="타원 44"/>
                  <p:cNvSpPr/>
                  <p:nvPr/>
                </p:nvSpPr>
                <p:spPr bwMode="auto">
                  <a:xfrm>
                    <a:off x="7082055"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32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46" name="타원 45"/>
                  <p:cNvSpPr/>
                  <p:nvPr/>
                </p:nvSpPr>
                <p:spPr bwMode="auto">
                  <a:xfrm>
                    <a:off x="7261659"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3200" b="0" i="0" u="none" strike="noStrike" cap="none" normalizeH="0" baseline="0" smtClean="0">
                      <a:ln>
                        <a:noFill/>
                      </a:ln>
                      <a:solidFill>
                        <a:schemeClr val="tx1"/>
                      </a:solidFill>
                      <a:effectLst/>
                      <a:latin typeface="HY헤드라인M" pitchFamily="18" charset="-127"/>
                      <a:ea typeface="HY헤드라인M" pitchFamily="18" charset="-127"/>
                    </a:endParaRPr>
                  </a:p>
                </p:txBody>
              </p:sp>
            </p:grpSp>
          </p:grpSp>
          <p:grpSp>
            <p:nvGrpSpPr>
              <p:cNvPr id="37" name="그룹 36"/>
              <p:cNvGrpSpPr/>
              <p:nvPr/>
            </p:nvGrpSpPr>
            <p:grpSpPr>
              <a:xfrm>
                <a:off x="2317313" y="5583028"/>
                <a:ext cx="264753" cy="44915"/>
                <a:chOff x="6043139" y="5735428"/>
                <a:chExt cx="264753" cy="44915"/>
              </a:xfrm>
            </p:grpSpPr>
            <p:sp>
              <p:nvSpPr>
                <p:cNvPr id="39" name="타원 38"/>
                <p:cNvSpPr/>
                <p:nvPr/>
              </p:nvSpPr>
              <p:spPr bwMode="auto">
                <a:xfrm>
                  <a:off x="6043139" y="5737242"/>
                  <a:ext cx="43101" cy="4310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32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40" name="타원 39"/>
                <p:cNvSpPr/>
                <p:nvPr/>
              </p:nvSpPr>
              <p:spPr bwMode="auto">
                <a:xfrm>
                  <a:off x="6153965" y="5735428"/>
                  <a:ext cx="43101" cy="4310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32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41" name="타원 40"/>
                <p:cNvSpPr/>
                <p:nvPr/>
              </p:nvSpPr>
              <p:spPr bwMode="auto">
                <a:xfrm>
                  <a:off x="6264791" y="5735428"/>
                  <a:ext cx="43101" cy="43101"/>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3200" b="0" i="0" u="none" strike="noStrike" cap="none" normalizeH="0" baseline="0" smtClean="0">
                    <a:ln>
                      <a:noFill/>
                    </a:ln>
                    <a:solidFill>
                      <a:schemeClr val="tx1"/>
                    </a:solidFill>
                    <a:effectLst/>
                    <a:latin typeface="HY헤드라인M" pitchFamily="18" charset="-127"/>
                    <a:ea typeface="HY헤드라인M" pitchFamily="18" charset="-127"/>
                  </a:endParaRPr>
                </a:p>
              </p:txBody>
            </p:sp>
          </p:grpSp>
        </p:grpSp>
      </p:grpSp>
    </p:spTree>
    <p:extLst>
      <p:ext uri="{BB962C8B-B14F-4D97-AF65-F5344CB8AC3E}">
        <p14:creationId xmlns:p14="http://schemas.microsoft.com/office/powerpoint/2010/main" val="2498701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184967" y="1129354"/>
                <a:ext cx="10515600" cy="5419322"/>
              </a:xfrm>
            </p:spPr>
            <p:txBody>
              <a:bodyPr>
                <a:normAutofit/>
              </a:bodyPr>
              <a:lstStyle/>
              <a:p>
                <a:pPr>
                  <a:lnSpc>
                    <a:spcPct val="100000"/>
                  </a:lnSpc>
                </a:pPr>
                <a:r>
                  <a:rPr lang="en-US" altLang="ko-KR" sz="4000" dirty="0" smtClean="0"/>
                  <a:t>Important parameters</a:t>
                </a:r>
              </a:p>
              <a:p>
                <a:pPr lvl="1">
                  <a:lnSpc>
                    <a:spcPct val="100000"/>
                  </a:lnSpc>
                </a:pPr>
                <a:r>
                  <a:rPr lang="en-US" altLang="ko-KR" sz="3200" dirty="0" smtClean="0">
                    <a:solidFill>
                      <a:schemeClr val="bg1">
                        <a:lumMod val="75000"/>
                      </a:schemeClr>
                    </a:solidFill>
                  </a:rPr>
                  <a:t>Pulse repetition </a:t>
                </a:r>
                <a:r>
                  <a:rPr lang="en-US" altLang="ko-KR" sz="3200" dirty="0">
                    <a:solidFill>
                      <a:schemeClr val="bg1">
                        <a:lumMod val="75000"/>
                      </a:schemeClr>
                    </a:solidFill>
                  </a:rPr>
                  <a:t>t</a:t>
                </a:r>
                <a:r>
                  <a:rPr lang="en-US" altLang="ko-KR" sz="3200" dirty="0" smtClean="0">
                    <a:solidFill>
                      <a:schemeClr val="bg1">
                        <a:lumMod val="75000"/>
                      </a:schemeClr>
                    </a:solidFill>
                  </a:rPr>
                  <a:t>ime (PRT, </a:t>
                </a:r>
                <a14:m>
                  <m:oMath xmlns:m="http://schemas.openxmlformats.org/officeDocument/2006/math">
                    <m:r>
                      <a:rPr lang="en-US" altLang="ko-KR" sz="3200" b="0" i="1" smtClean="0">
                        <a:solidFill>
                          <a:schemeClr val="bg1">
                            <a:lumMod val="75000"/>
                          </a:schemeClr>
                        </a:solidFill>
                        <a:latin typeface="Cambria Math" panose="02040503050406030204" pitchFamily="18" charset="0"/>
                      </a:rPr>
                      <m:t>𝑇</m:t>
                    </m:r>
                  </m:oMath>
                </a14:m>
                <a:r>
                  <a:rPr lang="en-US" altLang="ko-KR" sz="3200" dirty="0" smtClean="0">
                    <a:solidFill>
                      <a:schemeClr val="bg1">
                        <a:lumMod val="75000"/>
                      </a:schemeClr>
                    </a:solidFill>
                  </a:rPr>
                  <a:t>)</a:t>
                </a:r>
              </a:p>
              <a:p>
                <a:pPr lvl="1">
                  <a:lnSpc>
                    <a:spcPct val="100000"/>
                  </a:lnSpc>
                </a:pPr>
                <a:r>
                  <a:rPr lang="en-US" altLang="ko-KR" sz="3200" dirty="0" smtClean="0"/>
                  <a:t>Receiving time / dead time (</a:t>
                </a:r>
                <a14:m>
                  <m:oMath xmlns:m="http://schemas.openxmlformats.org/officeDocument/2006/math">
                    <m:sSub>
                      <m:sSubPr>
                        <m:ctrlPr>
                          <a:rPr lang="en-US" altLang="ko-KR" sz="3200" b="0" i="1" smtClean="0">
                            <a:latin typeface="Cambria Math" panose="02040503050406030204" pitchFamily="18" charset="0"/>
                            <a:ea typeface="Cambria Math" panose="02040503050406030204" pitchFamily="18" charset="0"/>
                          </a:rPr>
                        </m:ctrlPr>
                      </m:sSubPr>
                      <m:e>
                        <m:r>
                          <a:rPr lang="en-US" altLang="ko-KR" sz="3200" i="1">
                            <a:latin typeface="Cambria Math" panose="02040503050406030204" pitchFamily="18" charset="0"/>
                            <a:ea typeface="Cambria Math" panose="02040503050406030204" pitchFamily="18" charset="0"/>
                          </a:rPr>
                          <m:t>∆</m:t>
                        </m:r>
                        <m:r>
                          <a:rPr lang="en-US" altLang="ko-KR" sz="3200" i="1">
                            <a:latin typeface="Cambria Math" panose="02040503050406030204" pitchFamily="18" charset="0"/>
                            <a:ea typeface="Cambria Math" panose="02040503050406030204" pitchFamily="18" charset="0"/>
                          </a:rPr>
                          <m:t>𝑡</m:t>
                        </m:r>
                      </m:e>
                      <m:sub>
                        <m:r>
                          <a:rPr lang="en-US" altLang="ko-KR" sz="3200" b="0" i="1" smtClean="0">
                            <a:latin typeface="Cambria Math" panose="02040503050406030204" pitchFamily="18" charset="0"/>
                            <a:ea typeface="Cambria Math" panose="02040503050406030204" pitchFamily="18" charset="0"/>
                          </a:rPr>
                          <m:t>𝑚𝑎𝑥</m:t>
                        </m:r>
                      </m:sub>
                    </m:sSub>
                  </m:oMath>
                </a14:m>
                <a:r>
                  <a:rPr lang="en-US" altLang="ko-KR" sz="3200" dirty="0" smtClean="0"/>
                  <a:t>, </a:t>
                </a:r>
                <a14:m>
                  <m:oMath xmlns:m="http://schemas.openxmlformats.org/officeDocument/2006/math">
                    <m:r>
                      <a:rPr lang="en-US" altLang="ko-KR" sz="3200" b="0" i="1" smtClean="0">
                        <a:latin typeface="Cambria Math" panose="02040503050406030204" pitchFamily="18" charset="0"/>
                      </a:rPr>
                      <m:t>𝐷</m:t>
                    </m:r>
                  </m:oMath>
                </a14:m>
                <a:r>
                  <a:rPr lang="en-US" altLang="ko-KR" sz="3200" dirty="0" smtClean="0"/>
                  <a:t>)</a:t>
                </a:r>
              </a:p>
              <a:p>
                <a:pPr lvl="2">
                  <a:lnSpc>
                    <a:spcPct val="100000"/>
                  </a:lnSpc>
                </a:pPr>
                <a:r>
                  <a:rPr lang="en-US" altLang="ko-KR" sz="2800" dirty="0" smtClean="0"/>
                  <a:t>To limit the ambiguity</a:t>
                </a:r>
              </a:p>
              <a:p>
                <a:pPr lvl="2">
                  <a:lnSpc>
                    <a:spcPct val="100000"/>
                  </a:lnSpc>
                </a:pPr>
                <a:r>
                  <a:rPr lang="en-US" altLang="ko-KR" sz="2800" b="0" dirty="0" smtClean="0">
                    <a:ea typeface="Cambria Math" panose="02040503050406030204" pitchFamily="18" charset="0"/>
                  </a:rPr>
                  <a:t>Lidar range</a:t>
                </a:r>
                <a:r>
                  <a:rPr lang="en-US" altLang="ko-KR" sz="2800" b="0" dirty="0" smtClean="0">
                    <a:ea typeface="Cambria Math" panose="02040503050406030204" pitchFamily="18" charset="0"/>
                    <a:sym typeface="Wingdings" panose="05000000000000000000" pitchFamily="2" charset="2"/>
                  </a:rPr>
                  <a:t> </a:t>
                </a:r>
                <a14:m>
                  <m:oMath xmlns:m="http://schemas.openxmlformats.org/officeDocument/2006/math">
                    <m:sSub>
                      <m:sSubPr>
                        <m:ctrlPr>
                          <a:rPr lang="en-US" altLang="ko-KR" sz="2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altLang="ko-KR" sz="2800" b="0" i="1" smtClean="0">
                            <a:latin typeface="Cambria Math" panose="02040503050406030204" pitchFamily="18" charset="0"/>
                            <a:ea typeface="Cambria Math" panose="02040503050406030204" pitchFamily="18" charset="0"/>
                            <a:sym typeface="Wingdings" panose="05000000000000000000" pitchFamily="2" charset="2"/>
                          </a:rPr>
                          <m:t>𝑙</m:t>
                        </m:r>
                      </m:e>
                      <m:sub>
                        <m:r>
                          <a:rPr lang="en-US" altLang="ko-KR" sz="2800" b="0" i="1" smtClean="0">
                            <a:latin typeface="Cambria Math" panose="02040503050406030204" pitchFamily="18" charset="0"/>
                            <a:ea typeface="Cambria Math" panose="02040503050406030204" pitchFamily="18" charset="0"/>
                            <a:sym typeface="Wingdings" panose="05000000000000000000" pitchFamily="2" charset="2"/>
                          </a:rPr>
                          <m:t>𝑚𝑎𝑥</m:t>
                        </m:r>
                      </m:sub>
                    </m:sSub>
                  </m:oMath>
                </a14:m>
                <a:r>
                  <a:rPr lang="en-US" altLang="ko-KR" sz="2800" b="0" dirty="0" smtClean="0">
                    <a:ea typeface="Cambria Math" panose="02040503050406030204" pitchFamily="18" charset="0"/>
                  </a:rPr>
                  <a:t> </a:t>
                </a:r>
                <a:r>
                  <a:rPr lang="en-US" altLang="ko-KR" sz="2800" b="0" dirty="0" smtClean="0">
                    <a:ea typeface="Cambria Math" panose="02040503050406030204" pitchFamily="18" charset="0"/>
                    <a:sym typeface="Wingdings" panose="05000000000000000000" pitchFamily="2" charset="2"/>
                  </a:rPr>
                  <a:t> </a:t>
                </a:r>
                <a14:m>
                  <m:oMath xmlns:m="http://schemas.openxmlformats.org/officeDocument/2006/math">
                    <m:f>
                      <m:fPr>
                        <m:type m:val="lin"/>
                        <m:ctrlPr>
                          <a:rPr lang="en-US" altLang="ko-KR" sz="2800" i="1">
                            <a:latin typeface="Cambria Math" panose="02040503050406030204" pitchFamily="18" charset="0"/>
                            <a:ea typeface="Cambria Math" panose="02040503050406030204" pitchFamily="18" charset="0"/>
                            <a:sym typeface="Wingdings" panose="05000000000000000000" pitchFamily="2" charset="2"/>
                          </a:rPr>
                        </m:ctrlPr>
                      </m:fPr>
                      <m:num>
                        <m:r>
                          <a:rPr lang="en-US" altLang="ko-KR" sz="2800" i="1">
                            <a:latin typeface="Cambria Math" panose="02040503050406030204" pitchFamily="18" charset="0"/>
                            <a:ea typeface="Cambria Math" panose="02040503050406030204" pitchFamily="18" charset="0"/>
                            <a:sym typeface="Wingdings" panose="05000000000000000000" pitchFamily="2" charset="2"/>
                          </a:rPr>
                          <m:t>𝑐</m:t>
                        </m:r>
                        <m:sSub>
                          <m:sSubPr>
                            <m:ctrlPr>
                              <a:rPr lang="en-US" altLang="ko-KR" sz="2800" i="1">
                                <a:latin typeface="Cambria Math" panose="02040503050406030204" pitchFamily="18" charset="0"/>
                                <a:ea typeface="Cambria Math" panose="02040503050406030204" pitchFamily="18" charset="0"/>
                                <a:sym typeface="Wingdings" panose="05000000000000000000" pitchFamily="2" charset="2"/>
                              </a:rPr>
                            </m:ctrlPr>
                          </m:sSubPr>
                          <m:e>
                            <m:r>
                              <a:rPr lang="en-US" altLang="ko-KR" sz="2800" i="1">
                                <a:latin typeface="Cambria Math" panose="02040503050406030204" pitchFamily="18" charset="0"/>
                                <a:ea typeface="Cambria Math" panose="02040503050406030204" pitchFamily="18" charset="0"/>
                                <a:sym typeface="Wingdings" panose="05000000000000000000" pitchFamily="2" charset="2"/>
                              </a:rPr>
                              <m:t>∆</m:t>
                            </m:r>
                            <m:r>
                              <a:rPr lang="en-US" altLang="ko-KR" sz="2800" i="1">
                                <a:latin typeface="Cambria Math" panose="02040503050406030204" pitchFamily="18" charset="0"/>
                                <a:ea typeface="Cambria Math" panose="02040503050406030204" pitchFamily="18" charset="0"/>
                                <a:sym typeface="Wingdings" panose="05000000000000000000" pitchFamily="2" charset="2"/>
                              </a:rPr>
                              <m:t>𝑡</m:t>
                            </m:r>
                          </m:e>
                          <m:sub>
                            <m:r>
                              <a:rPr lang="en-US" altLang="ko-KR" sz="2800" i="1">
                                <a:latin typeface="Cambria Math" panose="02040503050406030204" pitchFamily="18" charset="0"/>
                                <a:ea typeface="Cambria Math" panose="02040503050406030204" pitchFamily="18" charset="0"/>
                                <a:sym typeface="Wingdings" panose="05000000000000000000" pitchFamily="2" charset="2"/>
                              </a:rPr>
                              <m:t>𝑚𝑎𝑥</m:t>
                            </m:r>
                          </m:sub>
                        </m:sSub>
                      </m:num>
                      <m:den>
                        <m:r>
                          <a:rPr lang="en-US" altLang="ko-KR" sz="2800" i="1">
                            <a:latin typeface="Cambria Math" panose="02040503050406030204" pitchFamily="18" charset="0"/>
                            <a:ea typeface="Cambria Math" panose="02040503050406030204" pitchFamily="18" charset="0"/>
                            <a:sym typeface="Wingdings" panose="05000000000000000000" pitchFamily="2" charset="2"/>
                          </a:rPr>
                          <m:t>2</m:t>
                        </m:r>
                      </m:den>
                    </m:f>
                  </m:oMath>
                </a14:m>
                <a:endParaRPr lang="en-US" altLang="ko-KR" sz="2800" dirty="0" smtClean="0">
                  <a:ea typeface="Cambria Math" panose="02040503050406030204" pitchFamily="18" charset="0"/>
                </a:endParaRP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184967" y="1129354"/>
                <a:ext cx="10515600" cy="5419322"/>
              </a:xfrm>
              <a:blipFill>
                <a:blip r:embed="rId3"/>
                <a:stretch>
                  <a:fillRect l="-1855" t="-2025"/>
                </a:stretch>
              </a:blipFill>
            </p:spPr>
            <p:txBody>
              <a:bodyPr/>
              <a:lstStyle/>
              <a:p>
                <a:r>
                  <a:rPr lang="ko-KR" altLang="en-US">
                    <a:noFill/>
                  </a:rPr>
                  <a:t> </a:t>
                </a:r>
              </a:p>
            </p:txBody>
          </p:sp>
        </mc:Fallback>
      </mc:AlternateContent>
      <p:sp>
        <p:nvSpPr>
          <p:cNvPr id="2" name="제목 1"/>
          <p:cNvSpPr>
            <a:spLocks noGrp="1"/>
          </p:cNvSpPr>
          <p:nvPr>
            <p:ph type="title"/>
          </p:nvPr>
        </p:nvSpPr>
        <p:spPr/>
        <p:txBody>
          <a:bodyPr/>
          <a:lstStyle/>
          <a:p>
            <a:r>
              <a:rPr lang="en-US" altLang="ko-KR" dirty="0" smtClean="0"/>
              <a:t>Lidar</a:t>
            </a:r>
            <a:endParaRPr lang="ko-KR" altLang="en-US" dirty="0"/>
          </a:p>
        </p:txBody>
      </p:sp>
      <p:cxnSp>
        <p:nvCxnSpPr>
          <p:cNvPr id="14" name="직선 화살표 연결선 13"/>
          <p:cNvCxnSpPr/>
          <p:nvPr/>
        </p:nvCxnSpPr>
        <p:spPr bwMode="auto">
          <a:xfrm>
            <a:off x="7938096" y="5729443"/>
            <a:ext cx="3317891"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16" name="TextBox 15"/>
          <p:cNvSpPr txBox="1"/>
          <p:nvPr/>
        </p:nvSpPr>
        <p:spPr>
          <a:xfrm>
            <a:off x="11213660" y="5763169"/>
            <a:ext cx="827677" cy="369332"/>
          </a:xfrm>
          <a:prstGeom prst="rect">
            <a:avLst/>
          </a:prstGeom>
          <a:noFill/>
        </p:spPr>
        <p:txBody>
          <a:bodyPr wrap="square" rtlCol="0">
            <a:spAutoFit/>
          </a:bodyPr>
          <a:lstStyle/>
          <a:p>
            <a:pPr algn="r"/>
            <a:r>
              <a:rPr lang="en-US" altLang="ko-KR" dirty="0" smtClean="0">
                <a:latin typeface="맑은 고딕" panose="020B0503020000020004" pitchFamily="50" charset="-127"/>
                <a:ea typeface="맑은 고딕" panose="020B0503020000020004" pitchFamily="50" charset="-127"/>
              </a:rPr>
              <a:t>Time</a:t>
            </a:r>
            <a:endParaRPr lang="ko-KR" altLang="en-US" dirty="0">
              <a:latin typeface="맑은 고딕" panose="020B0503020000020004" pitchFamily="50" charset="-127"/>
              <a:ea typeface="맑은 고딕" panose="020B0503020000020004" pitchFamily="50" charset="-127"/>
            </a:endParaRPr>
          </a:p>
        </p:txBody>
      </p:sp>
      <p:grpSp>
        <p:nvGrpSpPr>
          <p:cNvPr id="19" name="그룹 18"/>
          <p:cNvGrpSpPr/>
          <p:nvPr/>
        </p:nvGrpSpPr>
        <p:grpSpPr>
          <a:xfrm>
            <a:off x="10081297" y="5665674"/>
            <a:ext cx="171455" cy="148574"/>
            <a:chOff x="9539604" y="4485551"/>
            <a:chExt cx="143072" cy="123979"/>
          </a:xfrm>
        </p:grpSpPr>
        <p:cxnSp>
          <p:nvCxnSpPr>
            <p:cNvPr id="20" name="직선 화살표 연결선 19"/>
            <p:cNvCxnSpPr/>
            <p:nvPr/>
          </p:nvCxnSpPr>
          <p:spPr bwMode="auto">
            <a:xfrm flipV="1">
              <a:off x="9539604" y="4488273"/>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21" name="직선 화살표 연결선 20"/>
            <p:cNvCxnSpPr/>
            <p:nvPr/>
          </p:nvCxnSpPr>
          <p:spPr bwMode="auto">
            <a:xfrm flipV="1">
              <a:off x="9611140" y="4485551"/>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grpSp>
      <p:cxnSp>
        <p:nvCxnSpPr>
          <p:cNvPr id="22" name="직선 화살표 연결선 21"/>
          <p:cNvCxnSpPr/>
          <p:nvPr/>
        </p:nvCxnSpPr>
        <p:spPr bwMode="auto">
          <a:xfrm flipV="1">
            <a:off x="8320361" y="4389977"/>
            <a:ext cx="0" cy="1339466"/>
          </a:xfrm>
          <a:prstGeom prst="straightConnector1">
            <a:avLst/>
          </a:prstGeom>
          <a:noFill/>
          <a:ln w="57150" cap="flat" cmpd="sng" algn="ctr">
            <a:solidFill>
              <a:schemeClr val="tx1"/>
            </a:solidFill>
            <a:prstDash val="solid"/>
            <a:round/>
            <a:headEnd type="none" w="med" len="med"/>
            <a:tailEnd type="arrow"/>
          </a:ln>
          <a:effectLst/>
        </p:spPr>
      </p:cxnSp>
      <p:cxnSp>
        <p:nvCxnSpPr>
          <p:cNvPr id="23" name="직선 화살표 연결선 22"/>
          <p:cNvCxnSpPr/>
          <p:nvPr/>
        </p:nvCxnSpPr>
        <p:spPr bwMode="auto">
          <a:xfrm flipV="1">
            <a:off x="10850830" y="4398864"/>
            <a:ext cx="0" cy="1339466"/>
          </a:xfrm>
          <a:prstGeom prst="straightConnector1">
            <a:avLst/>
          </a:prstGeom>
          <a:noFill/>
          <a:ln w="57150" cap="flat" cmpd="sng" algn="ctr">
            <a:solidFill>
              <a:schemeClr val="tx1"/>
            </a:solidFill>
            <a:prstDash val="solid"/>
            <a:round/>
            <a:headEnd type="none" w="med" len="med"/>
            <a:tailEnd type="arrow"/>
          </a:ln>
          <a:effectLst/>
        </p:spPr>
      </p:cxnSp>
      <p:cxnSp>
        <p:nvCxnSpPr>
          <p:cNvPr id="24" name="직선 화살표 연결선 23"/>
          <p:cNvCxnSpPr/>
          <p:nvPr/>
        </p:nvCxnSpPr>
        <p:spPr bwMode="auto">
          <a:xfrm flipV="1">
            <a:off x="9081636" y="5068597"/>
            <a:ext cx="0" cy="669733"/>
          </a:xfrm>
          <a:prstGeom prst="straightConnector1">
            <a:avLst/>
          </a:prstGeom>
          <a:noFill/>
          <a:ln w="57150" cap="flat" cmpd="sng" algn="ctr">
            <a:solidFill>
              <a:schemeClr val="tx1"/>
            </a:solidFill>
            <a:prstDash val="solid"/>
            <a:round/>
            <a:headEnd type="arrow" w="med" len="med"/>
            <a:tailEnd type="none"/>
          </a:ln>
          <a:effectLst/>
        </p:spPr>
      </p:cxnSp>
      <p:sp>
        <p:nvSpPr>
          <p:cNvPr id="25" name="TextBox 24"/>
          <p:cNvSpPr txBox="1"/>
          <p:nvPr/>
        </p:nvSpPr>
        <p:spPr>
          <a:xfrm>
            <a:off x="7938096" y="5744728"/>
            <a:ext cx="748797" cy="400110"/>
          </a:xfrm>
          <a:prstGeom prst="rect">
            <a:avLst/>
          </a:prstGeom>
          <a:noFill/>
        </p:spPr>
        <p:txBody>
          <a:bodyPr wrap="square" rtlCol="0">
            <a:spAutoFit/>
          </a:bodyPr>
          <a:lstStyle/>
          <a:p>
            <a:pPr algn="ctr"/>
            <a:r>
              <a:rPr lang="en-US" altLang="ko-KR" sz="2000" dirty="0" smtClean="0"/>
              <a:t>Pulse</a:t>
            </a:r>
            <a:endParaRPr lang="ko-KR" altLang="en-US" sz="2000" dirty="0"/>
          </a:p>
        </p:txBody>
      </p:sp>
      <p:sp>
        <p:nvSpPr>
          <p:cNvPr id="26" name="TextBox 25"/>
          <p:cNvSpPr txBox="1"/>
          <p:nvPr/>
        </p:nvSpPr>
        <p:spPr>
          <a:xfrm>
            <a:off x="8718652" y="5744728"/>
            <a:ext cx="748797" cy="400110"/>
          </a:xfrm>
          <a:prstGeom prst="rect">
            <a:avLst/>
          </a:prstGeom>
          <a:noFill/>
        </p:spPr>
        <p:txBody>
          <a:bodyPr wrap="square" rtlCol="0">
            <a:spAutoFit/>
          </a:bodyPr>
          <a:lstStyle/>
          <a:p>
            <a:pPr algn="ctr"/>
            <a:r>
              <a:rPr lang="en-US" altLang="ko-KR" sz="2000" dirty="0" smtClean="0"/>
              <a:t>Echo</a:t>
            </a:r>
            <a:endParaRPr lang="ko-KR" altLang="en-US" sz="2000" dirty="0"/>
          </a:p>
        </p:txBody>
      </p:sp>
      <p:grpSp>
        <p:nvGrpSpPr>
          <p:cNvPr id="27" name="그룹 26"/>
          <p:cNvGrpSpPr/>
          <p:nvPr/>
        </p:nvGrpSpPr>
        <p:grpSpPr>
          <a:xfrm>
            <a:off x="11306468" y="5068597"/>
            <a:ext cx="317275" cy="53825"/>
            <a:chOff x="6902451" y="3978042"/>
            <a:chExt cx="429058" cy="72789"/>
          </a:xfrm>
        </p:grpSpPr>
        <p:sp>
          <p:nvSpPr>
            <p:cNvPr id="28" name="타원 27"/>
            <p:cNvSpPr/>
            <p:nvPr/>
          </p:nvSpPr>
          <p:spPr bwMode="auto">
            <a:xfrm>
              <a:off x="6902451" y="3980981"/>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8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29" name="타원 28"/>
            <p:cNvSpPr/>
            <p:nvPr/>
          </p:nvSpPr>
          <p:spPr bwMode="auto">
            <a:xfrm>
              <a:off x="7082055"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8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30" name="타원 29"/>
            <p:cNvSpPr/>
            <p:nvPr/>
          </p:nvSpPr>
          <p:spPr bwMode="auto">
            <a:xfrm>
              <a:off x="7261659"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800" b="0" i="0" u="none" strike="noStrike" cap="none" normalizeH="0" baseline="0" smtClean="0">
                <a:ln>
                  <a:noFill/>
                </a:ln>
                <a:solidFill>
                  <a:schemeClr val="tx1"/>
                </a:solidFill>
                <a:effectLst/>
                <a:latin typeface="HY헤드라인M" pitchFamily="18" charset="-127"/>
                <a:ea typeface="HY헤드라인M" pitchFamily="18" charset="-127"/>
              </a:endParaRPr>
            </a:p>
          </p:txBody>
        </p:sp>
      </p:grpSp>
      <p:grpSp>
        <p:nvGrpSpPr>
          <p:cNvPr id="31" name="그룹 30"/>
          <p:cNvGrpSpPr/>
          <p:nvPr/>
        </p:nvGrpSpPr>
        <p:grpSpPr>
          <a:xfrm>
            <a:off x="8312495" y="3521997"/>
            <a:ext cx="2538335" cy="867981"/>
            <a:chOff x="3021932" y="2163851"/>
            <a:chExt cx="3432648" cy="1173791"/>
          </a:xfrm>
        </p:grpSpPr>
        <p:cxnSp>
          <p:nvCxnSpPr>
            <p:cNvPr id="32" name="직선 화살표 연결선 31"/>
            <p:cNvCxnSpPr/>
            <p:nvPr/>
          </p:nvCxnSpPr>
          <p:spPr bwMode="auto">
            <a:xfrm>
              <a:off x="3032570" y="2573339"/>
              <a:ext cx="3422010"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5" name="TextBox 34"/>
                <p:cNvSpPr txBox="1"/>
                <p:nvPr/>
              </p:nvSpPr>
              <p:spPr>
                <a:xfrm>
                  <a:off x="4360092" y="2163851"/>
                  <a:ext cx="797922" cy="49945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ea typeface="맑은 고딕" panose="020B0503020000020004" pitchFamily="50" charset="-127"/>
                          </a:rPr>
                          <m:t>𝑇</m:t>
                        </m:r>
                      </m:oMath>
                    </m:oMathPara>
                  </a14:m>
                  <a:endParaRPr lang="ko-KR" altLang="en-US" dirty="0">
                    <a:latin typeface="맑은 고딕" panose="020B0503020000020004" pitchFamily="50" charset="-127"/>
                    <a:ea typeface="맑은 고딕" panose="020B0503020000020004" pitchFamily="50" charset="-127"/>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4360092" y="2163851"/>
                  <a:ext cx="797922" cy="499456"/>
                </a:xfrm>
                <a:prstGeom prst="rect">
                  <a:avLst/>
                </a:prstGeom>
                <a:blipFill>
                  <a:blip r:embed="rId4"/>
                  <a:stretch>
                    <a:fillRect/>
                  </a:stretch>
                </a:blipFill>
              </p:spPr>
              <p:txBody>
                <a:bodyPr/>
                <a:lstStyle/>
                <a:p>
                  <a:r>
                    <a:rPr lang="ko-KR" altLang="en-US">
                      <a:noFill/>
                    </a:rPr>
                    <a:t> </a:t>
                  </a:r>
                </a:p>
              </p:txBody>
            </p:sp>
          </mc:Fallback>
        </mc:AlternateContent>
        <p:cxnSp>
          <p:nvCxnSpPr>
            <p:cNvPr id="37" name="직선 화살표 연결선 36"/>
            <p:cNvCxnSpPr/>
            <p:nvPr/>
          </p:nvCxnSpPr>
          <p:spPr bwMode="auto">
            <a:xfrm>
              <a:off x="3021932" y="2403541"/>
              <a:ext cx="0" cy="934101"/>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39" name="직선 화살표 연결선 38"/>
            <p:cNvCxnSpPr/>
            <p:nvPr/>
          </p:nvCxnSpPr>
          <p:spPr bwMode="auto">
            <a:xfrm>
              <a:off x="6454580" y="2403541"/>
              <a:ext cx="0" cy="934101"/>
            </a:xfrm>
            <a:prstGeom prst="straightConnector1">
              <a:avLst/>
            </a:prstGeom>
            <a:noFill/>
            <a:ln w="19050" cap="flat" cmpd="sng" algn="ctr">
              <a:solidFill>
                <a:schemeClr val="bg1">
                  <a:lumMod val="65000"/>
                </a:schemeClr>
              </a:solidFill>
              <a:prstDash val="dash"/>
              <a:round/>
              <a:headEnd type="none" w="med" len="med"/>
              <a:tailEnd type="none"/>
            </a:ln>
            <a:effectLst/>
          </p:spPr>
        </p:cxnSp>
      </p:grpSp>
      <p:sp>
        <p:nvSpPr>
          <p:cNvPr id="40" name="TextBox 39"/>
          <p:cNvSpPr txBox="1"/>
          <p:nvPr/>
        </p:nvSpPr>
        <p:spPr>
          <a:xfrm>
            <a:off x="10475479" y="5744728"/>
            <a:ext cx="748797" cy="707886"/>
          </a:xfrm>
          <a:prstGeom prst="rect">
            <a:avLst/>
          </a:prstGeom>
          <a:noFill/>
        </p:spPr>
        <p:txBody>
          <a:bodyPr wrap="square" rtlCol="0">
            <a:spAutoFit/>
          </a:bodyPr>
          <a:lstStyle/>
          <a:p>
            <a:pPr algn="ctr"/>
            <a:r>
              <a:rPr lang="en-US" altLang="ko-KR" sz="2000" dirty="0" smtClean="0"/>
              <a:t>Next Pulse</a:t>
            </a:r>
            <a:endParaRPr lang="ko-KR" altLang="en-US" sz="2000" dirty="0"/>
          </a:p>
        </p:txBody>
      </p:sp>
      <p:grpSp>
        <p:nvGrpSpPr>
          <p:cNvPr id="41" name="그룹 40"/>
          <p:cNvGrpSpPr/>
          <p:nvPr/>
        </p:nvGrpSpPr>
        <p:grpSpPr>
          <a:xfrm>
            <a:off x="5996538" y="2989929"/>
            <a:ext cx="3096513" cy="2822687"/>
            <a:chOff x="6594496" y="3317879"/>
            <a:chExt cx="2583910" cy="2355414"/>
          </a:xfrm>
        </p:grpSpPr>
        <p:grpSp>
          <p:nvGrpSpPr>
            <p:cNvPr id="42" name="그룹 41"/>
            <p:cNvGrpSpPr/>
            <p:nvPr/>
          </p:nvGrpSpPr>
          <p:grpSpPr>
            <a:xfrm>
              <a:off x="8133702" y="5549314"/>
              <a:ext cx="143072" cy="123979"/>
              <a:chOff x="9539604" y="4485551"/>
              <a:chExt cx="143072" cy="123979"/>
            </a:xfrm>
          </p:grpSpPr>
          <p:cxnSp>
            <p:nvCxnSpPr>
              <p:cNvPr id="73" name="직선 화살표 연결선 72"/>
              <p:cNvCxnSpPr/>
              <p:nvPr/>
            </p:nvCxnSpPr>
            <p:spPr bwMode="auto">
              <a:xfrm flipV="1">
                <a:off x="9539604" y="4488273"/>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74" name="직선 화살표 연결선 73"/>
              <p:cNvCxnSpPr/>
              <p:nvPr/>
            </p:nvCxnSpPr>
            <p:spPr bwMode="auto">
              <a:xfrm flipV="1">
                <a:off x="9611140" y="4485551"/>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grpSp>
        <p:grpSp>
          <p:nvGrpSpPr>
            <p:cNvPr id="43" name="그룹 42"/>
            <p:cNvGrpSpPr/>
            <p:nvPr/>
          </p:nvGrpSpPr>
          <p:grpSpPr>
            <a:xfrm>
              <a:off x="6594496" y="3317879"/>
              <a:ext cx="2583910" cy="2355414"/>
              <a:chOff x="6594496" y="3317879"/>
              <a:chExt cx="2583910" cy="2355414"/>
            </a:xfrm>
          </p:grpSpPr>
          <p:grpSp>
            <p:nvGrpSpPr>
              <p:cNvPr id="44" name="그룹 43"/>
              <p:cNvGrpSpPr/>
              <p:nvPr/>
            </p:nvGrpSpPr>
            <p:grpSpPr>
              <a:xfrm>
                <a:off x="6594496" y="4148844"/>
                <a:ext cx="2583910" cy="1524449"/>
                <a:chOff x="6594496" y="4148844"/>
                <a:chExt cx="2583910" cy="1524449"/>
              </a:xfrm>
            </p:grpSpPr>
            <p:grpSp>
              <p:nvGrpSpPr>
                <p:cNvPr id="49" name="그룹 48"/>
                <p:cNvGrpSpPr/>
                <p:nvPr/>
              </p:nvGrpSpPr>
              <p:grpSpPr>
                <a:xfrm>
                  <a:off x="6594496" y="5052440"/>
                  <a:ext cx="264753" cy="44915"/>
                  <a:chOff x="6902451" y="3978042"/>
                  <a:chExt cx="429058" cy="72789"/>
                </a:xfrm>
              </p:grpSpPr>
              <p:sp>
                <p:nvSpPr>
                  <p:cNvPr id="70" name="타원 69"/>
                  <p:cNvSpPr/>
                  <p:nvPr/>
                </p:nvSpPr>
                <p:spPr bwMode="auto">
                  <a:xfrm>
                    <a:off x="6902451" y="3980981"/>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8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71" name="타원 70"/>
                  <p:cNvSpPr/>
                  <p:nvPr/>
                </p:nvSpPr>
                <p:spPr bwMode="auto">
                  <a:xfrm>
                    <a:off x="7082055"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8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72" name="타원 71"/>
                  <p:cNvSpPr/>
                  <p:nvPr/>
                </p:nvSpPr>
                <p:spPr bwMode="auto">
                  <a:xfrm>
                    <a:off x="7261659"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800" b="0" i="0" u="none" strike="noStrike" cap="none" normalizeH="0" baseline="0" smtClean="0">
                      <a:ln>
                        <a:noFill/>
                      </a:ln>
                      <a:solidFill>
                        <a:schemeClr val="tx1"/>
                      </a:solidFill>
                      <a:effectLst/>
                      <a:latin typeface="HY헤드라인M" pitchFamily="18" charset="-127"/>
                      <a:ea typeface="HY헤드라인M" pitchFamily="18" charset="-127"/>
                    </a:endParaRPr>
                  </a:p>
                </p:txBody>
              </p:sp>
            </p:grpSp>
            <p:cxnSp>
              <p:nvCxnSpPr>
                <p:cNvPr id="50" name="직선 화살표 연결선 49"/>
                <p:cNvCxnSpPr/>
                <p:nvPr/>
              </p:nvCxnSpPr>
              <p:spPr bwMode="auto">
                <a:xfrm flipV="1">
                  <a:off x="7895454" y="4486160"/>
                  <a:ext cx="0" cy="1117728"/>
                </a:xfrm>
                <a:prstGeom prst="straightConnector1">
                  <a:avLst/>
                </a:prstGeom>
                <a:noFill/>
                <a:ln w="57150" cap="flat" cmpd="sng" algn="ctr">
                  <a:solidFill>
                    <a:schemeClr val="tx1"/>
                  </a:solidFill>
                  <a:prstDash val="solid"/>
                  <a:round/>
                  <a:headEnd type="none" w="med" len="med"/>
                  <a:tailEnd type="arrow"/>
                </a:ln>
                <a:effectLst/>
              </p:spPr>
            </p:cxnSp>
            <p:cxnSp>
              <p:nvCxnSpPr>
                <p:cNvPr id="51" name="직선 화살표 연결선 50"/>
                <p:cNvCxnSpPr/>
                <p:nvPr/>
              </p:nvCxnSpPr>
              <p:spPr bwMode="auto">
                <a:xfrm flipV="1">
                  <a:off x="7486995" y="4493576"/>
                  <a:ext cx="0" cy="1117728"/>
                </a:xfrm>
                <a:prstGeom prst="straightConnector1">
                  <a:avLst/>
                </a:prstGeom>
                <a:noFill/>
                <a:ln w="57150" cap="flat" cmpd="sng" algn="ctr">
                  <a:solidFill>
                    <a:schemeClr val="tx1"/>
                  </a:solidFill>
                  <a:prstDash val="solid"/>
                  <a:round/>
                  <a:headEnd type="none" w="med" len="med"/>
                  <a:tailEnd type="arrow"/>
                </a:ln>
                <a:effectLst/>
              </p:spPr>
            </p:cxnSp>
            <p:cxnSp>
              <p:nvCxnSpPr>
                <p:cNvPr id="52" name="직선 화살표 연결선 51"/>
                <p:cNvCxnSpPr/>
                <p:nvPr/>
              </p:nvCxnSpPr>
              <p:spPr bwMode="auto">
                <a:xfrm flipV="1">
                  <a:off x="7096470" y="4493576"/>
                  <a:ext cx="0" cy="1117728"/>
                </a:xfrm>
                <a:prstGeom prst="straightConnector1">
                  <a:avLst/>
                </a:prstGeom>
                <a:noFill/>
                <a:ln w="57150" cap="flat" cmpd="sng" algn="ctr">
                  <a:solidFill>
                    <a:schemeClr val="tx1"/>
                  </a:solidFill>
                  <a:prstDash val="solid"/>
                  <a:round/>
                  <a:headEnd type="none" w="med" len="med"/>
                  <a:tailEnd type="arrow"/>
                </a:ln>
                <a:effectLst/>
              </p:spPr>
            </p:cxnSp>
            <p:cxnSp>
              <p:nvCxnSpPr>
                <p:cNvPr id="53" name="직선 화살표 연결선 52"/>
                <p:cNvCxnSpPr/>
                <p:nvPr/>
              </p:nvCxnSpPr>
              <p:spPr bwMode="auto">
                <a:xfrm>
                  <a:off x="6790592" y="5603888"/>
                  <a:ext cx="1433578" cy="0"/>
                </a:xfrm>
                <a:prstGeom prst="straightConnector1">
                  <a:avLst/>
                </a:prstGeom>
                <a:noFill/>
                <a:ln w="38100" cap="flat" cmpd="sng" algn="ctr">
                  <a:solidFill>
                    <a:schemeClr val="bg1">
                      <a:lumMod val="65000"/>
                    </a:schemeClr>
                  </a:solidFill>
                  <a:prstDash val="solid"/>
                  <a:round/>
                  <a:headEnd type="none" w="med" len="med"/>
                  <a:tailEnd type="none"/>
                </a:ln>
                <a:effectLst/>
              </p:spPr>
            </p:cxnSp>
            <p:grpSp>
              <p:nvGrpSpPr>
                <p:cNvPr id="54" name="그룹 53"/>
                <p:cNvGrpSpPr/>
                <p:nvPr/>
              </p:nvGrpSpPr>
              <p:grpSpPr>
                <a:xfrm>
                  <a:off x="7609311" y="5549314"/>
                  <a:ext cx="143072" cy="123979"/>
                  <a:chOff x="9539604" y="4485551"/>
                  <a:chExt cx="143072" cy="123979"/>
                </a:xfrm>
              </p:grpSpPr>
              <p:cxnSp>
                <p:nvCxnSpPr>
                  <p:cNvPr id="66" name="직선 화살표 연결선 65"/>
                  <p:cNvCxnSpPr/>
                  <p:nvPr/>
                </p:nvCxnSpPr>
                <p:spPr bwMode="auto">
                  <a:xfrm flipV="1">
                    <a:off x="9539604" y="4488273"/>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69" name="직선 화살표 연결선 68"/>
                  <p:cNvCxnSpPr/>
                  <p:nvPr/>
                </p:nvCxnSpPr>
                <p:spPr bwMode="auto">
                  <a:xfrm flipV="1">
                    <a:off x="9611140" y="4485551"/>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grpSp>
            <p:grpSp>
              <p:nvGrpSpPr>
                <p:cNvPr id="55" name="그룹 54"/>
                <p:cNvGrpSpPr/>
                <p:nvPr/>
              </p:nvGrpSpPr>
              <p:grpSpPr>
                <a:xfrm>
                  <a:off x="7218688" y="5549314"/>
                  <a:ext cx="143072" cy="123979"/>
                  <a:chOff x="9539604" y="4485551"/>
                  <a:chExt cx="143072" cy="123979"/>
                </a:xfrm>
              </p:grpSpPr>
              <p:cxnSp>
                <p:nvCxnSpPr>
                  <p:cNvPr id="64" name="직선 화살표 연결선 63"/>
                  <p:cNvCxnSpPr/>
                  <p:nvPr/>
                </p:nvCxnSpPr>
                <p:spPr bwMode="auto">
                  <a:xfrm flipV="1">
                    <a:off x="9539604" y="4488273"/>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65" name="직선 화살표 연결선 64"/>
                  <p:cNvCxnSpPr/>
                  <p:nvPr/>
                </p:nvCxnSpPr>
                <p:spPr bwMode="auto">
                  <a:xfrm flipV="1">
                    <a:off x="9611140" y="4485551"/>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grpSp>
            <p:cxnSp>
              <p:nvCxnSpPr>
                <p:cNvPr id="56" name="직선 화살표 연결선 55"/>
                <p:cNvCxnSpPr/>
                <p:nvPr/>
              </p:nvCxnSpPr>
              <p:spPr bwMode="auto">
                <a:xfrm>
                  <a:off x="9178406" y="4170275"/>
                  <a:ext cx="0" cy="874749"/>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57" name="직선 화살표 연결선 56"/>
                <p:cNvCxnSpPr/>
                <p:nvPr/>
              </p:nvCxnSpPr>
              <p:spPr bwMode="auto">
                <a:xfrm>
                  <a:off x="7895454" y="4373337"/>
                  <a:ext cx="0" cy="78581"/>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58" name="직선 화살표 연결선 57"/>
                <p:cNvCxnSpPr/>
                <p:nvPr/>
              </p:nvCxnSpPr>
              <p:spPr bwMode="auto">
                <a:xfrm>
                  <a:off x="7486995" y="4286956"/>
                  <a:ext cx="0" cy="218005"/>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59" name="직선 화살표 연결선 58"/>
                <p:cNvCxnSpPr/>
                <p:nvPr/>
              </p:nvCxnSpPr>
              <p:spPr bwMode="auto">
                <a:xfrm>
                  <a:off x="7096470" y="4148844"/>
                  <a:ext cx="0" cy="38436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60" name="직선 화살표 연결선 59"/>
                <p:cNvCxnSpPr/>
                <p:nvPr/>
              </p:nvCxnSpPr>
              <p:spPr bwMode="auto">
                <a:xfrm>
                  <a:off x="7901010" y="4451918"/>
                  <a:ext cx="1277395"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cxnSp>
              <p:nvCxnSpPr>
                <p:cNvPr id="61" name="직선 화살표 연결선 60"/>
                <p:cNvCxnSpPr/>
                <p:nvPr/>
              </p:nvCxnSpPr>
              <p:spPr bwMode="auto">
                <a:xfrm>
                  <a:off x="7507380" y="4332156"/>
                  <a:ext cx="1671025"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cxnSp>
              <p:nvCxnSpPr>
                <p:cNvPr id="63" name="직선 화살표 연결선 62"/>
                <p:cNvCxnSpPr/>
                <p:nvPr/>
              </p:nvCxnSpPr>
              <p:spPr bwMode="auto">
                <a:xfrm>
                  <a:off x="7096470" y="4203383"/>
                  <a:ext cx="2081935"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grpSp>
          <p:grpSp>
            <p:nvGrpSpPr>
              <p:cNvPr id="45" name="그룹 44"/>
              <p:cNvGrpSpPr/>
              <p:nvPr/>
            </p:nvGrpSpPr>
            <p:grpSpPr>
              <a:xfrm>
                <a:off x="6968058" y="3317879"/>
                <a:ext cx="1329824" cy="528235"/>
                <a:chOff x="6968058" y="3317879"/>
                <a:chExt cx="1329824" cy="528235"/>
              </a:xfrm>
            </p:grpSpPr>
            <p:sp>
              <p:nvSpPr>
                <p:cNvPr id="46" name="사각형 설명선 45"/>
                <p:cNvSpPr/>
                <p:nvPr/>
              </p:nvSpPr>
              <p:spPr>
                <a:xfrm>
                  <a:off x="7096470" y="3432193"/>
                  <a:ext cx="1201412" cy="413921"/>
                </a:xfrm>
                <a:prstGeom prst="wedgeRectCallout">
                  <a:avLst>
                    <a:gd name="adj1" fmla="val 57392"/>
                    <a:gd name="adj2" fmla="val 1959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2000" dirty="0"/>
                </a:p>
              </p:txBody>
            </p:sp>
            <p:sp>
              <p:nvSpPr>
                <p:cNvPr id="47" name="사각형 설명선 46"/>
                <p:cNvSpPr/>
                <p:nvPr/>
              </p:nvSpPr>
              <p:spPr>
                <a:xfrm>
                  <a:off x="7039109" y="3375119"/>
                  <a:ext cx="1201412" cy="413921"/>
                </a:xfrm>
                <a:prstGeom prst="wedgeRectCallout">
                  <a:avLst>
                    <a:gd name="adj1" fmla="val 39421"/>
                    <a:gd name="adj2" fmla="val 177558"/>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2000" dirty="0"/>
                </a:p>
              </p:txBody>
            </p:sp>
            <mc:AlternateContent xmlns:mc="http://schemas.openxmlformats.org/markup-compatibility/2006" xmlns:a14="http://schemas.microsoft.com/office/drawing/2010/main">
              <mc:Choice Requires="a14">
                <p:sp>
                  <p:nvSpPr>
                    <p:cNvPr id="48" name="사각형 설명선 47"/>
                    <p:cNvSpPr/>
                    <p:nvPr/>
                  </p:nvSpPr>
                  <p:spPr>
                    <a:xfrm>
                      <a:off x="6968058" y="3317879"/>
                      <a:ext cx="1201412" cy="413921"/>
                    </a:xfrm>
                    <a:prstGeom prst="wedgeRectCallout">
                      <a:avLst>
                        <a:gd name="adj1" fmla="val 29907"/>
                        <a:gd name="adj2" fmla="val 157615"/>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Possible </a:t>
                      </a:r>
                      <a14:m>
                        <m:oMath xmlns:m="http://schemas.openxmlformats.org/officeDocument/2006/math">
                          <m:r>
                            <a:rPr lang="ko-KR" altLang="en-US" i="1" smtClean="0">
                              <a:latin typeface="Cambria Math" panose="02040503050406030204" pitchFamily="18" charset="0"/>
                            </a:rPr>
                            <m:t>∆</m:t>
                          </m:r>
                          <m:r>
                            <a:rPr lang="en-US" altLang="ko-KR" b="0" i="1" smtClean="0">
                              <a:latin typeface="Cambria Math" panose="02040503050406030204" pitchFamily="18" charset="0"/>
                            </a:rPr>
                            <m:t>𝑡</m:t>
                          </m:r>
                        </m:oMath>
                      </a14:m>
                      <a:r>
                        <a:rPr lang="en-US" altLang="ko-KR" dirty="0" smtClean="0"/>
                        <a:t>’s</a:t>
                      </a:r>
                      <a:endParaRPr lang="ko-KR" altLang="en-US" dirty="0"/>
                    </a:p>
                  </p:txBody>
                </p:sp>
              </mc:Choice>
              <mc:Fallback xmlns="">
                <p:sp>
                  <p:nvSpPr>
                    <p:cNvPr id="48" name="사각형 설명선 47"/>
                    <p:cNvSpPr>
                      <a:spLocks noRot="1" noChangeAspect="1" noMove="1" noResize="1" noEditPoints="1" noAdjustHandles="1" noChangeArrowheads="1" noChangeShapeType="1" noTextEdit="1"/>
                    </p:cNvSpPr>
                    <p:nvPr/>
                  </p:nvSpPr>
                  <p:spPr>
                    <a:xfrm>
                      <a:off x="6968058" y="3317879"/>
                      <a:ext cx="1201412" cy="413921"/>
                    </a:xfrm>
                    <a:prstGeom prst="wedgeRectCallout">
                      <a:avLst>
                        <a:gd name="adj1" fmla="val 29907"/>
                        <a:gd name="adj2" fmla="val 157615"/>
                      </a:avLst>
                    </a:prstGeom>
                    <a:blipFill>
                      <a:blip r:embed="rId5"/>
                      <a:stretch>
                        <a:fillRect l="-420" r="-840"/>
                      </a:stretch>
                    </a:blipFill>
                  </p:spPr>
                  <p:txBody>
                    <a:bodyPr/>
                    <a:lstStyle/>
                    <a:p>
                      <a:r>
                        <a:rPr lang="ko-KR" altLang="en-US">
                          <a:noFill/>
                        </a:rPr>
                        <a:t> </a:t>
                      </a:r>
                    </a:p>
                  </p:txBody>
                </p:sp>
              </mc:Fallback>
            </mc:AlternateContent>
          </p:grpSp>
        </p:grpSp>
      </p:grpSp>
      <p:grpSp>
        <p:nvGrpSpPr>
          <p:cNvPr id="75" name="그룹 74"/>
          <p:cNvGrpSpPr/>
          <p:nvPr/>
        </p:nvGrpSpPr>
        <p:grpSpPr>
          <a:xfrm>
            <a:off x="7862271" y="2443105"/>
            <a:ext cx="3110357" cy="3295225"/>
            <a:chOff x="8151372" y="2861577"/>
            <a:chExt cx="2595462" cy="2749727"/>
          </a:xfrm>
        </p:grpSpPr>
        <p:grpSp>
          <p:nvGrpSpPr>
            <p:cNvPr id="76" name="그룹 75"/>
            <p:cNvGrpSpPr/>
            <p:nvPr/>
          </p:nvGrpSpPr>
          <p:grpSpPr>
            <a:xfrm>
              <a:off x="8527065" y="4073817"/>
              <a:ext cx="2118134" cy="1537487"/>
              <a:chOff x="8527065" y="4073817"/>
              <a:chExt cx="2118134" cy="1537487"/>
            </a:xfrm>
          </p:grpSpPr>
          <p:cxnSp>
            <p:nvCxnSpPr>
              <p:cNvPr id="79" name="직선 화살표 연결선 78"/>
              <p:cNvCxnSpPr/>
              <p:nvPr/>
            </p:nvCxnSpPr>
            <p:spPr bwMode="auto">
              <a:xfrm>
                <a:off x="9586453" y="4094075"/>
                <a:ext cx="0" cy="1517229"/>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80" name="직선 화살표 연결선 79"/>
              <p:cNvCxnSpPr/>
              <p:nvPr/>
            </p:nvCxnSpPr>
            <p:spPr bwMode="auto">
              <a:xfrm>
                <a:off x="8527065" y="4373337"/>
                <a:ext cx="1059388"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cxnSp>
            <p:nvCxnSpPr>
              <p:cNvPr id="81" name="직선 화살표 연결선 80"/>
              <p:cNvCxnSpPr/>
              <p:nvPr/>
            </p:nvCxnSpPr>
            <p:spPr bwMode="auto">
              <a:xfrm>
                <a:off x="9585811" y="4373337"/>
                <a:ext cx="1059388"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82" name="TextBox 81"/>
                  <p:cNvSpPr txBox="1"/>
                  <p:nvPr/>
                </p:nvSpPr>
                <p:spPr>
                  <a:xfrm>
                    <a:off x="8877853" y="4073817"/>
                    <a:ext cx="492362" cy="30819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i="1" smtClean="0">
                                  <a:latin typeface="Cambria Math" panose="02040503050406030204" pitchFamily="18" charset="0"/>
                                  <a:ea typeface="맑은 고딕" panose="020B0503020000020004" pitchFamily="50" charset="-127"/>
                                </a:rPr>
                              </m:ctrlPr>
                            </m:sSubPr>
                            <m:e>
                              <m:r>
                                <a:rPr lang="en-US" altLang="ko-KR" i="1" smtClean="0">
                                  <a:latin typeface="Cambria Math" panose="02040503050406030204" pitchFamily="18" charset="0"/>
                                  <a:ea typeface="Cambria Math" panose="02040503050406030204" pitchFamily="18" charset="0"/>
                                </a:rPr>
                                <m:t>∆</m:t>
                              </m:r>
                              <m:r>
                                <a:rPr lang="en-US" altLang="ko-KR" b="0" i="1" smtClean="0">
                                  <a:latin typeface="Cambria Math" panose="02040503050406030204" pitchFamily="18" charset="0"/>
                                  <a:ea typeface="Cambria Math" panose="02040503050406030204" pitchFamily="18" charset="0"/>
                                </a:rPr>
                                <m:t>𝑡</m:t>
                              </m:r>
                            </m:e>
                            <m:sub>
                              <m:r>
                                <a:rPr lang="en-US" altLang="ko-KR" b="0" i="1" smtClean="0">
                                  <a:latin typeface="Cambria Math" panose="02040503050406030204" pitchFamily="18" charset="0"/>
                                  <a:ea typeface="맑은 고딕" panose="020B0503020000020004" pitchFamily="50" charset="-127"/>
                                </a:rPr>
                                <m:t>𝑚𝑎𝑥</m:t>
                              </m:r>
                            </m:sub>
                          </m:sSub>
                        </m:oMath>
                      </m:oMathPara>
                    </a14:m>
                    <a:endParaRPr lang="ko-KR" altLang="en-US" dirty="0">
                      <a:latin typeface="맑은 고딕" panose="020B0503020000020004" pitchFamily="50" charset="-127"/>
                      <a:ea typeface="맑은 고딕" panose="020B0503020000020004" pitchFamily="50" charset="-127"/>
                    </a:endParaRPr>
                  </a:p>
                </p:txBody>
              </p:sp>
            </mc:Choice>
            <mc:Fallback xmlns="">
              <p:sp>
                <p:nvSpPr>
                  <p:cNvPr id="82" name="TextBox 81"/>
                  <p:cNvSpPr txBox="1">
                    <a:spLocks noRot="1" noChangeAspect="1" noMove="1" noResize="1" noEditPoints="1" noAdjustHandles="1" noChangeArrowheads="1" noChangeShapeType="1" noTextEdit="1"/>
                  </p:cNvSpPr>
                  <p:nvPr/>
                </p:nvSpPr>
                <p:spPr>
                  <a:xfrm>
                    <a:off x="8877853" y="4073817"/>
                    <a:ext cx="492362" cy="308192"/>
                  </a:xfrm>
                  <a:prstGeom prst="rect">
                    <a:avLst/>
                  </a:prstGeom>
                  <a:blipFill>
                    <a:blip r:embed="rId6"/>
                    <a:stretch>
                      <a:fillRect l="-21875" r="-104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3" name="TextBox 82"/>
                  <p:cNvSpPr txBox="1"/>
                  <p:nvPr/>
                </p:nvSpPr>
                <p:spPr>
                  <a:xfrm>
                    <a:off x="9925373" y="4073817"/>
                    <a:ext cx="492362" cy="30819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ea typeface="맑은 고딕" panose="020B0503020000020004" pitchFamily="50" charset="-127"/>
                            </a:rPr>
                            <m:t>𝐷</m:t>
                          </m:r>
                        </m:oMath>
                      </m:oMathPara>
                    </a14:m>
                    <a:endParaRPr lang="ko-KR" altLang="en-US" dirty="0">
                      <a:latin typeface="맑은 고딕" panose="020B0503020000020004" pitchFamily="50" charset="-127"/>
                      <a:ea typeface="맑은 고딕" panose="020B0503020000020004" pitchFamily="50" charset="-127"/>
                    </a:endParaRPr>
                  </a:p>
                </p:txBody>
              </p:sp>
            </mc:Choice>
            <mc:Fallback xmlns="">
              <p:sp>
                <p:nvSpPr>
                  <p:cNvPr id="83" name="TextBox 82"/>
                  <p:cNvSpPr txBox="1">
                    <a:spLocks noRot="1" noChangeAspect="1" noMove="1" noResize="1" noEditPoints="1" noAdjustHandles="1" noChangeArrowheads="1" noChangeShapeType="1" noTextEdit="1"/>
                  </p:cNvSpPr>
                  <p:nvPr/>
                </p:nvSpPr>
                <p:spPr>
                  <a:xfrm>
                    <a:off x="9925373" y="4073817"/>
                    <a:ext cx="492362" cy="308192"/>
                  </a:xfrm>
                  <a:prstGeom prst="rect">
                    <a:avLst/>
                  </a:prstGeom>
                  <a:blipFill>
                    <a:blip r:embed="rId7"/>
                    <a:stretch>
                      <a:fillRect/>
                    </a:stretch>
                  </a:blipFill>
                </p:spPr>
                <p:txBody>
                  <a:bodyPr/>
                  <a:lstStyle/>
                  <a:p>
                    <a:r>
                      <a:rPr lang="ko-KR" altLang="en-US">
                        <a:noFill/>
                      </a:rPr>
                      <a:t> </a:t>
                    </a:r>
                  </a:p>
                </p:txBody>
              </p:sp>
            </mc:Fallback>
          </mc:AlternateContent>
        </p:grpSp>
        <p:sp>
          <p:nvSpPr>
            <p:cNvPr id="77" name="사각형 설명선 76"/>
            <p:cNvSpPr/>
            <p:nvPr/>
          </p:nvSpPr>
          <p:spPr>
            <a:xfrm>
              <a:off x="8151372" y="2861577"/>
              <a:ext cx="1201412" cy="695881"/>
            </a:xfrm>
            <a:prstGeom prst="wedgeRectCallout">
              <a:avLst>
                <a:gd name="adj1" fmla="val 27370"/>
                <a:gd name="adj2" fmla="val 13462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Solely belongs to the last pulse</a:t>
              </a:r>
              <a:endParaRPr lang="ko-KR" altLang="en-US" dirty="0"/>
            </a:p>
          </p:txBody>
        </p:sp>
        <p:sp>
          <p:nvSpPr>
            <p:cNvPr id="78" name="사각형 설명선 77"/>
            <p:cNvSpPr/>
            <p:nvPr/>
          </p:nvSpPr>
          <p:spPr>
            <a:xfrm>
              <a:off x="9545422" y="3121058"/>
              <a:ext cx="1201412" cy="459695"/>
            </a:xfrm>
            <a:prstGeom prst="wedgeRectCallout">
              <a:avLst>
                <a:gd name="adj1" fmla="val 1365"/>
                <a:gd name="adj2" fmla="val 17253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2000" dirty="0" smtClean="0"/>
                <a:t>Ignore all echoes</a:t>
              </a:r>
              <a:endParaRPr lang="ko-KR" altLang="en-US" sz="2000" dirty="0"/>
            </a:p>
          </p:txBody>
        </p:sp>
      </p:grpSp>
    </p:spTree>
    <p:extLst>
      <p:ext uri="{BB962C8B-B14F-4D97-AF65-F5344CB8AC3E}">
        <p14:creationId xmlns:p14="http://schemas.microsoft.com/office/powerpoint/2010/main" val="3305339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1"/>
                                        </p:tgtEl>
                                      </p:cBhvr>
                                    </p:animEffect>
                                    <p:set>
                                      <p:cBhvr>
                                        <p:cTn id="12" dur="1" fill="hold">
                                          <p:stCondLst>
                                            <p:cond delay="499"/>
                                          </p:stCondLst>
                                        </p:cTn>
                                        <p:tgtEl>
                                          <p:spTgt spid="41"/>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원호 66"/>
          <p:cNvSpPr/>
          <p:nvPr/>
        </p:nvSpPr>
        <p:spPr>
          <a:xfrm>
            <a:off x="5548634" y="-817271"/>
            <a:ext cx="5929049" cy="5929049"/>
          </a:xfrm>
          <a:prstGeom prst="arc">
            <a:avLst>
              <a:gd name="adj1" fmla="val 3246491"/>
              <a:gd name="adj2" fmla="val 3794960"/>
            </a:avLst>
          </a:prstGeom>
          <a:solidFill>
            <a:sysClr val="window" lastClr="FFFFFF">
              <a:lumMod val="85000"/>
            </a:sys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184967" y="1129354"/>
                <a:ext cx="10515600" cy="5419322"/>
              </a:xfrm>
            </p:spPr>
            <p:txBody>
              <a:bodyPr>
                <a:normAutofit/>
              </a:bodyPr>
              <a:lstStyle/>
              <a:p>
                <a:pPr>
                  <a:lnSpc>
                    <a:spcPct val="100000"/>
                  </a:lnSpc>
                </a:pPr>
                <a:r>
                  <a:rPr lang="en-US" altLang="ko-KR" sz="4000" dirty="0" smtClean="0"/>
                  <a:t>Important parameters</a:t>
                </a:r>
              </a:p>
              <a:p>
                <a:pPr lvl="1">
                  <a:lnSpc>
                    <a:spcPct val="100000"/>
                  </a:lnSpc>
                </a:pPr>
                <a:r>
                  <a:rPr lang="en-US" altLang="ko-KR" sz="3200" dirty="0" smtClean="0">
                    <a:solidFill>
                      <a:schemeClr val="bg1">
                        <a:lumMod val="75000"/>
                      </a:schemeClr>
                    </a:solidFill>
                  </a:rPr>
                  <a:t>Pulse repetition </a:t>
                </a:r>
                <a:r>
                  <a:rPr lang="en-US" altLang="ko-KR" sz="3200" dirty="0">
                    <a:solidFill>
                      <a:schemeClr val="bg1">
                        <a:lumMod val="75000"/>
                      </a:schemeClr>
                    </a:solidFill>
                  </a:rPr>
                  <a:t>t</a:t>
                </a:r>
                <a:r>
                  <a:rPr lang="en-US" altLang="ko-KR" sz="3200" dirty="0" smtClean="0">
                    <a:solidFill>
                      <a:schemeClr val="bg1">
                        <a:lumMod val="75000"/>
                      </a:schemeClr>
                    </a:solidFill>
                  </a:rPr>
                  <a:t>ime (PRT, </a:t>
                </a:r>
                <a14:m>
                  <m:oMath xmlns:m="http://schemas.openxmlformats.org/officeDocument/2006/math">
                    <m:r>
                      <a:rPr lang="en-US" altLang="ko-KR" sz="3200" b="0" i="1" smtClean="0">
                        <a:solidFill>
                          <a:schemeClr val="bg1">
                            <a:lumMod val="75000"/>
                          </a:schemeClr>
                        </a:solidFill>
                        <a:latin typeface="Cambria Math" panose="02040503050406030204" pitchFamily="18" charset="0"/>
                      </a:rPr>
                      <m:t>𝑇</m:t>
                    </m:r>
                  </m:oMath>
                </a14:m>
                <a:r>
                  <a:rPr lang="en-US" altLang="ko-KR" sz="3200" dirty="0" smtClean="0">
                    <a:solidFill>
                      <a:schemeClr val="bg1">
                        <a:lumMod val="75000"/>
                      </a:schemeClr>
                    </a:solidFill>
                  </a:rPr>
                  <a:t>)</a:t>
                </a:r>
              </a:p>
              <a:p>
                <a:pPr lvl="1">
                  <a:lnSpc>
                    <a:spcPct val="100000"/>
                  </a:lnSpc>
                </a:pPr>
                <a:r>
                  <a:rPr lang="en-US" altLang="ko-KR" sz="3200" dirty="0" smtClean="0">
                    <a:solidFill>
                      <a:schemeClr val="bg1">
                        <a:lumMod val="75000"/>
                      </a:schemeClr>
                    </a:solidFill>
                  </a:rPr>
                  <a:t>Receiving time / dead time (</a:t>
                </a:r>
                <a14:m>
                  <m:oMath xmlns:m="http://schemas.openxmlformats.org/officeDocument/2006/math">
                    <m:sSub>
                      <m:sSubPr>
                        <m:ctrlPr>
                          <a:rPr lang="en-US" altLang="ko-KR" sz="3200" b="0" i="1" smtClean="0">
                            <a:solidFill>
                              <a:schemeClr val="bg1">
                                <a:lumMod val="75000"/>
                              </a:schemeClr>
                            </a:solidFill>
                            <a:latin typeface="Cambria Math" panose="02040503050406030204" pitchFamily="18" charset="0"/>
                            <a:ea typeface="Cambria Math" panose="02040503050406030204" pitchFamily="18" charset="0"/>
                          </a:rPr>
                        </m:ctrlPr>
                      </m:sSubPr>
                      <m:e>
                        <m:r>
                          <a:rPr lang="en-US" altLang="ko-KR" sz="3200" i="1">
                            <a:solidFill>
                              <a:schemeClr val="bg1">
                                <a:lumMod val="75000"/>
                              </a:schemeClr>
                            </a:solidFill>
                            <a:latin typeface="Cambria Math" panose="02040503050406030204" pitchFamily="18" charset="0"/>
                            <a:ea typeface="Cambria Math" panose="02040503050406030204" pitchFamily="18" charset="0"/>
                          </a:rPr>
                          <m:t>∆</m:t>
                        </m:r>
                        <m:r>
                          <a:rPr lang="en-US" altLang="ko-KR" sz="3200" i="1">
                            <a:solidFill>
                              <a:schemeClr val="bg1">
                                <a:lumMod val="75000"/>
                              </a:schemeClr>
                            </a:solidFill>
                            <a:latin typeface="Cambria Math" panose="02040503050406030204" pitchFamily="18" charset="0"/>
                            <a:ea typeface="Cambria Math" panose="02040503050406030204" pitchFamily="18" charset="0"/>
                          </a:rPr>
                          <m:t>𝑡</m:t>
                        </m:r>
                      </m:e>
                      <m:sub>
                        <m:r>
                          <a:rPr lang="en-US" altLang="ko-KR" sz="3200" b="0" i="1" smtClean="0">
                            <a:solidFill>
                              <a:schemeClr val="bg1">
                                <a:lumMod val="75000"/>
                              </a:schemeClr>
                            </a:solidFill>
                            <a:latin typeface="Cambria Math" panose="02040503050406030204" pitchFamily="18" charset="0"/>
                            <a:ea typeface="Cambria Math" panose="02040503050406030204" pitchFamily="18" charset="0"/>
                          </a:rPr>
                          <m:t>𝑚𝑎𝑥</m:t>
                        </m:r>
                      </m:sub>
                    </m:sSub>
                  </m:oMath>
                </a14:m>
                <a:r>
                  <a:rPr lang="en-US" altLang="ko-KR" sz="3200" dirty="0" smtClean="0">
                    <a:solidFill>
                      <a:schemeClr val="bg1">
                        <a:lumMod val="75000"/>
                      </a:schemeClr>
                    </a:solidFill>
                  </a:rPr>
                  <a:t>, </a:t>
                </a:r>
                <a14:m>
                  <m:oMath xmlns:m="http://schemas.openxmlformats.org/officeDocument/2006/math">
                    <m:r>
                      <a:rPr lang="en-US" altLang="ko-KR" sz="3200" b="0" i="1" smtClean="0">
                        <a:solidFill>
                          <a:schemeClr val="bg1">
                            <a:lumMod val="75000"/>
                          </a:schemeClr>
                        </a:solidFill>
                        <a:latin typeface="Cambria Math" panose="02040503050406030204" pitchFamily="18" charset="0"/>
                      </a:rPr>
                      <m:t>𝐷</m:t>
                    </m:r>
                  </m:oMath>
                </a14:m>
                <a:r>
                  <a:rPr lang="en-US" altLang="ko-KR" sz="3200" dirty="0" smtClean="0">
                    <a:solidFill>
                      <a:schemeClr val="bg1">
                        <a:lumMod val="75000"/>
                      </a:schemeClr>
                    </a:solidFill>
                  </a:rPr>
                  <a:t>)</a:t>
                </a:r>
              </a:p>
              <a:p>
                <a:pPr lvl="2">
                  <a:lnSpc>
                    <a:spcPct val="100000"/>
                  </a:lnSpc>
                </a:pPr>
                <a:r>
                  <a:rPr lang="en-US" altLang="ko-KR" sz="2800" dirty="0" smtClean="0">
                    <a:solidFill>
                      <a:schemeClr val="bg1">
                        <a:lumMod val="75000"/>
                      </a:schemeClr>
                    </a:solidFill>
                  </a:rPr>
                  <a:t>To limit the ambiguity</a:t>
                </a:r>
              </a:p>
              <a:p>
                <a:pPr lvl="2">
                  <a:lnSpc>
                    <a:spcPct val="100000"/>
                  </a:lnSpc>
                </a:pPr>
                <a:r>
                  <a:rPr lang="en-US" altLang="ko-KR" sz="2800" b="0" dirty="0" smtClean="0">
                    <a:solidFill>
                      <a:schemeClr val="bg1">
                        <a:lumMod val="75000"/>
                      </a:schemeClr>
                    </a:solidFill>
                    <a:ea typeface="Cambria Math" panose="02040503050406030204" pitchFamily="18" charset="0"/>
                  </a:rPr>
                  <a:t>Lidar range</a:t>
                </a:r>
                <a:r>
                  <a:rPr lang="en-US" altLang="ko-KR" sz="2800" b="0" dirty="0" smtClean="0">
                    <a:solidFill>
                      <a:schemeClr val="bg1">
                        <a:lumMod val="75000"/>
                      </a:schemeClr>
                    </a:solidFill>
                    <a:ea typeface="Cambria Math" panose="02040503050406030204" pitchFamily="18" charset="0"/>
                    <a:sym typeface="Wingdings" panose="05000000000000000000" pitchFamily="2" charset="2"/>
                  </a:rPr>
                  <a:t> </a:t>
                </a:r>
                <a14:m>
                  <m:oMath xmlns:m="http://schemas.openxmlformats.org/officeDocument/2006/math">
                    <m:sSub>
                      <m:sSubPr>
                        <m:ctrlPr>
                          <a:rPr lang="en-US" altLang="ko-KR" sz="2800" b="0" i="1" smtClean="0">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ctrlPr>
                      </m:sSubPr>
                      <m:e>
                        <m:r>
                          <a:rPr lang="en-US" altLang="ko-KR" sz="2800" b="0" i="1" smtClean="0">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t>𝑙</m:t>
                        </m:r>
                      </m:e>
                      <m:sub>
                        <m:r>
                          <a:rPr lang="en-US" altLang="ko-KR" sz="2800" b="0" i="1" smtClean="0">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t>𝑚𝑎𝑥</m:t>
                        </m:r>
                      </m:sub>
                    </m:sSub>
                  </m:oMath>
                </a14:m>
                <a:r>
                  <a:rPr lang="en-US" altLang="ko-KR" sz="2800" b="0" dirty="0" smtClean="0">
                    <a:solidFill>
                      <a:schemeClr val="bg1">
                        <a:lumMod val="75000"/>
                      </a:schemeClr>
                    </a:solidFill>
                    <a:ea typeface="Cambria Math" panose="02040503050406030204" pitchFamily="18" charset="0"/>
                  </a:rPr>
                  <a:t> </a:t>
                </a:r>
                <a:r>
                  <a:rPr lang="en-US" altLang="ko-KR" sz="2800" b="0" dirty="0" smtClean="0">
                    <a:solidFill>
                      <a:schemeClr val="bg1">
                        <a:lumMod val="75000"/>
                      </a:schemeClr>
                    </a:solidFill>
                    <a:ea typeface="Cambria Math" panose="02040503050406030204" pitchFamily="18" charset="0"/>
                    <a:sym typeface="Wingdings" panose="05000000000000000000" pitchFamily="2" charset="2"/>
                  </a:rPr>
                  <a:t> </a:t>
                </a:r>
                <a14:m>
                  <m:oMath xmlns:m="http://schemas.openxmlformats.org/officeDocument/2006/math">
                    <m:f>
                      <m:fPr>
                        <m:type m:val="lin"/>
                        <m:ctrlPr>
                          <a:rPr lang="en-US" altLang="ko-KR" sz="2800" i="1">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ctrlPr>
                      </m:fPr>
                      <m:num>
                        <m:r>
                          <a:rPr lang="en-US" altLang="ko-KR" sz="2800" i="1">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t>𝑐</m:t>
                        </m:r>
                        <m:sSub>
                          <m:sSubPr>
                            <m:ctrlPr>
                              <a:rPr lang="en-US" altLang="ko-KR" sz="2800" i="1">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ctrlPr>
                          </m:sSubPr>
                          <m:e>
                            <m:r>
                              <a:rPr lang="en-US" altLang="ko-KR" sz="2800" i="1">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t>∆</m:t>
                            </m:r>
                            <m:r>
                              <a:rPr lang="en-US" altLang="ko-KR" sz="2800" i="1">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t>𝑡</m:t>
                            </m:r>
                          </m:e>
                          <m:sub>
                            <m:r>
                              <a:rPr lang="en-US" altLang="ko-KR" sz="2800" i="1">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t>𝑚𝑎𝑥</m:t>
                            </m:r>
                          </m:sub>
                        </m:sSub>
                      </m:num>
                      <m:den>
                        <m:r>
                          <a:rPr lang="en-US" altLang="ko-KR" sz="2800" i="1">
                            <a:solidFill>
                              <a:schemeClr val="bg1">
                                <a:lumMod val="75000"/>
                              </a:schemeClr>
                            </a:solidFill>
                            <a:latin typeface="Cambria Math" panose="02040503050406030204" pitchFamily="18" charset="0"/>
                            <a:ea typeface="Cambria Math" panose="02040503050406030204" pitchFamily="18" charset="0"/>
                            <a:sym typeface="Wingdings" panose="05000000000000000000" pitchFamily="2" charset="2"/>
                          </a:rPr>
                          <m:t>2</m:t>
                        </m:r>
                      </m:den>
                    </m:f>
                  </m:oMath>
                </a14:m>
                <a:endParaRPr lang="en-US" altLang="ko-KR" sz="2800" dirty="0" smtClean="0">
                  <a:ea typeface="Cambria Math" panose="02040503050406030204" pitchFamily="18" charset="0"/>
                </a:endParaRPr>
              </a:p>
              <a:p>
                <a:pPr lvl="1">
                  <a:lnSpc>
                    <a:spcPct val="100000"/>
                  </a:lnSpc>
                </a:pPr>
                <a:r>
                  <a:rPr lang="en-US" altLang="ko-KR" sz="3200" dirty="0" smtClean="0">
                    <a:ea typeface="Cambria Math" panose="02040503050406030204" pitchFamily="18" charset="0"/>
                  </a:rPr>
                  <a:t>Receiving angle</a:t>
                </a:r>
              </a:p>
              <a:p>
                <a:pPr lvl="2">
                  <a:lnSpc>
                    <a:spcPct val="100000"/>
                  </a:lnSpc>
                </a:pPr>
                <a:r>
                  <a:rPr lang="en-US" altLang="ko-KR" sz="2800" dirty="0" smtClean="0">
                    <a:ea typeface="Cambria Math" panose="02040503050406030204" pitchFamily="18" charset="0"/>
                  </a:rPr>
                  <a:t>Angle of receiver aperture</a:t>
                </a:r>
              </a:p>
              <a:p>
                <a:pPr lvl="2">
                  <a:lnSpc>
                    <a:spcPct val="100000"/>
                  </a:lnSpc>
                </a:pPr>
                <a:r>
                  <a:rPr lang="en-US" altLang="ko-KR" sz="2800" dirty="0" smtClean="0">
                    <a:ea typeface="Cambria Math" panose="02040503050406030204" pitchFamily="18" charset="0"/>
                  </a:rPr>
                  <a:t>If precisely calibrated, </a:t>
                </a:r>
                <a:br>
                  <a:rPr lang="en-US" altLang="ko-KR" sz="2800" dirty="0" smtClean="0">
                    <a:ea typeface="Cambria Math" panose="02040503050406030204" pitchFamily="18" charset="0"/>
                  </a:rPr>
                </a:br>
                <a:r>
                  <a:rPr lang="en-US" altLang="ko-KR" sz="2800" dirty="0" smtClean="0">
                    <a:ea typeface="Cambria Math" panose="02040503050406030204" pitchFamily="18" charset="0"/>
                  </a:rPr>
                  <a:t>	covering up to the farthest point is enough</a:t>
                </a: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184967" y="1129354"/>
                <a:ext cx="10515600" cy="5419322"/>
              </a:xfrm>
              <a:blipFill>
                <a:blip r:embed="rId3"/>
                <a:stretch>
                  <a:fillRect l="-1855" t="-2025"/>
                </a:stretch>
              </a:blipFill>
            </p:spPr>
            <p:txBody>
              <a:bodyPr/>
              <a:lstStyle/>
              <a:p>
                <a:r>
                  <a:rPr lang="ko-KR" altLang="en-US">
                    <a:noFill/>
                  </a:rPr>
                  <a:t> </a:t>
                </a:r>
              </a:p>
            </p:txBody>
          </p:sp>
        </mc:Fallback>
      </mc:AlternateContent>
      <p:sp>
        <p:nvSpPr>
          <p:cNvPr id="2" name="제목 1"/>
          <p:cNvSpPr>
            <a:spLocks noGrp="1"/>
          </p:cNvSpPr>
          <p:nvPr>
            <p:ph type="title"/>
          </p:nvPr>
        </p:nvSpPr>
        <p:spPr/>
        <p:txBody>
          <a:bodyPr/>
          <a:lstStyle/>
          <a:p>
            <a:r>
              <a:rPr lang="en-US" altLang="ko-KR" dirty="0" smtClean="0"/>
              <a:t>Lidar</a:t>
            </a:r>
            <a:endParaRPr lang="ko-KR" altLang="en-US" dirty="0"/>
          </a:p>
        </p:txBody>
      </p:sp>
      <p:sp>
        <p:nvSpPr>
          <p:cNvPr id="38" name="원호 37"/>
          <p:cNvSpPr/>
          <p:nvPr/>
        </p:nvSpPr>
        <p:spPr>
          <a:xfrm>
            <a:off x="5548634" y="-817271"/>
            <a:ext cx="5929049" cy="5929049"/>
          </a:xfrm>
          <a:prstGeom prst="arc">
            <a:avLst>
              <a:gd name="adj1" fmla="val 2138568"/>
              <a:gd name="adj2" fmla="val 2697244"/>
            </a:avLst>
          </a:prstGeom>
          <a:solidFill>
            <a:sysClr val="window" lastClr="FFFFFF">
              <a:lumMod val="85000"/>
            </a:sys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endParaRPr>
          </a:p>
        </p:txBody>
      </p:sp>
      <p:grpSp>
        <p:nvGrpSpPr>
          <p:cNvPr id="33" name="그룹 32"/>
          <p:cNvGrpSpPr/>
          <p:nvPr/>
        </p:nvGrpSpPr>
        <p:grpSpPr>
          <a:xfrm>
            <a:off x="7918060" y="1551832"/>
            <a:ext cx="1190847" cy="1190847"/>
            <a:chOff x="10054424" y="5217377"/>
            <a:chExt cx="1190847" cy="1190847"/>
          </a:xfrm>
        </p:grpSpPr>
        <p:sp>
          <p:nvSpPr>
            <p:cNvPr id="34" name="타원 33"/>
            <p:cNvSpPr/>
            <p:nvPr/>
          </p:nvSpPr>
          <p:spPr>
            <a:xfrm>
              <a:off x="10054424" y="5217377"/>
              <a:ext cx="1190847" cy="1190847"/>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Lidar</a:t>
              </a:r>
              <a:endParaRPr kumimoji="0" lang="ko-KR" altLang="en-US" sz="20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
          <p:nvSpPr>
            <p:cNvPr id="36" name="원호 35"/>
            <p:cNvSpPr/>
            <p:nvPr/>
          </p:nvSpPr>
          <p:spPr>
            <a:xfrm>
              <a:off x="10207816" y="5354438"/>
              <a:ext cx="916723" cy="916723"/>
            </a:xfrm>
            <a:prstGeom prst="arc">
              <a:avLst>
                <a:gd name="adj1" fmla="val 16200000"/>
                <a:gd name="adj2" fmla="val 12954515"/>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grpSp>
      <p:cxnSp>
        <p:nvCxnSpPr>
          <p:cNvPr id="62" name="직선 연결선 61"/>
          <p:cNvCxnSpPr/>
          <p:nvPr/>
        </p:nvCxnSpPr>
        <p:spPr>
          <a:xfrm flipH="1" flipV="1">
            <a:off x="8969126" y="2528441"/>
            <a:ext cx="2537170" cy="2163801"/>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도넛 14"/>
          <p:cNvSpPr/>
          <p:nvPr/>
        </p:nvSpPr>
        <p:spPr>
          <a:xfrm>
            <a:off x="8790584" y="2289805"/>
            <a:ext cx="503548" cy="503548"/>
          </a:xfrm>
          <a:prstGeom prst="donut">
            <a:avLst>
              <a:gd name="adj" fmla="val 1183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ko-KR" altLang="en-US">
              <a:solidFill>
                <a:schemeClr val="tx1"/>
              </a:solidFill>
            </a:endParaRPr>
          </a:p>
        </p:txBody>
      </p:sp>
      <p:sp>
        <p:nvSpPr>
          <p:cNvPr id="17" name="곱셈 기호 16"/>
          <p:cNvSpPr/>
          <p:nvPr/>
        </p:nvSpPr>
        <p:spPr>
          <a:xfrm>
            <a:off x="8629608" y="2126947"/>
            <a:ext cx="825500" cy="825500"/>
          </a:xfrm>
          <a:prstGeom prst="mathMultiply">
            <a:avLst>
              <a:gd name="adj1" fmla="val 1059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설명선 1(테두리 없음) 17"/>
          <p:cNvSpPr/>
          <p:nvPr/>
        </p:nvSpPr>
        <p:spPr>
          <a:xfrm>
            <a:off x="10946846" y="3040946"/>
            <a:ext cx="1118899" cy="521113"/>
          </a:xfrm>
          <a:prstGeom prst="callout1">
            <a:avLst>
              <a:gd name="adj1" fmla="val 50920"/>
              <a:gd name="adj2" fmla="val 6650"/>
              <a:gd name="adj3" fmla="val 122736"/>
              <a:gd name="adj4" fmla="val -3288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Receiving angle</a:t>
            </a:r>
            <a:endParaRPr lang="ko-KR" altLang="en-US" dirty="0">
              <a:solidFill>
                <a:schemeClr val="tx1"/>
              </a:solidFill>
            </a:endParaRPr>
          </a:p>
        </p:txBody>
      </p:sp>
      <p:sp>
        <p:nvSpPr>
          <p:cNvPr id="68" name="원호 67"/>
          <p:cNvSpPr/>
          <p:nvPr/>
        </p:nvSpPr>
        <p:spPr>
          <a:xfrm>
            <a:off x="5959471" y="-406434"/>
            <a:ext cx="5107373" cy="5107373"/>
          </a:xfrm>
          <a:prstGeom prst="arc">
            <a:avLst>
              <a:gd name="adj1" fmla="val 2698989"/>
              <a:gd name="adj2" fmla="val 3247397"/>
            </a:avLst>
          </a:prstGeom>
          <a:ln w="28575">
            <a:solidFill>
              <a:schemeClr val="bg1">
                <a:lumMod val="7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Tree>
    <p:extLst>
      <p:ext uri="{BB962C8B-B14F-4D97-AF65-F5344CB8AC3E}">
        <p14:creationId xmlns:p14="http://schemas.microsoft.com/office/powerpoint/2010/main" val="2440768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right)">
                                      <p:cBhvr>
                                        <p:cTn id="7" dur="500"/>
                                        <p:tgtEl>
                                          <p:spTgt spid="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2"/>
                                        </p:tgtEl>
                                      </p:cBhvr>
                                    </p:animEffect>
                                    <p:set>
                                      <p:cBhvr>
                                        <p:cTn id="16" dur="1" fill="hold">
                                          <p:stCondLst>
                                            <p:cond delay="499"/>
                                          </p:stCondLst>
                                        </p:cTn>
                                        <p:tgtEl>
                                          <p:spTgt spid="62"/>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22" presetClass="entr" presetSubtype="2"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right)">
                                      <p:cBhvr>
                                        <p:cTn id="22" dur="500"/>
                                        <p:tgtEl>
                                          <p:spTgt spid="68"/>
                                        </p:tgtEl>
                                      </p:cBhvr>
                                    </p:animEffect>
                                  </p:childTnLst>
                                </p:cTn>
                              </p:par>
                            </p:childTnLst>
                          </p:cTn>
                        </p:par>
                        <p:par>
                          <p:cTn id="23" fill="hold">
                            <p:stCondLst>
                              <p:cond delay="500"/>
                            </p:stCondLst>
                            <p:childTnLst>
                              <p:par>
                                <p:cTn id="24" presetID="10" presetClass="exit" presetSubtype="0" fill="hold" grpId="0" nodeType="afterEffect">
                                  <p:stCondLst>
                                    <p:cond delay="0"/>
                                  </p:stCondLst>
                                  <p:childTnLst>
                                    <p:animEffect transition="out" filter="fade">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8"/>
                                        </p:tgtEl>
                                      </p:cBhvr>
                                    </p:animEffect>
                                    <p:set>
                                      <p:cBhvr>
                                        <p:cTn id="29" dur="1" fill="hold">
                                          <p:stCondLst>
                                            <p:cond delay="499"/>
                                          </p:stCondLst>
                                        </p:cTn>
                                        <p:tgtEl>
                                          <p:spTgt spid="68"/>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par>
                          <p:cTn id="36" fill="hold">
                            <p:stCondLst>
                              <p:cond delay="1000"/>
                            </p:stCondLst>
                            <p:childTnLst>
                              <p:par>
                                <p:cTn id="37" presetID="22" presetClass="entr" presetSubtype="2" fill="hold"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right)">
                                      <p:cBhvr>
                                        <p:cTn id="39" dur="500"/>
                                        <p:tgtEl>
                                          <p:spTgt spid="62"/>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8" grpId="0" animBg="1"/>
      <p:bldP spid="15" grpId="0" animBg="1"/>
      <p:bldP spid="15" grpId="1" animBg="1"/>
      <p:bldP spid="17" grpId="0" animBg="1"/>
      <p:bldP spid="18" grpId="0" animBg="1"/>
      <p:bldP spid="68" grpId="0" animBg="1"/>
      <p:bldP spid="6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sz="half" idx="2"/>
          </p:nvPr>
        </p:nvSpPr>
        <p:spPr>
          <a:xfrm>
            <a:off x="885556" y="1821465"/>
            <a:ext cx="5157787" cy="4110118"/>
          </a:xfrm>
        </p:spPr>
        <p:txBody>
          <a:bodyPr>
            <a:normAutofit/>
          </a:bodyPr>
          <a:lstStyle/>
          <a:p>
            <a:r>
              <a:rPr lang="en-US" altLang="ko-KR" sz="2400" dirty="0" smtClean="0"/>
              <a:t>Exploiting the transition curve</a:t>
            </a:r>
          </a:p>
        </p:txBody>
      </p:sp>
      <p:sp>
        <p:nvSpPr>
          <p:cNvPr id="2" name="텍스트 개체 틀 1"/>
          <p:cNvSpPr>
            <a:spLocks noGrp="1"/>
          </p:cNvSpPr>
          <p:nvPr>
            <p:ph type="body" idx="1"/>
          </p:nvPr>
        </p:nvSpPr>
        <p:spPr/>
        <p:txBody>
          <a:bodyPr/>
          <a:lstStyle/>
          <a:p>
            <a:pPr algn="ctr"/>
            <a:r>
              <a:rPr lang="en-US" altLang="ko-KR" dirty="0" smtClean="0"/>
              <a:t>Sensor Saturating</a:t>
            </a:r>
            <a:endParaRPr lang="ko-KR" altLang="en-US" dirty="0"/>
          </a:p>
        </p:txBody>
      </p:sp>
      <p:sp>
        <p:nvSpPr>
          <p:cNvPr id="6" name="제목 5"/>
          <p:cNvSpPr>
            <a:spLocks noGrp="1"/>
          </p:cNvSpPr>
          <p:nvPr>
            <p:ph type="title"/>
          </p:nvPr>
        </p:nvSpPr>
        <p:spPr/>
        <p:txBody>
          <a:bodyPr/>
          <a:lstStyle/>
          <a:p>
            <a:r>
              <a:rPr lang="en-US" altLang="ko-KR" dirty="0" smtClean="0"/>
              <a:t>Sensor Attacks</a:t>
            </a:r>
            <a:endParaRPr lang="ko-KR" altLang="en-US" dirty="0"/>
          </a:p>
        </p:txBody>
      </p:sp>
      <p:cxnSp>
        <p:nvCxnSpPr>
          <p:cNvPr id="62" name="직선 연결선 61"/>
          <p:cNvCxnSpPr/>
          <p:nvPr/>
        </p:nvCxnSpPr>
        <p:spPr>
          <a:xfrm flipV="1">
            <a:off x="2040370" y="2765677"/>
            <a:ext cx="0" cy="2197579"/>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직선 연결선 62"/>
          <p:cNvCxnSpPr/>
          <p:nvPr/>
        </p:nvCxnSpPr>
        <p:spPr>
          <a:xfrm>
            <a:off x="1380011" y="2651373"/>
            <a:ext cx="0" cy="23118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직선 연결선 63"/>
          <p:cNvCxnSpPr/>
          <p:nvPr/>
        </p:nvCxnSpPr>
        <p:spPr>
          <a:xfrm>
            <a:off x="1380011" y="4951629"/>
            <a:ext cx="339324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57032" y="4790946"/>
            <a:ext cx="815958" cy="400110"/>
          </a:xfrm>
          <a:prstGeom prst="rect">
            <a:avLst/>
          </a:prstGeom>
          <a:noFill/>
        </p:spPr>
        <p:txBody>
          <a:bodyPr wrap="square" rtlCol="0">
            <a:spAutoFit/>
          </a:bodyPr>
          <a:lstStyle/>
          <a:p>
            <a:r>
              <a:rPr lang="en-US" altLang="ko-KR" sz="2000" dirty="0" smtClean="0">
                <a:cs typeface="Times New Roman" panose="02020603050405020304" pitchFamily="18" charset="0"/>
              </a:rPr>
              <a:t>Input</a:t>
            </a:r>
            <a:endParaRPr lang="ko-KR" altLang="en-US" sz="2000" dirty="0">
              <a:cs typeface="Times New Roman" panose="02020603050405020304" pitchFamily="18" charset="0"/>
            </a:endParaRPr>
          </a:p>
        </p:txBody>
      </p:sp>
      <p:sp>
        <p:nvSpPr>
          <p:cNvPr id="68" name="TextBox 67"/>
          <p:cNvSpPr txBox="1"/>
          <p:nvPr/>
        </p:nvSpPr>
        <p:spPr>
          <a:xfrm>
            <a:off x="252602" y="2551868"/>
            <a:ext cx="1116276" cy="400110"/>
          </a:xfrm>
          <a:prstGeom prst="rect">
            <a:avLst/>
          </a:prstGeom>
          <a:noFill/>
        </p:spPr>
        <p:txBody>
          <a:bodyPr wrap="square" rtlCol="0">
            <a:spAutoFit/>
          </a:bodyPr>
          <a:lstStyle/>
          <a:p>
            <a:pPr algn="r"/>
            <a:r>
              <a:rPr lang="en-US" altLang="ko-KR" sz="2000" dirty="0" smtClean="0">
                <a:cs typeface="Times New Roman" panose="02020603050405020304" pitchFamily="18" charset="0"/>
              </a:rPr>
              <a:t>Output</a:t>
            </a:r>
            <a:endParaRPr lang="ko-KR" altLang="en-US" sz="2000" dirty="0">
              <a:cs typeface="Times New Roman" panose="02020603050405020304" pitchFamily="18" charset="0"/>
            </a:endParaRPr>
          </a:p>
        </p:txBody>
      </p:sp>
      <p:sp>
        <p:nvSpPr>
          <p:cNvPr id="69" name="자유형 68"/>
          <p:cNvSpPr/>
          <p:nvPr/>
        </p:nvSpPr>
        <p:spPr>
          <a:xfrm>
            <a:off x="2034051" y="3545820"/>
            <a:ext cx="1994745" cy="1410070"/>
          </a:xfrm>
          <a:custGeom>
            <a:avLst/>
            <a:gdLst>
              <a:gd name="connsiteX0" fmla="*/ 0 w 3352800"/>
              <a:gd name="connsiteY0" fmla="*/ 2281642 h 2285308"/>
              <a:gd name="connsiteX1" fmla="*/ 146050 w 3352800"/>
              <a:gd name="connsiteY1" fmla="*/ 2281642 h 2285308"/>
              <a:gd name="connsiteX2" fmla="*/ 317500 w 3352800"/>
              <a:gd name="connsiteY2" fmla="*/ 2243542 h 2285308"/>
              <a:gd name="connsiteX3" fmla="*/ 495300 w 3352800"/>
              <a:gd name="connsiteY3" fmla="*/ 2097492 h 2285308"/>
              <a:gd name="connsiteX4" fmla="*/ 742950 w 3352800"/>
              <a:gd name="connsiteY4" fmla="*/ 1760942 h 2285308"/>
              <a:gd name="connsiteX5" fmla="*/ 1746250 w 3352800"/>
              <a:gd name="connsiteY5" fmla="*/ 414742 h 2285308"/>
              <a:gd name="connsiteX6" fmla="*/ 2159000 w 3352800"/>
              <a:gd name="connsiteY6" fmla="*/ 78192 h 2285308"/>
              <a:gd name="connsiteX7" fmla="*/ 2616200 w 3352800"/>
              <a:gd name="connsiteY7" fmla="*/ 8342 h 2285308"/>
              <a:gd name="connsiteX8" fmla="*/ 2921000 w 3352800"/>
              <a:gd name="connsiteY8" fmla="*/ 1992 h 2285308"/>
              <a:gd name="connsiteX9" fmla="*/ 3352800 w 3352800"/>
              <a:gd name="connsiteY9" fmla="*/ 14692 h 2285308"/>
              <a:gd name="connsiteX0" fmla="*/ 0 w 2921000"/>
              <a:gd name="connsiteY0" fmla="*/ 2281642 h 2285308"/>
              <a:gd name="connsiteX1" fmla="*/ 146050 w 2921000"/>
              <a:gd name="connsiteY1" fmla="*/ 2281642 h 2285308"/>
              <a:gd name="connsiteX2" fmla="*/ 317500 w 2921000"/>
              <a:gd name="connsiteY2" fmla="*/ 2243542 h 2285308"/>
              <a:gd name="connsiteX3" fmla="*/ 495300 w 2921000"/>
              <a:gd name="connsiteY3" fmla="*/ 2097492 h 2285308"/>
              <a:gd name="connsiteX4" fmla="*/ 742950 w 2921000"/>
              <a:gd name="connsiteY4" fmla="*/ 1760942 h 2285308"/>
              <a:gd name="connsiteX5" fmla="*/ 1746250 w 2921000"/>
              <a:gd name="connsiteY5" fmla="*/ 414742 h 2285308"/>
              <a:gd name="connsiteX6" fmla="*/ 2159000 w 2921000"/>
              <a:gd name="connsiteY6" fmla="*/ 78192 h 2285308"/>
              <a:gd name="connsiteX7" fmla="*/ 2616200 w 2921000"/>
              <a:gd name="connsiteY7" fmla="*/ 8342 h 2285308"/>
              <a:gd name="connsiteX8" fmla="*/ 2921000 w 2921000"/>
              <a:gd name="connsiteY8" fmla="*/ 1992 h 2285308"/>
              <a:gd name="connsiteX0" fmla="*/ 0 w 2921000"/>
              <a:gd name="connsiteY0" fmla="*/ 2283701 h 2287367"/>
              <a:gd name="connsiteX1" fmla="*/ 146050 w 2921000"/>
              <a:gd name="connsiteY1" fmla="*/ 2283701 h 2287367"/>
              <a:gd name="connsiteX2" fmla="*/ 317500 w 2921000"/>
              <a:gd name="connsiteY2" fmla="*/ 2245601 h 2287367"/>
              <a:gd name="connsiteX3" fmla="*/ 495300 w 2921000"/>
              <a:gd name="connsiteY3" fmla="*/ 2099551 h 2287367"/>
              <a:gd name="connsiteX4" fmla="*/ 742950 w 2921000"/>
              <a:gd name="connsiteY4" fmla="*/ 1763001 h 2287367"/>
              <a:gd name="connsiteX5" fmla="*/ 1746250 w 2921000"/>
              <a:gd name="connsiteY5" fmla="*/ 416801 h 2287367"/>
              <a:gd name="connsiteX6" fmla="*/ 2089150 w 2921000"/>
              <a:gd name="connsiteY6" fmla="*/ 112001 h 2287367"/>
              <a:gd name="connsiteX7" fmla="*/ 2616200 w 2921000"/>
              <a:gd name="connsiteY7" fmla="*/ 10401 h 2287367"/>
              <a:gd name="connsiteX8" fmla="*/ 2921000 w 2921000"/>
              <a:gd name="connsiteY8" fmla="*/ 4051 h 2287367"/>
              <a:gd name="connsiteX0" fmla="*/ 0 w 2921000"/>
              <a:gd name="connsiteY0" fmla="*/ 2280928 h 2284594"/>
              <a:gd name="connsiteX1" fmla="*/ 146050 w 2921000"/>
              <a:gd name="connsiteY1" fmla="*/ 2280928 h 2284594"/>
              <a:gd name="connsiteX2" fmla="*/ 317500 w 2921000"/>
              <a:gd name="connsiteY2" fmla="*/ 2242828 h 2284594"/>
              <a:gd name="connsiteX3" fmla="*/ 495300 w 2921000"/>
              <a:gd name="connsiteY3" fmla="*/ 2096778 h 2284594"/>
              <a:gd name="connsiteX4" fmla="*/ 742950 w 2921000"/>
              <a:gd name="connsiteY4" fmla="*/ 1760228 h 2284594"/>
              <a:gd name="connsiteX5" fmla="*/ 1746250 w 2921000"/>
              <a:gd name="connsiteY5" fmla="*/ 414028 h 2284594"/>
              <a:gd name="connsiteX6" fmla="*/ 2146300 w 2921000"/>
              <a:gd name="connsiteY6" fmla="*/ 64778 h 2284594"/>
              <a:gd name="connsiteX7" fmla="*/ 2616200 w 2921000"/>
              <a:gd name="connsiteY7" fmla="*/ 7628 h 2284594"/>
              <a:gd name="connsiteX8" fmla="*/ 2921000 w 2921000"/>
              <a:gd name="connsiteY8" fmla="*/ 1278 h 2284594"/>
              <a:gd name="connsiteX0" fmla="*/ 0 w 2921000"/>
              <a:gd name="connsiteY0" fmla="*/ 2280928 h 2284594"/>
              <a:gd name="connsiteX1" fmla="*/ 146050 w 2921000"/>
              <a:gd name="connsiteY1" fmla="*/ 2280928 h 2284594"/>
              <a:gd name="connsiteX2" fmla="*/ 317500 w 2921000"/>
              <a:gd name="connsiteY2" fmla="*/ 2242828 h 2284594"/>
              <a:gd name="connsiteX3" fmla="*/ 495300 w 2921000"/>
              <a:gd name="connsiteY3" fmla="*/ 2096778 h 2284594"/>
              <a:gd name="connsiteX4" fmla="*/ 742950 w 2921000"/>
              <a:gd name="connsiteY4" fmla="*/ 1760228 h 2284594"/>
              <a:gd name="connsiteX5" fmla="*/ 1746250 w 2921000"/>
              <a:gd name="connsiteY5" fmla="*/ 414028 h 2284594"/>
              <a:gd name="connsiteX6" fmla="*/ 2146300 w 2921000"/>
              <a:gd name="connsiteY6" fmla="*/ 64778 h 2284594"/>
              <a:gd name="connsiteX7" fmla="*/ 2616200 w 2921000"/>
              <a:gd name="connsiteY7" fmla="*/ 7628 h 2284594"/>
              <a:gd name="connsiteX8" fmla="*/ 2921000 w 2921000"/>
              <a:gd name="connsiteY8" fmla="*/ 1278 h 2284594"/>
              <a:gd name="connsiteX0" fmla="*/ 0 w 2921000"/>
              <a:gd name="connsiteY0" fmla="*/ 2279733 h 2283399"/>
              <a:gd name="connsiteX1" fmla="*/ 146050 w 2921000"/>
              <a:gd name="connsiteY1" fmla="*/ 2279733 h 2283399"/>
              <a:gd name="connsiteX2" fmla="*/ 317500 w 2921000"/>
              <a:gd name="connsiteY2" fmla="*/ 2241633 h 2283399"/>
              <a:gd name="connsiteX3" fmla="*/ 495300 w 2921000"/>
              <a:gd name="connsiteY3" fmla="*/ 2095583 h 2283399"/>
              <a:gd name="connsiteX4" fmla="*/ 742950 w 2921000"/>
              <a:gd name="connsiteY4" fmla="*/ 1759033 h 2283399"/>
              <a:gd name="connsiteX5" fmla="*/ 1746250 w 2921000"/>
              <a:gd name="connsiteY5" fmla="*/ 412833 h 2283399"/>
              <a:gd name="connsiteX6" fmla="*/ 2146300 w 2921000"/>
              <a:gd name="connsiteY6" fmla="*/ 63583 h 2283399"/>
              <a:gd name="connsiteX7" fmla="*/ 2616200 w 2921000"/>
              <a:gd name="connsiteY7" fmla="*/ 6433 h 2283399"/>
              <a:gd name="connsiteX8" fmla="*/ 2921000 w 2921000"/>
              <a:gd name="connsiteY8" fmla="*/ 83 h 2283399"/>
              <a:gd name="connsiteX0" fmla="*/ 0 w 2921000"/>
              <a:gd name="connsiteY0" fmla="*/ 2279733 h 2283399"/>
              <a:gd name="connsiteX1" fmla="*/ 146050 w 2921000"/>
              <a:gd name="connsiteY1" fmla="*/ 2279733 h 2283399"/>
              <a:gd name="connsiteX2" fmla="*/ 317500 w 2921000"/>
              <a:gd name="connsiteY2" fmla="*/ 2241633 h 2283399"/>
              <a:gd name="connsiteX3" fmla="*/ 495300 w 2921000"/>
              <a:gd name="connsiteY3" fmla="*/ 2095583 h 2283399"/>
              <a:gd name="connsiteX4" fmla="*/ 742950 w 2921000"/>
              <a:gd name="connsiteY4" fmla="*/ 1759033 h 2283399"/>
              <a:gd name="connsiteX5" fmla="*/ 1746250 w 2921000"/>
              <a:gd name="connsiteY5" fmla="*/ 412833 h 2283399"/>
              <a:gd name="connsiteX6" fmla="*/ 2146300 w 2921000"/>
              <a:gd name="connsiteY6" fmla="*/ 63583 h 2283399"/>
              <a:gd name="connsiteX7" fmla="*/ 2616200 w 2921000"/>
              <a:gd name="connsiteY7" fmla="*/ 6433 h 2283399"/>
              <a:gd name="connsiteX8" fmla="*/ 2921000 w 2921000"/>
              <a:gd name="connsiteY8" fmla="*/ 83 h 2283399"/>
              <a:gd name="connsiteX0" fmla="*/ 0 w 2927350"/>
              <a:gd name="connsiteY0" fmla="*/ 2277779 h 2281445"/>
              <a:gd name="connsiteX1" fmla="*/ 146050 w 2927350"/>
              <a:gd name="connsiteY1" fmla="*/ 2277779 h 2281445"/>
              <a:gd name="connsiteX2" fmla="*/ 317500 w 2927350"/>
              <a:gd name="connsiteY2" fmla="*/ 2239679 h 2281445"/>
              <a:gd name="connsiteX3" fmla="*/ 495300 w 2927350"/>
              <a:gd name="connsiteY3" fmla="*/ 2093629 h 2281445"/>
              <a:gd name="connsiteX4" fmla="*/ 742950 w 2927350"/>
              <a:gd name="connsiteY4" fmla="*/ 1757079 h 2281445"/>
              <a:gd name="connsiteX5" fmla="*/ 1746250 w 2927350"/>
              <a:gd name="connsiteY5" fmla="*/ 410879 h 2281445"/>
              <a:gd name="connsiteX6" fmla="*/ 2146300 w 2927350"/>
              <a:gd name="connsiteY6" fmla="*/ 61629 h 2281445"/>
              <a:gd name="connsiteX7" fmla="*/ 2616200 w 2927350"/>
              <a:gd name="connsiteY7" fmla="*/ 4479 h 2281445"/>
              <a:gd name="connsiteX8" fmla="*/ 2927350 w 2927350"/>
              <a:gd name="connsiteY8" fmla="*/ 4479 h 2281445"/>
              <a:gd name="connsiteX0" fmla="*/ 0 w 2616200"/>
              <a:gd name="connsiteY0" fmla="*/ 2273300 h 2276966"/>
              <a:gd name="connsiteX1" fmla="*/ 146050 w 2616200"/>
              <a:gd name="connsiteY1" fmla="*/ 2273300 h 2276966"/>
              <a:gd name="connsiteX2" fmla="*/ 317500 w 2616200"/>
              <a:gd name="connsiteY2" fmla="*/ 2235200 h 2276966"/>
              <a:gd name="connsiteX3" fmla="*/ 495300 w 2616200"/>
              <a:gd name="connsiteY3" fmla="*/ 2089150 h 2276966"/>
              <a:gd name="connsiteX4" fmla="*/ 742950 w 2616200"/>
              <a:gd name="connsiteY4" fmla="*/ 1752600 h 2276966"/>
              <a:gd name="connsiteX5" fmla="*/ 1746250 w 2616200"/>
              <a:gd name="connsiteY5" fmla="*/ 406400 h 2276966"/>
              <a:gd name="connsiteX6" fmla="*/ 2146300 w 2616200"/>
              <a:gd name="connsiteY6" fmla="*/ 57150 h 2276966"/>
              <a:gd name="connsiteX7" fmla="*/ 2616200 w 2616200"/>
              <a:gd name="connsiteY7" fmla="*/ 0 h 2276966"/>
              <a:gd name="connsiteX0" fmla="*/ 0 w 2470150"/>
              <a:gd name="connsiteY0" fmla="*/ 2273300 h 2273300"/>
              <a:gd name="connsiteX1" fmla="*/ 171450 w 2470150"/>
              <a:gd name="connsiteY1" fmla="*/ 2235200 h 2273300"/>
              <a:gd name="connsiteX2" fmla="*/ 349250 w 2470150"/>
              <a:gd name="connsiteY2" fmla="*/ 2089150 h 2273300"/>
              <a:gd name="connsiteX3" fmla="*/ 596900 w 2470150"/>
              <a:gd name="connsiteY3" fmla="*/ 1752600 h 2273300"/>
              <a:gd name="connsiteX4" fmla="*/ 1600200 w 2470150"/>
              <a:gd name="connsiteY4" fmla="*/ 406400 h 2273300"/>
              <a:gd name="connsiteX5" fmla="*/ 2000250 w 2470150"/>
              <a:gd name="connsiteY5" fmla="*/ 57150 h 2273300"/>
              <a:gd name="connsiteX6" fmla="*/ 2470150 w 2470150"/>
              <a:gd name="connsiteY6" fmla="*/ 0 h 2273300"/>
              <a:gd name="connsiteX0" fmla="*/ 0 w 2298700"/>
              <a:gd name="connsiteY0" fmla="*/ 2235200 h 2235200"/>
              <a:gd name="connsiteX1" fmla="*/ 177800 w 2298700"/>
              <a:gd name="connsiteY1" fmla="*/ 2089150 h 2235200"/>
              <a:gd name="connsiteX2" fmla="*/ 425450 w 2298700"/>
              <a:gd name="connsiteY2" fmla="*/ 1752600 h 2235200"/>
              <a:gd name="connsiteX3" fmla="*/ 1428750 w 2298700"/>
              <a:gd name="connsiteY3" fmla="*/ 406400 h 2235200"/>
              <a:gd name="connsiteX4" fmla="*/ 1828800 w 2298700"/>
              <a:gd name="connsiteY4" fmla="*/ 57150 h 2235200"/>
              <a:gd name="connsiteX5" fmla="*/ 2298700 w 2298700"/>
              <a:gd name="connsiteY5" fmla="*/ 0 h 2235200"/>
              <a:gd name="connsiteX0" fmla="*/ 0 w 2290403"/>
              <a:gd name="connsiteY0" fmla="*/ 2276411 h 2276411"/>
              <a:gd name="connsiteX1" fmla="*/ 169503 w 2290403"/>
              <a:gd name="connsiteY1" fmla="*/ 2089150 h 2276411"/>
              <a:gd name="connsiteX2" fmla="*/ 417153 w 2290403"/>
              <a:gd name="connsiteY2" fmla="*/ 1752600 h 2276411"/>
              <a:gd name="connsiteX3" fmla="*/ 1420453 w 2290403"/>
              <a:gd name="connsiteY3" fmla="*/ 406400 h 2276411"/>
              <a:gd name="connsiteX4" fmla="*/ 1820503 w 2290403"/>
              <a:gd name="connsiteY4" fmla="*/ 57150 h 2276411"/>
              <a:gd name="connsiteX5" fmla="*/ 2290403 w 2290403"/>
              <a:gd name="connsiteY5" fmla="*/ 0 h 2276411"/>
              <a:gd name="connsiteX0" fmla="*/ 0 w 2282106"/>
              <a:gd name="connsiteY0" fmla="*/ 2294073 h 2294073"/>
              <a:gd name="connsiteX1" fmla="*/ 161206 w 2282106"/>
              <a:gd name="connsiteY1" fmla="*/ 2089150 h 2294073"/>
              <a:gd name="connsiteX2" fmla="*/ 408856 w 2282106"/>
              <a:gd name="connsiteY2" fmla="*/ 1752600 h 2294073"/>
              <a:gd name="connsiteX3" fmla="*/ 1412156 w 2282106"/>
              <a:gd name="connsiteY3" fmla="*/ 406400 h 2294073"/>
              <a:gd name="connsiteX4" fmla="*/ 1812206 w 2282106"/>
              <a:gd name="connsiteY4" fmla="*/ 57150 h 2294073"/>
              <a:gd name="connsiteX5" fmla="*/ 2282106 w 2282106"/>
              <a:gd name="connsiteY5" fmla="*/ 0 h 2294073"/>
              <a:gd name="connsiteX0" fmla="*/ 0 w 2277958"/>
              <a:gd name="connsiteY0" fmla="*/ 2285242 h 2285242"/>
              <a:gd name="connsiteX1" fmla="*/ 157058 w 2277958"/>
              <a:gd name="connsiteY1" fmla="*/ 2089150 h 2285242"/>
              <a:gd name="connsiteX2" fmla="*/ 404708 w 2277958"/>
              <a:gd name="connsiteY2" fmla="*/ 1752600 h 2285242"/>
              <a:gd name="connsiteX3" fmla="*/ 1408008 w 2277958"/>
              <a:gd name="connsiteY3" fmla="*/ 406400 h 2285242"/>
              <a:gd name="connsiteX4" fmla="*/ 1808058 w 2277958"/>
              <a:gd name="connsiteY4" fmla="*/ 57150 h 2285242"/>
              <a:gd name="connsiteX5" fmla="*/ 2277958 w 2277958"/>
              <a:gd name="connsiteY5" fmla="*/ 0 h 2285242"/>
              <a:gd name="connsiteX0" fmla="*/ 0 w 2277958"/>
              <a:gd name="connsiteY0" fmla="*/ 2285242 h 2285242"/>
              <a:gd name="connsiteX1" fmla="*/ 157058 w 2277958"/>
              <a:gd name="connsiteY1" fmla="*/ 2089150 h 2285242"/>
              <a:gd name="connsiteX2" fmla="*/ 404708 w 2277958"/>
              <a:gd name="connsiteY2" fmla="*/ 1752600 h 2285242"/>
              <a:gd name="connsiteX3" fmla="*/ 1408008 w 2277958"/>
              <a:gd name="connsiteY3" fmla="*/ 406400 h 2285242"/>
              <a:gd name="connsiteX4" fmla="*/ 1808058 w 2277958"/>
              <a:gd name="connsiteY4" fmla="*/ 57150 h 2285242"/>
              <a:gd name="connsiteX5" fmla="*/ 2277958 w 2277958"/>
              <a:gd name="connsiteY5" fmla="*/ 0 h 228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958" h="2285242">
                <a:moveTo>
                  <a:pt x="0" y="2285242"/>
                </a:moveTo>
                <a:cubicBezTo>
                  <a:pt x="58208" y="2213340"/>
                  <a:pt x="89607" y="2177924"/>
                  <a:pt x="157058" y="2089150"/>
                </a:cubicBezTo>
                <a:cubicBezTo>
                  <a:pt x="224509" y="2000376"/>
                  <a:pt x="404708" y="1752600"/>
                  <a:pt x="404708" y="1752600"/>
                </a:cubicBezTo>
                <a:cubicBezTo>
                  <a:pt x="613200" y="1472142"/>
                  <a:pt x="1174116" y="688975"/>
                  <a:pt x="1408008" y="406400"/>
                </a:cubicBezTo>
                <a:cubicBezTo>
                  <a:pt x="1641900" y="123825"/>
                  <a:pt x="1618616" y="137583"/>
                  <a:pt x="1808058" y="57150"/>
                </a:cubicBezTo>
                <a:cubicBezTo>
                  <a:pt x="1997500" y="-23283"/>
                  <a:pt x="2147783" y="9525"/>
                  <a:pt x="227795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p>
        </p:txBody>
      </p:sp>
      <p:cxnSp>
        <p:nvCxnSpPr>
          <p:cNvPr id="71" name="직선 연결선 70"/>
          <p:cNvCxnSpPr/>
          <p:nvPr/>
        </p:nvCxnSpPr>
        <p:spPr>
          <a:xfrm flipV="1">
            <a:off x="3412972" y="2765677"/>
            <a:ext cx="0" cy="2172037"/>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2" name="그룹 71"/>
          <p:cNvGrpSpPr/>
          <p:nvPr/>
        </p:nvGrpSpPr>
        <p:grpSpPr>
          <a:xfrm>
            <a:off x="750716" y="3530066"/>
            <a:ext cx="3708958" cy="3012707"/>
            <a:chOff x="1607727" y="4642798"/>
            <a:chExt cx="2832722" cy="2300959"/>
          </a:xfrm>
        </p:grpSpPr>
        <p:grpSp>
          <p:nvGrpSpPr>
            <p:cNvPr id="74" name="그룹 73"/>
            <p:cNvGrpSpPr/>
            <p:nvPr/>
          </p:nvGrpSpPr>
          <p:grpSpPr>
            <a:xfrm>
              <a:off x="2647119" y="6184397"/>
              <a:ext cx="1793330" cy="759360"/>
              <a:chOff x="2647119" y="6184397"/>
              <a:chExt cx="1793330" cy="759360"/>
            </a:xfrm>
          </p:grpSpPr>
          <p:cxnSp>
            <p:nvCxnSpPr>
              <p:cNvPr id="93" name="직선 화살표 연결선 92"/>
              <p:cNvCxnSpPr/>
              <p:nvPr/>
            </p:nvCxnSpPr>
            <p:spPr>
              <a:xfrm>
                <a:off x="3184060" y="6184397"/>
                <a:ext cx="617324" cy="0"/>
              </a:xfrm>
              <a:prstGeom prst="straightConnector1">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647119" y="6309082"/>
                <a:ext cx="1793330" cy="634675"/>
              </a:xfrm>
              <a:prstGeom prst="rect">
                <a:avLst/>
              </a:prstGeom>
              <a:noFill/>
              <a:ln w="9525">
                <a:noFill/>
              </a:ln>
            </p:spPr>
            <p:txBody>
              <a:bodyPr wrap="square" rtlCol="0">
                <a:spAutoFit/>
              </a:bodyPr>
              <a:lstStyle/>
              <a:p>
                <a:pPr algn="ctr"/>
                <a:r>
                  <a:rPr lang="en-US" altLang="ko-KR" sz="2400" dirty="0" smtClean="0">
                    <a:cs typeface="Times New Roman" panose="02020603050405020304" pitchFamily="18" charset="0"/>
                  </a:rPr>
                  <a:t>Saturation Attack</a:t>
                </a:r>
                <a:endParaRPr lang="ko-KR" altLang="en-US" sz="2400" dirty="0">
                  <a:cs typeface="Times New Roman" panose="02020603050405020304" pitchFamily="18" charset="0"/>
                </a:endParaRPr>
              </a:p>
            </p:txBody>
          </p:sp>
        </p:grpSp>
        <p:sp>
          <p:nvSpPr>
            <p:cNvPr id="75" name="Line 26"/>
            <p:cNvSpPr/>
            <p:nvPr/>
          </p:nvSpPr>
          <p:spPr>
            <a:xfrm>
              <a:off x="3895589" y="6070675"/>
              <a:ext cx="0" cy="169617"/>
            </a:xfrm>
            <a:prstGeom prst="line">
              <a:avLst/>
            </a:prstGeom>
            <a:ln w="9525">
              <a:solidFill>
                <a:schemeClr val="accent1">
                  <a:lumMod val="75000"/>
                </a:schemeClr>
              </a:solidFill>
              <a:round/>
            </a:ln>
          </p:spPr>
        </p:sp>
        <p:sp>
          <p:nvSpPr>
            <p:cNvPr id="76" name="Line 28"/>
            <p:cNvSpPr/>
            <p:nvPr/>
          </p:nvSpPr>
          <p:spPr>
            <a:xfrm flipH="1">
              <a:off x="3893199" y="5899546"/>
              <a:ext cx="190200" cy="0"/>
            </a:xfrm>
            <a:prstGeom prst="line">
              <a:avLst/>
            </a:prstGeom>
            <a:ln w="9525">
              <a:solidFill>
                <a:schemeClr val="accent1">
                  <a:lumMod val="75000"/>
                </a:schemeClr>
              </a:solidFill>
              <a:round/>
            </a:ln>
          </p:spPr>
        </p:sp>
        <p:sp>
          <p:nvSpPr>
            <p:cNvPr id="77" name="Line 29"/>
            <p:cNvSpPr/>
            <p:nvPr/>
          </p:nvSpPr>
          <p:spPr>
            <a:xfrm flipH="1">
              <a:off x="3893199" y="6070675"/>
              <a:ext cx="190200" cy="0"/>
            </a:xfrm>
            <a:prstGeom prst="line">
              <a:avLst/>
            </a:prstGeom>
            <a:ln w="9525">
              <a:solidFill>
                <a:schemeClr val="accent1">
                  <a:lumMod val="75000"/>
                </a:schemeClr>
              </a:solidFill>
              <a:round/>
            </a:ln>
          </p:spPr>
        </p:sp>
        <p:sp>
          <p:nvSpPr>
            <p:cNvPr id="78" name="Line 25"/>
            <p:cNvSpPr/>
            <p:nvPr/>
          </p:nvSpPr>
          <p:spPr>
            <a:xfrm>
              <a:off x="3894643" y="5736778"/>
              <a:ext cx="0" cy="162768"/>
            </a:xfrm>
            <a:prstGeom prst="line">
              <a:avLst/>
            </a:prstGeom>
            <a:ln w="9525">
              <a:solidFill>
                <a:schemeClr val="accent1">
                  <a:lumMod val="75000"/>
                </a:schemeClr>
              </a:solidFill>
              <a:round/>
            </a:ln>
          </p:spPr>
        </p:sp>
        <p:sp>
          <p:nvSpPr>
            <p:cNvPr id="79" name="Line 27"/>
            <p:cNvSpPr/>
            <p:nvPr/>
          </p:nvSpPr>
          <p:spPr>
            <a:xfrm>
              <a:off x="4083399" y="5899546"/>
              <a:ext cx="0" cy="167773"/>
            </a:xfrm>
            <a:prstGeom prst="line">
              <a:avLst/>
            </a:prstGeom>
            <a:ln w="9525">
              <a:solidFill>
                <a:schemeClr val="accent1">
                  <a:lumMod val="75000"/>
                </a:schemeClr>
              </a:solidFill>
              <a:round/>
            </a:ln>
          </p:spPr>
        </p:sp>
        <p:sp>
          <p:nvSpPr>
            <p:cNvPr id="80" name="Line 38"/>
            <p:cNvSpPr/>
            <p:nvPr/>
          </p:nvSpPr>
          <p:spPr>
            <a:xfrm>
              <a:off x="4083400" y="4652241"/>
              <a:ext cx="0" cy="1247305"/>
            </a:xfrm>
            <a:prstGeom prst="line">
              <a:avLst/>
            </a:prstGeom>
            <a:ln w="9525">
              <a:solidFill>
                <a:schemeClr val="accent1">
                  <a:lumMod val="75000"/>
                </a:schemeClr>
              </a:solidFill>
              <a:custDash>
                <a:ds d="284000" sp="213000"/>
              </a:custDash>
              <a:round/>
            </a:ln>
          </p:spPr>
        </p:sp>
        <p:sp>
          <p:nvSpPr>
            <p:cNvPr id="81" name="Line 38"/>
            <p:cNvSpPr/>
            <p:nvPr/>
          </p:nvSpPr>
          <p:spPr>
            <a:xfrm>
              <a:off x="3893200" y="4688308"/>
              <a:ext cx="0" cy="1048470"/>
            </a:xfrm>
            <a:prstGeom prst="line">
              <a:avLst/>
            </a:prstGeom>
            <a:ln w="9525">
              <a:solidFill>
                <a:schemeClr val="accent1">
                  <a:lumMod val="75000"/>
                </a:schemeClr>
              </a:solidFill>
              <a:custDash>
                <a:ds d="284000" sp="213000"/>
              </a:custDash>
              <a:round/>
            </a:ln>
          </p:spPr>
        </p:sp>
        <p:sp>
          <p:nvSpPr>
            <p:cNvPr id="82" name="Line 38"/>
            <p:cNvSpPr/>
            <p:nvPr/>
          </p:nvSpPr>
          <p:spPr>
            <a:xfrm>
              <a:off x="1933545" y="4643752"/>
              <a:ext cx="2002208" cy="0"/>
            </a:xfrm>
            <a:prstGeom prst="line">
              <a:avLst/>
            </a:prstGeom>
            <a:ln w="9525">
              <a:solidFill>
                <a:schemeClr val="accent1">
                  <a:lumMod val="75000"/>
                </a:schemeClr>
              </a:solidFill>
              <a:custDash>
                <a:ds d="284000" sp="213000"/>
              </a:custDash>
              <a:round/>
            </a:ln>
          </p:spPr>
        </p:sp>
        <p:sp>
          <p:nvSpPr>
            <p:cNvPr id="84" name="Line 38"/>
            <p:cNvSpPr/>
            <p:nvPr/>
          </p:nvSpPr>
          <p:spPr>
            <a:xfrm>
              <a:off x="2092035" y="4676564"/>
              <a:ext cx="1709349" cy="0"/>
            </a:xfrm>
            <a:prstGeom prst="line">
              <a:avLst/>
            </a:prstGeom>
            <a:ln w="9525">
              <a:solidFill>
                <a:schemeClr val="accent1">
                  <a:lumMod val="75000"/>
                </a:schemeClr>
              </a:solidFill>
              <a:custDash>
                <a:ds d="284000" sp="213000"/>
              </a:custDash>
              <a:round/>
            </a:ln>
          </p:spPr>
        </p:sp>
        <p:sp>
          <p:nvSpPr>
            <p:cNvPr id="85" name="Line 25"/>
            <p:cNvSpPr/>
            <p:nvPr/>
          </p:nvSpPr>
          <p:spPr>
            <a:xfrm>
              <a:off x="1936444" y="4676720"/>
              <a:ext cx="143840" cy="0"/>
            </a:xfrm>
            <a:prstGeom prst="line">
              <a:avLst/>
            </a:prstGeom>
            <a:ln w="9525">
              <a:solidFill>
                <a:schemeClr val="accent1">
                  <a:lumMod val="75000"/>
                </a:schemeClr>
              </a:solidFill>
              <a:round/>
            </a:ln>
          </p:spPr>
        </p:sp>
        <p:sp>
          <p:nvSpPr>
            <p:cNvPr id="86" name="Line 25"/>
            <p:cNvSpPr/>
            <p:nvPr/>
          </p:nvSpPr>
          <p:spPr>
            <a:xfrm>
              <a:off x="1607727" y="4676720"/>
              <a:ext cx="168957" cy="0"/>
            </a:xfrm>
            <a:prstGeom prst="line">
              <a:avLst/>
            </a:prstGeom>
            <a:ln w="9525">
              <a:solidFill>
                <a:schemeClr val="accent1">
                  <a:lumMod val="75000"/>
                </a:schemeClr>
              </a:solidFill>
              <a:round/>
            </a:ln>
          </p:spPr>
        </p:sp>
        <p:sp>
          <p:nvSpPr>
            <p:cNvPr id="87" name="Line 25"/>
            <p:cNvSpPr/>
            <p:nvPr/>
          </p:nvSpPr>
          <p:spPr>
            <a:xfrm flipH="1" flipV="1">
              <a:off x="1779693" y="4642798"/>
              <a:ext cx="0" cy="33766"/>
            </a:xfrm>
            <a:prstGeom prst="line">
              <a:avLst/>
            </a:prstGeom>
            <a:ln w="9525">
              <a:solidFill>
                <a:schemeClr val="accent1">
                  <a:lumMod val="75000"/>
                </a:schemeClr>
              </a:solidFill>
              <a:round/>
            </a:ln>
          </p:spPr>
        </p:sp>
        <p:sp>
          <p:nvSpPr>
            <p:cNvPr id="91" name="Line 25"/>
            <p:cNvSpPr/>
            <p:nvPr/>
          </p:nvSpPr>
          <p:spPr>
            <a:xfrm flipH="1" flipV="1">
              <a:off x="1936444" y="4644547"/>
              <a:ext cx="0" cy="32017"/>
            </a:xfrm>
            <a:prstGeom prst="line">
              <a:avLst/>
            </a:prstGeom>
            <a:ln w="9525">
              <a:solidFill>
                <a:schemeClr val="accent1">
                  <a:lumMod val="75000"/>
                </a:schemeClr>
              </a:solidFill>
              <a:round/>
            </a:ln>
          </p:spPr>
        </p:sp>
        <p:sp>
          <p:nvSpPr>
            <p:cNvPr id="92" name="Line 25"/>
            <p:cNvSpPr/>
            <p:nvPr/>
          </p:nvSpPr>
          <p:spPr>
            <a:xfrm>
              <a:off x="1776684" y="4642798"/>
              <a:ext cx="156861" cy="0"/>
            </a:xfrm>
            <a:prstGeom prst="line">
              <a:avLst/>
            </a:prstGeom>
            <a:ln w="9525">
              <a:solidFill>
                <a:schemeClr val="accent1">
                  <a:lumMod val="75000"/>
                </a:schemeClr>
              </a:solidFill>
              <a:round/>
            </a:ln>
          </p:spPr>
        </p:sp>
      </p:grpSp>
      <p:sp>
        <p:nvSpPr>
          <p:cNvPr id="95" name="TextBox 94"/>
          <p:cNvSpPr txBox="1"/>
          <p:nvPr/>
        </p:nvSpPr>
        <p:spPr>
          <a:xfrm>
            <a:off x="2238481" y="2723492"/>
            <a:ext cx="979791" cy="707886"/>
          </a:xfrm>
          <a:prstGeom prst="rect">
            <a:avLst/>
          </a:prstGeom>
          <a:noFill/>
        </p:spPr>
        <p:txBody>
          <a:bodyPr wrap="square" rtlCol="0">
            <a:spAutoFit/>
          </a:bodyPr>
          <a:lstStyle/>
          <a:p>
            <a:pPr algn="ctr"/>
            <a:r>
              <a:rPr lang="en-US" altLang="ko-KR" sz="2000" dirty="0" smtClean="0">
                <a:cs typeface="Times New Roman" panose="02020603050405020304" pitchFamily="18" charset="0"/>
              </a:rPr>
              <a:t>Linear</a:t>
            </a:r>
            <a:br>
              <a:rPr lang="en-US" altLang="ko-KR" sz="2000" dirty="0" smtClean="0">
                <a:cs typeface="Times New Roman" panose="02020603050405020304" pitchFamily="18" charset="0"/>
              </a:rPr>
            </a:br>
            <a:r>
              <a:rPr lang="en-US" altLang="ko-KR" sz="2000" dirty="0" smtClean="0">
                <a:cs typeface="Times New Roman" panose="02020603050405020304" pitchFamily="18" charset="0"/>
              </a:rPr>
              <a:t>Region</a:t>
            </a:r>
            <a:endParaRPr lang="ko-KR" altLang="en-US" sz="2000" dirty="0">
              <a:cs typeface="Times New Roman" panose="02020603050405020304" pitchFamily="18" charset="0"/>
            </a:endParaRPr>
          </a:p>
        </p:txBody>
      </p:sp>
      <p:sp>
        <p:nvSpPr>
          <p:cNvPr id="96" name="TextBox 95"/>
          <p:cNvSpPr txBox="1"/>
          <p:nvPr/>
        </p:nvSpPr>
        <p:spPr>
          <a:xfrm>
            <a:off x="3494970" y="2739806"/>
            <a:ext cx="1310216" cy="707886"/>
          </a:xfrm>
          <a:prstGeom prst="rect">
            <a:avLst/>
          </a:prstGeom>
          <a:noFill/>
        </p:spPr>
        <p:txBody>
          <a:bodyPr wrap="square" rtlCol="0">
            <a:spAutoFit/>
          </a:bodyPr>
          <a:lstStyle/>
          <a:p>
            <a:pPr algn="ctr"/>
            <a:r>
              <a:rPr lang="en-US" altLang="ko-KR" sz="2000" dirty="0" smtClean="0">
                <a:cs typeface="Times New Roman" panose="02020603050405020304" pitchFamily="18" charset="0"/>
              </a:rPr>
              <a:t>Saturation Region</a:t>
            </a:r>
            <a:endParaRPr lang="ko-KR" altLang="en-US" sz="2000" dirty="0">
              <a:cs typeface="Times New Roman" panose="02020603050405020304" pitchFamily="18" charset="0"/>
            </a:endParaRPr>
          </a:p>
        </p:txBody>
      </p:sp>
      <p:sp>
        <p:nvSpPr>
          <p:cNvPr id="97" name="Line 28"/>
          <p:cNvSpPr/>
          <p:nvPr/>
        </p:nvSpPr>
        <p:spPr>
          <a:xfrm flipH="1">
            <a:off x="1391145" y="4947395"/>
            <a:ext cx="642904" cy="0"/>
          </a:xfrm>
          <a:prstGeom prst="line">
            <a:avLst/>
          </a:prstGeom>
          <a:ln w="28575">
            <a:solidFill>
              <a:schemeClr val="tx1"/>
            </a:solidFill>
            <a:round/>
          </a:ln>
        </p:spPr>
      </p:sp>
      <p:sp>
        <p:nvSpPr>
          <p:cNvPr id="99" name="직사각형 98"/>
          <p:cNvSpPr/>
          <p:nvPr/>
        </p:nvSpPr>
        <p:spPr>
          <a:xfrm>
            <a:off x="1240303" y="2827530"/>
            <a:ext cx="987044" cy="5201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solidFill>
                  <a:schemeClr val="tx1"/>
                </a:solidFill>
                <a:cs typeface="Times New Roman" panose="02020603050405020304" pitchFamily="18" charset="0"/>
              </a:rPr>
              <a:t>Silent Region</a:t>
            </a:r>
            <a:endParaRPr lang="ko-KR" altLang="en-US" sz="2000" dirty="0">
              <a:solidFill>
                <a:schemeClr val="tx1"/>
              </a:solidFill>
              <a:cs typeface="Times New Roman" panose="02020603050405020304" pitchFamily="18" charset="0"/>
            </a:endParaRPr>
          </a:p>
        </p:txBody>
      </p:sp>
      <p:grpSp>
        <p:nvGrpSpPr>
          <p:cNvPr id="101" name="그룹 100"/>
          <p:cNvGrpSpPr/>
          <p:nvPr/>
        </p:nvGrpSpPr>
        <p:grpSpPr>
          <a:xfrm>
            <a:off x="756456" y="4094361"/>
            <a:ext cx="2183648" cy="1527347"/>
            <a:chOff x="1612111" y="5073779"/>
            <a:chExt cx="1667764" cy="1166513"/>
          </a:xfrm>
        </p:grpSpPr>
        <p:sp>
          <p:nvSpPr>
            <p:cNvPr id="102" name="Line 26"/>
            <p:cNvSpPr/>
            <p:nvPr/>
          </p:nvSpPr>
          <p:spPr>
            <a:xfrm>
              <a:off x="3088245" y="6070675"/>
              <a:ext cx="0" cy="169617"/>
            </a:xfrm>
            <a:prstGeom prst="line">
              <a:avLst/>
            </a:prstGeom>
            <a:ln w="9525">
              <a:solidFill>
                <a:schemeClr val="accent1">
                  <a:lumMod val="75000"/>
                </a:schemeClr>
              </a:solidFill>
              <a:round/>
            </a:ln>
          </p:spPr>
        </p:sp>
        <p:sp>
          <p:nvSpPr>
            <p:cNvPr id="104" name="Line 28"/>
            <p:cNvSpPr/>
            <p:nvPr/>
          </p:nvSpPr>
          <p:spPr>
            <a:xfrm flipH="1">
              <a:off x="3088245" y="5899546"/>
              <a:ext cx="191629" cy="0"/>
            </a:xfrm>
            <a:prstGeom prst="line">
              <a:avLst/>
            </a:prstGeom>
            <a:ln w="9525">
              <a:solidFill>
                <a:schemeClr val="accent1">
                  <a:lumMod val="75000"/>
                </a:schemeClr>
              </a:solidFill>
              <a:round/>
            </a:ln>
          </p:spPr>
        </p:sp>
        <p:sp>
          <p:nvSpPr>
            <p:cNvPr id="105" name="Line 29"/>
            <p:cNvSpPr/>
            <p:nvPr/>
          </p:nvSpPr>
          <p:spPr>
            <a:xfrm flipH="1">
              <a:off x="3088245" y="6070675"/>
              <a:ext cx="191629" cy="0"/>
            </a:xfrm>
            <a:prstGeom prst="line">
              <a:avLst/>
            </a:prstGeom>
            <a:ln w="9525">
              <a:solidFill>
                <a:schemeClr val="accent1">
                  <a:lumMod val="75000"/>
                </a:schemeClr>
              </a:solidFill>
              <a:round/>
            </a:ln>
          </p:spPr>
        </p:sp>
        <p:sp>
          <p:nvSpPr>
            <p:cNvPr id="106" name="Line 25"/>
            <p:cNvSpPr/>
            <p:nvPr/>
          </p:nvSpPr>
          <p:spPr>
            <a:xfrm>
              <a:off x="3088245" y="5736778"/>
              <a:ext cx="0" cy="162768"/>
            </a:xfrm>
            <a:prstGeom prst="line">
              <a:avLst/>
            </a:prstGeom>
            <a:ln w="9525">
              <a:solidFill>
                <a:schemeClr val="accent1">
                  <a:lumMod val="75000"/>
                </a:schemeClr>
              </a:solidFill>
              <a:round/>
            </a:ln>
          </p:spPr>
        </p:sp>
        <p:sp>
          <p:nvSpPr>
            <p:cNvPr id="107" name="Line 27"/>
            <p:cNvSpPr/>
            <p:nvPr/>
          </p:nvSpPr>
          <p:spPr>
            <a:xfrm>
              <a:off x="3279875" y="5899546"/>
              <a:ext cx="0" cy="167773"/>
            </a:xfrm>
            <a:prstGeom prst="line">
              <a:avLst/>
            </a:prstGeom>
            <a:ln w="9525">
              <a:solidFill>
                <a:schemeClr val="accent1">
                  <a:lumMod val="75000"/>
                </a:schemeClr>
              </a:solidFill>
              <a:round/>
            </a:ln>
          </p:spPr>
        </p:sp>
        <p:sp>
          <p:nvSpPr>
            <p:cNvPr id="108" name="Line 38"/>
            <p:cNvSpPr/>
            <p:nvPr/>
          </p:nvSpPr>
          <p:spPr>
            <a:xfrm>
              <a:off x="3279875" y="5073780"/>
              <a:ext cx="0" cy="856059"/>
            </a:xfrm>
            <a:prstGeom prst="line">
              <a:avLst/>
            </a:prstGeom>
            <a:ln w="9525">
              <a:solidFill>
                <a:schemeClr val="accent1">
                  <a:lumMod val="75000"/>
                </a:schemeClr>
              </a:solidFill>
              <a:custDash>
                <a:ds d="284000" sp="213000"/>
              </a:custDash>
              <a:round/>
            </a:ln>
          </p:spPr>
        </p:sp>
        <p:sp>
          <p:nvSpPr>
            <p:cNvPr id="109" name="Line 38"/>
            <p:cNvSpPr/>
            <p:nvPr/>
          </p:nvSpPr>
          <p:spPr>
            <a:xfrm>
              <a:off x="1940827" y="5073780"/>
              <a:ext cx="1333121" cy="0"/>
            </a:xfrm>
            <a:prstGeom prst="line">
              <a:avLst/>
            </a:prstGeom>
            <a:ln w="9525">
              <a:solidFill>
                <a:schemeClr val="accent1">
                  <a:lumMod val="75000"/>
                </a:schemeClr>
              </a:solidFill>
              <a:custDash>
                <a:ds d="284000" sp="213000"/>
              </a:custDash>
              <a:round/>
            </a:ln>
          </p:spPr>
        </p:sp>
        <p:sp>
          <p:nvSpPr>
            <p:cNvPr id="110" name="Line 38"/>
            <p:cNvSpPr/>
            <p:nvPr/>
          </p:nvSpPr>
          <p:spPr>
            <a:xfrm>
              <a:off x="2092035" y="5274164"/>
              <a:ext cx="995107" cy="0"/>
            </a:xfrm>
            <a:prstGeom prst="line">
              <a:avLst/>
            </a:prstGeom>
            <a:ln w="9525">
              <a:solidFill>
                <a:schemeClr val="accent1">
                  <a:lumMod val="75000"/>
                </a:schemeClr>
              </a:solidFill>
              <a:custDash>
                <a:ds d="284000" sp="213000"/>
              </a:custDash>
              <a:round/>
            </a:ln>
          </p:spPr>
        </p:sp>
        <p:sp>
          <p:nvSpPr>
            <p:cNvPr id="113" name="Line 25"/>
            <p:cNvSpPr/>
            <p:nvPr/>
          </p:nvSpPr>
          <p:spPr>
            <a:xfrm>
              <a:off x="1940828" y="5274164"/>
              <a:ext cx="143840" cy="0"/>
            </a:xfrm>
            <a:prstGeom prst="line">
              <a:avLst/>
            </a:prstGeom>
            <a:ln w="9525">
              <a:solidFill>
                <a:schemeClr val="accent1">
                  <a:lumMod val="75000"/>
                </a:schemeClr>
              </a:solidFill>
              <a:round/>
            </a:ln>
          </p:spPr>
        </p:sp>
        <p:sp>
          <p:nvSpPr>
            <p:cNvPr id="114" name="Line 25"/>
            <p:cNvSpPr/>
            <p:nvPr/>
          </p:nvSpPr>
          <p:spPr>
            <a:xfrm>
              <a:off x="1612111" y="5274164"/>
              <a:ext cx="171966" cy="0"/>
            </a:xfrm>
            <a:prstGeom prst="line">
              <a:avLst/>
            </a:prstGeom>
            <a:ln w="9525">
              <a:solidFill>
                <a:schemeClr val="accent1">
                  <a:lumMod val="75000"/>
                </a:schemeClr>
              </a:solidFill>
              <a:round/>
            </a:ln>
          </p:spPr>
        </p:sp>
        <p:sp>
          <p:nvSpPr>
            <p:cNvPr id="115" name="Line 25"/>
            <p:cNvSpPr/>
            <p:nvPr/>
          </p:nvSpPr>
          <p:spPr>
            <a:xfrm flipH="1" flipV="1">
              <a:off x="1784077" y="5073779"/>
              <a:ext cx="0" cy="200384"/>
            </a:xfrm>
            <a:prstGeom prst="line">
              <a:avLst/>
            </a:prstGeom>
            <a:ln w="9525">
              <a:solidFill>
                <a:schemeClr val="accent1">
                  <a:lumMod val="75000"/>
                </a:schemeClr>
              </a:solidFill>
              <a:round/>
            </a:ln>
          </p:spPr>
        </p:sp>
        <p:sp>
          <p:nvSpPr>
            <p:cNvPr id="116" name="Line 25"/>
            <p:cNvSpPr/>
            <p:nvPr/>
          </p:nvSpPr>
          <p:spPr>
            <a:xfrm flipH="1" flipV="1">
              <a:off x="1940828" y="5073779"/>
              <a:ext cx="0" cy="200383"/>
            </a:xfrm>
            <a:prstGeom prst="line">
              <a:avLst/>
            </a:prstGeom>
            <a:ln w="9525">
              <a:solidFill>
                <a:schemeClr val="accent1">
                  <a:lumMod val="75000"/>
                </a:schemeClr>
              </a:solidFill>
              <a:round/>
            </a:ln>
          </p:spPr>
        </p:sp>
        <p:sp>
          <p:nvSpPr>
            <p:cNvPr id="117" name="Line 25"/>
            <p:cNvSpPr/>
            <p:nvPr/>
          </p:nvSpPr>
          <p:spPr>
            <a:xfrm>
              <a:off x="1784077" y="5073780"/>
              <a:ext cx="156752" cy="0"/>
            </a:xfrm>
            <a:prstGeom prst="line">
              <a:avLst/>
            </a:prstGeom>
            <a:ln w="9525">
              <a:solidFill>
                <a:schemeClr val="accent1">
                  <a:lumMod val="75000"/>
                </a:schemeClr>
              </a:solidFill>
              <a:round/>
            </a:ln>
          </p:spPr>
        </p:sp>
        <p:sp>
          <p:nvSpPr>
            <p:cNvPr id="118" name="Line 38"/>
            <p:cNvSpPr/>
            <p:nvPr/>
          </p:nvSpPr>
          <p:spPr>
            <a:xfrm>
              <a:off x="3089268" y="5274164"/>
              <a:ext cx="0" cy="451121"/>
            </a:xfrm>
            <a:prstGeom prst="line">
              <a:avLst/>
            </a:prstGeom>
            <a:ln w="9525">
              <a:solidFill>
                <a:schemeClr val="accent1">
                  <a:lumMod val="75000"/>
                </a:schemeClr>
              </a:solidFill>
              <a:custDash>
                <a:ds d="284000" sp="213000"/>
              </a:custDash>
              <a:round/>
            </a:ln>
          </p:spPr>
        </p:sp>
      </p:grpSp>
      <p:sp>
        <p:nvSpPr>
          <p:cNvPr id="119" name="Line 28"/>
          <p:cNvSpPr/>
          <p:nvPr/>
        </p:nvSpPr>
        <p:spPr>
          <a:xfrm flipH="1">
            <a:off x="4028796" y="3542430"/>
            <a:ext cx="642904" cy="0"/>
          </a:xfrm>
          <a:prstGeom prst="line">
            <a:avLst/>
          </a:prstGeom>
          <a:ln w="28575">
            <a:solidFill>
              <a:schemeClr val="tx1"/>
            </a:solidFill>
            <a:round/>
          </a:ln>
        </p:spPr>
      </p:sp>
      <p:sp>
        <p:nvSpPr>
          <p:cNvPr id="10" name="텍스트 개체 틀 9"/>
          <p:cNvSpPr>
            <a:spLocks noGrp="1"/>
          </p:cNvSpPr>
          <p:nvPr>
            <p:ph type="body" sz="quarter" idx="3"/>
          </p:nvPr>
        </p:nvSpPr>
        <p:spPr/>
        <p:txBody>
          <a:bodyPr/>
          <a:lstStyle/>
          <a:p>
            <a:endParaRPr lang="ko-KR" altLang="en-US"/>
          </a:p>
        </p:txBody>
      </p:sp>
      <p:sp>
        <p:nvSpPr>
          <p:cNvPr id="11" name="내용 개체 틀 10"/>
          <p:cNvSpPr>
            <a:spLocks noGrp="1"/>
          </p:cNvSpPr>
          <p:nvPr>
            <p:ph sz="quarter" idx="4"/>
          </p:nvPr>
        </p:nvSpPr>
        <p:spPr/>
        <p:txBody>
          <a:bodyPr/>
          <a:lstStyle/>
          <a:p>
            <a:endParaRPr lang="ko-KR" altLang="en-US"/>
          </a:p>
        </p:txBody>
      </p:sp>
    </p:spTree>
    <p:extLst>
      <p:ext uri="{BB962C8B-B14F-4D97-AF65-F5344CB8AC3E}">
        <p14:creationId xmlns:p14="http://schemas.microsoft.com/office/powerpoint/2010/main" val="4236518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sz="half" idx="2"/>
          </p:nvPr>
        </p:nvSpPr>
        <p:spPr>
          <a:xfrm>
            <a:off x="885556" y="1821465"/>
            <a:ext cx="5157787" cy="4110118"/>
          </a:xfrm>
        </p:spPr>
        <p:txBody>
          <a:bodyPr>
            <a:normAutofit/>
          </a:bodyPr>
          <a:lstStyle/>
          <a:p>
            <a:r>
              <a:rPr lang="en-US" altLang="ko-KR" sz="2400" dirty="0" smtClean="0"/>
              <a:t>Exploiting the transition curve</a:t>
            </a:r>
          </a:p>
        </p:txBody>
      </p:sp>
      <p:sp>
        <p:nvSpPr>
          <p:cNvPr id="2" name="텍스트 개체 틀 1"/>
          <p:cNvSpPr>
            <a:spLocks noGrp="1"/>
          </p:cNvSpPr>
          <p:nvPr>
            <p:ph type="body" idx="1"/>
          </p:nvPr>
        </p:nvSpPr>
        <p:spPr/>
        <p:txBody>
          <a:bodyPr/>
          <a:lstStyle/>
          <a:p>
            <a:pPr algn="ctr"/>
            <a:r>
              <a:rPr lang="en-US" altLang="ko-KR" dirty="0" smtClean="0"/>
              <a:t>Sensor Saturating</a:t>
            </a:r>
            <a:endParaRPr lang="ko-KR" altLang="en-US" dirty="0"/>
          </a:p>
        </p:txBody>
      </p:sp>
      <p:sp>
        <p:nvSpPr>
          <p:cNvPr id="6" name="제목 5"/>
          <p:cNvSpPr>
            <a:spLocks noGrp="1"/>
          </p:cNvSpPr>
          <p:nvPr>
            <p:ph type="title"/>
          </p:nvPr>
        </p:nvSpPr>
        <p:spPr/>
        <p:txBody>
          <a:bodyPr/>
          <a:lstStyle/>
          <a:p>
            <a:r>
              <a:rPr lang="en-US" altLang="ko-KR" dirty="0" smtClean="0"/>
              <a:t>Sensor Attacks</a:t>
            </a:r>
            <a:endParaRPr lang="ko-KR" altLang="en-US" dirty="0"/>
          </a:p>
        </p:txBody>
      </p:sp>
      <p:cxnSp>
        <p:nvCxnSpPr>
          <p:cNvPr id="62" name="직선 연결선 61"/>
          <p:cNvCxnSpPr/>
          <p:nvPr/>
        </p:nvCxnSpPr>
        <p:spPr>
          <a:xfrm flipV="1">
            <a:off x="2040370" y="2765677"/>
            <a:ext cx="0" cy="2197579"/>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직선 연결선 62"/>
          <p:cNvCxnSpPr/>
          <p:nvPr/>
        </p:nvCxnSpPr>
        <p:spPr>
          <a:xfrm>
            <a:off x="1380011" y="2651373"/>
            <a:ext cx="0" cy="231188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직선 연결선 63"/>
          <p:cNvCxnSpPr/>
          <p:nvPr/>
        </p:nvCxnSpPr>
        <p:spPr>
          <a:xfrm>
            <a:off x="1380011" y="4951629"/>
            <a:ext cx="339324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857032" y="4790946"/>
            <a:ext cx="815958" cy="400110"/>
          </a:xfrm>
          <a:prstGeom prst="rect">
            <a:avLst/>
          </a:prstGeom>
          <a:noFill/>
        </p:spPr>
        <p:txBody>
          <a:bodyPr wrap="square" rtlCol="0">
            <a:spAutoFit/>
          </a:bodyPr>
          <a:lstStyle/>
          <a:p>
            <a:r>
              <a:rPr lang="en-US" altLang="ko-KR" sz="2000" dirty="0" smtClean="0">
                <a:cs typeface="Times New Roman" panose="02020603050405020304" pitchFamily="18" charset="0"/>
              </a:rPr>
              <a:t>Input</a:t>
            </a:r>
            <a:endParaRPr lang="ko-KR" altLang="en-US" sz="2000" dirty="0">
              <a:cs typeface="Times New Roman" panose="02020603050405020304" pitchFamily="18" charset="0"/>
            </a:endParaRPr>
          </a:p>
        </p:txBody>
      </p:sp>
      <p:sp>
        <p:nvSpPr>
          <p:cNvPr id="68" name="TextBox 67"/>
          <p:cNvSpPr txBox="1"/>
          <p:nvPr/>
        </p:nvSpPr>
        <p:spPr>
          <a:xfrm>
            <a:off x="252602" y="2551868"/>
            <a:ext cx="1116276" cy="400110"/>
          </a:xfrm>
          <a:prstGeom prst="rect">
            <a:avLst/>
          </a:prstGeom>
          <a:noFill/>
        </p:spPr>
        <p:txBody>
          <a:bodyPr wrap="square" rtlCol="0">
            <a:spAutoFit/>
          </a:bodyPr>
          <a:lstStyle/>
          <a:p>
            <a:pPr algn="r"/>
            <a:r>
              <a:rPr lang="en-US" altLang="ko-KR" sz="2000" dirty="0" smtClean="0">
                <a:cs typeface="Times New Roman" panose="02020603050405020304" pitchFamily="18" charset="0"/>
              </a:rPr>
              <a:t>Output</a:t>
            </a:r>
            <a:endParaRPr lang="ko-KR" altLang="en-US" sz="2000" dirty="0">
              <a:cs typeface="Times New Roman" panose="02020603050405020304" pitchFamily="18" charset="0"/>
            </a:endParaRPr>
          </a:p>
        </p:txBody>
      </p:sp>
      <p:sp>
        <p:nvSpPr>
          <p:cNvPr id="69" name="자유형 68"/>
          <p:cNvSpPr/>
          <p:nvPr/>
        </p:nvSpPr>
        <p:spPr>
          <a:xfrm>
            <a:off x="2034051" y="3545820"/>
            <a:ext cx="1994745" cy="1410070"/>
          </a:xfrm>
          <a:custGeom>
            <a:avLst/>
            <a:gdLst>
              <a:gd name="connsiteX0" fmla="*/ 0 w 3352800"/>
              <a:gd name="connsiteY0" fmla="*/ 2281642 h 2285308"/>
              <a:gd name="connsiteX1" fmla="*/ 146050 w 3352800"/>
              <a:gd name="connsiteY1" fmla="*/ 2281642 h 2285308"/>
              <a:gd name="connsiteX2" fmla="*/ 317500 w 3352800"/>
              <a:gd name="connsiteY2" fmla="*/ 2243542 h 2285308"/>
              <a:gd name="connsiteX3" fmla="*/ 495300 w 3352800"/>
              <a:gd name="connsiteY3" fmla="*/ 2097492 h 2285308"/>
              <a:gd name="connsiteX4" fmla="*/ 742950 w 3352800"/>
              <a:gd name="connsiteY4" fmla="*/ 1760942 h 2285308"/>
              <a:gd name="connsiteX5" fmla="*/ 1746250 w 3352800"/>
              <a:gd name="connsiteY5" fmla="*/ 414742 h 2285308"/>
              <a:gd name="connsiteX6" fmla="*/ 2159000 w 3352800"/>
              <a:gd name="connsiteY6" fmla="*/ 78192 h 2285308"/>
              <a:gd name="connsiteX7" fmla="*/ 2616200 w 3352800"/>
              <a:gd name="connsiteY7" fmla="*/ 8342 h 2285308"/>
              <a:gd name="connsiteX8" fmla="*/ 2921000 w 3352800"/>
              <a:gd name="connsiteY8" fmla="*/ 1992 h 2285308"/>
              <a:gd name="connsiteX9" fmla="*/ 3352800 w 3352800"/>
              <a:gd name="connsiteY9" fmla="*/ 14692 h 2285308"/>
              <a:gd name="connsiteX0" fmla="*/ 0 w 2921000"/>
              <a:gd name="connsiteY0" fmla="*/ 2281642 h 2285308"/>
              <a:gd name="connsiteX1" fmla="*/ 146050 w 2921000"/>
              <a:gd name="connsiteY1" fmla="*/ 2281642 h 2285308"/>
              <a:gd name="connsiteX2" fmla="*/ 317500 w 2921000"/>
              <a:gd name="connsiteY2" fmla="*/ 2243542 h 2285308"/>
              <a:gd name="connsiteX3" fmla="*/ 495300 w 2921000"/>
              <a:gd name="connsiteY3" fmla="*/ 2097492 h 2285308"/>
              <a:gd name="connsiteX4" fmla="*/ 742950 w 2921000"/>
              <a:gd name="connsiteY4" fmla="*/ 1760942 h 2285308"/>
              <a:gd name="connsiteX5" fmla="*/ 1746250 w 2921000"/>
              <a:gd name="connsiteY5" fmla="*/ 414742 h 2285308"/>
              <a:gd name="connsiteX6" fmla="*/ 2159000 w 2921000"/>
              <a:gd name="connsiteY6" fmla="*/ 78192 h 2285308"/>
              <a:gd name="connsiteX7" fmla="*/ 2616200 w 2921000"/>
              <a:gd name="connsiteY7" fmla="*/ 8342 h 2285308"/>
              <a:gd name="connsiteX8" fmla="*/ 2921000 w 2921000"/>
              <a:gd name="connsiteY8" fmla="*/ 1992 h 2285308"/>
              <a:gd name="connsiteX0" fmla="*/ 0 w 2921000"/>
              <a:gd name="connsiteY0" fmla="*/ 2283701 h 2287367"/>
              <a:gd name="connsiteX1" fmla="*/ 146050 w 2921000"/>
              <a:gd name="connsiteY1" fmla="*/ 2283701 h 2287367"/>
              <a:gd name="connsiteX2" fmla="*/ 317500 w 2921000"/>
              <a:gd name="connsiteY2" fmla="*/ 2245601 h 2287367"/>
              <a:gd name="connsiteX3" fmla="*/ 495300 w 2921000"/>
              <a:gd name="connsiteY3" fmla="*/ 2099551 h 2287367"/>
              <a:gd name="connsiteX4" fmla="*/ 742950 w 2921000"/>
              <a:gd name="connsiteY4" fmla="*/ 1763001 h 2287367"/>
              <a:gd name="connsiteX5" fmla="*/ 1746250 w 2921000"/>
              <a:gd name="connsiteY5" fmla="*/ 416801 h 2287367"/>
              <a:gd name="connsiteX6" fmla="*/ 2089150 w 2921000"/>
              <a:gd name="connsiteY6" fmla="*/ 112001 h 2287367"/>
              <a:gd name="connsiteX7" fmla="*/ 2616200 w 2921000"/>
              <a:gd name="connsiteY7" fmla="*/ 10401 h 2287367"/>
              <a:gd name="connsiteX8" fmla="*/ 2921000 w 2921000"/>
              <a:gd name="connsiteY8" fmla="*/ 4051 h 2287367"/>
              <a:gd name="connsiteX0" fmla="*/ 0 w 2921000"/>
              <a:gd name="connsiteY0" fmla="*/ 2280928 h 2284594"/>
              <a:gd name="connsiteX1" fmla="*/ 146050 w 2921000"/>
              <a:gd name="connsiteY1" fmla="*/ 2280928 h 2284594"/>
              <a:gd name="connsiteX2" fmla="*/ 317500 w 2921000"/>
              <a:gd name="connsiteY2" fmla="*/ 2242828 h 2284594"/>
              <a:gd name="connsiteX3" fmla="*/ 495300 w 2921000"/>
              <a:gd name="connsiteY3" fmla="*/ 2096778 h 2284594"/>
              <a:gd name="connsiteX4" fmla="*/ 742950 w 2921000"/>
              <a:gd name="connsiteY4" fmla="*/ 1760228 h 2284594"/>
              <a:gd name="connsiteX5" fmla="*/ 1746250 w 2921000"/>
              <a:gd name="connsiteY5" fmla="*/ 414028 h 2284594"/>
              <a:gd name="connsiteX6" fmla="*/ 2146300 w 2921000"/>
              <a:gd name="connsiteY6" fmla="*/ 64778 h 2284594"/>
              <a:gd name="connsiteX7" fmla="*/ 2616200 w 2921000"/>
              <a:gd name="connsiteY7" fmla="*/ 7628 h 2284594"/>
              <a:gd name="connsiteX8" fmla="*/ 2921000 w 2921000"/>
              <a:gd name="connsiteY8" fmla="*/ 1278 h 2284594"/>
              <a:gd name="connsiteX0" fmla="*/ 0 w 2921000"/>
              <a:gd name="connsiteY0" fmla="*/ 2280928 h 2284594"/>
              <a:gd name="connsiteX1" fmla="*/ 146050 w 2921000"/>
              <a:gd name="connsiteY1" fmla="*/ 2280928 h 2284594"/>
              <a:gd name="connsiteX2" fmla="*/ 317500 w 2921000"/>
              <a:gd name="connsiteY2" fmla="*/ 2242828 h 2284594"/>
              <a:gd name="connsiteX3" fmla="*/ 495300 w 2921000"/>
              <a:gd name="connsiteY3" fmla="*/ 2096778 h 2284594"/>
              <a:gd name="connsiteX4" fmla="*/ 742950 w 2921000"/>
              <a:gd name="connsiteY4" fmla="*/ 1760228 h 2284594"/>
              <a:gd name="connsiteX5" fmla="*/ 1746250 w 2921000"/>
              <a:gd name="connsiteY5" fmla="*/ 414028 h 2284594"/>
              <a:gd name="connsiteX6" fmla="*/ 2146300 w 2921000"/>
              <a:gd name="connsiteY6" fmla="*/ 64778 h 2284594"/>
              <a:gd name="connsiteX7" fmla="*/ 2616200 w 2921000"/>
              <a:gd name="connsiteY7" fmla="*/ 7628 h 2284594"/>
              <a:gd name="connsiteX8" fmla="*/ 2921000 w 2921000"/>
              <a:gd name="connsiteY8" fmla="*/ 1278 h 2284594"/>
              <a:gd name="connsiteX0" fmla="*/ 0 w 2921000"/>
              <a:gd name="connsiteY0" fmla="*/ 2279733 h 2283399"/>
              <a:gd name="connsiteX1" fmla="*/ 146050 w 2921000"/>
              <a:gd name="connsiteY1" fmla="*/ 2279733 h 2283399"/>
              <a:gd name="connsiteX2" fmla="*/ 317500 w 2921000"/>
              <a:gd name="connsiteY2" fmla="*/ 2241633 h 2283399"/>
              <a:gd name="connsiteX3" fmla="*/ 495300 w 2921000"/>
              <a:gd name="connsiteY3" fmla="*/ 2095583 h 2283399"/>
              <a:gd name="connsiteX4" fmla="*/ 742950 w 2921000"/>
              <a:gd name="connsiteY4" fmla="*/ 1759033 h 2283399"/>
              <a:gd name="connsiteX5" fmla="*/ 1746250 w 2921000"/>
              <a:gd name="connsiteY5" fmla="*/ 412833 h 2283399"/>
              <a:gd name="connsiteX6" fmla="*/ 2146300 w 2921000"/>
              <a:gd name="connsiteY6" fmla="*/ 63583 h 2283399"/>
              <a:gd name="connsiteX7" fmla="*/ 2616200 w 2921000"/>
              <a:gd name="connsiteY7" fmla="*/ 6433 h 2283399"/>
              <a:gd name="connsiteX8" fmla="*/ 2921000 w 2921000"/>
              <a:gd name="connsiteY8" fmla="*/ 83 h 2283399"/>
              <a:gd name="connsiteX0" fmla="*/ 0 w 2921000"/>
              <a:gd name="connsiteY0" fmla="*/ 2279733 h 2283399"/>
              <a:gd name="connsiteX1" fmla="*/ 146050 w 2921000"/>
              <a:gd name="connsiteY1" fmla="*/ 2279733 h 2283399"/>
              <a:gd name="connsiteX2" fmla="*/ 317500 w 2921000"/>
              <a:gd name="connsiteY2" fmla="*/ 2241633 h 2283399"/>
              <a:gd name="connsiteX3" fmla="*/ 495300 w 2921000"/>
              <a:gd name="connsiteY3" fmla="*/ 2095583 h 2283399"/>
              <a:gd name="connsiteX4" fmla="*/ 742950 w 2921000"/>
              <a:gd name="connsiteY4" fmla="*/ 1759033 h 2283399"/>
              <a:gd name="connsiteX5" fmla="*/ 1746250 w 2921000"/>
              <a:gd name="connsiteY5" fmla="*/ 412833 h 2283399"/>
              <a:gd name="connsiteX6" fmla="*/ 2146300 w 2921000"/>
              <a:gd name="connsiteY6" fmla="*/ 63583 h 2283399"/>
              <a:gd name="connsiteX7" fmla="*/ 2616200 w 2921000"/>
              <a:gd name="connsiteY7" fmla="*/ 6433 h 2283399"/>
              <a:gd name="connsiteX8" fmla="*/ 2921000 w 2921000"/>
              <a:gd name="connsiteY8" fmla="*/ 83 h 2283399"/>
              <a:gd name="connsiteX0" fmla="*/ 0 w 2927350"/>
              <a:gd name="connsiteY0" fmla="*/ 2277779 h 2281445"/>
              <a:gd name="connsiteX1" fmla="*/ 146050 w 2927350"/>
              <a:gd name="connsiteY1" fmla="*/ 2277779 h 2281445"/>
              <a:gd name="connsiteX2" fmla="*/ 317500 w 2927350"/>
              <a:gd name="connsiteY2" fmla="*/ 2239679 h 2281445"/>
              <a:gd name="connsiteX3" fmla="*/ 495300 w 2927350"/>
              <a:gd name="connsiteY3" fmla="*/ 2093629 h 2281445"/>
              <a:gd name="connsiteX4" fmla="*/ 742950 w 2927350"/>
              <a:gd name="connsiteY4" fmla="*/ 1757079 h 2281445"/>
              <a:gd name="connsiteX5" fmla="*/ 1746250 w 2927350"/>
              <a:gd name="connsiteY5" fmla="*/ 410879 h 2281445"/>
              <a:gd name="connsiteX6" fmla="*/ 2146300 w 2927350"/>
              <a:gd name="connsiteY6" fmla="*/ 61629 h 2281445"/>
              <a:gd name="connsiteX7" fmla="*/ 2616200 w 2927350"/>
              <a:gd name="connsiteY7" fmla="*/ 4479 h 2281445"/>
              <a:gd name="connsiteX8" fmla="*/ 2927350 w 2927350"/>
              <a:gd name="connsiteY8" fmla="*/ 4479 h 2281445"/>
              <a:gd name="connsiteX0" fmla="*/ 0 w 2616200"/>
              <a:gd name="connsiteY0" fmla="*/ 2273300 h 2276966"/>
              <a:gd name="connsiteX1" fmla="*/ 146050 w 2616200"/>
              <a:gd name="connsiteY1" fmla="*/ 2273300 h 2276966"/>
              <a:gd name="connsiteX2" fmla="*/ 317500 w 2616200"/>
              <a:gd name="connsiteY2" fmla="*/ 2235200 h 2276966"/>
              <a:gd name="connsiteX3" fmla="*/ 495300 w 2616200"/>
              <a:gd name="connsiteY3" fmla="*/ 2089150 h 2276966"/>
              <a:gd name="connsiteX4" fmla="*/ 742950 w 2616200"/>
              <a:gd name="connsiteY4" fmla="*/ 1752600 h 2276966"/>
              <a:gd name="connsiteX5" fmla="*/ 1746250 w 2616200"/>
              <a:gd name="connsiteY5" fmla="*/ 406400 h 2276966"/>
              <a:gd name="connsiteX6" fmla="*/ 2146300 w 2616200"/>
              <a:gd name="connsiteY6" fmla="*/ 57150 h 2276966"/>
              <a:gd name="connsiteX7" fmla="*/ 2616200 w 2616200"/>
              <a:gd name="connsiteY7" fmla="*/ 0 h 2276966"/>
              <a:gd name="connsiteX0" fmla="*/ 0 w 2470150"/>
              <a:gd name="connsiteY0" fmla="*/ 2273300 h 2273300"/>
              <a:gd name="connsiteX1" fmla="*/ 171450 w 2470150"/>
              <a:gd name="connsiteY1" fmla="*/ 2235200 h 2273300"/>
              <a:gd name="connsiteX2" fmla="*/ 349250 w 2470150"/>
              <a:gd name="connsiteY2" fmla="*/ 2089150 h 2273300"/>
              <a:gd name="connsiteX3" fmla="*/ 596900 w 2470150"/>
              <a:gd name="connsiteY3" fmla="*/ 1752600 h 2273300"/>
              <a:gd name="connsiteX4" fmla="*/ 1600200 w 2470150"/>
              <a:gd name="connsiteY4" fmla="*/ 406400 h 2273300"/>
              <a:gd name="connsiteX5" fmla="*/ 2000250 w 2470150"/>
              <a:gd name="connsiteY5" fmla="*/ 57150 h 2273300"/>
              <a:gd name="connsiteX6" fmla="*/ 2470150 w 2470150"/>
              <a:gd name="connsiteY6" fmla="*/ 0 h 2273300"/>
              <a:gd name="connsiteX0" fmla="*/ 0 w 2298700"/>
              <a:gd name="connsiteY0" fmla="*/ 2235200 h 2235200"/>
              <a:gd name="connsiteX1" fmla="*/ 177800 w 2298700"/>
              <a:gd name="connsiteY1" fmla="*/ 2089150 h 2235200"/>
              <a:gd name="connsiteX2" fmla="*/ 425450 w 2298700"/>
              <a:gd name="connsiteY2" fmla="*/ 1752600 h 2235200"/>
              <a:gd name="connsiteX3" fmla="*/ 1428750 w 2298700"/>
              <a:gd name="connsiteY3" fmla="*/ 406400 h 2235200"/>
              <a:gd name="connsiteX4" fmla="*/ 1828800 w 2298700"/>
              <a:gd name="connsiteY4" fmla="*/ 57150 h 2235200"/>
              <a:gd name="connsiteX5" fmla="*/ 2298700 w 2298700"/>
              <a:gd name="connsiteY5" fmla="*/ 0 h 2235200"/>
              <a:gd name="connsiteX0" fmla="*/ 0 w 2290403"/>
              <a:gd name="connsiteY0" fmla="*/ 2276411 h 2276411"/>
              <a:gd name="connsiteX1" fmla="*/ 169503 w 2290403"/>
              <a:gd name="connsiteY1" fmla="*/ 2089150 h 2276411"/>
              <a:gd name="connsiteX2" fmla="*/ 417153 w 2290403"/>
              <a:gd name="connsiteY2" fmla="*/ 1752600 h 2276411"/>
              <a:gd name="connsiteX3" fmla="*/ 1420453 w 2290403"/>
              <a:gd name="connsiteY3" fmla="*/ 406400 h 2276411"/>
              <a:gd name="connsiteX4" fmla="*/ 1820503 w 2290403"/>
              <a:gd name="connsiteY4" fmla="*/ 57150 h 2276411"/>
              <a:gd name="connsiteX5" fmla="*/ 2290403 w 2290403"/>
              <a:gd name="connsiteY5" fmla="*/ 0 h 2276411"/>
              <a:gd name="connsiteX0" fmla="*/ 0 w 2282106"/>
              <a:gd name="connsiteY0" fmla="*/ 2294073 h 2294073"/>
              <a:gd name="connsiteX1" fmla="*/ 161206 w 2282106"/>
              <a:gd name="connsiteY1" fmla="*/ 2089150 h 2294073"/>
              <a:gd name="connsiteX2" fmla="*/ 408856 w 2282106"/>
              <a:gd name="connsiteY2" fmla="*/ 1752600 h 2294073"/>
              <a:gd name="connsiteX3" fmla="*/ 1412156 w 2282106"/>
              <a:gd name="connsiteY3" fmla="*/ 406400 h 2294073"/>
              <a:gd name="connsiteX4" fmla="*/ 1812206 w 2282106"/>
              <a:gd name="connsiteY4" fmla="*/ 57150 h 2294073"/>
              <a:gd name="connsiteX5" fmla="*/ 2282106 w 2282106"/>
              <a:gd name="connsiteY5" fmla="*/ 0 h 2294073"/>
              <a:gd name="connsiteX0" fmla="*/ 0 w 2277958"/>
              <a:gd name="connsiteY0" fmla="*/ 2285242 h 2285242"/>
              <a:gd name="connsiteX1" fmla="*/ 157058 w 2277958"/>
              <a:gd name="connsiteY1" fmla="*/ 2089150 h 2285242"/>
              <a:gd name="connsiteX2" fmla="*/ 404708 w 2277958"/>
              <a:gd name="connsiteY2" fmla="*/ 1752600 h 2285242"/>
              <a:gd name="connsiteX3" fmla="*/ 1408008 w 2277958"/>
              <a:gd name="connsiteY3" fmla="*/ 406400 h 2285242"/>
              <a:gd name="connsiteX4" fmla="*/ 1808058 w 2277958"/>
              <a:gd name="connsiteY4" fmla="*/ 57150 h 2285242"/>
              <a:gd name="connsiteX5" fmla="*/ 2277958 w 2277958"/>
              <a:gd name="connsiteY5" fmla="*/ 0 h 2285242"/>
              <a:gd name="connsiteX0" fmla="*/ 0 w 2277958"/>
              <a:gd name="connsiteY0" fmla="*/ 2285242 h 2285242"/>
              <a:gd name="connsiteX1" fmla="*/ 157058 w 2277958"/>
              <a:gd name="connsiteY1" fmla="*/ 2089150 h 2285242"/>
              <a:gd name="connsiteX2" fmla="*/ 404708 w 2277958"/>
              <a:gd name="connsiteY2" fmla="*/ 1752600 h 2285242"/>
              <a:gd name="connsiteX3" fmla="*/ 1408008 w 2277958"/>
              <a:gd name="connsiteY3" fmla="*/ 406400 h 2285242"/>
              <a:gd name="connsiteX4" fmla="*/ 1808058 w 2277958"/>
              <a:gd name="connsiteY4" fmla="*/ 57150 h 2285242"/>
              <a:gd name="connsiteX5" fmla="*/ 2277958 w 2277958"/>
              <a:gd name="connsiteY5" fmla="*/ 0 h 228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958" h="2285242">
                <a:moveTo>
                  <a:pt x="0" y="2285242"/>
                </a:moveTo>
                <a:cubicBezTo>
                  <a:pt x="58208" y="2213340"/>
                  <a:pt x="89607" y="2177924"/>
                  <a:pt x="157058" y="2089150"/>
                </a:cubicBezTo>
                <a:cubicBezTo>
                  <a:pt x="224509" y="2000376"/>
                  <a:pt x="404708" y="1752600"/>
                  <a:pt x="404708" y="1752600"/>
                </a:cubicBezTo>
                <a:cubicBezTo>
                  <a:pt x="613200" y="1472142"/>
                  <a:pt x="1174116" y="688975"/>
                  <a:pt x="1408008" y="406400"/>
                </a:cubicBezTo>
                <a:cubicBezTo>
                  <a:pt x="1641900" y="123825"/>
                  <a:pt x="1618616" y="137583"/>
                  <a:pt x="1808058" y="57150"/>
                </a:cubicBezTo>
                <a:cubicBezTo>
                  <a:pt x="1997500" y="-23283"/>
                  <a:pt x="2147783" y="9525"/>
                  <a:pt x="227795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p>
        </p:txBody>
      </p:sp>
      <p:cxnSp>
        <p:nvCxnSpPr>
          <p:cNvPr id="71" name="직선 연결선 70"/>
          <p:cNvCxnSpPr/>
          <p:nvPr/>
        </p:nvCxnSpPr>
        <p:spPr>
          <a:xfrm flipV="1">
            <a:off x="3412972" y="2765677"/>
            <a:ext cx="0" cy="2172037"/>
          </a:xfrm>
          <a:prstGeom prst="line">
            <a:avLst/>
          </a:prstGeom>
          <a:ln w="28575">
            <a:solidFill>
              <a:schemeClr val="bg1">
                <a:lumMod val="8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2" name="그룹 71"/>
          <p:cNvGrpSpPr/>
          <p:nvPr/>
        </p:nvGrpSpPr>
        <p:grpSpPr>
          <a:xfrm>
            <a:off x="750716" y="3530066"/>
            <a:ext cx="3708958" cy="3012707"/>
            <a:chOff x="1607727" y="4642798"/>
            <a:chExt cx="2832722" cy="2300959"/>
          </a:xfrm>
        </p:grpSpPr>
        <p:grpSp>
          <p:nvGrpSpPr>
            <p:cNvPr id="74" name="그룹 73"/>
            <p:cNvGrpSpPr/>
            <p:nvPr/>
          </p:nvGrpSpPr>
          <p:grpSpPr>
            <a:xfrm>
              <a:off x="2647119" y="6184397"/>
              <a:ext cx="1793330" cy="759360"/>
              <a:chOff x="2647119" y="6184397"/>
              <a:chExt cx="1793330" cy="759360"/>
            </a:xfrm>
          </p:grpSpPr>
          <p:cxnSp>
            <p:nvCxnSpPr>
              <p:cNvPr id="93" name="직선 화살표 연결선 92"/>
              <p:cNvCxnSpPr/>
              <p:nvPr/>
            </p:nvCxnSpPr>
            <p:spPr>
              <a:xfrm>
                <a:off x="3184060" y="6184397"/>
                <a:ext cx="617324" cy="0"/>
              </a:xfrm>
              <a:prstGeom prst="straightConnector1">
                <a:avLst/>
              </a:pr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647119" y="6309082"/>
                <a:ext cx="1793330" cy="634675"/>
              </a:xfrm>
              <a:prstGeom prst="rect">
                <a:avLst/>
              </a:prstGeom>
              <a:noFill/>
              <a:ln w="9525">
                <a:noFill/>
              </a:ln>
            </p:spPr>
            <p:txBody>
              <a:bodyPr wrap="square" rtlCol="0">
                <a:spAutoFit/>
              </a:bodyPr>
              <a:lstStyle/>
              <a:p>
                <a:pPr algn="ctr"/>
                <a:r>
                  <a:rPr lang="en-US" altLang="ko-KR" sz="2400" dirty="0" smtClean="0">
                    <a:cs typeface="Times New Roman" panose="02020603050405020304" pitchFamily="18" charset="0"/>
                  </a:rPr>
                  <a:t>Saturation Attack</a:t>
                </a:r>
                <a:endParaRPr lang="ko-KR" altLang="en-US" sz="2400" dirty="0">
                  <a:cs typeface="Times New Roman" panose="02020603050405020304" pitchFamily="18" charset="0"/>
                </a:endParaRPr>
              </a:p>
            </p:txBody>
          </p:sp>
        </p:grpSp>
        <p:sp>
          <p:nvSpPr>
            <p:cNvPr id="75" name="Line 26"/>
            <p:cNvSpPr/>
            <p:nvPr/>
          </p:nvSpPr>
          <p:spPr>
            <a:xfrm>
              <a:off x="3895589" y="6070675"/>
              <a:ext cx="0" cy="169617"/>
            </a:xfrm>
            <a:prstGeom prst="line">
              <a:avLst/>
            </a:prstGeom>
            <a:ln w="9525">
              <a:solidFill>
                <a:schemeClr val="accent1">
                  <a:lumMod val="75000"/>
                </a:schemeClr>
              </a:solidFill>
              <a:round/>
            </a:ln>
          </p:spPr>
        </p:sp>
        <p:sp>
          <p:nvSpPr>
            <p:cNvPr id="76" name="Line 28"/>
            <p:cNvSpPr/>
            <p:nvPr/>
          </p:nvSpPr>
          <p:spPr>
            <a:xfrm flipH="1">
              <a:off x="3893199" y="5899546"/>
              <a:ext cx="190200" cy="0"/>
            </a:xfrm>
            <a:prstGeom prst="line">
              <a:avLst/>
            </a:prstGeom>
            <a:ln w="9525">
              <a:solidFill>
                <a:schemeClr val="accent1">
                  <a:lumMod val="75000"/>
                </a:schemeClr>
              </a:solidFill>
              <a:round/>
            </a:ln>
          </p:spPr>
        </p:sp>
        <p:sp>
          <p:nvSpPr>
            <p:cNvPr id="77" name="Line 29"/>
            <p:cNvSpPr/>
            <p:nvPr/>
          </p:nvSpPr>
          <p:spPr>
            <a:xfrm flipH="1">
              <a:off x="3893199" y="6070675"/>
              <a:ext cx="190200" cy="0"/>
            </a:xfrm>
            <a:prstGeom prst="line">
              <a:avLst/>
            </a:prstGeom>
            <a:ln w="9525">
              <a:solidFill>
                <a:schemeClr val="accent1">
                  <a:lumMod val="75000"/>
                </a:schemeClr>
              </a:solidFill>
              <a:round/>
            </a:ln>
          </p:spPr>
        </p:sp>
        <p:sp>
          <p:nvSpPr>
            <p:cNvPr id="78" name="Line 25"/>
            <p:cNvSpPr/>
            <p:nvPr/>
          </p:nvSpPr>
          <p:spPr>
            <a:xfrm>
              <a:off x="3894643" y="5736778"/>
              <a:ext cx="0" cy="162768"/>
            </a:xfrm>
            <a:prstGeom prst="line">
              <a:avLst/>
            </a:prstGeom>
            <a:ln w="9525">
              <a:solidFill>
                <a:schemeClr val="accent1">
                  <a:lumMod val="75000"/>
                </a:schemeClr>
              </a:solidFill>
              <a:round/>
            </a:ln>
          </p:spPr>
        </p:sp>
        <p:sp>
          <p:nvSpPr>
            <p:cNvPr id="79" name="Line 27"/>
            <p:cNvSpPr/>
            <p:nvPr/>
          </p:nvSpPr>
          <p:spPr>
            <a:xfrm>
              <a:off x="4083399" y="5899546"/>
              <a:ext cx="0" cy="167773"/>
            </a:xfrm>
            <a:prstGeom prst="line">
              <a:avLst/>
            </a:prstGeom>
            <a:ln w="9525">
              <a:solidFill>
                <a:schemeClr val="accent1">
                  <a:lumMod val="75000"/>
                </a:schemeClr>
              </a:solidFill>
              <a:round/>
            </a:ln>
          </p:spPr>
        </p:sp>
        <p:sp>
          <p:nvSpPr>
            <p:cNvPr id="80" name="Line 38"/>
            <p:cNvSpPr/>
            <p:nvPr/>
          </p:nvSpPr>
          <p:spPr>
            <a:xfrm>
              <a:off x="4083400" y="4652241"/>
              <a:ext cx="0" cy="1247305"/>
            </a:xfrm>
            <a:prstGeom prst="line">
              <a:avLst/>
            </a:prstGeom>
            <a:ln w="9525">
              <a:solidFill>
                <a:schemeClr val="accent1">
                  <a:lumMod val="75000"/>
                </a:schemeClr>
              </a:solidFill>
              <a:custDash>
                <a:ds d="284000" sp="213000"/>
              </a:custDash>
              <a:round/>
            </a:ln>
          </p:spPr>
        </p:sp>
        <p:sp>
          <p:nvSpPr>
            <p:cNvPr id="81" name="Line 38"/>
            <p:cNvSpPr/>
            <p:nvPr/>
          </p:nvSpPr>
          <p:spPr>
            <a:xfrm>
              <a:off x="3893200" y="4688308"/>
              <a:ext cx="0" cy="1048470"/>
            </a:xfrm>
            <a:prstGeom prst="line">
              <a:avLst/>
            </a:prstGeom>
            <a:ln w="9525">
              <a:solidFill>
                <a:schemeClr val="accent1">
                  <a:lumMod val="75000"/>
                </a:schemeClr>
              </a:solidFill>
              <a:custDash>
                <a:ds d="284000" sp="213000"/>
              </a:custDash>
              <a:round/>
            </a:ln>
          </p:spPr>
        </p:sp>
        <p:sp>
          <p:nvSpPr>
            <p:cNvPr id="82" name="Line 38"/>
            <p:cNvSpPr/>
            <p:nvPr/>
          </p:nvSpPr>
          <p:spPr>
            <a:xfrm>
              <a:off x="1933545" y="4643752"/>
              <a:ext cx="2002208" cy="0"/>
            </a:xfrm>
            <a:prstGeom prst="line">
              <a:avLst/>
            </a:prstGeom>
            <a:ln w="9525">
              <a:solidFill>
                <a:schemeClr val="accent1">
                  <a:lumMod val="75000"/>
                </a:schemeClr>
              </a:solidFill>
              <a:custDash>
                <a:ds d="284000" sp="213000"/>
              </a:custDash>
              <a:round/>
            </a:ln>
          </p:spPr>
        </p:sp>
        <p:sp>
          <p:nvSpPr>
            <p:cNvPr id="84" name="Line 38"/>
            <p:cNvSpPr/>
            <p:nvPr/>
          </p:nvSpPr>
          <p:spPr>
            <a:xfrm>
              <a:off x="2092035" y="4676564"/>
              <a:ext cx="1709349" cy="0"/>
            </a:xfrm>
            <a:prstGeom prst="line">
              <a:avLst/>
            </a:prstGeom>
            <a:ln w="9525">
              <a:solidFill>
                <a:schemeClr val="accent1">
                  <a:lumMod val="75000"/>
                </a:schemeClr>
              </a:solidFill>
              <a:custDash>
                <a:ds d="284000" sp="213000"/>
              </a:custDash>
              <a:round/>
            </a:ln>
          </p:spPr>
        </p:sp>
        <p:sp>
          <p:nvSpPr>
            <p:cNvPr id="85" name="Line 25"/>
            <p:cNvSpPr/>
            <p:nvPr/>
          </p:nvSpPr>
          <p:spPr>
            <a:xfrm>
              <a:off x="1936444" y="4676720"/>
              <a:ext cx="143840" cy="0"/>
            </a:xfrm>
            <a:prstGeom prst="line">
              <a:avLst/>
            </a:prstGeom>
            <a:ln w="9525">
              <a:solidFill>
                <a:schemeClr val="accent1">
                  <a:lumMod val="75000"/>
                </a:schemeClr>
              </a:solidFill>
              <a:round/>
            </a:ln>
          </p:spPr>
        </p:sp>
        <p:sp>
          <p:nvSpPr>
            <p:cNvPr id="86" name="Line 25"/>
            <p:cNvSpPr/>
            <p:nvPr/>
          </p:nvSpPr>
          <p:spPr>
            <a:xfrm>
              <a:off x="1607727" y="4676720"/>
              <a:ext cx="168957" cy="0"/>
            </a:xfrm>
            <a:prstGeom prst="line">
              <a:avLst/>
            </a:prstGeom>
            <a:ln w="9525">
              <a:solidFill>
                <a:schemeClr val="accent1">
                  <a:lumMod val="75000"/>
                </a:schemeClr>
              </a:solidFill>
              <a:round/>
            </a:ln>
          </p:spPr>
        </p:sp>
        <p:sp>
          <p:nvSpPr>
            <p:cNvPr id="87" name="Line 25"/>
            <p:cNvSpPr/>
            <p:nvPr/>
          </p:nvSpPr>
          <p:spPr>
            <a:xfrm flipH="1" flipV="1">
              <a:off x="1779693" y="4642798"/>
              <a:ext cx="0" cy="33766"/>
            </a:xfrm>
            <a:prstGeom prst="line">
              <a:avLst/>
            </a:prstGeom>
            <a:ln w="9525">
              <a:solidFill>
                <a:schemeClr val="accent1">
                  <a:lumMod val="75000"/>
                </a:schemeClr>
              </a:solidFill>
              <a:round/>
            </a:ln>
          </p:spPr>
        </p:sp>
        <p:sp>
          <p:nvSpPr>
            <p:cNvPr id="91" name="Line 25"/>
            <p:cNvSpPr/>
            <p:nvPr/>
          </p:nvSpPr>
          <p:spPr>
            <a:xfrm flipH="1" flipV="1">
              <a:off x="1936444" y="4644547"/>
              <a:ext cx="0" cy="32017"/>
            </a:xfrm>
            <a:prstGeom prst="line">
              <a:avLst/>
            </a:prstGeom>
            <a:ln w="9525">
              <a:solidFill>
                <a:schemeClr val="accent1">
                  <a:lumMod val="75000"/>
                </a:schemeClr>
              </a:solidFill>
              <a:round/>
            </a:ln>
          </p:spPr>
        </p:sp>
        <p:sp>
          <p:nvSpPr>
            <p:cNvPr id="92" name="Line 25"/>
            <p:cNvSpPr/>
            <p:nvPr/>
          </p:nvSpPr>
          <p:spPr>
            <a:xfrm>
              <a:off x="1776684" y="4642798"/>
              <a:ext cx="156861" cy="0"/>
            </a:xfrm>
            <a:prstGeom prst="line">
              <a:avLst/>
            </a:prstGeom>
            <a:ln w="9525">
              <a:solidFill>
                <a:schemeClr val="accent1">
                  <a:lumMod val="75000"/>
                </a:schemeClr>
              </a:solidFill>
              <a:round/>
            </a:ln>
          </p:spPr>
        </p:sp>
      </p:grpSp>
      <p:sp>
        <p:nvSpPr>
          <p:cNvPr id="95" name="TextBox 94"/>
          <p:cNvSpPr txBox="1"/>
          <p:nvPr/>
        </p:nvSpPr>
        <p:spPr>
          <a:xfrm>
            <a:off x="2238481" y="2723492"/>
            <a:ext cx="979791" cy="707886"/>
          </a:xfrm>
          <a:prstGeom prst="rect">
            <a:avLst/>
          </a:prstGeom>
          <a:noFill/>
        </p:spPr>
        <p:txBody>
          <a:bodyPr wrap="square" rtlCol="0">
            <a:spAutoFit/>
          </a:bodyPr>
          <a:lstStyle/>
          <a:p>
            <a:pPr algn="ctr"/>
            <a:r>
              <a:rPr lang="en-US" altLang="ko-KR" sz="2000" dirty="0" smtClean="0">
                <a:cs typeface="Times New Roman" panose="02020603050405020304" pitchFamily="18" charset="0"/>
              </a:rPr>
              <a:t>Linear</a:t>
            </a:r>
            <a:br>
              <a:rPr lang="en-US" altLang="ko-KR" sz="2000" dirty="0" smtClean="0">
                <a:cs typeface="Times New Roman" panose="02020603050405020304" pitchFamily="18" charset="0"/>
              </a:rPr>
            </a:br>
            <a:r>
              <a:rPr lang="en-US" altLang="ko-KR" sz="2000" dirty="0" smtClean="0">
                <a:cs typeface="Times New Roman" panose="02020603050405020304" pitchFamily="18" charset="0"/>
              </a:rPr>
              <a:t>Region</a:t>
            </a:r>
            <a:endParaRPr lang="ko-KR" altLang="en-US" sz="2000" dirty="0">
              <a:cs typeface="Times New Roman" panose="02020603050405020304" pitchFamily="18" charset="0"/>
            </a:endParaRPr>
          </a:p>
        </p:txBody>
      </p:sp>
      <p:sp>
        <p:nvSpPr>
          <p:cNvPr id="96" name="TextBox 95"/>
          <p:cNvSpPr txBox="1"/>
          <p:nvPr/>
        </p:nvSpPr>
        <p:spPr>
          <a:xfrm>
            <a:off x="3494970" y="2739806"/>
            <a:ext cx="1310216" cy="707886"/>
          </a:xfrm>
          <a:prstGeom prst="rect">
            <a:avLst/>
          </a:prstGeom>
          <a:noFill/>
        </p:spPr>
        <p:txBody>
          <a:bodyPr wrap="square" rtlCol="0">
            <a:spAutoFit/>
          </a:bodyPr>
          <a:lstStyle/>
          <a:p>
            <a:pPr algn="ctr"/>
            <a:r>
              <a:rPr lang="en-US" altLang="ko-KR" sz="2000" dirty="0" smtClean="0">
                <a:cs typeface="Times New Roman" panose="02020603050405020304" pitchFamily="18" charset="0"/>
              </a:rPr>
              <a:t>Saturation Region</a:t>
            </a:r>
            <a:endParaRPr lang="ko-KR" altLang="en-US" sz="2000" dirty="0">
              <a:cs typeface="Times New Roman" panose="02020603050405020304" pitchFamily="18" charset="0"/>
            </a:endParaRPr>
          </a:p>
        </p:txBody>
      </p:sp>
      <p:sp>
        <p:nvSpPr>
          <p:cNvPr id="97" name="Line 28"/>
          <p:cNvSpPr/>
          <p:nvPr/>
        </p:nvSpPr>
        <p:spPr>
          <a:xfrm flipH="1">
            <a:off x="1391145" y="4947395"/>
            <a:ext cx="642904" cy="0"/>
          </a:xfrm>
          <a:prstGeom prst="line">
            <a:avLst/>
          </a:prstGeom>
          <a:ln w="28575">
            <a:solidFill>
              <a:schemeClr val="tx1"/>
            </a:solidFill>
            <a:round/>
          </a:ln>
        </p:spPr>
      </p:sp>
      <p:sp>
        <p:nvSpPr>
          <p:cNvPr id="99" name="직사각형 98"/>
          <p:cNvSpPr/>
          <p:nvPr/>
        </p:nvSpPr>
        <p:spPr>
          <a:xfrm>
            <a:off x="1240303" y="2827530"/>
            <a:ext cx="987044" cy="5201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solidFill>
                  <a:schemeClr val="tx1"/>
                </a:solidFill>
                <a:cs typeface="Times New Roman" panose="02020603050405020304" pitchFamily="18" charset="0"/>
              </a:rPr>
              <a:t>Silent Region</a:t>
            </a:r>
            <a:endParaRPr lang="ko-KR" altLang="en-US" sz="2000" dirty="0">
              <a:solidFill>
                <a:schemeClr val="tx1"/>
              </a:solidFill>
              <a:cs typeface="Times New Roman" panose="02020603050405020304" pitchFamily="18" charset="0"/>
            </a:endParaRPr>
          </a:p>
        </p:txBody>
      </p:sp>
      <p:grpSp>
        <p:nvGrpSpPr>
          <p:cNvPr id="101" name="그룹 100"/>
          <p:cNvGrpSpPr/>
          <p:nvPr/>
        </p:nvGrpSpPr>
        <p:grpSpPr>
          <a:xfrm>
            <a:off x="756456" y="4094361"/>
            <a:ext cx="2183648" cy="1527347"/>
            <a:chOff x="1612111" y="5073779"/>
            <a:chExt cx="1667764" cy="1166513"/>
          </a:xfrm>
        </p:grpSpPr>
        <p:sp>
          <p:nvSpPr>
            <p:cNvPr id="102" name="Line 26"/>
            <p:cNvSpPr/>
            <p:nvPr/>
          </p:nvSpPr>
          <p:spPr>
            <a:xfrm>
              <a:off x="3088245" y="6070675"/>
              <a:ext cx="0" cy="169617"/>
            </a:xfrm>
            <a:prstGeom prst="line">
              <a:avLst/>
            </a:prstGeom>
            <a:ln w="9525">
              <a:solidFill>
                <a:schemeClr val="accent1">
                  <a:lumMod val="75000"/>
                </a:schemeClr>
              </a:solidFill>
              <a:round/>
            </a:ln>
          </p:spPr>
        </p:sp>
        <p:sp>
          <p:nvSpPr>
            <p:cNvPr id="104" name="Line 28"/>
            <p:cNvSpPr/>
            <p:nvPr/>
          </p:nvSpPr>
          <p:spPr>
            <a:xfrm flipH="1">
              <a:off x="3088245" y="5899546"/>
              <a:ext cx="191629" cy="0"/>
            </a:xfrm>
            <a:prstGeom prst="line">
              <a:avLst/>
            </a:prstGeom>
            <a:ln w="9525">
              <a:solidFill>
                <a:schemeClr val="accent1">
                  <a:lumMod val="75000"/>
                </a:schemeClr>
              </a:solidFill>
              <a:round/>
            </a:ln>
          </p:spPr>
        </p:sp>
        <p:sp>
          <p:nvSpPr>
            <p:cNvPr id="105" name="Line 29"/>
            <p:cNvSpPr/>
            <p:nvPr/>
          </p:nvSpPr>
          <p:spPr>
            <a:xfrm flipH="1">
              <a:off x="3088245" y="6070675"/>
              <a:ext cx="191629" cy="0"/>
            </a:xfrm>
            <a:prstGeom prst="line">
              <a:avLst/>
            </a:prstGeom>
            <a:ln w="9525">
              <a:solidFill>
                <a:schemeClr val="accent1">
                  <a:lumMod val="75000"/>
                </a:schemeClr>
              </a:solidFill>
              <a:round/>
            </a:ln>
          </p:spPr>
        </p:sp>
        <p:sp>
          <p:nvSpPr>
            <p:cNvPr id="106" name="Line 25"/>
            <p:cNvSpPr/>
            <p:nvPr/>
          </p:nvSpPr>
          <p:spPr>
            <a:xfrm>
              <a:off x="3088245" y="5736778"/>
              <a:ext cx="0" cy="162768"/>
            </a:xfrm>
            <a:prstGeom prst="line">
              <a:avLst/>
            </a:prstGeom>
            <a:ln w="9525">
              <a:solidFill>
                <a:schemeClr val="accent1">
                  <a:lumMod val="75000"/>
                </a:schemeClr>
              </a:solidFill>
              <a:round/>
            </a:ln>
          </p:spPr>
        </p:sp>
        <p:sp>
          <p:nvSpPr>
            <p:cNvPr id="107" name="Line 27"/>
            <p:cNvSpPr/>
            <p:nvPr/>
          </p:nvSpPr>
          <p:spPr>
            <a:xfrm>
              <a:off x="3279875" y="5899546"/>
              <a:ext cx="0" cy="167773"/>
            </a:xfrm>
            <a:prstGeom prst="line">
              <a:avLst/>
            </a:prstGeom>
            <a:ln w="9525">
              <a:solidFill>
                <a:schemeClr val="accent1">
                  <a:lumMod val="75000"/>
                </a:schemeClr>
              </a:solidFill>
              <a:round/>
            </a:ln>
          </p:spPr>
        </p:sp>
        <p:sp>
          <p:nvSpPr>
            <p:cNvPr id="108" name="Line 38"/>
            <p:cNvSpPr/>
            <p:nvPr/>
          </p:nvSpPr>
          <p:spPr>
            <a:xfrm>
              <a:off x="3279875" y="5073780"/>
              <a:ext cx="0" cy="856059"/>
            </a:xfrm>
            <a:prstGeom prst="line">
              <a:avLst/>
            </a:prstGeom>
            <a:ln w="9525">
              <a:solidFill>
                <a:schemeClr val="accent1">
                  <a:lumMod val="75000"/>
                </a:schemeClr>
              </a:solidFill>
              <a:custDash>
                <a:ds d="284000" sp="213000"/>
              </a:custDash>
              <a:round/>
            </a:ln>
          </p:spPr>
        </p:sp>
        <p:sp>
          <p:nvSpPr>
            <p:cNvPr id="109" name="Line 38"/>
            <p:cNvSpPr/>
            <p:nvPr/>
          </p:nvSpPr>
          <p:spPr>
            <a:xfrm>
              <a:off x="1940827" y="5073780"/>
              <a:ext cx="1333121" cy="0"/>
            </a:xfrm>
            <a:prstGeom prst="line">
              <a:avLst/>
            </a:prstGeom>
            <a:ln w="9525">
              <a:solidFill>
                <a:schemeClr val="accent1">
                  <a:lumMod val="75000"/>
                </a:schemeClr>
              </a:solidFill>
              <a:custDash>
                <a:ds d="284000" sp="213000"/>
              </a:custDash>
              <a:round/>
            </a:ln>
          </p:spPr>
        </p:sp>
        <p:sp>
          <p:nvSpPr>
            <p:cNvPr id="110" name="Line 38"/>
            <p:cNvSpPr/>
            <p:nvPr/>
          </p:nvSpPr>
          <p:spPr>
            <a:xfrm>
              <a:off x="2092035" y="5274164"/>
              <a:ext cx="995107" cy="0"/>
            </a:xfrm>
            <a:prstGeom prst="line">
              <a:avLst/>
            </a:prstGeom>
            <a:ln w="9525">
              <a:solidFill>
                <a:schemeClr val="accent1">
                  <a:lumMod val="75000"/>
                </a:schemeClr>
              </a:solidFill>
              <a:custDash>
                <a:ds d="284000" sp="213000"/>
              </a:custDash>
              <a:round/>
            </a:ln>
          </p:spPr>
        </p:sp>
        <p:sp>
          <p:nvSpPr>
            <p:cNvPr id="113" name="Line 25"/>
            <p:cNvSpPr/>
            <p:nvPr/>
          </p:nvSpPr>
          <p:spPr>
            <a:xfrm>
              <a:off x="1940828" y="5274164"/>
              <a:ext cx="143840" cy="0"/>
            </a:xfrm>
            <a:prstGeom prst="line">
              <a:avLst/>
            </a:prstGeom>
            <a:ln w="9525">
              <a:solidFill>
                <a:schemeClr val="accent1">
                  <a:lumMod val="75000"/>
                </a:schemeClr>
              </a:solidFill>
              <a:round/>
            </a:ln>
          </p:spPr>
        </p:sp>
        <p:sp>
          <p:nvSpPr>
            <p:cNvPr id="114" name="Line 25"/>
            <p:cNvSpPr/>
            <p:nvPr/>
          </p:nvSpPr>
          <p:spPr>
            <a:xfrm>
              <a:off x="1612111" y="5274164"/>
              <a:ext cx="171966" cy="0"/>
            </a:xfrm>
            <a:prstGeom prst="line">
              <a:avLst/>
            </a:prstGeom>
            <a:ln w="9525">
              <a:solidFill>
                <a:schemeClr val="accent1">
                  <a:lumMod val="75000"/>
                </a:schemeClr>
              </a:solidFill>
              <a:round/>
            </a:ln>
          </p:spPr>
        </p:sp>
        <p:sp>
          <p:nvSpPr>
            <p:cNvPr id="115" name="Line 25"/>
            <p:cNvSpPr/>
            <p:nvPr/>
          </p:nvSpPr>
          <p:spPr>
            <a:xfrm flipH="1" flipV="1">
              <a:off x="1784077" y="5073779"/>
              <a:ext cx="0" cy="200384"/>
            </a:xfrm>
            <a:prstGeom prst="line">
              <a:avLst/>
            </a:prstGeom>
            <a:ln w="9525">
              <a:solidFill>
                <a:schemeClr val="accent1">
                  <a:lumMod val="75000"/>
                </a:schemeClr>
              </a:solidFill>
              <a:round/>
            </a:ln>
          </p:spPr>
        </p:sp>
        <p:sp>
          <p:nvSpPr>
            <p:cNvPr id="116" name="Line 25"/>
            <p:cNvSpPr/>
            <p:nvPr/>
          </p:nvSpPr>
          <p:spPr>
            <a:xfrm flipH="1" flipV="1">
              <a:off x="1940828" y="5073779"/>
              <a:ext cx="0" cy="200383"/>
            </a:xfrm>
            <a:prstGeom prst="line">
              <a:avLst/>
            </a:prstGeom>
            <a:ln w="9525">
              <a:solidFill>
                <a:schemeClr val="accent1">
                  <a:lumMod val="75000"/>
                </a:schemeClr>
              </a:solidFill>
              <a:round/>
            </a:ln>
          </p:spPr>
        </p:sp>
        <p:sp>
          <p:nvSpPr>
            <p:cNvPr id="117" name="Line 25"/>
            <p:cNvSpPr/>
            <p:nvPr/>
          </p:nvSpPr>
          <p:spPr>
            <a:xfrm>
              <a:off x="1784077" y="5073780"/>
              <a:ext cx="156752" cy="0"/>
            </a:xfrm>
            <a:prstGeom prst="line">
              <a:avLst/>
            </a:prstGeom>
            <a:ln w="9525">
              <a:solidFill>
                <a:schemeClr val="accent1">
                  <a:lumMod val="75000"/>
                </a:schemeClr>
              </a:solidFill>
              <a:round/>
            </a:ln>
          </p:spPr>
        </p:sp>
        <p:sp>
          <p:nvSpPr>
            <p:cNvPr id="118" name="Line 38"/>
            <p:cNvSpPr/>
            <p:nvPr/>
          </p:nvSpPr>
          <p:spPr>
            <a:xfrm>
              <a:off x="3089268" y="5274164"/>
              <a:ext cx="0" cy="451121"/>
            </a:xfrm>
            <a:prstGeom prst="line">
              <a:avLst/>
            </a:prstGeom>
            <a:ln w="9525">
              <a:solidFill>
                <a:schemeClr val="accent1">
                  <a:lumMod val="75000"/>
                </a:schemeClr>
              </a:solidFill>
              <a:custDash>
                <a:ds d="284000" sp="213000"/>
              </a:custDash>
              <a:round/>
            </a:ln>
          </p:spPr>
        </p:sp>
      </p:grpSp>
      <p:sp>
        <p:nvSpPr>
          <p:cNvPr id="119" name="Line 28"/>
          <p:cNvSpPr/>
          <p:nvPr/>
        </p:nvSpPr>
        <p:spPr>
          <a:xfrm flipH="1">
            <a:off x="4028796" y="3542430"/>
            <a:ext cx="642904" cy="0"/>
          </a:xfrm>
          <a:prstGeom prst="line">
            <a:avLst/>
          </a:prstGeom>
          <a:ln w="28575">
            <a:solidFill>
              <a:schemeClr val="tx1"/>
            </a:solidFill>
            <a:round/>
          </a:ln>
        </p:spPr>
      </p:sp>
      <p:sp>
        <p:nvSpPr>
          <p:cNvPr id="10" name="텍스트 개체 틀 9"/>
          <p:cNvSpPr>
            <a:spLocks noGrp="1"/>
          </p:cNvSpPr>
          <p:nvPr>
            <p:ph type="body" sz="quarter" idx="3"/>
          </p:nvPr>
        </p:nvSpPr>
        <p:spPr/>
        <p:txBody>
          <a:bodyPr/>
          <a:lstStyle/>
          <a:p>
            <a:pPr algn="ctr"/>
            <a:r>
              <a:rPr lang="en-US" altLang="ko-KR" dirty="0"/>
              <a:t>Sensor </a:t>
            </a:r>
            <a:r>
              <a:rPr lang="en-US" altLang="ko-KR" dirty="0" smtClean="0"/>
              <a:t>Spoofing</a:t>
            </a:r>
            <a:endParaRPr lang="ko-KR" altLang="en-US" dirty="0"/>
          </a:p>
        </p:txBody>
      </p:sp>
      <p:sp>
        <p:nvSpPr>
          <p:cNvPr id="11" name="내용 개체 틀 10"/>
          <p:cNvSpPr>
            <a:spLocks noGrp="1"/>
          </p:cNvSpPr>
          <p:nvPr>
            <p:ph sz="quarter" idx="4"/>
          </p:nvPr>
        </p:nvSpPr>
        <p:spPr>
          <a:xfrm>
            <a:off x="6172202" y="1853967"/>
            <a:ext cx="5183188" cy="4688806"/>
          </a:xfrm>
        </p:spPr>
        <p:txBody>
          <a:bodyPr>
            <a:normAutofit/>
          </a:bodyPr>
          <a:lstStyle/>
          <a:p>
            <a:r>
              <a:rPr lang="en-US" altLang="ko-KR" sz="2400" dirty="0"/>
              <a:t>Deceiving </a:t>
            </a:r>
            <a:r>
              <a:rPr lang="en-US" altLang="ko-KR" sz="2400" dirty="0" smtClean="0"/>
              <a:t>sensors</a:t>
            </a:r>
          </a:p>
          <a:p>
            <a:pPr marL="452438" lvl="1"/>
            <a:endParaRPr lang="en-US" altLang="ko-KR" sz="2000" dirty="0" smtClean="0"/>
          </a:p>
          <a:p>
            <a:pPr marL="452438" lvl="1"/>
            <a:endParaRPr lang="en-US" altLang="ko-KR" sz="2000" dirty="0"/>
          </a:p>
          <a:p>
            <a:pPr marL="452438" lvl="1"/>
            <a:endParaRPr lang="en-US" altLang="ko-KR" sz="2000" dirty="0" smtClean="0"/>
          </a:p>
          <a:p>
            <a:pPr marL="452438" lvl="1"/>
            <a:endParaRPr lang="en-US" altLang="ko-KR" sz="2000" dirty="0"/>
          </a:p>
          <a:p>
            <a:pPr marL="452438" lvl="1"/>
            <a:endParaRPr lang="en-US" altLang="ko-KR" sz="2000" dirty="0" smtClean="0"/>
          </a:p>
          <a:p>
            <a:pPr marL="452438" lvl="1"/>
            <a:endParaRPr lang="en-US" altLang="ko-KR" sz="2000" dirty="0"/>
          </a:p>
          <a:p>
            <a:pPr marL="452438" lvl="1"/>
            <a:endParaRPr lang="en-US" altLang="ko-KR" sz="2000" dirty="0" smtClean="0"/>
          </a:p>
          <a:p>
            <a:pPr marL="452438" lvl="1"/>
            <a:endParaRPr lang="en-US" altLang="ko-KR" sz="2000" dirty="0"/>
          </a:p>
          <a:p>
            <a:pPr marL="452438" lvl="1"/>
            <a:endParaRPr lang="en-US" altLang="ko-KR" sz="2000" dirty="0" smtClean="0"/>
          </a:p>
          <a:p>
            <a:pPr marL="452438" lvl="1"/>
            <a:endParaRPr lang="en-US" altLang="ko-KR" sz="2000" dirty="0" smtClean="0"/>
          </a:p>
          <a:p>
            <a:pPr marL="452438" lvl="1"/>
            <a:r>
              <a:rPr lang="en-US" altLang="ko-KR" sz="2400" dirty="0" smtClean="0">
                <a:solidFill>
                  <a:srgbClr val="00B0F0"/>
                </a:solidFill>
              </a:rPr>
              <a:t>Lidar spoofing: </a:t>
            </a:r>
            <a:r>
              <a:rPr lang="en-US" altLang="ko-KR" sz="2400" dirty="0" smtClean="0">
                <a:solidFill>
                  <a:srgbClr val="00B0F0"/>
                </a:solidFill>
                <a:sym typeface="Wingdings" panose="05000000000000000000" pitchFamily="2" charset="2"/>
              </a:rPr>
              <a:t>make a </a:t>
            </a:r>
            <a:r>
              <a:rPr lang="en-US" altLang="ko-KR" sz="2400" dirty="0" err="1" smtClean="0">
                <a:solidFill>
                  <a:srgbClr val="00B0F0"/>
                </a:solidFill>
              </a:rPr>
              <a:t>lidar</a:t>
            </a:r>
            <a:r>
              <a:rPr lang="en-US" altLang="ko-KR" sz="2400" dirty="0" smtClean="0">
                <a:solidFill>
                  <a:srgbClr val="00B0F0"/>
                </a:solidFill>
              </a:rPr>
              <a:t> </a:t>
            </a:r>
            <a:r>
              <a:rPr lang="en-US" altLang="ko-KR" sz="2400" dirty="0">
                <a:solidFill>
                  <a:srgbClr val="00B0F0"/>
                </a:solidFill>
              </a:rPr>
              <a:t>see an object that does not exist in </a:t>
            </a:r>
            <a:r>
              <a:rPr lang="en-US" altLang="ko-KR" sz="2400" dirty="0" smtClean="0">
                <a:solidFill>
                  <a:srgbClr val="00B0F0"/>
                </a:solidFill>
              </a:rPr>
              <a:t>fact</a:t>
            </a:r>
            <a:endParaRPr lang="en-US" altLang="ko-KR" sz="2400" dirty="0">
              <a:solidFill>
                <a:srgbClr val="00B0F0"/>
              </a:solidFill>
            </a:endParaRPr>
          </a:p>
        </p:txBody>
      </p:sp>
      <p:sp>
        <p:nvSpPr>
          <p:cNvPr id="52" name="모서리가 둥근 직사각형 51"/>
          <p:cNvSpPr/>
          <p:nvPr/>
        </p:nvSpPr>
        <p:spPr>
          <a:xfrm>
            <a:off x="9205356" y="2231562"/>
            <a:ext cx="2704140" cy="2983661"/>
          </a:xfrm>
          <a:prstGeom prst="roundRect">
            <a:avLst>
              <a:gd name="adj" fmla="val 723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sp>
        <p:nvSpPr>
          <p:cNvPr id="53" name="모서리가 둥근 직사각형 52"/>
          <p:cNvSpPr/>
          <p:nvPr/>
        </p:nvSpPr>
        <p:spPr>
          <a:xfrm>
            <a:off x="6075861" y="2233549"/>
            <a:ext cx="2704140" cy="2983661"/>
          </a:xfrm>
          <a:prstGeom prst="roundRect">
            <a:avLst>
              <a:gd name="adj" fmla="val 723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ko-KR" altLang="en-US"/>
          </a:p>
        </p:txBody>
      </p:sp>
      <p:sp>
        <p:nvSpPr>
          <p:cNvPr id="54" name="TextBox 53"/>
          <p:cNvSpPr txBox="1"/>
          <p:nvPr/>
        </p:nvSpPr>
        <p:spPr>
          <a:xfrm>
            <a:off x="8162990" y="5227373"/>
            <a:ext cx="1780853" cy="400110"/>
          </a:xfrm>
          <a:prstGeom prst="rect">
            <a:avLst/>
          </a:prstGeom>
          <a:noFill/>
        </p:spPr>
        <p:txBody>
          <a:bodyPr wrap="square" rtlCol="0">
            <a:spAutoFit/>
          </a:bodyPr>
          <a:lstStyle/>
          <a:p>
            <a:pPr algn="ctr"/>
            <a:r>
              <a:rPr lang="en-US" altLang="ko-KR" sz="2000" dirty="0" smtClean="0"/>
              <a:t>Semantic Gap</a:t>
            </a:r>
            <a:endParaRPr lang="ko-KR" altLang="en-US" sz="2000" dirty="0"/>
          </a:p>
        </p:txBody>
      </p:sp>
      <p:cxnSp>
        <p:nvCxnSpPr>
          <p:cNvPr id="55" name="직선 화살표 연결선 54"/>
          <p:cNvCxnSpPr>
            <a:endCxn id="54" idx="0"/>
          </p:cNvCxnSpPr>
          <p:nvPr/>
        </p:nvCxnSpPr>
        <p:spPr>
          <a:xfrm>
            <a:off x="8741965" y="5046133"/>
            <a:ext cx="311452" cy="18124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56" name="그림 55"/>
          <p:cNvPicPr>
            <a:picLocks noChangeAspect="1"/>
          </p:cNvPicPr>
          <p:nvPr/>
        </p:nvPicPr>
        <p:blipFill>
          <a:blip r:embed="rId3"/>
          <a:stretch>
            <a:fillRect/>
          </a:stretch>
        </p:blipFill>
        <p:spPr>
          <a:xfrm>
            <a:off x="6457879" y="2827530"/>
            <a:ext cx="2091081" cy="2267116"/>
          </a:xfrm>
          <a:prstGeom prst="rect">
            <a:avLst/>
          </a:prstGeom>
        </p:spPr>
      </p:pic>
      <p:sp>
        <p:nvSpPr>
          <p:cNvPr id="57" name="직사각형 56"/>
          <p:cNvSpPr/>
          <p:nvPr/>
        </p:nvSpPr>
        <p:spPr>
          <a:xfrm>
            <a:off x="6655219" y="2343989"/>
            <a:ext cx="1545424" cy="461665"/>
          </a:xfrm>
          <a:prstGeom prst="rect">
            <a:avLst/>
          </a:prstGeom>
        </p:spPr>
        <p:txBody>
          <a:bodyPr wrap="none">
            <a:spAutoFit/>
          </a:bodyPr>
          <a:lstStyle/>
          <a:p>
            <a:pPr algn="ctr"/>
            <a:r>
              <a:rPr lang="en-US" altLang="ko-KR" sz="2400" dirty="0" smtClean="0"/>
              <a:t>Real World</a:t>
            </a:r>
            <a:endParaRPr lang="ko-KR" altLang="en-US" sz="2400" dirty="0"/>
          </a:p>
        </p:txBody>
      </p:sp>
      <p:sp>
        <p:nvSpPr>
          <p:cNvPr id="58" name="직사각형 57"/>
          <p:cNvSpPr/>
          <p:nvPr/>
        </p:nvSpPr>
        <p:spPr>
          <a:xfrm>
            <a:off x="9225377" y="2339784"/>
            <a:ext cx="2676843" cy="461665"/>
          </a:xfrm>
          <a:prstGeom prst="rect">
            <a:avLst/>
          </a:prstGeom>
        </p:spPr>
        <p:txBody>
          <a:bodyPr wrap="square">
            <a:spAutoFit/>
          </a:bodyPr>
          <a:lstStyle/>
          <a:p>
            <a:pPr algn="ctr"/>
            <a:r>
              <a:rPr lang="en-US" altLang="ko-KR" sz="2400" dirty="0" smtClean="0"/>
              <a:t>Perception</a:t>
            </a:r>
            <a:endParaRPr lang="ko-KR" altLang="en-US" sz="2400" dirty="0"/>
          </a:p>
        </p:txBody>
      </p:sp>
      <p:cxnSp>
        <p:nvCxnSpPr>
          <p:cNvPr id="59" name="직선 화살표 연결선 58"/>
          <p:cNvCxnSpPr>
            <a:endCxn id="54" idx="0"/>
          </p:cNvCxnSpPr>
          <p:nvPr/>
        </p:nvCxnSpPr>
        <p:spPr>
          <a:xfrm flipH="1">
            <a:off x="9053417" y="5046133"/>
            <a:ext cx="267367" cy="181240"/>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60" name="Picture 4" descr="https://i.ytimg.com/vi/M0kShoASyvg/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3837" y="3077435"/>
            <a:ext cx="2479924" cy="1394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57704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내용 개체 틀 7"/>
          <p:cNvSpPr>
            <a:spLocks noGrp="1"/>
          </p:cNvSpPr>
          <p:nvPr>
            <p:ph sz="half" idx="1"/>
          </p:nvPr>
        </p:nvSpPr>
        <p:spPr>
          <a:xfrm>
            <a:off x="562594" y="2134644"/>
            <a:ext cx="5181600" cy="4680000"/>
          </a:xfrm>
        </p:spPr>
        <p:txBody>
          <a:bodyPr>
            <a:normAutofit/>
          </a:bodyPr>
          <a:lstStyle/>
          <a:p>
            <a:pPr marL="0" indent="0" algn="ctr">
              <a:buNone/>
            </a:pPr>
            <a:r>
              <a:rPr lang="en-US" altLang="ko-KR" dirty="0" smtClean="0"/>
              <a:t>A scanning </a:t>
            </a:r>
            <a:r>
              <a:rPr lang="en-US" altLang="ko-KR" dirty="0" err="1" smtClean="0"/>
              <a:t>lidar</a:t>
            </a:r>
            <a:r>
              <a:rPr lang="en-US" altLang="ko-KR" dirty="0" smtClean="0"/>
              <a:t> system</a:t>
            </a:r>
          </a:p>
          <a:p>
            <a:pPr lvl="1" algn="ctr"/>
            <a:endParaRPr lang="en-US" altLang="ko-KR" dirty="0" smtClean="0"/>
          </a:p>
        </p:txBody>
      </p:sp>
      <p:sp>
        <p:nvSpPr>
          <p:cNvPr id="3" name="내용 개체 틀 2"/>
          <p:cNvSpPr>
            <a:spLocks noGrp="1"/>
          </p:cNvSpPr>
          <p:nvPr>
            <p:ph sz="half" idx="2"/>
          </p:nvPr>
        </p:nvSpPr>
        <p:spPr>
          <a:xfrm>
            <a:off x="6172200" y="2134644"/>
            <a:ext cx="5181600" cy="4680000"/>
          </a:xfrm>
        </p:spPr>
        <p:txBody>
          <a:bodyPr/>
          <a:lstStyle/>
          <a:p>
            <a:pPr marL="0" indent="0" algn="ctr">
              <a:buNone/>
            </a:pPr>
            <a:r>
              <a:rPr lang="en-US" altLang="ko-KR" dirty="0"/>
              <a:t>Exposed to the exterior</a:t>
            </a:r>
            <a:endParaRPr lang="ko-KR" altLang="en-US" dirty="0"/>
          </a:p>
        </p:txBody>
      </p:sp>
      <p:sp>
        <p:nvSpPr>
          <p:cNvPr id="7" name="제목 6"/>
          <p:cNvSpPr>
            <a:spLocks noGrp="1"/>
          </p:cNvSpPr>
          <p:nvPr>
            <p:ph type="title"/>
          </p:nvPr>
        </p:nvSpPr>
        <p:spPr/>
        <p:txBody>
          <a:bodyPr/>
          <a:lstStyle/>
          <a:p>
            <a:r>
              <a:rPr lang="en-US" altLang="ko-KR" dirty="0" smtClean="0"/>
              <a:t>Target System</a:t>
            </a:r>
            <a:endParaRPr lang="ko-KR" altLang="en-US" dirty="0"/>
          </a:p>
        </p:txBody>
      </p:sp>
      <p:grpSp>
        <p:nvGrpSpPr>
          <p:cNvPr id="2" name="그룹 1"/>
          <p:cNvGrpSpPr/>
          <p:nvPr/>
        </p:nvGrpSpPr>
        <p:grpSpPr>
          <a:xfrm>
            <a:off x="1913414" y="2840692"/>
            <a:ext cx="2426706" cy="2142758"/>
            <a:chOff x="2317675" y="5146266"/>
            <a:chExt cx="1242204" cy="1096854"/>
          </a:xfrm>
        </p:grpSpPr>
        <p:grpSp>
          <p:nvGrpSpPr>
            <p:cNvPr id="4" name="그룹 3"/>
            <p:cNvGrpSpPr/>
            <p:nvPr/>
          </p:nvGrpSpPr>
          <p:grpSpPr>
            <a:xfrm>
              <a:off x="2317675" y="5146266"/>
              <a:ext cx="1242204" cy="1096854"/>
              <a:chOff x="3519575" y="2508493"/>
              <a:chExt cx="1242204" cy="1096854"/>
            </a:xfrm>
          </p:grpSpPr>
          <p:sp>
            <p:nvSpPr>
              <p:cNvPr id="5" name="원통 4"/>
              <p:cNvSpPr/>
              <p:nvPr/>
            </p:nvSpPr>
            <p:spPr>
              <a:xfrm>
                <a:off x="3519575" y="3048677"/>
                <a:ext cx="1242203" cy="556670"/>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원통 5"/>
              <p:cNvSpPr/>
              <p:nvPr/>
            </p:nvSpPr>
            <p:spPr>
              <a:xfrm>
                <a:off x="3519576" y="2685332"/>
                <a:ext cx="1242203" cy="673418"/>
              </a:xfrm>
              <a:prstGeom prst="can">
                <a:avLst>
                  <a:gd name="adj" fmla="val 3635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원통 8"/>
              <p:cNvSpPr/>
              <p:nvPr/>
            </p:nvSpPr>
            <p:spPr>
              <a:xfrm>
                <a:off x="3519575" y="2508493"/>
                <a:ext cx="1242203" cy="433114"/>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0" name="원호 9"/>
            <p:cNvSpPr/>
            <p:nvPr/>
          </p:nvSpPr>
          <p:spPr>
            <a:xfrm>
              <a:off x="2417762" y="5197201"/>
              <a:ext cx="1069290" cy="118973"/>
            </a:xfrm>
            <a:prstGeom prst="arc">
              <a:avLst>
                <a:gd name="adj1" fmla="val 21078325"/>
                <a:gd name="adj2" fmla="val 11168664"/>
              </a:avLst>
            </a:prstGeom>
            <a:ln w="38100">
              <a:solidFill>
                <a:schemeClr val="tx1"/>
              </a:solidFill>
              <a:headEnd type="triangl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ko-KR" altLang="en-US"/>
            </a:p>
          </p:txBody>
        </p:sp>
      </p:grpSp>
      <p:pic>
        <p:nvPicPr>
          <p:cNvPr id="11" name="Picture 2" descr="https://c.slashgear.com/wp-content/uploads/2014/06/google-lidar-600x28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056" y="2840692"/>
            <a:ext cx="5939888" cy="279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6975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title"/>
          </p:nvPr>
        </p:nvSpPr>
        <p:spPr/>
        <p:txBody>
          <a:bodyPr>
            <a:normAutofit/>
          </a:bodyPr>
          <a:lstStyle/>
          <a:p>
            <a:r>
              <a:rPr lang="en-US" altLang="ko-KR" sz="3600" dirty="0" smtClean="0"/>
              <a:t>Transition toward Autonomous Cars </a:t>
            </a:r>
            <a:endParaRPr lang="ko-KR" altLang="en-US" sz="3600" dirty="0"/>
          </a:p>
        </p:txBody>
      </p:sp>
      <p:pic>
        <p:nvPicPr>
          <p:cNvPr id="1028" name="Picture 4" descr="http://www.carlogos.org/logo/Audi-logo-1999-1920x108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952" y="5940755"/>
            <a:ext cx="799853" cy="4499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eeklogo.com/images/N/NVIDIA-logo-BA019CBFAA-seeklogo.co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7950" y="5940755"/>
            <a:ext cx="610665" cy="4559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tatic1.businessinsider.com/image/58503297ca7f0cdf1e8b526e-12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2570" y="5892115"/>
            <a:ext cx="877898" cy="5677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eeklogo.com/images/N/Nissan-logo-CCA990D6E0-seeklogo.co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741" y="5907948"/>
            <a:ext cx="581038" cy="4977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upload.wikimedia.org/wikipedia/en/thumb/b/bf/Bosch-brand.svg/1024px-Bosch-brand.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2389" y="6077549"/>
            <a:ext cx="1023853" cy="24196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carlogos.org/logo/Hyundai-logo-grey-2560x144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92726" y="5955939"/>
            <a:ext cx="821697" cy="46220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carlogos.org/logo/Tesla-logo-2003-2500x25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73758" y="5805743"/>
            <a:ext cx="697392" cy="69739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s://static4.businessinsider.com/image/56b10e64c08a80431d8bc158-326-163/uber_logobit_digital_white.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4490" b="25114"/>
          <a:stretch/>
        </p:blipFill>
        <p:spPr bwMode="auto">
          <a:xfrm>
            <a:off x="7961790" y="6198531"/>
            <a:ext cx="831606"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www.carlogos.org/logo/BMW-logo-2000-2048x2048.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01578" y="5920040"/>
            <a:ext cx="511853" cy="511853"/>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ttp://www.carlogos.org/logo/Toyota-logo-1989-2560x1440.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225" r="22507"/>
          <a:stretch/>
        </p:blipFill>
        <p:spPr bwMode="auto">
          <a:xfrm>
            <a:off x="6368706" y="5824048"/>
            <a:ext cx="703079" cy="68333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ttps://www.smarteranalyst.com/wp-content/uploads/2014/12/MBL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73675" y="5987979"/>
            <a:ext cx="835199" cy="34973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https://i.pinimg.com/originals/c3/a1/91/c3a1917ac179508cda9ada784cba1f5c.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37667" b="38000"/>
          <a:stretch/>
        </p:blipFill>
        <p:spPr bwMode="auto">
          <a:xfrm>
            <a:off x="8749513" y="6187041"/>
            <a:ext cx="1203350" cy="219612"/>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http://www.carlogos.org/logo/Ford-logo-2003-1366x768.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21135" y="5722462"/>
            <a:ext cx="944522" cy="53103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ttp://www.carlogos.org/logo/General-Motors-logo-2000x1989.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22313" y="5884520"/>
            <a:ext cx="503616" cy="5008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06421" y="5805743"/>
            <a:ext cx="1276350" cy="646331"/>
          </a:xfrm>
          <a:prstGeom prst="rect">
            <a:avLst/>
          </a:prstGeom>
          <a:noFill/>
        </p:spPr>
        <p:txBody>
          <a:bodyPr wrap="square" rtlCol="0">
            <a:spAutoFit/>
          </a:bodyPr>
          <a:lstStyle/>
          <a:p>
            <a:r>
              <a:rPr lang="en-US" altLang="ko-KR" dirty="0" smtClean="0"/>
              <a:t>And many others….</a:t>
            </a:r>
            <a:endParaRPr lang="ko-KR" altLang="en-US" dirty="0"/>
          </a:p>
        </p:txBody>
      </p:sp>
      <p:grpSp>
        <p:nvGrpSpPr>
          <p:cNvPr id="2" name="그룹 1"/>
          <p:cNvGrpSpPr/>
          <p:nvPr/>
        </p:nvGrpSpPr>
        <p:grpSpPr>
          <a:xfrm>
            <a:off x="835534" y="1194650"/>
            <a:ext cx="10576250" cy="4543333"/>
            <a:chOff x="835534" y="1194650"/>
            <a:chExt cx="10576250" cy="4543333"/>
          </a:xfrm>
        </p:grpSpPr>
        <p:pic>
          <p:nvPicPr>
            <p:cNvPr id="1026" name="Picture 2" descr="https://newspress-audiusamedia.s3.amazonaws.com/images/thumbnail/2975-MG809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534" y="1194650"/>
              <a:ext cx="2604023" cy="17243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issan's self driving ca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31755" t="29962"/>
            <a:stretch/>
          </p:blipFill>
          <p:spPr bwMode="auto">
            <a:xfrm>
              <a:off x="835534" y="2918995"/>
              <a:ext cx="2604023" cy="15021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waymo.com/static/images/home/imagine.jp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7979" t="10551" r="27771"/>
            <a:stretch/>
          </p:blipFill>
          <p:spPr bwMode="auto">
            <a:xfrm>
              <a:off x="3436391" y="1194650"/>
              <a:ext cx="2251918" cy="303567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hyundai.news/fileadmin/eu/technology/20170112_has_the_age_of_autonomous_cars_arrived/autonomous_ioniq_main_wide.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1644" r="10048"/>
            <a:stretch/>
          </p:blipFill>
          <p:spPr bwMode="auto">
            <a:xfrm>
              <a:off x="3436391" y="4227300"/>
              <a:ext cx="3154599" cy="15106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www.tesla.com/tesla_theme/assets/img/models/v1.0/slideshow/Red_Bay-1440.jpg?20170420"/>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9107" t="17311" r="7572" b="-264"/>
            <a:stretch/>
          </p:blipFill>
          <p:spPr bwMode="auto">
            <a:xfrm>
              <a:off x="5685547" y="1200666"/>
              <a:ext cx="2816771" cy="148276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uberblogapi.10upcdn.com/wp-content/uploads/2016/09/Self-Driving-Uber.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90990" y="4219774"/>
              <a:ext cx="2749566" cy="150674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electrek.files.wordpress.com/2017/03/tri_platform_pr_still_1_8ad8ec57fa11e2692d78832b419de8f502f04389-e1488577587993.jpg?quality=82&amp;strip=all&amp;strip=all&amp;w=1600&amp;h=1000"/>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2343" t="11865" r="6090"/>
            <a:stretch/>
          </p:blipFill>
          <p:spPr bwMode="auto">
            <a:xfrm>
              <a:off x="8502316" y="1200666"/>
              <a:ext cx="2904961" cy="148313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BMW CES automated driving 01 750x500"/>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1894" t="10400" r="175" b="16961"/>
            <a:stretch/>
          </p:blipFill>
          <p:spPr bwMode="auto">
            <a:xfrm>
              <a:off x="5687969" y="2675690"/>
              <a:ext cx="2814349" cy="154996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https://www.wired.com/wp-content/uploads/2017/03/GM-Autonomous-FleetVehicle-Testing-InMichigan-002-1200x630-e1491003530836.jp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3612" b="195"/>
            <a:stretch/>
          </p:blipFill>
          <p:spPr bwMode="auto">
            <a:xfrm>
              <a:off x="835534" y="4422193"/>
              <a:ext cx="2604023" cy="1315032"/>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ttps://media.ford.com/content/fordmedia/fna/us/en/news/2016/08/16/ford-targets-fully-autonomous-vehicle-for-ride-sharing-in-2021.img.png/1471388341525.jp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1060" t="18979" r="2003" b="11983"/>
            <a:stretch/>
          </p:blipFill>
          <p:spPr bwMode="auto">
            <a:xfrm>
              <a:off x="8502318" y="2665902"/>
              <a:ext cx="2904564" cy="1551919"/>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http://assets.volvocars.com/au/~/media/shared-assets/images/galleries/inside/our-innovations/intellisafe/autopilot/autopilot_hero.jpg?w=480"/>
            <p:cNvPicPr>
              <a:picLocks noChangeAspect="1" noChangeArrowheads="1"/>
            </p:cNvPicPr>
            <p:nvPr/>
          </p:nvPicPr>
          <p:blipFill rotWithShape="1">
            <a:blip r:embed="rId27">
              <a:extLst>
                <a:ext uri="{28A0092B-C50C-407E-A947-70E740481C1C}">
                  <a14:useLocalDpi xmlns:a14="http://schemas.microsoft.com/office/drawing/2010/main" val="0"/>
                </a:ext>
              </a:extLst>
            </a:blip>
            <a:srcRect l="16916" r="13361" b="9713"/>
            <a:stretch/>
          </p:blipFill>
          <p:spPr bwMode="auto">
            <a:xfrm>
              <a:off x="9340556" y="4217821"/>
              <a:ext cx="2071228" cy="15086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32583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제목 82"/>
          <p:cNvSpPr>
            <a:spLocks noGrp="1"/>
          </p:cNvSpPr>
          <p:nvPr>
            <p:ph type="title"/>
          </p:nvPr>
        </p:nvSpPr>
        <p:spPr/>
        <p:txBody>
          <a:bodyPr/>
          <a:lstStyle/>
          <a:p>
            <a:r>
              <a:rPr lang="en-US" altLang="ko-KR" dirty="0" smtClean="0"/>
              <a:t>Target System</a:t>
            </a:r>
            <a:endParaRPr lang="ko-KR" altLang="en-US" dirty="0"/>
          </a:p>
        </p:txBody>
      </p:sp>
      <p:sp>
        <p:nvSpPr>
          <p:cNvPr id="84" name="내용 개체 틀 83"/>
          <p:cNvSpPr>
            <a:spLocks noGrp="1"/>
          </p:cNvSpPr>
          <p:nvPr>
            <p:ph idx="1"/>
          </p:nvPr>
        </p:nvSpPr>
        <p:spPr/>
        <p:txBody>
          <a:bodyPr>
            <a:normAutofit/>
          </a:bodyPr>
          <a:lstStyle/>
          <a:p>
            <a:r>
              <a:rPr lang="en-US" altLang="ko-KR" sz="2800" dirty="0" err="1" smtClean="0"/>
              <a:t>Velodyne’s</a:t>
            </a:r>
            <a:r>
              <a:rPr lang="en-US" altLang="ko-KR" sz="2800" dirty="0" smtClean="0"/>
              <a:t> </a:t>
            </a:r>
            <a:r>
              <a:rPr lang="en-US" altLang="ko-KR" sz="2800" dirty="0"/>
              <a:t>VLP-16 </a:t>
            </a:r>
          </a:p>
          <a:p>
            <a:pPr lvl="1"/>
            <a:r>
              <a:rPr lang="en-US" altLang="ko-KR" sz="2000" dirty="0" smtClean="0">
                <a:sym typeface="Wingdings" panose="05000000000000000000" pitchFamily="2" charset="2"/>
              </a:rPr>
              <a:t>Outputs </a:t>
            </a:r>
            <a:r>
              <a:rPr lang="en-US" altLang="ko-KR" sz="2000" dirty="0">
                <a:sym typeface="Wingdings" panose="05000000000000000000" pitchFamily="2" charset="2"/>
              </a:rPr>
              <a:t>via Ethernet in UDP packets  Used </a:t>
            </a:r>
            <a:r>
              <a:rPr lang="en-US" altLang="ko-KR" sz="2000" dirty="0" err="1">
                <a:sym typeface="Wingdings" panose="05000000000000000000" pitchFamily="2" charset="2"/>
              </a:rPr>
              <a:t>VeloView</a:t>
            </a:r>
            <a:r>
              <a:rPr lang="en-US" altLang="ko-KR" sz="2000" dirty="0">
                <a:sym typeface="Wingdings" panose="05000000000000000000" pitchFamily="2" charset="2"/>
              </a:rPr>
              <a:t> to visualize s</a:t>
            </a:r>
            <a:r>
              <a:rPr lang="en-US" altLang="ko-KR" sz="2000" dirty="0"/>
              <a:t>ensing outputs</a:t>
            </a:r>
          </a:p>
          <a:p>
            <a:r>
              <a:rPr lang="en-US" altLang="ko-KR" sz="2800" dirty="0"/>
              <a:t>Property of the research sponsor </a:t>
            </a:r>
            <a:r>
              <a:rPr lang="en-US" altLang="ko-KR" sz="2800" dirty="0">
                <a:sym typeface="Wingdings" panose="05000000000000000000" pitchFamily="2" charset="2"/>
              </a:rPr>
              <a:t> Non-destructive analysis </a:t>
            </a:r>
            <a:r>
              <a:rPr lang="en-US" altLang="ko-KR" sz="2800" dirty="0" smtClean="0">
                <a:sym typeface="Wingdings" panose="05000000000000000000" pitchFamily="2" charset="2"/>
              </a:rPr>
              <a:t>only</a:t>
            </a:r>
            <a:endParaRPr lang="en-US" altLang="ko-KR" sz="2800" dirty="0">
              <a:sym typeface="Wingdings" panose="05000000000000000000" pitchFamily="2" charset="2"/>
            </a:endParaRPr>
          </a:p>
        </p:txBody>
      </p:sp>
      <p:pic>
        <p:nvPicPr>
          <p:cNvPr id="1026" name="Picture 2" descr="im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173" y="3383067"/>
            <a:ext cx="3500633" cy="23145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5" name="표 84"/>
          <p:cNvGraphicFramePr>
            <a:graphicFrameLocks noGrp="1"/>
          </p:cNvGraphicFramePr>
          <p:nvPr>
            <p:extLst>
              <p:ext uri="{D42A27DB-BD31-4B8C-83A1-F6EECF244321}">
                <p14:modId xmlns:p14="http://schemas.microsoft.com/office/powerpoint/2010/main" val="2879991301"/>
              </p:ext>
            </p:extLst>
          </p:nvPr>
        </p:nvGraphicFramePr>
        <p:xfrm>
          <a:off x="1067353" y="3242401"/>
          <a:ext cx="7014967" cy="2595880"/>
        </p:xfrm>
        <a:graphic>
          <a:graphicData uri="http://schemas.openxmlformats.org/drawingml/2006/table">
            <a:tbl>
              <a:tblPr firstRow="1" bandRow="1">
                <a:tableStyleId>{16D9F66E-5EB9-4882-86FB-DCBF35E3C3E4}</a:tableStyleId>
              </a:tblPr>
              <a:tblGrid>
                <a:gridCol w="2054809">
                  <a:extLst>
                    <a:ext uri="{9D8B030D-6E8A-4147-A177-3AD203B41FA5}">
                      <a16:colId xmlns:a16="http://schemas.microsoft.com/office/drawing/2014/main" val="2241694419"/>
                    </a:ext>
                  </a:extLst>
                </a:gridCol>
                <a:gridCol w="4960158">
                  <a:extLst>
                    <a:ext uri="{9D8B030D-6E8A-4147-A177-3AD203B41FA5}">
                      <a16:colId xmlns:a16="http://schemas.microsoft.com/office/drawing/2014/main" val="528093768"/>
                    </a:ext>
                  </a:extLst>
                </a:gridCol>
              </a:tblGrid>
              <a:tr h="370840">
                <a:tc>
                  <a:txBody>
                    <a:bodyPr/>
                    <a:lstStyle/>
                    <a:p>
                      <a:pPr latinLnBrk="1"/>
                      <a:r>
                        <a:rPr lang="en-US" altLang="ko-KR" b="0" dirty="0" smtClean="0"/>
                        <a:t>Price</a:t>
                      </a:r>
                      <a:endParaRPr lang="ko-KR" altLang="en-US" b="0" dirty="0"/>
                    </a:p>
                  </a:txBody>
                  <a:tcPr/>
                </a:tc>
                <a:tc>
                  <a:txBody>
                    <a:bodyPr/>
                    <a:lstStyle/>
                    <a:p>
                      <a:pPr algn="l" latinLnBrk="1"/>
                      <a:r>
                        <a:rPr lang="en-US" altLang="ko-KR" b="0" dirty="0" smtClean="0"/>
                        <a:t>US$7,999</a:t>
                      </a:r>
                      <a:endParaRPr lang="ko-KR" altLang="en-US" b="0" dirty="0"/>
                    </a:p>
                  </a:txBody>
                  <a:tcPr/>
                </a:tc>
                <a:extLst>
                  <a:ext uri="{0D108BD9-81ED-4DB2-BD59-A6C34878D82A}">
                    <a16:rowId xmlns:a16="http://schemas.microsoft.com/office/drawing/2014/main" val="1173619333"/>
                  </a:ext>
                </a:extLst>
              </a:tr>
              <a:tr h="370840">
                <a:tc>
                  <a:txBody>
                    <a:bodyPr/>
                    <a:lstStyle/>
                    <a:p>
                      <a:pPr latinLnBrk="1"/>
                      <a:r>
                        <a:rPr lang="en-US" altLang="ko-KR" dirty="0" smtClean="0"/>
                        <a:t>Laser</a:t>
                      </a:r>
                      <a:r>
                        <a:rPr lang="en-US" altLang="ko-KR" baseline="0" dirty="0" smtClean="0"/>
                        <a:t> wavelength</a:t>
                      </a:r>
                      <a:endParaRPr lang="ko-KR" altLang="en-US" dirty="0"/>
                    </a:p>
                  </a:txBody>
                  <a:tcPr/>
                </a:tc>
                <a:tc>
                  <a:txBody>
                    <a:bodyPr/>
                    <a:lstStyle/>
                    <a:p>
                      <a:pPr algn="l" latinLnBrk="1"/>
                      <a:r>
                        <a:rPr lang="en-US" altLang="ko-KR" dirty="0" smtClean="0"/>
                        <a:t>903nm</a:t>
                      </a:r>
                      <a:endParaRPr lang="ko-KR" altLang="en-US" dirty="0"/>
                    </a:p>
                  </a:txBody>
                  <a:tcPr/>
                </a:tc>
                <a:extLst>
                  <a:ext uri="{0D108BD9-81ED-4DB2-BD59-A6C34878D82A}">
                    <a16:rowId xmlns:a16="http://schemas.microsoft.com/office/drawing/2014/main" val="1876507479"/>
                  </a:ext>
                </a:extLst>
              </a:tr>
              <a:tr h="370840">
                <a:tc>
                  <a:txBody>
                    <a:bodyPr/>
                    <a:lstStyle/>
                    <a:p>
                      <a:pPr latinLnBrk="1"/>
                      <a:r>
                        <a:rPr lang="en-US" altLang="ko-KR" dirty="0" smtClean="0"/>
                        <a:t># of vertical</a:t>
                      </a:r>
                      <a:r>
                        <a:rPr lang="en-US" altLang="ko-KR" baseline="0" dirty="0" smtClean="0"/>
                        <a:t> layers</a:t>
                      </a:r>
                      <a:endParaRPr lang="ko-KR" altLang="en-US" dirty="0"/>
                    </a:p>
                  </a:txBody>
                  <a:tcPr/>
                </a:tc>
                <a:tc>
                  <a:txBody>
                    <a:bodyPr/>
                    <a:lstStyle/>
                    <a:p>
                      <a:pPr algn="l" latinLnBrk="1"/>
                      <a:r>
                        <a:rPr lang="en-US" altLang="ko-KR" dirty="0" smtClean="0"/>
                        <a:t>16</a:t>
                      </a:r>
                      <a:endParaRPr lang="ko-KR" altLang="en-US" dirty="0"/>
                    </a:p>
                  </a:txBody>
                  <a:tcPr/>
                </a:tc>
                <a:extLst>
                  <a:ext uri="{0D108BD9-81ED-4DB2-BD59-A6C34878D82A}">
                    <a16:rowId xmlns:a16="http://schemas.microsoft.com/office/drawing/2014/main" val="883289"/>
                  </a:ext>
                </a:extLst>
              </a:tr>
              <a:tr h="370840">
                <a:tc>
                  <a:txBody>
                    <a:bodyPr/>
                    <a:lstStyle/>
                    <a:p>
                      <a:pPr latinLnBrk="1"/>
                      <a:r>
                        <a:rPr lang="en-US" altLang="ko-KR" dirty="0" smtClean="0"/>
                        <a:t>Update rate</a:t>
                      </a:r>
                      <a:endParaRPr lang="ko-KR" altLang="en-US" dirty="0"/>
                    </a:p>
                  </a:txBody>
                  <a:tcPr/>
                </a:tc>
                <a:tc>
                  <a:txBody>
                    <a:bodyPr/>
                    <a:lstStyle/>
                    <a:p>
                      <a:pPr algn="l" latinLnBrk="1"/>
                      <a:r>
                        <a:rPr lang="en-US" altLang="ko-KR" dirty="0" smtClean="0"/>
                        <a:t>5/10/20Hz</a:t>
                      </a:r>
                      <a:r>
                        <a:rPr lang="en-US" altLang="ko-KR" baseline="0" dirty="0" smtClean="0"/>
                        <a:t> (configurable)</a:t>
                      </a:r>
                      <a:endParaRPr lang="ko-KR" altLang="en-US" dirty="0"/>
                    </a:p>
                  </a:txBody>
                  <a:tcPr/>
                </a:tc>
                <a:extLst>
                  <a:ext uri="{0D108BD9-81ED-4DB2-BD59-A6C34878D82A}">
                    <a16:rowId xmlns:a16="http://schemas.microsoft.com/office/drawing/2014/main" val="1444306855"/>
                  </a:ext>
                </a:extLst>
              </a:tr>
              <a:tr h="370840">
                <a:tc>
                  <a:txBody>
                    <a:bodyPr/>
                    <a:lstStyle/>
                    <a:p>
                      <a:pPr latinLnBrk="1"/>
                      <a:r>
                        <a:rPr lang="en-US" altLang="ko-KR" dirty="0" smtClean="0"/>
                        <a:t>Range</a:t>
                      </a:r>
                      <a:endParaRPr lang="ko-KR" altLang="en-US" dirty="0"/>
                    </a:p>
                  </a:txBody>
                  <a:tcPr/>
                </a:tc>
                <a:tc>
                  <a:txBody>
                    <a:bodyPr/>
                    <a:lstStyle/>
                    <a:p>
                      <a:pPr algn="l" latinLnBrk="1"/>
                      <a:r>
                        <a:rPr lang="en-US" altLang="ko-KR" dirty="0" smtClean="0"/>
                        <a:t>100m</a:t>
                      </a:r>
                      <a:endParaRPr lang="ko-KR" altLang="en-US" dirty="0"/>
                    </a:p>
                  </a:txBody>
                  <a:tcPr/>
                </a:tc>
                <a:extLst>
                  <a:ext uri="{0D108BD9-81ED-4DB2-BD59-A6C34878D82A}">
                    <a16:rowId xmlns:a16="http://schemas.microsoft.com/office/drawing/2014/main" val="594381341"/>
                  </a:ext>
                </a:extLst>
              </a:tr>
              <a:tr h="370840">
                <a:tc>
                  <a:txBody>
                    <a:bodyPr/>
                    <a:lstStyle/>
                    <a:p>
                      <a:pPr latinLnBrk="1"/>
                      <a:r>
                        <a:rPr lang="en-US" altLang="ko-KR" dirty="0" smtClean="0"/>
                        <a:t>Field</a:t>
                      </a:r>
                      <a:r>
                        <a:rPr lang="en-US" altLang="ko-KR" baseline="0" dirty="0" smtClean="0"/>
                        <a:t> Of View</a:t>
                      </a:r>
                      <a:endParaRPr lang="ko-KR" altLang="en-US" dirty="0"/>
                    </a:p>
                  </a:txBody>
                  <a:tcP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360° (hor.), -15°~15°</a:t>
                      </a:r>
                      <a:r>
                        <a:rPr lang="ko-KR" altLang="en-US" baseline="0" dirty="0" smtClean="0"/>
                        <a:t> </a:t>
                      </a:r>
                      <a:r>
                        <a:rPr lang="en-US" altLang="ko-KR" baseline="0" dirty="0" smtClean="0"/>
                        <a:t>(ver.)</a:t>
                      </a:r>
                      <a:endParaRPr lang="ko-KR" altLang="en-US" dirty="0" smtClean="0"/>
                    </a:p>
                  </a:txBody>
                  <a:tcPr/>
                </a:tc>
                <a:extLst>
                  <a:ext uri="{0D108BD9-81ED-4DB2-BD59-A6C34878D82A}">
                    <a16:rowId xmlns:a16="http://schemas.microsoft.com/office/drawing/2014/main" val="3820989815"/>
                  </a:ext>
                </a:extLst>
              </a:tr>
              <a:tr h="370840">
                <a:tc>
                  <a:txBody>
                    <a:bodyPr/>
                    <a:lstStyle/>
                    <a:p>
                      <a:pPr latinLnBrk="1"/>
                      <a:r>
                        <a:rPr lang="en-US" altLang="ko-KR" dirty="0" smtClean="0"/>
                        <a:t>Angular Resolution</a:t>
                      </a:r>
                      <a:endParaRPr lang="ko-KR" altLang="en-US" dirty="0"/>
                    </a:p>
                  </a:txBody>
                  <a:tcPr/>
                </a:tc>
                <a:tc>
                  <a:txBody>
                    <a:bodyPr/>
                    <a:lstStyle/>
                    <a:p>
                      <a:pPr algn="l" latinLnBrk="1"/>
                      <a:r>
                        <a:rPr lang="en-US" altLang="ko-KR" dirty="0" smtClean="0"/>
                        <a:t>0.1/0.2/0.4°(hor., depends on update rate), 2° (ver.)</a:t>
                      </a:r>
                      <a:endParaRPr lang="ko-KR" altLang="en-US" dirty="0"/>
                    </a:p>
                  </a:txBody>
                  <a:tcPr/>
                </a:tc>
                <a:extLst>
                  <a:ext uri="{0D108BD9-81ED-4DB2-BD59-A6C34878D82A}">
                    <a16:rowId xmlns:a16="http://schemas.microsoft.com/office/drawing/2014/main" val="2420020430"/>
                  </a:ext>
                </a:extLst>
              </a:tr>
            </a:tbl>
          </a:graphicData>
        </a:graphic>
      </p:graphicFrame>
    </p:spTree>
    <p:extLst>
      <p:ext uri="{BB962C8B-B14F-4D97-AF65-F5344CB8AC3E}">
        <p14:creationId xmlns:p14="http://schemas.microsoft.com/office/powerpoint/2010/main" val="3953201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p:txBody>
          <a:bodyPr/>
          <a:lstStyle/>
          <a:p>
            <a:r>
              <a:rPr lang="en-US" altLang="ko-KR" dirty="0" smtClean="0"/>
              <a:t>Attack Model</a:t>
            </a:r>
            <a:endParaRPr lang="ko-KR" altLang="en-US" dirty="0"/>
          </a:p>
        </p:txBody>
      </p:sp>
      <p:sp>
        <p:nvSpPr>
          <p:cNvPr id="8" name="내용 개체 틀 7"/>
          <p:cNvSpPr>
            <a:spLocks noGrp="1"/>
          </p:cNvSpPr>
          <p:nvPr>
            <p:ph idx="1"/>
          </p:nvPr>
        </p:nvSpPr>
        <p:spPr/>
        <p:txBody>
          <a:bodyPr>
            <a:normAutofit/>
          </a:bodyPr>
          <a:lstStyle/>
          <a:p>
            <a:r>
              <a:rPr lang="en-US" altLang="ko-KR" dirty="0" smtClean="0"/>
              <a:t>Saturating</a:t>
            </a:r>
          </a:p>
          <a:p>
            <a:pPr lvl="1"/>
            <a:r>
              <a:rPr lang="en-US" altLang="ko-KR" dirty="0" smtClean="0"/>
              <a:t>Can inject light </a:t>
            </a:r>
            <a:r>
              <a:rPr lang="en-US" altLang="ko-KR" dirty="0" smtClean="0">
                <a:sym typeface="Wingdings" panose="05000000000000000000" pitchFamily="2" charset="2"/>
              </a:rPr>
              <a:t></a:t>
            </a:r>
            <a:r>
              <a:rPr lang="en-US" altLang="ko-KR" dirty="0" smtClean="0"/>
              <a:t> includes aim &amp; focus capability</a:t>
            </a:r>
          </a:p>
          <a:p>
            <a:pPr lvl="1"/>
            <a:r>
              <a:rPr lang="en-US" altLang="ko-KR" dirty="0" smtClean="0"/>
              <a:t>Attacking light with </a:t>
            </a:r>
            <a:r>
              <a:rPr lang="en-US" altLang="ko-KR" dirty="0"/>
              <a:t>t</a:t>
            </a:r>
            <a:r>
              <a:rPr lang="en-US" altLang="ko-KR" dirty="0" smtClean="0"/>
              <a:t>he same wavelength as the target</a:t>
            </a:r>
          </a:p>
          <a:p>
            <a:pPr lvl="1"/>
            <a:r>
              <a:rPr lang="en-US" altLang="ko-KR" dirty="0" smtClean="0"/>
              <a:t>Attacking light strong enough to saturate</a:t>
            </a:r>
          </a:p>
        </p:txBody>
      </p:sp>
    </p:spTree>
    <p:extLst>
      <p:ext uri="{BB962C8B-B14F-4D97-AF65-F5344CB8AC3E}">
        <p14:creationId xmlns:p14="http://schemas.microsoft.com/office/powerpoint/2010/main" val="818559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title"/>
          </p:nvPr>
        </p:nvSpPr>
        <p:spPr/>
        <p:txBody>
          <a:bodyPr/>
          <a:lstStyle/>
          <a:p>
            <a:r>
              <a:rPr lang="en-US" altLang="ko-KR" dirty="0" smtClean="0"/>
              <a:t>Attack Model</a:t>
            </a:r>
            <a:endParaRPr lang="ko-KR" altLang="en-US" dirty="0"/>
          </a:p>
        </p:txBody>
      </p:sp>
      <p:sp>
        <p:nvSpPr>
          <p:cNvPr id="8" name="내용 개체 틀 7"/>
          <p:cNvSpPr>
            <a:spLocks noGrp="1"/>
          </p:cNvSpPr>
          <p:nvPr>
            <p:ph idx="1"/>
          </p:nvPr>
        </p:nvSpPr>
        <p:spPr/>
        <p:txBody>
          <a:bodyPr>
            <a:normAutofit/>
          </a:bodyPr>
          <a:lstStyle/>
          <a:p>
            <a:r>
              <a:rPr lang="en-US" altLang="ko-KR" dirty="0">
                <a:solidFill>
                  <a:schemeClr val="bg1">
                    <a:lumMod val="75000"/>
                  </a:schemeClr>
                </a:solidFill>
              </a:rPr>
              <a:t>Saturating</a:t>
            </a:r>
          </a:p>
          <a:p>
            <a:pPr lvl="1"/>
            <a:r>
              <a:rPr lang="en-US" altLang="ko-KR" dirty="0">
                <a:solidFill>
                  <a:schemeClr val="bg1">
                    <a:lumMod val="75000"/>
                  </a:schemeClr>
                </a:solidFill>
              </a:rPr>
              <a:t>Can inject light </a:t>
            </a:r>
            <a:r>
              <a:rPr lang="en-US" altLang="ko-KR" dirty="0">
                <a:solidFill>
                  <a:schemeClr val="bg1">
                    <a:lumMod val="75000"/>
                  </a:schemeClr>
                </a:solidFill>
                <a:sym typeface="Wingdings" panose="05000000000000000000" pitchFamily="2" charset="2"/>
              </a:rPr>
              <a:t></a:t>
            </a:r>
            <a:r>
              <a:rPr lang="en-US" altLang="ko-KR" dirty="0">
                <a:solidFill>
                  <a:schemeClr val="bg1">
                    <a:lumMod val="75000"/>
                  </a:schemeClr>
                </a:solidFill>
              </a:rPr>
              <a:t> includes aim &amp; focus capability</a:t>
            </a:r>
          </a:p>
          <a:p>
            <a:pPr lvl="1"/>
            <a:r>
              <a:rPr lang="en-US" altLang="ko-KR" dirty="0">
                <a:solidFill>
                  <a:schemeClr val="bg1">
                    <a:lumMod val="75000"/>
                  </a:schemeClr>
                </a:solidFill>
              </a:rPr>
              <a:t>Attacking light with the same wavelength as the target</a:t>
            </a:r>
          </a:p>
          <a:p>
            <a:pPr lvl="1"/>
            <a:r>
              <a:rPr lang="en-US" altLang="ko-KR" dirty="0">
                <a:solidFill>
                  <a:schemeClr val="bg1">
                    <a:lumMod val="75000"/>
                  </a:schemeClr>
                </a:solidFill>
              </a:rPr>
              <a:t>Attacking light strong enough to saturate</a:t>
            </a:r>
          </a:p>
          <a:p>
            <a:endParaRPr lang="en-US" altLang="ko-KR" dirty="0" smtClean="0"/>
          </a:p>
          <a:p>
            <a:r>
              <a:rPr lang="en-US" altLang="ko-KR" dirty="0" smtClean="0"/>
              <a:t>Spoofing</a:t>
            </a:r>
          </a:p>
          <a:p>
            <a:pPr lvl="1"/>
            <a:r>
              <a:rPr lang="en-US" altLang="ko-KR" dirty="0" smtClean="0"/>
              <a:t>Injection capability</a:t>
            </a:r>
          </a:p>
          <a:p>
            <a:pPr lvl="1"/>
            <a:r>
              <a:rPr lang="en-US" altLang="ko-KR" dirty="0" smtClean="0"/>
              <a:t>Can receive pinging pulses from the target </a:t>
            </a:r>
            <a:r>
              <a:rPr lang="en-US" altLang="ko-KR" dirty="0" err="1" smtClean="0"/>
              <a:t>lidar</a:t>
            </a:r>
            <a:endParaRPr lang="en-US" altLang="ko-KR" dirty="0" smtClean="0"/>
          </a:p>
          <a:p>
            <a:pPr lvl="1"/>
            <a:r>
              <a:rPr lang="en-US" altLang="ko-KR" dirty="0" smtClean="0"/>
              <a:t>For inducing closer objects</a:t>
            </a:r>
          </a:p>
          <a:p>
            <a:pPr lvl="2"/>
            <a:r>
              <a:rPr lang="en-US" altLang="ko-KR" dirty="0" smtClean="0"/>
              <a:t>Consistent / predictable ping waveform and PRT</a:t>
            </a:r>
          </a:p>
          <a:p>
            <a:pPr lvl="2"/>
            <a:r>
              <a:rPr lang="en-US" altLang="ko-KR" dirty="0" smtClean="0"/>
              <a:t>Virtually, all COTS automotive </a:t>
            </a:r>
            <a:r>
              <a:rPr lang="en-US" altLang="ko-KR" dirty="0" err="1" smtClean="0"/>
              <a:t>lidars</a:t>
            </a:r>
            <a:r>
              <a:rPr lang="en-US" altLang="ko-KR" dirty="0" smtClean="0"/>
              <a:t> meet this</a:t>
            </a:r>
          </a:p>
        </p:txBody>
      </p:sp>
    </p:spTree>
    <p:extLst>
      <p:ext uri="{BB962C8B-B14F-4D97-AF65-F5344CB8AC3E}">
        <p14:creationId xmlns:p14="http://schemas.microsoft.com/office/powerpoint/2010/main" val="26634854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내용 개체 틀 2"/>
          <p:cNvSpPr>
            <a:spLocks noGrp="1"/>
          </p:cNvSpPr>
          <p:nvPr>
            <p:ph idx="1"/>
          </p:nvPr>
        </p:nvSpPr>
        <p:spPr>
          <a:xfrm>
            <a:off x="838200" y="1260878"/>
            <a:ext cx="10515600" cy="4922207"/>
          </a:xfrm>
        </p:spPr>
        <p:txBody>
          <a:bodyPr>
            <a:normAutofit/>
          </a:bodyPr>
          <a:lstStyle/>
          <a:p>
            <a:r>
              <a:rPr lang="en-US" altLang="ko-KR" dirty="0" smtClean="0"/>
              <a:t>Illuminating the target </a:t>
            </a:r>
            <a:r>
              <a:rPr lang="en-US" altLang="ko-KR" dirty="0" err="1" smtClean="0"/>
              <a:t>lidar</a:t>
            </a:r>
            <a:r>
              <a:rPr lang="en-US" altLang="ko-KR" dirty="0" smtClean="0"/>
              <a:t> with intense light source</a:t>
            </a:r>
          </a:p>
          <a:p>
            <a:pPr lvl="1"/>
            <a:r>
              <a:rPr lang="en-US" altLang="ko-KR" dirty="0" smtClean="0"/>
              <a:t>Saturation </a:t>
            </a:r>
            <a:r>
              <a:rPr lang="en-US" altLang="ko-KR" dirty="0" smtClean="0">
                <a:sym typeface="Wingdings" panose="05000000000000000000" pitchFamily="2" charset="2"/>
              </a:rPr>
              <a:t> unable to sense incoming echoes  blinding</a:t>
            </a:r>
          </a:p>
          <a:p>
            <a:pPr lvl="1"/>
            <a:r>
              <a:rPr lang="en-US" altLang="ko-KR" dirty="0" smtClean="0">
                <a:sym typeface="Wingdings" panose="05000000000000000000" pitchFamily="2" charset="2"/>
              </a:rPr>
              <a:t>Strong attack because saturation itself is </a:t>
            </a:r>
            <a:r>
              <a:rPr lang="en-US" altLang="ko-KR" dirty="0" err="1" smtClean="0">
                <a:sym typeface="Wingdings" panose="05000000000000000000" pitchFamily="2" charset="2"/>
              </a:rPr>
              <a:t>inavoidable</a:t>
            </a:r>
            <a:endParaRPr lang="en-US" altLang="ko-KR" dirty="0" smtClean="0">
              <a:sym typeface="Wingdings" panose="05000000000000000000" pitchFamily="2" charset="2"/>
            </a:endParaRPr>
          </a:p>
          <a:p>
            <a:pPr lvl="1"/>
            <a:r>
              <a:rPr lang="en-US" altLang="ko-KR" dirty="0" smtClean="0">
                <a:sym typeface="Wingdings" panose="05000000000000000000" pitchFamily="2" charset="2"/>
              </a:rPr>
              <a:t>Detection is easy, but no COTS </a:t>
            </a:r>
            <a:r>
              <a:rPr lang="en-US" altLang="ko-KR" dirty="0" err="1" smtClean="0">
                <a:sym typeface="Wingdings" panose="05000000000000000000" pitchFamily="2" charset="2"/>
              </a:rPr>
              <a:t>lidar</a:t>
            </a:r>
            <a:r>
              <a:rPr lang="en-US" altLang="ko-KR" dirty="0" smtClean="0">
                <a:sym typeface="Wingdings" panose="05000000000000000000" pitchFamily="2" charset="2"/>
              </a:rPr>
              <a:t> has this function</a:t>
            </a:r>
          </a:p>
        </p:txBody>
      </p:sp>
      <p:sp>
        <p:nvSpPr>
          <p:cNvPr id="2" name="제목 1"/>
          <p:cNvSpPr>
            <a:spLocks noGrp="1"/>
          </p:cNvSpPr>
          <p:nvPr>
            <p:ph type="title"/>
          </p:nvPr>
        </p:nvSpPr>
        <p:spPr/>
        <p:txBody>
          <a:bodyPr/>
          <a:lstStyle/>
          <a:p>
            <a:r>
              <a:rPr lang="en-US" altLang="ko-KR" dirty="0" smtClean="0"/>
              <a:t>Saturation Attack</a:t>
            </a:r>
            <a:endParaRPr lang="ko-KR" altLang="en-US" dirty="0"/>
          </a:p>
        </p:txBody>
      </p:sp>
    </p:spTree>
    <p:extLst>
      <p:ext uri="{BB962C8B-B14F-4D97-AF65-F5344CB8AC3E}">
        <p14:creationId xmlns:p14="http://schemas.microsoft.com/office/powerpoint/2010/main" val="459938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내용 개체 틀 2"/>
          <p:cNvSpPr>
            <a:spLocks noGrp="1"/>
          </p:cNvSpPr>
          <p:nvPr>
            <p:ph idx="1"/>
          </p:nvPr>
        </p:nvSpPr>
        <p:spPr>
          <a:xfrm>
            <a:off x="838200" y="1260878"/>
            <a:ext cx="10515600" cy="4922207"/>
          </a:xfrm>
        </p:spPr>
        <p:txBody>
          <a:bodyPr>
            <a:normAutofit/>
          </a:bodyPr>
          <a:lstStyle/>
          <a:p>
            <a:r>
              <a:rPr lang="en-US" altLang="ko-KR" dirty="0" smtClean="0">
                <a:solidFill>
                  <a:schemeClr val="bg1">
                    <a:lumMod val="75000"/>
                  </a:schemeClr>
                </a:solidFill>
              </a:rPr>
              <a:t>Illuminating the target </a:t>
            </a:r>
            <a:r>
              <a:rPr lang="en-US" altLang="ko-KR" dirty="0" err="1" smtClean="0">
                <a:solidFill>
                  <a:schemeClr val="bg1">
                    <a:lumMod val="75000"/>
                  </a:schemeClr>
                </a:solidFill>
              </a:rPr>
              <a:t>lidar</a:t>
            </a:r>
            <a:r>
              <a:rPr lang="en-US" altLang="ko-KR" dirty="0" smtClean="0">
                <a:solidFill>
                  <a:schemeClr val="bg1">
                    <a:lumMod val="75000"/>
                  </a:schemeClr>
                </a:solidFill>
              </a:rPr>
              <a:t> with intense light source</a:t>
            </a:r>
          </a:p>
          <a:p>
            <a:pPr lvl="1"/>
            <a:r>
              <a:rPr lang="en-US" altLang="ko-KR" dirty="0" smtClean="0">
                <a:solidFill>
                  <a:schemeClr val="bg1">
                    <a:lumMod val="75000"/>
                  </a:schemeClr>
                </a:solidFill>
              </a:rPr>
              <a:t>Saturation </a:t>
            </a:r>
            <a:r>
              <a:rPr lang="en-US" altLang="ko-KR" dirty="0" smtClean="0">
                <a:solidFill>
                  <a:schemeClr val="bg1">
                    <a:lumMod val="75000"/>
                  </a:schemeClr>
                </a:solidFill>
                <a:sym typeface="Wingdings" panose="05000000000000000000" pitchFamily="2" charset="2"/>
              </a:rPr>
              <a:t> unable to sense incoming echoes  blinding</a:t>
            </a:r>
          </a:p>
          <a:p>
            <a:pPr lvl="1"/>
            <a:r>
              <a:rPr lang="en-US" altLang="ko-KR" dirty="0" smtClean="0">
                <a:solidFill>
                  <a:schemeClr val="bg1">
                    <a:lumMod val="75000"/>
                  </a:schemeClr>
                </a:solidFill>
                <a:sym typeface="Wingdings" panose="05000000000000000000" pitchFamily="2" charset="2"/>
              </a:rPr>
              <a:t>Strong attack because saturation itself is </a:t>
            </a:r>
            <a:r>
              <a:rPr lang="en-US" altLang="ko-KR" dirty="0" err="1" smtClean="0">
                <a:solidFill>
                  <a:schemeClr val="bg1">
                    <a:lumMod val="75000"/>
                  </a:schemeClr>
                </a:solidFill>
                <a:sym typeface="Wingdings" panose="05000000000000000000" pitchFamily="2" charset="2"/>
              </a:rPr>
              <a:t>inavoidable</a:t>
            </a:r>
            <a:endParaRPr lang="en-US" altLang="ko-KR" dirty="0" smtClean="0">
              <a:solidFill>
                <a:schemeClr val="bg1">
                  <a:lumMod val="75000"/>
                </a:schemeClr>
              </a:solidFill>
              <a:sym typeface="Wingdings" panose="05000000000000000000" pitchFamily="2" charset="2"/>
            </a:endParaRPr>
          </a:p>
          <a:p>
            <a:pPr lvl="1"/>
            <a:r>
              <a:rPr lang="en-US" altLang="ko-KR" dirty="0" smtClean="0">
                <a:solidFill>
                  <a:schemeClr val="bg1">
                    <a:lumMod val="75000"/>
                  </a:schemeClr>
                </a:solidFill>
                <a:sym typeface="Wingdings" panose="05000000000000000000" pitchFamily="2" charset="2"/>
              </a:rPr>
              <a:t>Detection is easy, but no COTS </a:t>
            </a:r>
            <a:r>
              <a:rPr lang="en-US" altLang="ko-KR" dirty="0" err="1" smtClean="0">
                <a:solidFill>
                  <a:schemeClr val="bg1">
                    <a:lumMod val="75000"/>
                  </a:schemeClr>
                </a:solidFill>
                <a:sym typeface="Wingdings" panose="05000000000000000000" pitchFamily="2" charset="2"/>
              </a:rPr>
              <a:t>lidar</a:t>
            </a:r>
            <a:r>
              <a:rPr lang="en-US" altLang="ko-KR" dirty="0" smtClean="0">
                <a:solidFill>
                  <a:schemeClr val="bg1">
                    <a:lumMod val="75000"/>
                  </a:schemeClr>
                </a:solidFill>
                <a:sym typeface="Wingdings" panose="05000000000000000000" pitchFamily="2" charset="2"/>
              </a:rPr>
              <a:t> has this function</a:t>
            </a:r>
          </a:p>
          <a:p>
            <a:r>
              <a:rPr lang="en-US" altLang="ko-KR" dirty="0" smtClean="0">
                <a:sym typeface="Wingdings" panose="05000000000000000000" pitchFamily="2" charset="2"/>
              </a:rPr>
              <a:t>Effect and cause speculation</a:t>
            </a:r>
          </a:p>
          <a:p>
            <a:pPr lvl="1"/>
            <a:r>
              <a:rPr lang="en-US" altLang="ko-KR" dirty="0" smtClean="0">
                <a:sym typeface="Wingdings" panose="05000000000000000000" pitchFamily="2" charset="2"/>
              </a:rPr>
              <a:t>Weak light injection  numerous fake dots</a:t>
            </a:r>
          </a:p>
        </p:txBody>
      </p:sp>
      <p:sp>
        <p:nvSpPr>
          <p:cNvPr id="2" name="제목 1"/>
          <p:cNvSpPr>
            <a:spLocks noGrp="1"/>
          </p:cNvSpPr>
          <p:nvPr>
            <p:ph type="title"/>
          </p:nvPr>
        </p:nvSpPr>
        <p:spPr/>
        <p:txBody>
          <a:bodyPr/>
          <a:lstStyle/>
          <a:p>
            <a:r>
              <a:rPr lang="en-US" altLang="ko-KR" dirty="0" smtClean="0"/>
              <a:t>Saturation Attack</a:t>
            </a:r>
            <a:endParaRPr lang="ko-KR" altLang="en-US" dirty="0"/>
          </a:p>
        </p:txBody>
      </p:sp>
      <p:grpSp>
        <p:nvGrpSpPr>
          <p:cNvPr id="4" name="그룹 3"/>
          <p:cNvGrpSpPr/>
          <p:nvPr/>
        </p:nvGrpSpPr>
        <p:grpSpPr>
          <a:xfrm>
            <a:off x="2726509" y="4065676"/>
            <a:ext cx="2562316" cy="1707471"/>
            <a:chOff x="2726509" y="4065676"/>
            <a:chExt cx="2562316" cy="1707471"/>
          </a:xfrm>
        </p:grpSpPr>
        <p:cxnSp>
          <p:nvCxnSpPr>
            <p:cNvPr id="137" name="직선 화살표 연결선 136"/>
            <p:cNvCxnSpPr/>
            <p:nvPr/>
          </p:nvCxnSpPr>
          <p:spPr bwMode="auto">
            <a:xfrm>
              <a:off x="2726509" y="5346282"/>
              <a:ext cx="2294662"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138" name="TextBox 137"/>
            <p:cNvSpPr txBox="1"/>
            <p:nvPr/>
          </p:nvSpPr>
          <p:spPr>
            <a:xfrm>
              <a:off x="4450232" y="5330599"/>
              <a:ext cx="838593" cy="400110"/>
            </a:xfrm>
            <a:prstGeom prst="rect">
              <a:avLst/>
            </a:prstGeom>
            <a:noFill/>
          </p:spPr>
          <p:txBody>
            <a:bodyPr wrap="square" rtlCol="0">
              <a:spAutoFit/>
            </a:bodyPr>
            <a:lstStyle/>
            <a:p>
              <a:pPr algn="r"/>
              <a:r>
                <a:rPr lang="en-US" altLang="ko-KR" sz="2000" dirty="0" smtClean="0">
                  <a:latin typeface="맑은 고딕" panose="020B0503020000020004" pitchFamily="50" charset="-127"/>
                  <a:ea typeface="맑은 고딕" panose="020B0503020000020004" pitchFamily="50" charset="-127"/>
                </a:rPr>
                <a:t>Time</a:t>
              </a:r>
              <a:endParaRPr lang="ko-KR" altLang="en-US" sz="2000" dirty="0">
                <a:latin typeface="맑은 고딕" panose="020B0503020000020004" pitchFamily="50" charset="-127"/>
                <a:ea typeface="맑은 고딕" panose="020B0503020000020004" pitchFamily="50" charset="-127"/>
              </a:endParaRPr>
            </a:p>
          </p:txBody>
        </p:sp>
        <p:sp>
          <p:nvSpPr>
            <p:cNvPr id="55" name="자유형 54"/>
            <p:cNvSpPr/>
            <p:nvPr/>
          </p:nvSpPr>
          <p:spPr>
            <a:xfrm>
              <a:off x="3733603" y="4065676"/>
              <a:ext cx="135698" cy="1245806"/>
            </a:xfrm>
            <a:custGeom>
              <a:avLst/>
              <a:gdLst>
                <a:gd name="connsiteX0" fmla="*/ 853 w 364390"/>
                <a:gd name="connsiteY0" fmla="*/ 667743 h 670918"/>
                <a:gd name="connsiteX1" fmla="*/ 2440 w 364390"/>
                <a:gd name="connsiteY1" fmla="*/ 24805 h 670918"/>
                <a:gd name="connsiteX2" fmla="*/ 21490 w 364390"/>
                <a:gd name="connsiteY2" fmla="*/ 123230 h 670918"/>
                <a:gd name="connsiteX3" fmla="*/ 34190 w 364390"/>
                <a:gd name="connsiteY3" fmla="*/ 35918 h 670918"/>
                <a:gd name="connsiteX4" fmla="*/ 54828 w 364390"/>
                <a:gd name="connsiteY4" fmla="*/ 175618 h 670918"/>
                <a:gd name="connsiteX5" fmla="*/ 80228 w 364390"/>
                <a:gd name="connsiteY5" fmla="*/ 153393 h 670918"/>
                <a:gd name="connsiteX6" fmla="*/ 102453 w 364390"/>
                <a:gd name="connsiteY6" fmla="*/ 288330 h 670918"/>
                <a:gd name="connsiteX7" fmla="*/ 118328 w 364390"/>
                <a:gd name="connsiteY7" fmla="*/ 248643 h 670918"/>
                <a:gd name="connsiteX8" fmla="*/ 150078 w 364390"/>
                <a:gd name="connsiteY8" fmla="*/ 424855 h 670918"/>
                <a:gd name="connsiteX9" fmla="*/ 177065 w 364390"/>
                <a:gd name="connsiteY9" fmla="*/ 393105 h 670918"/>
                <a:gd name="connsiteX10" fmla="*/ 221515 w 364390"/>
                <a:gd name="connsiteY10" fmla="*/ 577255 h 670918"/>
                <a:gd name="connsiteX11" fmla="*/ 250090 w 364390"/>
                <a:gd name="connsiteY11" fmla="*/ 513755 h 670918"/>
                <a:gd name="connsiteX12" fmla="*/ 297715 w 364390"/>
                <a:gd name="connsiteY12" fmla="*/ 624880 h 670918"/>
                <a:gd name="connsiteX13" fmla="*/ 364390 w 364390"/>
                <a:gd name="connsiteY13" fmla="*/ 670918 h 670918"/>
                <a:gd name="connsiteX0" fmla="*/ 853 w 349589"/>
                <a:gd name="connsiteY0" fmla="*/ 667743 h 667744"/>
                <a:gd name="connsiteX1" fmla="*/ 2440 w 349589"/>
                <a:gd name="connsiteY1" fmla="*/ 24805 h 667744"/>
                <a:gd name="connsiteX2" fmla="*/ 21490 w 349589"/>
                <a:gd name="connsiteY2" fmla="*/ 123230 h 667744"/>
                <a:gd name="connsiteX3" fmla="*/ 34190 w 349589"/>
                <a:gd name="connsiteY3" fmla="*/ 35918 h 667744"/>
                <a:gd name="connsiteX4" fmla="*/ 54828 w 349589"/>
                <a:gd name="connsiteY4" fmla="*/ 175618 h 667744"/>
                <a:gd name="connsiteX5" fmla="*/ 80228 w 349589"/>
                <a:gd name="connsiteY5" fmla="*/ 153393 h 667744"/>
                <a:gd name="connsiteX6" fmla="*/ 102453 w 349589"/>
                <a:gd name="connsiteY6" fmla="*/ 288330 h 667744"/>
                <a:gd name="connsiteX7" fmla="*/ 118328 w 349589"/>
                <a:gd name="connsiteY7" fmla="*/ 248643 h 667744"/>
                <a:gd name="connsiteX8" fmla="*/ 150078 w 349589"/>
                <a:gd name="connsiteY8" fmla="*/ 424855 h 667744"/>
                <a:gd name="connsiteX9" fmla="*/ 177065 w 349589"/>
                <a:gd name="connsiteY9" fmla="*/ 393105 h 667744"/>
                <a:gd name="connsiteX10" fmla="*/ 221515 w 349589"/>
                <a:gd name="connsiteY10" fmla="*/ 577255 h 667744"/>
                <a:gd name="connsiteX11" fmla="*/ 250090 w 349589"/>
                <a:gd name="connsiteY11" fmla="*/ 513755 h 667744"/>
                <a:gd name="connsiteX12" fmla="*/ 297715 w 349589"/>
                <a:gd name="connsiteY12" fmla="*/ 624880 h 667744"/>
                <a:gd name="connsiteX13" fmla="*/ 349589 w 349589"/>
                <a:gd name="connsiteY13" fmla="*/ 592796 h 66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589" h="667744">
                  <a:moveTo>
                    <a:pt x="853" y="667743"/>
                  </a:moveTo>
                  <a:cubicBezTo>
                    <a:pt x="-73" y="391650"/>
                    <a:pt x="-999" y="115557"/>
                    <a:pt x="2440" y="24805"/>
                  </a:cubicBezTo>
                  <a:cubicBezTo>
                    <a:pt x="5879" y="-65947"/>
                    <a:pt x="16198" y="121378"/>
                    <a:pt x="21490" y="123230"/>
                  </a:cubicBezTo>
                  <a:cubicBezTo>
                    <a:pt x="26782" y="125082"/>
                    <a:pt x="28634" y="27187"/>
                    <a:pt x="34190" y="35918"/>
                  </a:cubicBezTo>
                  <a:cubicBezTo>
                    <a:pt x="39746" y="44649"/>
                    <a:pt x="47155" y="156039"/>
                    <a:pt x="54828" y="175618"/>
                  </a:cubicBezTo>
                  <a:cubicBezTo>
                    <a:pt x="62501" y="195197"/>
                    <a:pt x="72291" y="134608"/>
                    <a:pt x="80228" y="153393"/>
                  </a:cubicBezTo>
                  <a:cubicBezTo>
                    <a:pt x="88165" y="172178"/>
                    <a:pt x="96103" y="272455"/>
                    <a:pt x="102453" y="288330"/>
                  </a:cubicBezTo>
                  <a:cubicBezTo>
                    <a:pt x="108803" y="304205"/>
                    <a:pt x="110391" y="225889"/>
                    <a:pt x="118328" y="248643"/>
                  </a:cubicBezTo>
                  <a:cubicBezTo>
                    <a:pt x="126266" y="271397"/>
                    <a:pt x="140289" y="400778"/>
                    <a:pt x="150078" y="424855"/>
                  </a:cubicBezTo>
                  <a:cubicBezTo>
                    <a:pt x="159867" y="448932"/>
                    <a:pt x="165159" y="367705"/>
                    <a:pt x="177065" y="393105"/>
                  </a:cubicBezTo>
                  <a:cubicBezTo>
                    <a:pt x="188971" y="418505"/>
                    <a:pt x="209344" y="557147"/>
                    <a:pt x="221515" y="577255"/>
                  </a:cubicBezTo>
                  <a:cubicBezTo>
                    <a:pt x="233686" y="597363"/>
                    <a:pt x="237390" y="505818"/>
                    <a:pt x="250090" y="513755"/>
                  </a:cubicBezTo>
                  <a:cubicBezTo>
                    <a:pt x="262790" y="521692"/>
                    <a:pt x="281132" y="611707"/>
                    <a:pt x="297715" y="624880"/>
                  </a:cubicBezTo>
                  <a:cubicBezTo>
                    <a:pt x="314298" y="638054"/>
                    <a:pt x="338477" y="583536"/>
                    <a:pt x="349589" y="592796"/>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nvGrpSpPr>
            <p:cNvPr id="56" name="그룹 55"/>
            <p:cNvGrpSpPr/>
            <p:nvPr/>
          </p:nvGrpSpPr>
          <p:grpSpPr>
            <a:xfrm>
              <a:off x="3868542" y="5205652"/>
              <a:ext cx="354972" cy="126455"/>
              <a:chOff x="3902075" y="5559393"/>
              <a:chExt cx="495300" cy="69882"/>
            </a:xfrm>
          </p:grpSpPr>
          <p:sp>
            <p:nvSpPr>
              <p:cNvPr id="57" name="자유형 56"/>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8" name="자유형 57"/>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sp>
          <p:nvSpPr>
            <p:cNvPr id="68" name="TextBox 67"/>
            <p:cNvSpPr txBox="1"/>
            <p:nvPr/>
          </p:nvSpPr>
          <p:spPr>
            <a:xfrm>
              <a:off x="3227410" y="5311482"/>
              <a:ext cx="1123211" cy="461665"/>
            </a:xfrm>
            <a:prstGeom prst="rect">
              <a:avLst/>
            </a:prstGeom>
            <a:noFill/>
          </p:spPr>
          <p:txBody>
            <a:bodyPr wrap="square" rtlCol="0">
              <a:spAutoFit/>
            </a:bodyPr>
            <a:lstStyle/>
            <a:p>
              <a:pPr algn="ctr"/>
              <a:r>
                <a:rPr lang="en-US" altLang="ko-KR" sz="2400" dirty="0" smtClean="0">
                  <a:solidFill>
                    <a:prstClr val="black"/>
                  </a:solidFill>
                  <a:ea typeface="맑은 고딕" panose="020B0503020000020004" pitchFamily="50" charset="-127"/>
                  <a:cs typeface="Times New Roman" panose="02020603050405020304" pitchFamily="18" charset="0"/>
                </a:rPr>
                <a:t>Echo</a:t>
              </a:r>
              <a:endParaRPr lang="ko-KR" altLang="en-US" sz="2400" dirty="0">
                <a:solidFill>
                  <a:prstClr val="black"/>
                </a:solidFill>
                <a:ea typeface="맑은 고딕" panose="020B0503020000020004" pitchFamily="50" charset="-127"/>
                <a:cs typeface="Times New Roman" panose="02020603050405020304" pitchFamily="18" charset="0"/>
              </a:endParaRPr>
            </a:p>
          </p:txBody>
        </p:sp>
        <p:grpSp>
          <p:nvGrpSpPr>
            <p:cNvPr id="71" name="그룹 70"/>
            <p:cNvGrpSpPr/>
            <p:nvPr/>
          </p:nvGrpSpPr>
          <p:grpSpPr>
            <a:xfrm>
              <a:off x="3293856" y="5205652"/>
              <a:ext cx="439746" cy="126455"/>
              <a:chOff x="3902075" y="5559393"/>
              <a:chExt cx="742948" cy="69882"/>
            </a:xfrm>
          </p:grpSpPr>
          <p:sp>
            <p:nvSpPr>
              <p:cNvPr id="72" name="자유형 71"/>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73" name="자유형 72"/>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74" name="자유형 73"/>
              <p:cNvSpPr/>
              <p:nvPr/>
            </p:nvSpPr>
            <p:spPr>
              <a:xfrm>
                <a:off x="4397373"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grpSp>
          <p:nvGrpSpPr>
            <p:cNvPr id="105" name="그룹 104"/>
            <p:cNvGrpSpPr/>
            <p:nvPr/>
          </p:nvGrpSpPr>
          <p:grpSpPr>
            <a:xfrm>
              <a:off x="2854110" y="5205652"/>
              <a:ext cx="439746" cy="126455"/>
              <a:chOff x="3902075" y="5559393"/>
              <a:chExt cx="742948" cy="69882"/>
            </a:xfrm>
          </p:grpSpPr>
          <p:sp>
            <p:nvSpPr>
              <p:cNvPr id="106" name="자유형 105"/>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07" name="자유형 106"/>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08" name="자유형 107"/>
              <p:cNvSpPr/>
              <p:nvPr/>
            </p:nvSpPr>
            <p:spPr>
              <a:xfrm>
                <a:off x="4397373"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grpSp>
          <p:nvGrpSpPr>
            <p:cNvPr id="109" name="그룹 108"/>
            <p:cNvGrpSpPr/>
            <p:nvPr/>
          </p:nvGrpSpPr>
          <p:grpSpPr>
            <a:xfrm>
              <a:off x="4222642" y="5205651"/>
              <a:ext cx="439746" cy="126455"/>
              <a:chOff x="3902075" y="5559393"/>
              <a:chExt cx="742948" cy="69882"/>
            </a:xfrm>
          </p:grpSpPr>
          <p:sp>
            <p:nvSpPr>
              <p:cNvPr id="110" name="자유형 109"/>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11" name="자유형 110"/>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12" name="자유형 111"/>
              <p:cNvSpPr/>
              <p:nvPr/>
            </p:nvSpPr>
            <p:spPr>
              <a:xfrm>
                <a:off x="4397373"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cxnSp>
          <p:nvCxnSpPr>
            <p:cNvPr id="115" name="직선 연결선 114"/>
            <p:cNvCxnSpPr/>
            <p:nvPr/>
          </p:nvCxnSpPr>
          <p:spPr>
            <a:xfrm>
              <a:off x="2829463" y="4679456"/>
              <a:ext cx="1808278" cy="0"/>
            </a:xfrm>
            <a:prstGeom prst="line">
              <a:avLst/>
            </a:prstGeom>
            <a:ln w="28575">
              <a:solidFill>
                <a:srgbClr val="0070C0"/>
              </a:solidFill>
              <a:prstDash val="lgDash"/>
            </a:ln>
          </p:spPr>
          <p:style>
            <a:lnRef idx="1">
              <a:schemeClr val="accent1"/>
            </a:lnRef>
            <a:fillRef idx="0">
              <a:schemeClr val="accent1"/>
            </a:fillRef>
            <a:effectRef idx="0">
              <a:schemeClr val="accent1"/>
            </a:effectRef>
            <a:fontRef idx="minor">
              <a:schemeClr val="tx1"/>
            </a:fontRef>
          </p:style>
        </p:cxnSp>
      </p:grpSp>
      <p:grpSp>
        <p:nvGrpSpPr>
          <p:cNvPr id="5" name="그룹 4"/>
          <p:cNvGrpSpPr/>
          <p:nvPr/>
        </p:nvGrpSpPr>
        <p:grpSpPr>
          <a:xfrm>
            <a:off x="398319" y="4676055"/>
            <a:ext cx="1869219" cy="1158372"/>
            <a:chOff x="976961" y="4676055"/>
            <a:chExt cx="1389117" cy="1158372"/>
          </a:xfrm>
        </p:grpSpPr>
        <p:sp>
          <p:nvSpPr>
            <p:cNvPr id="82" name="설명선 1(테두리 없음) 81"/>
            <p:cNvSpPr/>
            <p:nvPr/>
          </p:nvSpPr>
          <p:spPr>
            <a:xfrm>
              <a:off x="1333849" y="5396277"/>
              <a:ext cx="1032229" cy="438150"/>
            </a:xfrm>
            <a:prstGeom prst="callout1">
              <a:avLst>
                <a:gd name="adj1" fmla="val 42808"/>
                <a:gd name="adj2" fmla="val 79769"/>
                <a:gd name="adj3" fmla="val -28370"/>
                <a:gd name="adj4" fmla="val 1430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solidFill>
                    <a:schemeClr val="tx1"/>
                  </a:solidFill>
                </a:rPr>
                <a:t>Noise Fluctuation</a:t>
              </a:r>
              <a:endParaRPr lang="ko-KR" altLang="en-US" sz="2000" dirty="0">
                <a:solidFill>
                  <a:schemeClr val="tx1"/>
                </a:solidFill>
              </a:endParaRPr>
            </a:p>
          </p:txBody>
        </p:sp>
        <p:sp>
          <p:nvSpPr>
            <p:cNvPr id="116" name="설명선 1(테두리 없음) 115"/>
            <p:cNvSpPr/>
            <p:nvPr/>
          </p:nvSpPr>
          <p:spPr>
            <a:xfrm>
              <a:off x="976961" y="4676055"/>
              <a:ext cx="1032229" cy="438150"/>
            </a:xfrm>
            <a:prstGeom prst="callout1">
              <a:avLst>
                <a:gd name="adj1" fmla="val 51359"/>
                <a:gd name="adj2" fmla="val 94094"/>
                <a:gd name="adj3" fmla="val 2935"/>
                <a:gd name="adj4" fmla="val 1743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solidFill>
                    <a:schemeClr val="tx1"/>
                  </a:solidFill>
                </a:rPr>
                <a:t>Detection Threshold</a:t>
              </a:r>
              <a:endParaRPr lang="ko-KR" altLang="en-US" sz="2000" dirty="0">
                <a:solidFill>
                  <a:schemeClr val="tx1"/>
                </a:solidFill>
              </a:endParaRPr>
            </a:p>
          </p:txBody>
        </p:sp>
      </p:grpSp>
      <p:sp>
        <p:nvSpPr>
          <p:cNvPr id="117" name="오른쪽 화살표 116"/>
          <p:cNvSpPr/>
          <p:nvPr/>
        </p:nvSpPr>
        <p:spPr>
          <a:xfrm>
            <a:off x="6241926" y="4474228"/>
            <a:ext cx="442994" cy="71465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118" name="TextBox 117"/>
          <p:cNvSpPr txBox="1"/>
          <p:nvPr/>
        </p:nvSpPr>
        <p:spPr>
          <a:xfrm>
            <a:off x="5269821" y="5376766"/>
            <a:ext cx="2387204" cy="707886"/>
          </a:xfrm>
          <a:prstGeom prst="rect">
            <a:avLst/>
          </a:prstGeom>
          <a:noFill/>
        </p:spPr>
        <p:txBody>
          <a:bodyPr wrap="square" rtlCol="0">
            <a:spAutoFit/>
          </a:bodyPr>
          <a:lstStyle/>
          <a:p>
            <a:pPr algn="ctr"/>
            <a:r>
              <a:rPr lang="en-US" altLang="ko-KR" sz="2000" dirty="0" smtClean="0">
                <a:solidFill>
                  <a:prstClr val="black"/>
                </a:solidFill>
                <a:ea typeface="맑은 고딕" panose="020B0503020000020004" pitchFamily="50" charset="-127"/>
                <a:cs typeface="Times New Roman" panose="02020603050405020304" pitchFamily="18" charset="0"/>
              </a:rPr>
              <a:t>Exposure to weak light source</a:t>
            </a:r>
            <a:endParaRPr lang="ko-KR" altLang="en-US" sz="2000" dirty="0">
              <a:solidFill>
                <a:prstClr val="black"/>
              </a:solidFill>
              <a:ea typeface="맑은 고딕" panose="020B0503020000020004" pitchFamily="50" charset="-127"/>
              <a:cs typeface="Times New Roman" panose="02020603050405020304" pitchFamily="18" charset="0"/>
            </a:endParaRPr>
          </a:p>
        </p:txBody>
      </p:sp>
      <p:grpSp>
        <p:nvGrpSpPr>
          <p:cNvPr id="6" name="그룹 5"/>
          <p:cNvGrpSpPr/>
          <p:nvPr/>
        </p:nvGrpSpPr>
        <p:grpSpPr>
          <a:xfrm>
            <a:off x="8199120" y="4039996"/>
            <a:ext cx="2577251" cy="1564258"/>
            <a:chOff x="8199120" y="4039996"/>
            <a:chExt cx="2577251" cy="1564258"/>
          </a:xfrm>
        </p:grpSpPr>
        <p:sp>
          <p:nvSpPr>
            <p:cNvPr id="119" name="자유형 118"/>
            <p:cNvSpPr/>
            <p:nvPr/>
          </p:nvSpPr>
          <p:spPr>
            <a:xfrm>
              <a:off x="9372182" y="4039996"/>
              <a:ext cx="135698" cy="613780"/>
            </a:xfrm>
            <a:custGeom>
              <a:avLst/>
              <a:gdLst>
                <a:gd name="connsiteX0" fmla="*/ 853 w 364390"/>
                <a:gd name="connsiteY0" fmla="*/ 667743 h 670918"/>
                <a:gd name="connsiteX1" fmla="*/ 2440 w 364390"/>
                <a:gd name="connsiteY1" fmla="*/ 24805 h 670918"/>
                <a:gd name="connsiteX2" fmla="*/ 21490 w 364390"/>
                <a:gd name="connsiteY2" fmla="*/ 123230 h 670918"/>
                <a:gd name="connsiteX3" fmla="*/ 34190 w 364390"/>
                <a:gd name="connsiteY3" fmla="*/ 35918 h 670918"/>
                <a:gd name="connsiteX4" fmla="*/ 54828 w 364390"/>
                <a:gd name="connsiteY4" fmla="*/ 175618 h 670918"/>
                <a:gd name="connsiteX5" fmla="*/ 80228 w 364390"/>
                <a:gd name="connsiteY5" fmla="*/ 153393 h 670918"/>
                <a:gd name="connsiteX6" fmla="*/ 102453 w 364390"/>
                <a:gd name="connsiteY6" fmla="*/ 288330 h 670918"/>
                <a:gd name="connsiteX7" fmla="*/ 118328 w 364390"/>
                <a:gd name="connsiteY7" fmla="*/ 248643 h 670918"/>
                <a:gd name="connsiteX8" fmla="*/ 150078 w 364390"/>
                <a:gd name="connsiteY8" fmla="*/ 424855 h 670918"/>
                <a:gd name="connsiteX9" fmla="*/ 177065 w 364390"/>
                <a:gd name="connsiteY9" fmla="*/ 393105 h 670918"/>
                <a:gd name="connsiteX10" fmla="*/ 221515 w 364390"/>
                <a:gd name="connsiteY10" fmla="*/ 577255 h 670918"/>
                <a:gd name="connsiteX11" fmla="*/ 250090 w 364390"/>
                <a:gd name="connsiteY11" fmla="*/ 513755 h 670918"/>
                <a:gd name="connsiteX12" fmla="*/ 297715 w 364390"/>
                <a:gd name="connsiteY12" fmla="*/ 624880 h 670918"/>
                <a:gd name="connsiteX13" fmla="*/ 364390 w 364390"/>
                <a:gd name="connsiteY13" fmla="*/ 670918 h 670918"/>
                <a:gd name="connsiteX0" fmla="*/ 853 w 349589"/>
                <a:gd name="connsiteY0" fmla="*/ 667743 h 667744"/>
                <a:gd name="connsiteX1" fmla="*/ 2440 w 349589"/>
                <a:gd name="connsiteY1" fmla="*/ 24805 h 667744"/>
                <a:gd name="connsiteX2" fmla="*/ 21490 w 349589"/>
                <a:gd name="connsiteY2" fmla="*/ 123230 h 667744"/>
                <a:gd name="connsiteX3" fmla="*/ 34190 w 349589"/>
                <a:gd name="connsiteY3" fmla="*/ 35918 h 667744"/>
                <a:gd name="connsiteX4" fmla="*/ 54828 w 349589"/>
                <a:gd name="connsiteY4" fmla="*/ 175618 h 667744"/>
                <a:gd name="connsiteX5" fmla="*/ 80228 w 349589"/>
                <a:gd name="connsiteY5" fmla="*/ 153393 h 667744"/>
                <a:gd name="connsiteX6" fmla="*/ 102453 w 349589"/>
                <a:gd name="connsiteY6" fmla="*/ 288330 h 667744"/>
                <a:gd name="connsiteX7" fmla="*/ 118328 w 349589"/>
                <a:gd name="connsiteY7" fmla="*/ 248643 h 667744"/>
                <a:gd name="connsiteX8" fmla="*/ 150078 w 349589"/>
                <a:gd name="connsiteY8" fmla="*/ 424855 h 667744"/>
                <a:gd name="connsiteX9" fmla="*/ 177065 w 349589"/>
                <a:gd name="connsiteY9" fmla="*/ 393105 h 667744"/>
                <a:gd name="connsiteX10" fmla="*/ 221515 w 349589"/>
                <a:gd name="connsiteY10" fmla="*/ 577255 h 667744"/>
                <a:gd name="connsiteX11" fmla="*/ 250090 w 349589"/>
                <a:gd name="connsiteY11" fmla="*/ 513755 h 667744"/>
                <a:gd name="connsiteX12" fmla="*/ 297715 w 349589"/>
                <a:gd name="connsiteY12" fmla="*/ 624880 h 667744"/>
                <a:gd name="connsiteX13" fmla="*/ 349589 w 349589"/>
                <a:gd name="connsiteY13" fmla="*/ 592796 h 66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589" h="667744">
                  <a:moveTo>
                    <a:pt x="853" y="667743"/>
                  </a:moveTo>
                  <a:cubicBezTo>
                    <a:pt x="-73" y="391650"/>
                    <a:pt x="-999" y="115557"/>
                    <a:pt x="2440" y="24805"/>
                  </a:cubicBezTo>
                  <a:cubicBezTo>
                    <a:pt x="5879" y="-65947"/>
                    <a:pt x="16198" y="121378"/>
                    <a:pt x="21490" y="123230"/>
                  </a:cubicBezTo>
                  <a:cubicBezTo>
                    <a:pt x="26782" y="125082"/>
                    <a:pt x="28634" y="27187"/>
                    <a:pt x="34190" y="35918"/>
                  </a:cubicBezTo>
                  <a:cubicBezTo>
                    <a:pt x="39746" y="44649"/>
                    <a:pt x="47155" y="156039"/>
                    <a:pt x="54828" y="175618"/>
                  </a:cubicBezTo>
                  <a:cubicBezTo>
                    <a:pt x="62501" y="195197"/>
                    <a:pt x="72291" y="134608"/>
                    <a:pt x="80228" y="153393"/>
                  </a:cubicBezTo>
                  <a:cubicBezTo>
                    <a:pt x="88165" y="172178"/>
                    <a:pt x="96103" y="272455"/>
                    <a:pt x="102453" y="288330"/>
                  </a:cubicBezTo>
                  <a:cubicBezTo>
                    <a:pt x="108803" y="304205"/>
                    <a:pt x="110391" y="225889"/>
                    <a:pt x="118328" y="248643"/>
                  </a:cubicBezTo>
                  <a:cubicBezTo>
                    <a:pt x="126266" y="271397"/>
                    <a:pt x="140289" y="400778"/>
                    <a:pt x="150078" y="424855"/>
                  </a:cubicBezTo>
                  <a:cubicBezTo>
                    <a:pt x="159867" y="448932"/>
                    <a:pt x="165159" y="367705"/>
                    <a:pt x="177065" y="393105"/>
                  </a:cubicBezTo>
                  <a:cubicBezTo>
                    <a:pt x="188971" y="418505"/>
                    <a:pt x="209344" y="557147"/>
                    <a:pt x="221515" y="577255"/>
                  </a:cubicBezTo>
                  <a:cubicBezTo>
                    <a:pt x="233686" y="597363"/>
                    <a:pt x="237390" y="505818"/>
                    <a:pt x="250090" y="513755"/>
                  </a:cubicBezTo>
                  <a:cubicBezTo>
                    <a:pt x="262790" y="521692"/>
                    <a:pt x="281132" y="611707"/>
                    <a:pt x="297715" y="624880"/>
                  </a:cubicBezTo>
                  <a:cubicBezTo>
                    <a:pt x="314298" y="638054"/>
                    <a:pt x="338477" y="583536"/>
                    <a:pt x="349589" y="592796"/>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nvGrpSpPr>
            <p:cNvPr id="120" name="그룹 119"/>
            <p:cNvGrpSpPr/>
            <p:nvPr/>
          </p:nvGrpSpPr>
          <p:grpSpPr>
            <a:xfrm>
              <a:off x="9507880" y="4562125"/>
              <a:ext cx="354972" cy="126455"/>
              <a:chOff x="3902075" y="5559393"/>
              <a:chExt cx="495300" cy="69882"/>
            </a:xfrm>
          </p:grpSpPr>
          <p:sp>
            <p:nvSpPr>
              <p:cNvPr id="121" name="자유형 120"/>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22" name="자유형 121"/>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grpSp>
          <p:nvGrpSpPr>
            <p:cNvPr id="124" name="그룹 123"/>
            <p:cNvGrpSpPr/>
            <p:nvPr/>
          </p:nvGrpSpPr>
          <p:grpSpPr>
            <a:xfrm>
              <a:off x="8933194" y="4562125"/>
              <a:ext cx="439746" cy="126455"/>
              <a:chOff x="3902075" y="5559393"/>
              <a:chExt cx="742948" cy="69882"/>
            </a:xfrm>
          </p:grpSpPr>
          <p:sp>
            <p:nvSpPr>
              <p:cNvPr id="125" name="자유형 124"/>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26" name="자유형 125"/>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27" name="자유형 126"/>
              <p:cNvSpPr/>
              <p:nvPr/>
            </p:nvSpPr>
            <p:spPr>
              <a:xfrm>
                <a:off x="4397373"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grpSp>
          <p:nvGrpSpPr>
            <p:cNvPr id="128" name="그룹 127"/>
            <p:cNvGrpSpPr/>
            <p:nvPr/>
          </p:nvGrpSpPr>
          <p:grpSpPr>
            <a:xfrm>
              <a:off x="8493448" y="4562125"/>
              <a:ext cx="439746" cy="126455"/>
              <a:chOff x="3902075" y="5559393"/>
              <a:chExt cx="742948" cy="69882"/>
            </a:xfrm>
          </p:grpSpPr>
          <p:sp>
            <p:nvSpPr>
              <p:cNvPr id="129" name="자유형 128"/>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30" name="자유형 129"/>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31" name="자유형 130"/>
              <p:cNvSpPr/>
              <p:nvPr/>
            </p:nvSpPr>
            <p:spPr>
              <a:xfrm>
                <a:off x="4397373"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grpSp>
          <p:nvGrpSpPr>
            <p:cNvPr id="132" name="그룹 131"/>
            <p:cNvGrpSpPr/>
            <p:nvPr/>
          </p:nvGrpSpPr>
          <p:grpSpPr>
            <a:xfrm>
              <a:off x="9861980" y="4562124"/>
              <a:ext cx="439746" cy="126455"/>
              <a:chOff x="3902075" y="5559393"/>
              <a:chExt cx="742948" cy="69882"/>
            </a:xfrm>
          </p:grpSpPr>
          <p:sp>
            <p:nvSpPr>
              <p:cNvPr id="133" name="자유형 132"/>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34" name="자유형 133"/>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35" name="자유형 134"/>
              <p:cNvSpPr/>
              <p:nvPr/>
            </p:nvSpPr>
            <p:spPr>
              <a:xfrm>
                <a:off x="4397373"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cxnSp>
          <p:nvCxnSpPr>
            <p:cNvPr id="136" name="직선 연결선 135"/>
            <p:cNvCxnSpPr/>
            <p:nvPr/>
          </p:nvCxnSpPr>
          <p:spPr>
            <a:xfrm>
              <a:off x="8468042" y="4653776"/>
              <a:ext cx="1808278" cy="0"/>
            </a:xfrm>
            <a:prstGeom prst="line">
              <a:avLst/>
            </a:prstGeom>
            <a:ln w="28575">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140" name="직선 화살표 연결선 139"/>
            <p:cNvCxnSpPr/>
            <p:nvPr/>
          </p:nvCxnSpPr>
          <p:spPr bwMode="auto">
            <a:xfrm>
              <a:off x="8199120" y="5341431"/>
              <a:ext cx="2499360"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144" name="TextBox 143"/>
            <p:cNvSpPr txBox="1"/>
            <p:nvPr/>
          </p:nvSpPr>
          <p:spPr>
            <a:xfrm>
              <a:off x="10228435" y="5327255"/>
              <a:ext cx="547936" cy="276999"/>
            </a:xfrm>
            <a:prstGeom prst="rect">
              <a:avLst/>
            </a:prstGeom>
            <a:noFill/>
          </p:spPr>
          <p:txBody>
            <a:bodyPr wrap="square" rtlCol="0">
              <a:spAutoFit/>
            </a:bodyPr>
            <a:lstStyle/>
            <a:p>
              <a:pPr algn="r"/>
              <a:r>
                <a:rPr lang="en-US" altLang="ko-KR" sz="1200" dirty="0" smtClean="0">
                  <a:latin typeface="맑은 고딕" panose="020B0503020000020004" pitchFamily="50" charset="-127"/>
                  <a:ea typeface="맑은 고딕" panose="020B0503020000020004" pitchFamily="50" charset="-127"/>
                </a:rPr>
                <a:t>Time</a:t>
              </a:r>
              <a:endParaRPr lang="ko-KR" altLang="en-US" sz="1200" dirty="0">
                <a:latin typeface="맑은 고딕" panose="020B0503020000020004" pitchFamily="50" charset="-127"/>
                <a:ea typeface="맑은 고딕" panose="020B0503020000020004" pitchFamily="50" charset="-127"/>
              </a:endParaRPr>
            </a:p>
          </p:txBody>
        </p:sp>
      </p:grpSp>
      <p:sp>
        <p:nvSpPr>
          <p:cNvPr id="145" name="사각형 설명선 144"/>
          <p:cNvSpPr/>
          <p:nvPr/>
        </p:nvSpPr>
        <p:spPr>
          <a:xfrm>
            <a:off x="9079776" y="2190234"/>
            <a:ext cx="2951093" cy="1523336"/>
          </a:xfrm>
          <a:prstGeom prst="wedgeRectCallout">
            <a:avLst>
              <a:gd name="adj1" fmla="val -35030"/>
              <a:gd name="adj2" fmla="val 8280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smtClean="0">
                <a:solidFill>
                  <a:schemeClr val="tx1"/>
                </a:solidFill>
              </a:rPr>
              <a:t>Overall noise level increase</a:t>
            </a:r>
            <a:br>
              <a:rPr lang="en-US" altLang="ko-KR" dirty="0" smtClean="0">
                <a:solidFill>
                  <a:schemeClr val="tx1"/>
                </a:solidFill>
              </a:rPr>
            </a:br>
            <a:r>
              <a:rPr lang="en-US" altLang="ko-KR" dirty="0" smtClean="0">
                <a:solidFill>
                  <a:schemeClr val="tx1"/>
                </a:solidFill>
                <a:sym typeface="Wingdings" panose="05000000000000000000" pitchFamily="2" charset="2"/>
              </a:rPr>
              <a:t> Numerous detection </a:t>
            </a:r>
          </a:p>
          <a:p>
            <a:r>
              <a:rPr lang="en-US" altLang="ko-KR" dirty="0">
                <a:solidFill>
                  <a:schemeClr val="tx1"/>
                </a:solidFill>
                <a:sym typeface="Wingdings" panose="05000000000000000000" pitchFamily="2" charset="2"/>
              </a:rPr>
              <a:t>	</a:t>
            </a:r>
            <a:r>
              <a:rPr lang="en-US" altLang="ko-KR" dirty="0" smtClean="0">
                <a:solidFill>
                  <a:schemeClr val="tx1"/>
                </a:solidFill>
                <a:sym typeface="Wingdings" panose="05000000000000000000" pitchFamily="2" charset="2"/>
              </a:rPr>
              <a:t>level crossings</a:t>
            </a:r>
            <a:endParaRPr lang="en-US" altLang="ko-KR" dirty="0" smtClean="0">
              <a:solidFill>
                <a:schemeClr val="tx1"/>
              </a:solidFill>
            </a:endParaRPr>
          </a:p>
          <a:p>
            <a:r>
              <a:rPr lang="en-US" altLang="ko-KR" dirty="0" smtClean="0">
                <a:solidFill>
                  <a:schemeClr val="tx1"/>
                </a:solidFill>
                <a:sym typeface="Wingdings" panose="05000000000000000000" pitchFamily="2" charset="2"/>
              </a:rPr>
              <a:t> </a:t>
            </a:r>
            <a:r>
              <a:rPr lang="en-US" altLang="ko-KR" dirty="0" smtClean="0">
                <a:solidFill>
                  <a:schemeClr val="tx1"/>
                </a:solidFill>
              </a:rPr>
              <a:t>Numerous fake dots</a:t>
            </a:r>
            <a:endParaRPr lang="ko-KR" altLang="en-US" dirty="0">
              <a:solidFill>
                <a:schemeClr val="tx1"/>
              </a:solidFill>
            </a:endParaRPr>
          </a:p>
        </p:txBody>
      </p:sp>
    </p:spTree>
    <p:extLst>
      <p:ext uri="{BB962C8B-B14F-4D97-AF65-F5344CB8AC3E}">
        <p14:creationId xmlns:p14="http://schemas.microsoft.com/office/powerpoint/2010/main" val="2299917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8"/>
                                        </p:tgtEl>
                                        <p:attrNameLst>
                                          <p:attrName>style.visibility</p:attrName>
                                        </p:attrNameLst>
                                      </p:cBhvr>
                                      <p:to>
                                        <p:strVal val="visible"/>
                                      </p:to>
                                    </p:set>
                                    <p:animEffect transition="in" filter="fade">
                                      <p:cBhvr>
                                        <p:cTn id="19" dur="500"/>
                                        <p:tgtEl>
                                          <p:spTgt spid="11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8" grpId="0"/>
      <p:bldP spid="1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dar_weak_blinding">
            <a:hlinkClick r:id="" action="ppaction://media"/>
          </p:cNvPr>
          <p:cNvPicPr>
            <a:picLocks noChangeAspect="1"/>
          </p:cNvPicPr>
          <p:nvPr>
            <a:videoFile r:link="rId1"/>
            <p:extLst>
              <p:ext uri="{DAA4B4D4-6D71-4841-9C94-3DE7FCFB9230}">
                <p14:media xmlns:p14="http://schemas.microsoft.com/office/powerpoint/2010/main" r:embed="rId2">
                  <p14:trim st="1618" end="4060.5333"/>
                </p14:media>
              </p:ext>
            </p:extLst>
          </p:nvPr>
        </p:nvPicPr>
        <p:blipFill>
          <a:blip r:embed="rId5"/>
          <a:stretch>
            <a:fillRect/>
          </a:stretch>
        </p:blipFill>
        <p:spPr>
          <a:xfrm>
            <a:off x="1364904" y="124541"/>
            <a:ext cx="9509573" cy="6339716"/>
          </a:xfrm>
          <a:prstGeom prst="rect">
            <a:avLst/>
          </a:prstGeom>
        </p:spPr>
      </p:pic>
    </p:spTree>
    <p:extLst>
      <p:ext uri="{BB962C8B-B14F-4D97-AF65-F5344CB8AC3E}">
        <p14:creationId xmlns:p14="http://schemas.microsoft.com/office/powerpoint/2010/main" val="398185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Saturation Attack</a:t>
            </a:r>
            <a:endParaRPr lang="ko-KR" altLang="en-US" dirty="0"/>
          </a:p>
        </p:txBody>
      </p:sp>
      <p:sp>
        <p:nvSpPr>
          <p:cNvPr id="3" name="내용 개체 틀 2"/>
          <p:cNvSpPr>
            <a:spLocks noGrp="1"/>
          </p:cNvSpPr>
          <p:nvPr>
            <p:ph idx="1"/>
          </p:nvPr>
        </p:nvSpPr>
        <p:spPr>
          <a:xfrm>
            <a:off x="838200" y="1260878"/>
            <a:ext cx="10515600" cy="4922207"/>
          </a:xfrm>
        </p:spPr>
        <p:txBody>
          <a:bodyPr>
            <a:normAutofit/>
          </a:bodyPr>
          <a:lstStyle/>
          <a:p>
            <a:r>
              <a:rPr lang="en-US" altLang="ko-KR" dirty="0" smtClean="0">
                <a:solidFill>
                  <a:schemeClr val="bg1">
                    <a:lumMod val="75000"/>
                  </a:schemeClr>
                </a:solidFill>
              </a:rPr>
              <a:t>Illuminating the target </a:t>
            </a:r>
            <a:r>
              <a:rPr lang="en-US" altLang="ko-KR" dirty="0" err="1" smtClean="0">
                <a:solidFill>
                  <a:schemeClr val="bg1">
                    <a:lumMod val="75000"/>
                  </a:schemeClr>
                </a:solidFill>
              </a:rPr>
              <a:t>lidar</a:t>
            </a:r>
            <a:r>
              <a:rPr lang="en-US" altLang="ko-KR" dirty="0" smtClean="0">
                <a:solidFill>
                  <a:schemeClr val="bg1">
                    <a:lumMod val="75000"/>
                  </a:schemeClr>
                </a:solidFill>
              </a:rPr>
              <a:t> with intense light source</a:t>
            </a:r>
          </a:p>
          <a:p>
            <a:pPr lvl="1"/>
            <a:r>
              <a:rPr lang="en-US" altLang="ko-KR" dirty="0" smtClean="0">
                <a:solidFill>
                  <a:schemeClr val="bg1">
                    <a:lumMod val="75000"/>
                  </a:schemeClr>
                </a:solidFill>
              </a:rPr>
              <a:t>Saturation </a:t>
            </a:r>
            <a:r>
              <a:rPr lang="en-US" altLang="ko-KR" dirty="0" smtClean="0">
                <a:solidFill>
                  <a:schemeClr val="bg1">
                    <a:lumMod val="75000"/>
                  </a:schemeClr>
                </a:solidFill>
                <a:sym typeface="Wingdings" panose="05000000000000000000" pitchFamily="2" charset="2"/>
              </a:rPr>
              <a:t> unable to sense incoming echoes  blinding</a:t>
            </a:r>
          </a:p>
          <a:p>
            <a:pPr lvl="1"/>
            <a:r>
              <a:rPr lang="en-US" altLang="ko-KR" dirty="0" smtClean="0">
                <a:solidFill>
                  <a:schemeClr val="bg1">
                    <a:lumMod val="75000"/>
                  </a:schemeClr>
                </a:solidFill>
                <a:sym typeface="Wingdings" panose="05000000000000000000" pitchFamily="2" charset="2"/>
              </a:rPr>
              <a:t>Strong attack because saturation itself is </a:t>
            </a:r>
            <a:r>
              <a:rPr lang="en-US" altLang="ko-KR" dirty="0" err="1" smtClean="0">
                <a:solidFill>
                  <a:schemeClr val="bg1">
                    <a:lumMod val="75000"/>
                  </a:schemeClr>
                </a:solidFill>
                <a:sym typeface="Wingdings" panose="05000000000000000000" pitchFamily="2" charset="2"/>
              </a:rPr>
              <a:t>inavoidable</a:t>
            </a:r>
            <a:endParaRPr lang="en-US" altLang="ko-KR" dirty="0" smtClean="0">
              <a:solidFill>
                <a:schemeClr val="bg1">
                  <a:lumMod val="75000"/>
                </a:schemeClr>
              </a:solidFill>
              <a:sym typeface="Wingdings" panose="05000000000000000000" pitchFamily="2" charset="2"/>
            </a:endParaRPr>
          </a:p>
          <a:p>
            <a:pPr lvl="1"/>
            <a:r>
              <a:rPr lang="en-US" altLang="ko-KR" dirty="0" smtClean="0">
                <a:solidFill>
                  <a:schemeClr val="bg1">
                    <a:lumMod val="75000"/>
                  </a:schemeClr>
                </a:solidFill>
                <a:sym typeface="Wingdings" panose="05000000000000000000" pitchFamily="2" charset="2"/>
              </a:rPr>
              <a:t>Detection is easy, but no COTS </a:t>
            </a:r>
            <a:r>
              <a:rPr lang="en-US" altLang="ko-KR" dirty="0" err="1" smtClean="0">
                <a:solidFill>
                  <a:schemeClr val="bg1">
                    <a:lumMod val="75000"/>
                  </a:schemeClr>
                </a:solidFill>
                <a:sym typeface="Wingdings" panose="05000000000000000000" pitchFamily="2" charset="2"/>
              </a:rPr>
              <a:t>lidar</a:t>
            </a:r>
            <a:r>
              <a:rPr lang="en-US" altLang="ko-KR" dirty="0" smtClean="0">
                <a:solidFill>
                  <a:schemeClr val="bg1">
                    <a:lumMod val="75000"/>
                  </a:schemeClr>
                </a:solidFill>
                <a:sym typeface="Wingdings" panose="05000000000000000000" pitchFamily="2" charset="2"/>
              </a:rPr>
              <a:t> has this function</a:t>
            </a:r>
          </a:p>
          <a:p>
            <a:r>
              <a:rPr lang="en-US" altLang="ko-KR" dirty="0" smtClean="0">
                <a:sym typeface="Wingdings" panose="05000000000000000000" pitchFamily="2" charset="2"/>
              </a:rPr>
              <a:t>Effect and cause speculation</a:t>
            </a:r>
          </a:p>
          <a:p>
            <a:pPr lvl="1"/>
            <a:r>
              <a:rPr lang="en-US" altLang="ko-KR" dirty="0" smtClean="0">
                <a:solidFill>
                  <a:schemeClr val="bg1">
                    <a:lumMod val="75000"/>
                  </a:schemeClr>
                </a:solidFill>
                <a:sym typeface="Wingdings" panose="05000000000000000000" pitchFamily="2" charset="2"/>
              </a:rPr>
              <a:t>Weak light injection  numerous fake dots</a:t>
            </a:r>
          </a:p>
          <a:p>
            <a:pPr lvl="1"/>
            <a:r>
              <a:rPr lang="en-US" altLang="ko-KR" dirty="0" smtClean="0">
                <a:sym typeface="Wingdings" panose="05000000000000000000" pitchFamily="2" charset="2"/>
              </a:rPr>
              <a:t>Strong light injection  blinding of a section</a:t>
            </a:r>
          </a:p>
        </p:txBody>
      </p:sp>
      <p:grpSp>
        <p:nvGrpSpPr>
          <p:cNvPr id="54" name="그룹 53"/>
          <p:cNvGrpSpPr/>
          <p:nvPr/>
        </p:nvGrpSpPr>
        <p:grpSpPr>
          <a:xfrm>
            <a:off x="5382621" y="4718068"/>
            <a:ext cx="2387204" cy="1528504"/>
            <a:chOff x="5382621" y="4718068"/>
            <a:chExt cx="2387204" cy="1528504"/>
          </a:xfrm>
        </p:grpSpPr>
        <p:sp>
          <p:nvSpPr>
            <p:cNvPr id="26" name="오른쪽 화살표 25"/>
            <p:cNvSpPr/>
            <p:nvPr/>
          </p:nvSpPr>
          <p:spPr>
            <a:xfrm>
              <a:off x="6221606" y="4718068"/>
              <a:ext cx="442994" cy="71465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7" name="TextBox 26"/>
            <p:cNvSpPr txBox="1"/>
            <p:nvPr/>
          </p:nvSpPr>
          <p:spPr>
            <a:xfrm>
              <a:off x="5382621" y="5538686"/>
              <a:ext cx="2387204" cy="707886"/>
            </a:xfrm>
            <a:prstGeom prst="rect">
              <a:avLst/>
            </a:prstGeom>
            <a:noFill/>
          </p:spPr>
          <p:txBody>
            <a:bodyPr wrap="square" rtlCol="0">
              <a:spAutoFit/>
            </a:bodyPr>
            <a:lstStyle/>
            <a:p>
              <a:pPr algn="ctr"/>
              <a:r>
                <a:rPr lang="en-US" altLang="ko-KR" sz="2000" dirty="0" smtClean="0">
                  <a:solidFill>
                    <a:prstClr val="black"/>
                  </a:solidFill>
                  <a:ea typeface="맑은 고딕" panose="020B0503020000020004" pitchFamily="50" charset="-127"/>
                  <a:cs typeface="Times New Roman" panose="02020603050405020304" pitchFamily="18" charset="0"/>
                </a:rPr>
                <a:t>Exposure to Strong light source</a:t>
              </a:r>
              <a:endParaRPr lang="ko-KR" altLang="en-US" sz="2000" dirty="0">
                <a:solidFill>
                  <a:prstClr val="black"/>
                </a:solidFill>
                <a:ea typeface="맑은 고딕" panose="020B0503020000020004" pitchFamily="50" charset="-127"/>
                <a:cs typeface="Times New Roman" panose="02020603050405020304" pitchFamily="18" charset="0"/>
              </a:endParaRPr>
            </a:p>
          </p:txBody>
        </p:sp>
      </p:grpSp>
      <p:sp>
        <p:nvSpPr>
          <p:cNvPr id="47" name="사각형 설명선 46"/>
          <p:cNvSpPr/>
          <p:nvPr/>
        </p:nvSpPr>
        <p:spPr>
          <a:xfrm>
            <a:off x="8780207" y="2309886"/>
            <a:ext cx="3360994" cy="1438712"/>
          </a:xfrm>
          <a:prstGeom prst="wedgeRectCallout">
            <a:avLst>
              <a:gd name="adj1" fmla="val -26820"/>
              <a:gd name="adj2" fmla="val 7942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2000" dirty="0" smtClean="0">
                <a:solidFill>
                  <a:schemeClr val="tx1"/>
                </a:solidFill>
              </a:rPr>
              <a:t>Fully saturated</a:t>
            </a:r>
            <a:br>
              <a:rPr lang="en-US" altLang="ko-KR" sz="2000" dirty="0" smtClean="0">
                <a:solidFill>
                  <a:schemeClr val="tx1"/>
                </a:solidFill>
              </a:rPr>
            </a:br>
            <a:r>
              <a:rPr lang="en-US" altLang="ko-KR" sz="2000" dirty="0" smtClean="0">
                <a:solidFill>
                  <a:schemeClr val="tx1"/>
                </a:solidFill>
                <a:sym typeface="Wingdings" panose="05000000000000000000" pitchFamily="2" charset="2"/>
              </a:rPr>
              <a:t> No crossing of </a:t>
            </a:r>
            <a:br>
              <a:rPr lang="en-US" altLang="ko-KR" sz="2000" dirty="0" smtClean="0">
                <a:solidFill>
                  <a:schemeClr val="tx1"/>
                </a:solidFill>
                <a:sym typeface="Wingdings" panose="05000000000000000000" pitchFamily="2" charset="2"/>
              </a:rPr>
            </a:br>
            <a:r>
              <a:rPr lang="en-US" altLang="ko-KR" sz="2000" dirty="0" smtClean="0">
                <a:solidFill>
                  <a:schemeClr val="tx1"/>
                </a:solidFill>
                <a:sym typeface="Wingdings" panose="05000000000000000000" pitchFamily="2" charset="2"/>
              </a:rPr>
              <a:t>	detection threshold</a:t>
            </a:r>
            <a:br>
              <a:rPr lang="en-US" altLang="ko-KR" sz="2000" dirty="0" smtClean="0">
                <a:solidFill>
                  <a:schemeClr val="tx1"/>
                </a:solidFill>
                <a:sym typeface="Wingdings" panose="05000000000000000000" pitchFamily="2" charset="2"/>
              </a:rPr>
            </a:br>
            <a:r>
              <a:rPr lang="en-US" altLang="ko-KR" sz="2000" dirty="0" smtClean="0">
                <a:solidFill>
                  <a:schemeClr val="tx1"/>
                </a:solidFill>
                <a:sym typeface="Wingdings" panose="05000000000000000000" pitchFamily="2" charset="2"/>
              </a:rPr>
              <a:t> Blinding</a:t>
            </a:r>
            <a:endParaRPr lang="ko-KR" altLang="en-US" sz="2000" dirty="0">
              <a:solidFill>
                <a:schemeClr val="tx1"/>
              </a:solidFill>
            </a:endParaRPr>
          </a:p>
        </p:txBody>
      </p:sp>
      <p:grpSp>
        <p:nvGrpSpPr>
          <p:cNvPr id="55" name="그룹 54"/>
          <p:cNvGrpSpPr/>
          <p:nvPr/>
        </p:nvGrpSpPr>
        <p:grpSpPr>
          <a:xfrm>
            <a:off x="8178800" y="4216400"/>
            <a:ext cx="2577251" cy="1631694"/>
            <a:chOff x="8178800" y="4216400"/>
            <a:chExt cx="2577251" cy="1631694"/>
          </a:xfrm>
        </p:grpSpPr>
        <p:cxnSp>
          <p:nvCxnSpPr>
            <p:cNvPr id="44" name="직선 연결선 43"/>
            <p:cNvCxnSpPr/>
            <p:nvPr/>
          </p:nvCxnSpPr>
          <p:spPr>
            <a:xfrm>
              <a:off x="8447722" y="4897616"/>
              <a:ext cx="1808278" cy="0"/>
            </a:xfrm>
            <a:prstGeom prst="line">
              <a:avLst/>
            </a:prstGeom>
            <a:ln w="28575">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45" name="직선 화살표 연결선 44"/>
            <p:cNvCxnSpPr/>
            <p:nvPr/>
          </p:nvCxnSpPr>
          <p:spPr bwMode="auto">
            <a:xfrm>
              <a:off x="8178800" y="5585271"/>
              <a:ext cx="2499360"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46" name="TextBox 45"/>
            <p:cNvSpPr txBox="1"/>
            <p:nvPr/>
          </p:nvSpPr>
          <p:spPr>
            <a:xfrm>
              <a:off x="10208115" y="5571095"/>
              <a:ext cx="547936" cy="276999"/>
            </a:xfrm>
            <a:prstGeom prst="rect">
              <a:avLst/>
            </a:prstGeom>
            <a:noFill/>
          </p:spPr>
          <p:txBody>
            <a:bodyPr wrap="square" rtlCol="0">
              <a:spAutoFit/>
            </a:bodyPr>
            <a:lstStyle/>
            <a:p>
              <a:pPr algn="r"/>
              <a:r>
                <a:rPr lang="en-US" altLang="ko-KR" sz="1200" dirty="0" smtClean="0">
                  <a:latin typeface="맑은 고딕" panose="020B0503020000020004" pitchFamily="50" charset="-127"/>
                  <a:ea typeface="맑은 고딕" panose="020B0503020000020004" pitchFamily="50" charset="-127"/>
                </a:rPr>
                <a:t>Time</a:t>
              </a:r>
              <a:endParaRPr lang="ko-KR" altLang="en-US" sz="1200" dirty="0">
                <a:latin typeface="맑은 고딕" panose="020B0503020000020004" pitchFamily="50" charset="-127"/>
                <a:ea typeface="맑은 고딕" panose="020B0503020000020004" pitchFamily="50" charset="-127"/>
              </a:endParaRPr>
            </a:p>
          </p:txBody>
        </p:sp>
        <p:cxnSp>
          <p:nvCxnSpPr>
            <p:cNvPr id="49" name="직선 연결선 48"/>
            <p:cNvCxnSpPr/>
            <p:nvPr/>
          </p:nvCxnSpPr>
          <p:spPr>
            <a:xfrm>
              <a:off x="8299450" y="4216400"/>
              <a:ext cx="21336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37" name="그룹 36"/>
          <p:cNvGrpSpPr/>
          <p:nvPr/>
        </p:nvGrpSpPr>
        <p:grpSpPr>
          <a:xfrm>
            <a:off x="2678091" y="4439144"/>
            <a:ext cx="2562316" cy="1707471"/>
            <a:chOff x="2726509" y="4065676"/>
            <a:chExt cx="2562316" cy="1707471"/>
          </a:xfrm>
        </p:grpSpPr>
        <p:cxnSp>
          <p:nvCxnSpPr>
            <p:cNvPr id="38" name="직선 화살표 연결선 37"/>
            <p:cNvCxnSpPr/>
            <p:nvPr/>
          </p:nvCxnSpPr>
          <p:spPr bwMode="auto">
            <a:xfrm>
              <a:off x="2726509" y="5346282"/>
              <a:ext cx="2294662"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39" name="TextBox 38"/>
            <p:cNvSpPr txBox="1"/>
            <p:nvPr/>
          </p:nvSpPr>
          <p:spPr>
            <a:xfrm>
              <a:off x="4450232" y="5330599"/>
              <a:ext cx="838593" cy="400110"/>
            </a:xfrm>
            <a:prstGeom prst="rect">
              <a:avLst/>
            </a:prstGeom>
            <a:noFill/>
          </p:spPr>
          <p:txBody>
            <a:bodyPr wrap="square" rtlCol="0">
              <a:spAutoFit/>
            </a:bodyPr>
            <a:lstStyle/>
            <a:p>
              <a:pPr algn="r"/>
              <a:r>
                <a:rPr lang="en-US" altLang="ko-KR" sz="2000" dirty="0" smtClean="0">
                  <a:latin typeface="맑은 고딕" panose="020B0503020000020004" pitchFamily="50" charset="-127"/>
                  <a:ea typeface="맑은 고딕" panose="020B0503020000020004" pitchFamily="50" charset="-127"/>
                </a:rPr>
                <a:t>Time</a:t>
              </a:r>
              <a:endParaRPr lang="ko-KR" altLang="en-US" sz="2000" dirty="0">
                <a:latin typeface="맑은 고딕" panose="020B0503020000020004" pitchFamily="50" charset="-127"/>
                <a:ea typeface="맑은 고딕" panose="020B0503020000020004" pitchFamily="50" charset="-127"/>
              </a:endParaRPr>
            </a:p>
          </p:txBody>
        </p:sp>
        <p:sp>
          <p:nvSpPr>
            <p:cNvPr id="40" name="자유형 39"/>
            <p:cNvSpPr/>
            <p:nvPr/>
          </p:nvSpPr>
          <p:spPr>
            <a:xfrm>
              <a:off x="3733603" y="4065676"/>
              <a:ext cx="135698" cy="1245806"/>
            </a:xfrm>
            <a:custGeom>
              <a:avLst/>
              <a:gdLst>
                <a:gd name="connsiteX0" fmla="*/ 853 w 364390"/>
                <a:gd name="connsiteY0" fmla="*/ 667743 h 670918"/>
                <a:gd name="connsiteX1" fmla="*/ 2440 w 364390"/>
                <a:gd name="connsiteY1" fmla="*/ 24805 h 670918"/>
                <a:gd name="connsiteX2" fmla="*/ 21490 w 364390"/>
                <a:gd name="connsiteY2" fmla="*/ 123230 h 670918"/>
                <a:gd name="connsiteX3" fmla="*/ 34190 w 364390"/>
                <a:gd name="connsiteY3" fmla="*/ 35918 h 670918"/>
                <a:gd name="connsiteX4" fmla="*/ 54828 w 364390"/>
                <a:gd name="connsiteY4" fmla="*/ 175618 h 670918"/>
                <a:gd name="connsiteX5" fmla="*/ 80228 w 364390"/>
                <a:gd name="connsiteY5" fmla="*/ 153393 h 670918"/>
                <a:gd name="connsiteX6" fmla="*/ 102453 w 364390"/>
                <a:gd name="connsiteY6" fmla="*/ 288330 h 670918"/>
                <a:gd name="connsiteX7" fmla="*/ 118328 w 364390"/>
                <a:gd name="connsiteY7" fmla="*/ 248643 h 670918"/>
                <a:gd name="connsiteX8" fmla="*/ 150078 w 364390"/>
                <a:gd name="connsiteY8" fmla="*/ 424855 h 670918"/>
                <a:gd name="connsiteX9" fmla="*/ 177065 w 364390"/>
                <a:gd name="connsiteY9" fmla="*/ 393105 h 670918"/>
                <a:gd name="connsiteX10" fmla="*/ 221515 w 364390"/>
                <a:gd name="connsiteY10" fmla="*/ 577255 h 670918"/>
                <a:gd name="connsiteX11" fmla="*/ 250090 w 364390"/>
                <a:gd name="connsiteY11" fmla="*/ 513755 h 670918"/>
                <a:gd name="connsiteX12" fmla="*/ 297715 w 364390"/>
                <a:gd name="connsiteY12" fmla="*/ 624880 h 670918"/>
                <a:gd name="connsiteX13" fmla="*/ 364390 w 364390"/>
                <a:gd name="connsiteY13" fmla="*/ 670918 h 670918"/>
                <a:gd name="connsiteX0" fmla="*/ 853 w 349589"/>
                <a:gd name="connsiteY0" fmla="*/ 667743 h 667744"/>
                <a:gd name="connsiteX1" fmla="*/ 2440 w 349589"/>
                <a:gd name="connsiteY1" fmla="*/ 24805 h 667744"/>
                <a:gd name="connsiteX2" fmla="*/ 21490 w 349589"/>
                <a:gd name="connsiteY2" fmla="*/ 123230 h 667744"/>
                <a:gd name="connsiteX3" fmla="*/ 34190 w 349589"/>
                <a:gd name="connsiteY3" fmla="*/ 35918 h 667744"/>
                <a:gd name="connsiteX4" fmla="*/ 54828 w 349589"/>
                <a:gd name="connsiteY4" fmla="*/ 175618 h 667744"/>
                <a:gd name="connsiteX5" fmla="*/ 80228 w 349589"/>
                <a:gd name="connsiteY5" fmla="*/ 153393 h 667744"/>
                <a:gd name="connsiteX6" fmla="*/ 102453 w 349589"/>
                <a:gd name="connsiteY6" fmla="*/ 288330 h 667744"/>
                <a:gd name="connsiteX7" fmla="*/ 118328 w 349589"/>
                <a:gd name="connsiteY7" fmla="*/ 248643 h 667744"/>
                <a:gd name="connsiteX8" fmla="*/ 150078 w 349589"/>
                <a:gd name="connsiteY8" fmla="*/ 424855 h 667744"/>
                <a:gd name="connsiteX9" fmla="*/ 177065 w 349589"/>
                <a:gd name="connsiteY9" fmla="*/ 393105 h 667744"/>
                <a:gd name="connsiteX10" fmla="*/ 221515 w 349589"/>
                <a:gd name="connsiteY10" fmla="*/ 577255 h 667744"/>
                <a:gd name="connsiteX11" fmla="*/ 250090 w 349589"/>
                <a:gd name="connsiteY11" fmla="*/ 513755 h 667744"/>
                <a:gd name="connsiteX12" fmla="*/ 297715 w 349589"/>
                <a:gd name="connsiteY12" fmla="*/ 624880 h 667744"/>
                <a:gd name="connsiteX13" fmla="*/ 349589 w 349589"/>
                <a:gd name="connsiteY13" fmla="*/ 592796 h 66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589" h="667744">
                  <a:moveTo>
                    <a:pt x="853" y="667743"/>
                  </a:moveTo>
                  <a:cubicBezTo>
                    <a:pt x="-73" y="391650"/>
                    <a:pt x="-999" y="115557"/>
                    <a:pt x="2440" y="24805"/>
                  </a:cubicBezTo>
                  <a:cubicBezTo>
                    <a:pt x="5879" y="-65947"/>
                    <a:pt x="16198" y="121378"/>
                    <a:pt x="21490" y="123230"/>
                  </a:cubicBezTo>
                  <a:cubicBezTo>
                    <a:pt x="26782" y="125082"/>
                    <a:pt x="28634" y="27187"/>
                    <a:pt x="34190" y="35918"/>
                  </a:cubicBezTo>
                  <a:cubicBezTo>
                    <a:pt x="39746" y="44649"/>
                    <a:pt x="47155" y="156039"/>
                    <a:pt x="54828" y="175618"/>
                  </a:cubicBezTo>
                  <a:cubicBezTo>
                    <a:pt x="62501" y="195197"/>
                    <a:pt x="72291" y="134608"/>
                    <a:pt x="80228" y="153393"/>
                  </a:cubicBezTo>
                  <a:cubicBezTo>
                    <a:pt x="88165" y="172178"/>
                    <a:pt x="96103" y="272455"/>
                    <a:pt x="102453" y="288330"/>
                  </a:cubicBezTo>
                  <a:cubicBezTo>
                    <a:pt x="108803" y="304205"/>
                    <a:pt x="110391" y="225889"/>
                    <a:pt x="118328" y="248643"/>
                  </a:cubicBezTo>
                  <a:cubicBezTo>
                    <a:pt x="126266" y="271397"/>
                    <a:pt x="140289" y="400778"/>
                    <a:pt x="150078" y="424855"/>
                  </a:cubicBezTo>
                  <a:cubicBezTo>
                    <a:pt x="159867" y="448932"/>
                    <a:pt x="165159" y="367705"/>
                    <a:pt x="177065" y="393105"/>
                  </a:cubicBezTo>
                  <a:cubicBezTo>
                    <a:pt x="188971" y="418505"/>
                    <a:pt x="209344" y="557147"/>
                    <a:pt x="221515" y="577255"/>
                  </a:cubicBezTo>
                  <a:cubicBezTo>
                    <a:pt x="233686" y="597363"/>
                    <a:pt x="237390" y="505818"/>
                    <a:pt x="250090" y="513755"/>
                  </a:cubicBezTo>
                  <a:cubicBezTo>
                    <a:pt x="262790" y="521692"/>
                    <a:pt x="281132" y="611707"/>
                    <a:pt x="297715" y="624880"/>
                  </a:cubicBezTo>
                  <a:cubicBezTo>
                    <a:pt x="314298" y="638054"/>
                    <a:pt x="338477" y="583536"/>
                    <a:pt x="349589" y="592796"/>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nvGrpSpPr>
            <p:cNvPr id="41" name="그룹 40"/>
            <p:cNvGrpSpPr/>
            <p:nvPr/>
          </p:nvGrpSpPr>
          <p:grpSpPr>
            <a:xfrm>
              <a:off x="3868542" y="5205652"/>
              <a:ext cx="354972" cy="126455"/>
              <a:chOff x="3902075" y="5559393"/>
              <a:chExt cx="495300" cy="69882"/>
            </a:xfrm>
          </p:grpSpPr>
          <p:sp>
            <p:nvSpPr>
              <p:cNvPr id="65" name="자유형 64"/>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6" name="자유형 65"/>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sp>
          <p:nvSpPr>
            <p:cNvPr id="42" name="TextBox 41"/>
            <p:cNvSpPr txBox="1"/>
            <p:nvPr/>
          </p:nvSpPr>
          <p:spPr>
            <a:xfrm>
              <a:off x="3227410" y="5311482"/>
              <a:ext cx="1123211" cy="461665"/>
            </a:xfrm>
            <a:prstGeom prst="rect">
              <a:avLst/>
            </a:prstGeom>
            <a:noFill/>
          </p:spPr>
          <p:txBody>
            <a:bodyPr wrap="square" rtlCol="0">
              <a:spAutoFit/>
            </a:bodyPr>
            <a:lstStyle/>
            <a:p>
              <a:pPr algn="ctr"/>
              <a:r>
                <a:rPr lang="en-US" altLang="ko-KR" sz="2400" dirty="0" smtClean="0">
                  <a:solidFill>
                    <a:prstClr val="black"/>
                  </a:solidFill>
                  <a:ea typeface="맑은 고딕" panose="020B0503020000020004" pitchFamily="50" charset="-127"/>
                  <a:cs typeface="Times New Roman" panose="02020603050405020304" pitchFamily="18" charset="0"/>
                </a:rPr>
                <a:t>Echo</a:t>
              </a:r>
              <a:endParaRPr lang="ko-KR" altLang="en-US" sz="2400" dirty="0">
                <a:solidFill>
                  <a:prstClr val="black"/>
                </a:solidFill>
                <a:ea typeface="맑은 고딕" panose="020B0503020000020004" pitchFamily="50" charset="-127"/>
                <a:cs typeface="Times New Roman" panose="02020603050405020304" pitchFamily="18" charset="0"/>
              </a:endParaRPr>
            </a:p>
          </p:txBody>
        </p:sp>
        <p:grpSp>
          <p:nvGrpSpPr>
            <p:cNvPr id="43" name="그룹 42"/>
            <p:cNvGrpSpPr/>
            <p:nvPr/>
          </p:nvGrpSpPr>
          <p:grpSpPr>
            <a:xfrm>
              <a:off x="3293856" y="5205652"/>
              <a:ext cx="439746" cy="126455"/>
              <a:chOff x="3902075" y="5559393"/>
              <a:chExt cx="742948" cy="69882"/>
            </a:xfrm>
          </p:grpSpPr>
          <p:sp>
            <p:nvSpPr>
              <p:cNvPr id="62" name="자유형 61"/>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3" name="자유형 62"/>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4" name="자유형 63"/>
              <p:cNvSpPr/>
              <p:nvPr/>
            </p:nvSpPr>
            <p:spPr>
              <a:xfrm>
                <a:off x="4397373"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grpSp>
          <p:nvGrpSpPr>
            <p:cNvPr id="48" name="그룹 47"/>
            <p:cNvGrpSpPr/>
            <p:nvPr/>
          </p:nvGrpSpPr>
          <p:grpSpPr>
            <a:xfrm>
              <a:off x="2854110" y="5205652"/>
              <a:ext cx="439746" cy="126455"/>
              <a:chOff x="3902075" y="5559393"/>
              <a:chExt cx="742948" cy="69882"/>
            </a:xfrm>
          </p:grpSpPr>
          <p:sp>
            <p:nvSpPr>
              <p:cNvPr id="59" name="자유형 58"/>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0" name="자유형 59"/>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1" name="자유형 60"/>
              <p:cNvSpPr/>
              <p:nvPr/>
            </p:nvSpPr>
            <p:spPr>
              <a:xfrm>
                <a:off x="4397373"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grpSp>
          <p:nvGrpSpPr>
            <p:cNvPr id="50" name="그룹 49"/>
            <p:cNvGrpSpPr/>
            <p:nvPr/>
          </p:nvGrpSpPr>
          <p:grpSpPr>
            <a:xfrm>
              <a:off x="4222642" y="5205651"/>
              <a:ext cx="439746" cy="126455"/>
              <a:chOff x="3902075" y="5559393"/>
              <a:chExt cx="742948" cy="69882"/>
            </a:xfrm>
          </p:grpSpPr>
          <p:sp>
            <p:nvSpPr>
              <p:cNvPr id="56" name="자유형 55"/>
              <p:cNvSpPr/>
              <p:nvPr/>
            </p:nvSpPr>
            <p:spPr>
              <a:xfrm>
                <a:off x="390207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7" name="자유형 56"/>
              <p:cNvSpPr/>
              <p:nvPr/>
            </p:nvSpPr>
            <p:spPr>
              <a:xfrm>
                <a:off x="4149725"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8" name="자유형 57"/>
              <p:cNvSpPr/>
              <p:nvPr/>
            </p:nvSpPr>
            <p:spPr>
              <a:xfrm>
                <a:off x="4397373" y="5559393"/>
                <a:ext cx="247650" cy="69882"/>
              </a:xfrm>
              <a:custGeom>
                <a:avLst/>
                <a:gdLst>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76325 w 1139825"/>
                  <a:gd name="connsiteY16" fmla="*/ 504857 h 562140"/>
                  <a:gd name="connsiteX17" fmla="*/ 1139825 w 1139825"/>
                  <a:gd name="connsiteY17" fmla="*/ 301657 h 562140"/>
                  <a:gd name="connsiteX0" fmla="*/ 0 w 1139825"/>
                  <a:gd name="connsiteY0" fmla="*/ 327057 h 562140"/>
                  <a:gd name="connsiteX1" fmla="*/ 63500 w 1139825"/>
                  <a:gd name="connsiteY1" fmla="*/ 41307 h 562140"/>
                  <a:gd name="connsiteX2" fmla="*/ 133350 w 1139825"/>
                  <a:gd name="connsiteY2" fmla="*/ 552482 h 562140"/>
                  <a:gd name="connsiteX3" fmla="*/ 165100 w 1139825"/>
                  <a:gd name="connsiteY3" fmla="*/ 60357 h 562140"/>
                  <a:gd name="connsiteX4" fmla="*/ 212725 w 1139825"/>
                  <a:gd name="connsiteY4" fmla="*/ 517557 h 562140"/>
                  <a:gd name="connsiteX5" fmla="*/ 263525 w 1139825"/>
                  <a:gd name="connsiteY5" fmla="*/ 38132 h 562140"/>
                  <a:gd name="connsiteX6" fmla="*/ 346075 w 1139825"/>
                  <a:gd name="connsiteY6" fmla="*/ 542957 h 562140"/>
                  <a:gd name="connsiteX7" fmla="*/ 406400 w 1139825"/>
                  <a:gd name="connsiteY7" fmla="*/ 34957 h 562140"/>
                  <a:gd name="connsiteX8" fmla="*/ 441325 w 1139825"/>
                  <a:gd name="connsiteY8" fmla="*/ 492157 h 562140"/>
                  <a:gd name="connsiteX9" fmla="*/ 517525 w 1139825"/>
                  <a:gd name="connsiteY9" fmla="*/ 57182 h 562140"/>
                  <a:gd name="connsiteX10" fmla="*/ 584200 w 1139825"/>
                  <a:gd name="connsiteY10" fmla="*/ 562007 h 562140"/>
                  <a:gd name="connsiteX11" fmla="*/ 628650 w 1139825"/>
                  <a:gd name="connsiteY11" fmla="*/ 32 h 562140"/>
                  <a:gd name="connsiteX12" fmla="*/ 736600 w 1139825"/>
                  <a:gd name="connsiteY12" fmla="*/ 533432 h 562140"/>
                  <a:gd name="connsiteX13" fmla="*/ 809625 w 1139825"/>
                  <a:gd name="connsiteY13" fmla="*/ 66707 h 562140"/>
                  <a:gd name="connsiteX14" fmla="*/ 879475 w 1139825"/>
                  <a:gd name="connsiteY14" fmla="*/ 546132 h 562140"/>
                  <a:gd name="connsiteX15" fmla="*/ 962025 w 1139825"/>
                  <a:gd name="connsiteY15" fmla="*/ 95282 h 562140"/>
                  <a:gd name="connsiteX16" fmla="*/ 1007661 w 1139825"/>
                  <a:gd name="connsiteY16" fmla="*/ 530398 h 562140"/>
                  <a:gd name="connsiteX17" fmla="*/ 1139825 w 1139825"/>
                  <a:gd name="connsiteY17" fmla="*/ 301657 h 562140"/>
                  <a:gd name="connsiteX0" fmla="*/ 0 w 1071161"/>
                  <a:gd name="connsiteY0" fmla="*/ 327057 h 562140"/>
                  <a:gd name="connsiteX1" fmla="*/ 63500 w 1071161"/>
                  <a:gd name="connsiteY1" fmla="*/ 41307 h 562140"/>
                  <a:gd name="connsiteX2" fmla="*/ 133350 w 1071161"/>
                  <a:gd name="connsiteY2" fmla="*/ 552482 h 562140"/>
                  <a:gd name="connsiteX3" fmla="*/ 165100 w 1071161"/>
                  <a:gd name="connsiteY3" fmla="*/ 60357 h 562140"/>
                  <a:gd name="connsiteX4" fmla="*/ 212725 w 1071161"/>
                  <a:gd name="connsiteY4" fmla="*/ 517557 h 562140"/>
                  <a:gd name="connsiteX5" fmla="*/ 263525 w 1071161"/>
                  <a:gd name="connsiteY5" fmla="*/ 38132 h 562140"/>
                  <a:gd name="connsiteX6" fmla="*/ 346075 w 1071161"/>
                  <a:gd name="connsiteY6" fmla="*/ 542957 h 562140"/>
                  <a:gd name="connsiteX7" fmla="*/ 406400 w 1071161"/>
                  <a:gd name="connsiteY7" fmla="*/ 34957 h 562140"/>
                  <a:gd name="connsiteX8" fmla="*/ 441325 w 1071161"/>
                  <a:gd name="connsiteY8" fmla="*/ 492157 h 562140"/>
                  <a:gd name="connsiteX9" fmla="*/ 517525 w 1071161"/>
                  <a:gd name="connsiteY9" fmla="*/ 57182 h 562140"/>
                  <a:gd name="connsiteX10" fmla="*/ 584200 w 1071161"/>
                  <a:gd name="connsiteY10" fmla="*/ 562007 h 562140"/>
                  <a:gd name="connsiteX11" fmla="*/ 628650 w 1071161"/>
                  <a:gd name="connsiteY11" fmla="*/ 32 h 562140"/>
                  <a:gd name="connsiteX12" fmla="*/ 736600 w 1071161"/>
                  <a:gd name="connsiteY12" fmla="*/ 533432 h 562140"/>
                  <a:gd name="connsiteX13" fmla="*/ 809625 w 1071161"/>
                  <a:gd name="connsiteY13" fmla="*/ 66707 h 562140"/>
                  <a:gd name="connsiteX14" fmla="*/ 879475 w 1071161"/>
                  <a:gd name="connsiteY14" fmla="*/ 546132 h 562140"/>
                  <a:gd name="connsiteX15" fmla="*/ 962025 w 1071161"/>
                  <a:gd name="connsiteY15" fmla="*/ 95282 h 562140"/>
                  <a:gd name="connsiteX16" fmla="*/ 1007661 w 1071161"/>
                  <a:gd name="connsiteY16" fmla="*/ 530398 h 562140"/>
                  <a:gd name="connsiteX17" fmla="*/ 1071161 w 1071161"/>
                  <a:gd name="connsiteY17" fmla="*/ 288889 h 56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161" h="562140">
                    <a:moveTo>
                      <a:pt x="0" y="327057"/>
                    </a:moveTo>
                    <a:cubicBezTo>
                      <a:pt x="20637" y="165396"/>
                      <a:pt x="41275" y="3736"/>
                      <a:pt x="63500" y="41307"/>
                    </a:cubicBezTo>
                    <a:cubicBezTo>
                      <a:pt x="85725" y="78878"/>
                      <a:pt x="116417" y="549307"/>
                      <a:pt x="133350" y="552482"/>
                    </a:cubicBezTo>
                    <a:cubicBezTo>
                      <a:pt x="150283" y="555657"/>
                      <a:pt x="151871" y="66178"/>
                      <a:pt x="165100" y="60357"/>
                    </a:cubicBezTo>
                    <a:cubicBezTo>
                      <a:pt x="178329" y="54536"/>
                      <a:pt x="196321" y="521261"/>
                      <a:pt x="212725" y="517557"/>
                    </a:cubicBezTo>
                    <a:cubicBezTo>
                      <a:pt x="229129" y="513853"/>
                      <a:pt x="241300" y="33899"/>
                      <a:pt x="263525" y="38132"/>
                    </a:cubicBezTo>
                    <a:cubicBezTo>
                      <a:pt x="285750" y="42365"/>
                      <a:pt x="322263" y="543486"/>
                      <a:pt x="346075" y="542957"/>
                    </a:cubicBezTo>
                    <a:cubicBezTo>
                      <a:pt x="369887" y="542428"/>
                      <a:pt x="390525" y="43424"/>
                      <a:pt x="406400" y="34957"/>
                    </a:cubicBezTo>
                    <a:cubicBezTo>
                      <a:pt x="422275" y="26490"/>
                      <a:pt x="422804" y="488453"/>
                      <a:pt x="441325" y="492157"/>
                    </a:cubicBezTo>
                    <a:cubicBezTo>
                      <a:pt x="459846" y="495861"/>
                      <a:pt x="493712" y="45540"/>
                      <a:pt x="517525" y="57182"/>
                    </a:cubicBezTo>
                    <a:cubicBezTo>
                      <a:pt x="541338" y="68824"/>
                      <a:pt x="565679" y="571532"/>
                      <a:pt x="584200" y="562007"/>
                    </a:cubicBezTo>
                    <a:cubicBezTo>
                      <a:pt x="602721" y="552482"/>
                      <a:pt x="603250" y="4794"/>
                      <a:pt x="628650" y="32"/>
                    </a:cubicBezTo>
                    <a:cubicBezTo>
                      <a:pt x="654050" y="-4730"/>
                      <a:pt x="706438" y="522320"/>
                      <a:pt x="736600" y="533432"/>
                    </a:cubicBezTo>
                    <a:cubicBezTo>
                      <a:pt x="766762" y="544544"/>
                      <a:pt x="785812" y="64590"/>
                      <a:pt x="809625" y="66707"/>
                    </a:cubicBezTo>
                    <a:cubicBezTo>
                      <a:pt x="833438" y="68824"/>
                      <a:pt x="854075" y="541370"/>
                      <a:pt x="879475" y="546132"/>
                    </a:cubicBezTo>
                    <a:cubicBezTo>
                      <a:pt x="904875" y="550894"/>
                      <a:pt x="940661" y="97904"/>
                      <a:pt x="962025" y="95282"/>
                    </a:cubicBezTo>
                    <a:cubicBezTo>
                      <a:pt x="983389" y="92660"/>
                      <a:pt x="989472" y="498130"/>
                      <a:pt x="1007661" y="530398"/>
                    </a:cubicBezTo>
                    <a:cubicBezTo>
                      <a:pt x="1025850" y="562666"/>
                      <a:pt x="1054227" y="407687"/>
                      <a:pt x="1071161" y="288889"/>
                    </a:cubicBezTo>
                  </a:path>
                </a:pathLst>
              </a:custGeom>
              <a:noFill/>
              <a:ln w="12700" cap="flat" cmpd="sng" algn="ctr">
                <a:solidFill>
                  <a:sysClr val="window" lastClr="FFFFFF">
                    <a:lumMod val="6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cxnSp>
          <p:nvCxnSpPr>
            <p:cNvPr id="51" name="직선 연결선 50"/>
            <p:cNvCxnSpPr/>
            <p:nvPr/>
          </p:nvCxnSpPr>
          <p:spPr>
            <a:xfrm>
              <a:off x="2829463" y="4679456"/>
              <a:ext cx="1808278" cy="0"/>
            </a:xfrm>
            <a:prstGeom prst="line">
              <a:avLst/>
            </a:prstGeom>
            <a:ln w="28575">
              <a:solidFill>
                <a:srgbClr val="0070C0"/>
              </a:solidFill>
              <a:prstDash val="lgDash"/>
            </a:ln>
          </p:spPr>
          <p:style>
            <a:lnRef idx="1">
              <a:schemeClr val="accent1"/>
            </a:lnRef>
            <a:fillRef idx="0">
              <a:schemeClr val="accent1"/>
            </a:fillRef>
            <a:effectRef idx="0">
              <a:schemeClr val="accent1"/>
            </a:effectRef>
            <a:fontRef idx="minor">
              <a:schemeClr val="tx1"/>
            </a:fontRef>
          </p:style>
        </p:cxnSp>
      </p:grpSp>
      <p:grpSp>
        <p:nvGrpSpPr>
          <p:cNvPr id="67" name="그룹 66"/>
          <p:cNvGrpSpPr/>
          <p:nvPr/>
        </p:nvGrpSpPr>
        <p:grpSpPr>
          <a:xfrm>
            <a:off x="349901" y="5049523"/>
            <a:ext cx="1869219" cy="1158372"/>
            <a:chOff x="976961" y="4676055"/>
            <a:chExt cx="1389117" cy="1158372"/>
          </a:xfrm>
        </p:grpSpPr>
        <p:sp>
          <p:nvSpPr>
            <p:cNvPr id="68" name="설명선 1(테두리 없음) 67"/>
            <p:cNvSpPr/>
            <p:nvPr/>
          </p:nvSpPr>
          <p:spPr>
            <a:xfrm>
              <a:off x="1333849" y="5396277"/>
              <a:ext cx="1032229" cy="438150"/>
            </a:xfrm>
            <a:prstGeom prst="callout1">
              <a:avLst>
                <a:gd name="adj1" fmla="val 42808"/>
                <a:gd name="adj2" fmla="val 79769"/>
                <a:gd name="adj3" fmla="val -28370"/>
                <a:gd name="adj4" fmla="val 14305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solidFill>
                    <a:schemeClr val="tx1"/>
                  </a:solidFill>
                </a:rPr>
                <a:t>Noise Fluctuation</a:t>
              </a:r>
              <a:endParaRPr lang="ko-KR" altLang="en-US" sz="2000" dirty="0">
                <a:solidFill>
                  <a:schemeClr val="tx1"/>
                </a:solidFill>
              </a:endParaRPr>
            </a:p>
          </p:txBody>
        </p:sp>
        <p:sp>
          <p:nvSpPr>
            <p:cNvPr id="69" name="설명선 1(테두리 없음) 68"/>
            <p:cNvSpPr/>
            <p:nvPr/>
          </p:nvSpPr>
          <p:spPr>
            <a:xfrm>
              <a:off x="976961" y="4676055"/>
              <a:ext cx="1032229" cy="438150"/>
            </a:xfrm>
            <a:prstGeom prst="callout1">
              <a:avLst>
                <a:gd name="adj1" fmla="val 51359"/>
                <a:gd name="adj2" fmla="val 94094"/>
                <a:gd name="adj3" fmla="val 2935"/>
                <a:gd name="adj4" fmla="val 17435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dirty="0" smtClean="0">
                  <a:solidFill>
                    <a:schemeClr val="tx1"/>
                  </a:solidFill>
                </a:rPr>
                <a:t>Detection Threshold</a:t>
              </a:r>
              <a:endParaRPr lang="ko-KR" altLang="en-US" sz="2000" dirty="0">
                <a:solidFill>
                  <a:schemeClr val="tx1"/>
                </a:solidFill>
              </a:endParaRPr>
            </a:p>
          </p:txBody>
        </p:sp>
      </p:grpSp>
    </p:spTree>
    <p:extLst>
      <p:ext uri="{BB962C8B-B14F-4D97-AF65-F5344CB8AC3E}">
        <p14:creationId xmlns:p14="http://schemas.microsoft.com/office/powerpoint/2010/main" val="4140413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idar_blinding">
            <a:hlinkClick r:id="" action="ppaction://media"/>
          </p:cNvPr>
          <p:cNvPicPr>
            <a:picLocks noChangeAspect="1"/>
          </p:cNvPicPr>
          <p:nvPr>
            <a:videoFile r:link="rId1"/>
            <p:extLst>
              <p:ext uri="{DAA4B4D4-6D71-4841-9C94-3DE7FCFB9230}">
                <p14:media xmlns:p14="http://schemas.microsoft.com/office/powerpoint/2010/main" r:embed="rId2">
                  <p14:trim st="3446" end="10464"/>
                </p14:media>
              </p:ext>
            </p:extLst>
          </p:nvPr>
        </p:nvPicPr>
        <p:blipFill>
          <a:blip r:embed="rId5"/>
          <a:stretch>
            <a:fillRect/>
          </a:stretch>
        </p:blipFill>
        <p:spPr>
          <a:xfrm>
            <a:off x="1311345" y="89469"/>
            <a:ext cx="9478575" cy="6411978"/>
          </a:xfrm>
          <a:prstGeom prst="rect">
            <a:avLst/>
          </a:prstGeom>
        </p:spPr>
      </p:pic>
    </p:spTree>
    <p:extLst>
      <p:ext uri="{BB962C8B-B14F-4D97-AF65-F5344CB8AC3E}">
        <p14:creationId xmlns:p14="http://schemas.microsoft.com/office/powerpoint/2010/main" val="448902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Saturation Attack</a:t>
            </a:r>
            <a:endParaRPr lang="ko-KR" altLang="en-US" dirty="0"/>
          </a:p>
        </p:txBody>
      </p:sp>
      <p:sp>
        <p:nvSpPr>
          <p:cNvPr id="3" name="내용 개체 틀 2"/>
          <p:cNvSpPr>
            <a:spLocks noGrp="1"/>
          </p:cNvSpPr>
          <p:nvPr>
            <p:ph idx="1"/>
          </p:nvPr>
        </p:nvSpPr>
        <p:spPr/>
        <p:txBody>
          <a:bodyPr/>
          <a:lstStyle/>
          <a:p>
            <a:r>
              <a:rPr lang="en-US" altLang="ko-KR" dirty="0">
                <a:sym typeface="Wingdings" panose="05000000000000000000" pitchFamily="2" charset="2"/>
              </a:rPr>
              <a:t>Adverse effect of curved reception glass</a:t>
            </a:r>
          </a:p>
          <a:p>
            <a:pPr lvl="1"/>
            <a:r>
              <a:rPr lang="en-US" altLang="ko-KR" dirty="0">
                <a:sym typeface="Wingdings" panose="05000000000000000000" pitchFamily="2" charset="2"/>
              </a:rPr>
              <a:t>Obliquely illuminating VLP-16 </a:t>
            </a:r>
            <a:r>
              <a:rPr lang="en-US" altLang="ko-KR" dirty="0" smtClean="0">
                <a:sym typeface="Wingdings" panose="05000000000000000000" pitchFamily="2" charset="2"/>
              </a:rPr>
              <a:t/>
            </a:r>
            <a:br>
              <a:rPr lang="en-US" altLang="ko-KR" dirty="0" smtClean="0">
                <a:sym typeface="Wingdings" panose="05000000000000000000" pitchFamily="2" charset="2"/>
              </a:rPr>
            </a:br>
            <a:r>
              <a:rPr lang="en-US" altLang="ko-KR" dirty="0" smtClean="0">
                <a:sym typeface="Wingdings" panose="05000000000000000000" pitchFamily="2" charset="2"/>
              </a:rPr>
              <a:t> </a:t>
            </a:r>
            <a:r>
              <a:rPr lang="en-US" altLang="ko-KR" dirty="0">
                <a:sym typeface="Wingdings" panose="05000000000000000000" pitchFamily="2" charset="2"/>
              </a:rPr>
              <a:t>fake dots not in the direction of the attacking light</a:t>
            </a:r>
          </a:p>
          <a:p>
            <a:pPr lvl="1"/>
            <a:endParaRPr lang="en-US" altLang="ko-KR" dirty="0">
              <a:sym typeface="Wingdings" panose="05000000000000000000" pitchFamily="2" charset="2"/>
            </a:endParaRPr>
          </a:p>
          <a:p>
            <a:endParaRPr lang="ko-KR" altLang="en-US" dirty="0"/>
          </a:p>
        </p:txBody>
      </p:sp>
      <p:grpSp>
        <p:nvGrpSpPr>
          <p:cNvPr id="11" name="그룹 10"/>
          <p:cNvGrpSpPr/>
          <p:nvPr/>
        </p:nvGrpSpPr>
        <p:grpSpPr>
          <a:xfrm>
            <a:off x="7913239" y="2930048"/>
            <a:ext cx="4175164" cy="2942497"/>
            <a:chOff x="8316932" y="3304664"/>
            <a:chExt cx="3615261" cy="2672483"/>
          </a:xfrm>
        </p:grpSpPr>
        <p:sp>
          <p:nvSpPr>
            <p:cNvPr id="5" name="타원 4"/>
            <p:cNvSpPr/>
            <p:nvPr/>
          </p:nvSpPr>
          <p:spPr>
            <a:xfrm>
              <a:off x="9171047" y="4968275"/>
              <a:ext cx="612932" cy="653637"/>
            </a:xfrm>
            <a:prstGeom prst="ellipse">
              <a:avLst/>
            </a:prstGeom>
            <a:solidFill>
              <a:srgbClr val="E7E6E6">
                <a:lumMod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nvGrpSpPr>
            <p:cNvPr id="19" name="그룹 18"/>
            <p:cNvGrpSpPr/>
            <p:nvPr/>
          </p:nvGrpSpPr>
          <p:grpSpPr>
            <a:xfrm>
              <a:off x="10488860" y="5639335"/>
              <a:ext cx="316775" cy="337812"/>
              <a:chOff x="7878536" y="3200004"/>
              <a:chExt cx="565944" cy="565944"/>
            </a:xfrm>
          </p:grpSpPr>
          <p:cxnSp>
            <p:nvCxnSpPr>
              <p:cNvPr id="70" name="직선 연결선 69"/>
              <p:cNvCxnSpPr/>
              <p:nvPr/>
            </p:nvCxnSpPr>
            <p:spPr>
              <a:xfrm flipH="1" flipV="1">
                <a:off x="7961417" y="3282885"/>
                <a:ext cx="400182" cy="400182"/>
              </a:xfrm>
              <a:prstGeom prst="line">
                <a:avLst/>
              </a:prstGeom>
              <a:noFill/>
              <a:ln w="6350" cap="flat" cmpd="sng" algn="ctr">
                <a:solidFill>
                  <a:sysClr val="windowText" lastClr="000000"/>
                </a:solidFill>
                <a:prstDash val="solid"/>
                <a:miter lim="800000"/>
              </a:ln>
              <a:effectLst/>
            </p:spPr>
          </p:cxnSp>
          <p:sp>
            <p:nvSpPr>
              <p:cNvPr id="71" name="타원 70"/>
              <p:cNvSpPr/>
              <p:nvPr/>
            </p:nvSpPr>
            <p:spPr>
              <a:xfrm>
                <a:off x="8098787" y="3428365"/>
                <a:ext cx="121925" cy="121925"/>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cxnSp>
            <p:nvCxnSpPr>
              <p:cNvPr id="72" name="직선 연결선 71"/>
              <p:cNvCxnSpPr/>
              <p:nvPr/>
            </p:nvCxnSpPr>
            <p:spPr>
              <a:xfrm flipV="1">
                <a:off x="7961417" y="3282885"/>
                <a:ext cx="400182" cy="400182"/>
              </a:xfrm>
              <a:prstGeom prst="line">
                <a:avLst/>
              </a:prstGeom>
              <a:noFill/>
              <a:ln w="6350" cap="flat" cmpd="sng" algn="ctr">
                <a:solidFill>
                  <a:sysClr val="windowText" lastClr="000000"/>
                </a:solidFill>
                <a:prstDash val="solid"/>
                <a:miter lim="800000"/>
              </a:ln>
              <a:effectLst/>
            </p:spPr>
          </p:cxnSp>
          <p:cxnSp>
            <p:nvCxnSpPr>
              <p:cNvPr id="73" name="직선 연결선 72"/>
              <p:cNvCxnSpPr/>
              <p:nvPr/>
            </p:nvCxnSpPr>
            <p:spPr>
              <a:xfrm flipV="1">
                <a:off x="8161508" y="3200004"/>
                <a:ext cx="0" cy="565944"/>
              </a:xfrm>
              <a:prstGeom prst="line">
                <a:avLst/>
              </a:prstGeom>
              <a:noFill/>
              <a:ln w="6350" cap="flat" cmpd="sng" algn="ctr">
                <a:solidFill>
                  <a:sysClr val="windowText" lastClr="000000"/>
                </a:solidFill>
                <a:prstDash val="solid"/>
                <a:miter lim="800000"/>
              </a:ln>
              <a:effectLst/>
            </p:spPr>
          </p:cxnSp>
          <p:cxnSp>
            <p:nvCxnSpPr>
              <p:cNvPr id="74" name="직선 연결선 73"/>
              <p:cNvCxnSpPr/>
              <p:nvPr/>
            </p:nvCxnSpPr>
            <p:spPr>
              <a:xfrm flipH="1">
                <a:off x="7878536" y="3489328"/>
                <a:ext cx="565944" cy="0"/>
              </a:xfrm>
              <a:prstGeom prst="line">
                <a:avLst/>
              </a:prstGeom>
              <a:noFill/>
              <a:ln w="6350" cap="flat" cmpd="sng" algn="ctr">
                <a:solidFill>
                  <a:sysClr val="windowText" lastClr="000000"/>
                </a:solidFill>
                <a:prstDash val="solid"/>
                <a:miter lim="800000"/>
              </a:ln>
              <a:effectLst/>
            </p:spPr>
          </p:cxnSp>
          <p:cxnSp>
            <p:nvCxnSpPr>
              <p:cNvPr id="75" name="직선 연결선 74"/>
              <p:cNvCxnSpPr/>
              <p:nvPr/>
            </p:nvCxnSpPr>
            <p:spPr>
              <a:xfrm flipH="1" flipV="1">
                <a:off x="8074896" y="3286596"/>
                <a:ext cx="172883" cy="408698"/>
              </a:xfrm>
              <a:prstGeom prst="line">
                <a:avLst/>
              </a:prstGeom>
              <a:noFill/>
              <a:ln w="6350" cap="flat" cmpd="sng" algn="ctr">
                <a:solidFill>
                  <a:sysClr val="windowText" lastClr="000000"/>
                </a:solidFill>
                <a:prstDash val="solid"/>
                <a:miter lim="800000"/>
              </a:ln>
              <a:effectLst/>
            </p:spPr>
          </p:cxnSp>
          <p:cxnSp>
            <p:nvCxnSpPr>
              <p:cNvPr id="76" name="직선 연결선 75"/>
              <p:cNvCxnSpPr/>
              <p:nvPr/>
            </p:nvCxnSpPr>
            <p:spPr>
              <a:xfrm flipV="1">
                <a:off x="8076327" y="3286476"/>
                <a:ext cx="172178" cy="405690"/>
              </a:xfrm>
              <a:prstGeom prst="line">
                <a:avLst/>
              </a:prstGeom>
              <a:noFill/>
              <a:ln w="6350" cap="flat" cmpd="sng" algn="ctr">
                <a:solidFill>
                  <a:sysClr val="windowText" lastClr="000000"/>
                </a:solidFill>
                <a:prstDash val="solid"/>
                <a:miter lim="800000"/>
              </a:ln>
              <a:effectLst/>
            </p:spPr>
          </p:cxnSp>
          <p:cxnSp>
            <p:nvCxnSpPr>
              <p:cNvPr id="77" name="직선 연결선 76"/>
              <p:cNvCxnSpPr/>
              <p:nvPr/>
            </p:nvCxnSpPr>
            <p:spPr>
              <a:xfrm flipH="1" flipV="1">
                <a:off x="7928721" y="3401081"/>
                <a:ext cx="462058" cy="178144"/>
              </a:xfrm>
              <a:prstGeom prst="line">
                <a:avLst/>
              </a:prstGeom>
              <a:noFill/>
              <a:ln w="6350" cap="flat" cmpd="sng" algn="ctr">
                <a:solidFill>
                  <a:sysClr val="windowText" lastClr="000000"/>
                </a:solidFill>
                <a:prstDash val="solid"/>
                <a:miter lim="800000"/>
              </a:ln>
              <a:effectLst/>
            </p:spPr>
          </p:cxnSp>
          <p:cxnSp>
            <p:nvCxnSpPr>
              <p:cNvPr id="78" name="직선 연결선 77"/>
              <p:cNvCxnSpPr/>
              <p:nvPr/>
            </p:nvCxnSpPr>
            <p:spPr>
              <a:xfrm flipV="1">
                <a:off x="7958695" y="3403295"/>
                <a:ext cx="405990" cy="172053"/>
              </a:xfrm>
              <a:prstGeom prst="line">
                <a:avLst/>
              </a:prstGeom>
              <a:noFill/>
              <a:ln w="6350" cap="flat" cmpd="sng" algn="ctr">
                <a:solidFill>
                  <a:sysClr val="windowText" lastClr="000000"/>
                </a:solidFill>
                <a:prstDash val="solid"/>
                <a:miter lim="800000"/>
              </a:ln>
              <a:effectLst/>
            </p:spPr>
          </p:cxnSp>
        </p:grpSp>
        <p:sp>
          <p:nvSpPr>
            <p:cNvPr id="20" name="TextBox 19"/>
            <p:cNvSpPr txBox="1"/>
            <p:nvPr/>
          </p:nvSpPr>
          <p:spPr>
            <a:xfrm>
              <a:off x="8695786" y="5057747"/>
              <a:ext cx="1597800" cy="642928"/>
            </a:xfrm>
            <a:prstGeom prst="rect">
              <a:avLst/>
            </a:prstGeom>
            <a:noFill/>
          </p:spPr>
          <p:txBody>
            <a:bodyPr wrap="square" rtlCol="0">
              <a:spAutoFit/>
            </a:bodyPr>
            <a:lstStyle/>
            <a:p>
              <a:pPr algn="ctr"/>
              <a:r>
                <a:rPr lang="en-US" altLang="ko-KR" sz="2000" dirty="0" smtClean="0">
                  <a:solidFill>
                    <a:prstClr val="black"/>
                  </a:solidFill>
                  <a:ea typeface="맑은 고딕" panose="020B0503020000020004" pitchFamily="50" charset="-127"/>
                  <a:cs typeface="Times New Roman" panose="02020603050405020304" pitchFamily="18" charset="0"/>
                </a:rPr>
                <a:t>Lidar </a:t>
              </a:r>
              <a:br>
                <a:rPr lang="en-US" altLang="ko-KR" sz="2000" dirty="0" smtClean="0">
                  <a:solidFill>
                    <a:prstClr val="black"/>
                  </a:solidFill>
                  <a:ea typeface="맑은 고딕" panose="020B0503020000020004" pitchFamily="50" charset="-127"/>
                  <a:cs typeface="Times New Roman" panose="02020603050405020304" pitchFamily="18" charset="0"/>
                </a:rPr>
              </a:br>
              <a:r>
                <a:rPr lang="en-US" altLang="ko-KR" sz="2000" dirty="0" smtClean="0">
                  <a:solidFill>
                    <a:prstClr val="black"/>
                  </a:solidFill>
                  <a:ea typeface="맑은 고딕" panose="020B0503020000020004" pitchFamily="50" charset="-127"/>
                  <a:cs typeface="Times New Roman" panose="02020603050405020304" pitchFamily="18" charset="0"/>
                </a:rPr>
                <a:t>inner </a:t>
              </a:r>
              <a:r>
                <a:rPr lang="en-US" altLang="ko-KR" sz="2000" dirty="0">
                  <a:solidFill>
                    <a:prstClr val="black"/>
                  </a:solidFill>
                  <a:ea typeface="맑은 고딕" panose="020B0503020000020004" pitchFamily="50" charset="-127"/>
                  <a:cs typeface="Times New Roman" panose="02020603050405020304" pitchFamily="18" charset="0"/>
                </a:rPr>
                <a:t>s</a:t>
              </a:r>
              <a:r>
                <a:rPr lang="en-US" altLang="ko-KR" sz="2000" dirty="0" smtClean="0">
                  <a:solidFill>
                    <a:prstClr val="black"/>
                  </a:solidFill>
                  <a:ea typeface="맑은 고딕" panose="020B0503020000020004" pitchFamily="50" charset="-127"/>
                  <a:cs typeface="Times New Roman" panose="02020603050405020304" pitchFamily="18" charset="0"/>
                </a:rPr>
                <a:t>tructure</a:t>
              </a:r>
              <a:endParaRPr lang="ko-KR" altLang="en-US" sz="2000" dirty="0">
                <a:solidFill>
                  <a:prstClr val="black"/>
                </a:solidFill>
                <a:ea typeface="맑은 고딕" panose="020B0503020000020004" pitchFamily="50" charset="-127"/>
                <a:cs typeface="Times New Roman" panose="02020603050405020304" pitchFamily="18" charset="0"/>
              </a:endParaRPr>
            </a:p>
          </p:txBody>
        </p:sp>
        <p:sp>
          <p:nvSpPr>
            <p:cNvPr id="21" name="TextBox 20"/>
            <p:cNvSpPr txBox="1"/>
            <p:nvPr/>
          </p:nvSpPr>
          <p:spPr>
            <a:xfrm>
              <a:off x="10568538" y="5056920"/>
              <a:ext cx="1363655" cy="604786"/>
            </a:xfrm>
            <a:prstGeom prst="rect">
              <a:avLst/>
            </a:prstGeom>
            <a:noFill/>
          </p:spPr>
          <p:txBody>
            <a:bodyPr wrap="square" rtlCol="0">
              <a:spAutoFit/>
            </a:bodyPr>
            <a:lstStyle/>
            <a:p>
              <a:r>
                <a:rPr lang="en-US" altLang="ko-KR" sz="2000" dirty="0" smtClean="0">
                  <a:solidFill>
                    <a:prstClr val="black"/>
                  </a:solidFill>
                  <a:ea typeface="맑은 고딕" panose="020B0503020000020004" pitchFamily="50" charset="-127"/>
                  <a:cs typeface="Times New Roman" panose="02020603050405020304" pitchFamily="18" charset="0"/>
                </a:rPr>
                <a:t>Attacking light </a:t>
              </a:r>
              <a:r>
                <a:rPr lang="en-US" altLang="ko-KR" sz="2000" dirty="0">
                  <a:solidFill>
                    <a:prstClr val="black"/>
                  </a:solidFill>
                  <a:ea typeface="맑은 고딕" panose="020B0503020000020004" pitchFamily="50" charset="-127"/>
                  <a:cs typeface="Times New Roman" panose="02020603050405020304" pitchFamily="18" charset="0"/>
                </a:rPr>
                <a:t>s</a:t>
              </a:r>
              <a:r>
                <a:rPr lang="en-US" altLang="ko-KR" sz="2000" dirty="0" smtClean="0">
                  <a:solidFill>
                    <a:prstClr val="black"/>
                  </a:solidFill>
                  <a:ea typeface="맑은 고딕" panose="020B0503020000020004" pitchFamily="50" charset="-127"/>
                  <a:cs typeface="Times New Roman" panose="02020603050405020304" pitchFamily="18" charset="0"/>
                </a:rPr>
                <a:t>ource</a:t>
              </a:r>
              <a:endParaRPr lang="ko-KR" altLang="en-US" sz="2000" dirty="0">
                <a:solidFill>
                  <a:prstClr val="black"/>
                </a:solidFill>
                <a:ea typeface="맑은 고딕" panose="020B0503020000020004" pitchFamily="50" charset="-127"/>
                <a:cs typeface="Times New Roman" panose="02020603050405020304" pitchFamily="18" charset="0"/>
              </a:endParaRPr>
            </a:p>
          </p:txBody>
        </p:sp>
        <p:sp>
          <p:nvSpPr>
            <p:cNvPr id="22" name="TextBox 21"/>
            <p:cNvSpPr txBox="1"/>
            <p:nvPr/>
          </p:nvSpPr>
          <p:spPr>
            <a:xfrm>
              <a:off x="9838967" y="4328033"/>
              <a:ext cx="1614592" cy="604786"/>
            </a:xfrm>
            <a:prstGeom prst="rect">
              <a:avLst/>
            </a:prstGeom>
            <a:noFill/>
          </p:spPr>
          <p:txBody>
            <a:bodyPr wrap="square" rtlCol="0">
              <a:spAutoFit/>
            </a:bodyPr>
            <a:lstStyle/>
            <a:p>
              <a:r>
                <a:rPr lang="en-US" altLang="ko-KR" sz="2000" dirty="0" smtClean="0">
                  <a:solidFill>
                    <a:prstClr val="black"/>
                  </a:solidFill>
                  <a:ea typeface="맑은 고딕" panose="020B0503020000020004" pitchFamily="50" charset="-127"/>
                  <a:cs typeface="Times New Roman" panose="02020603050405020304" pitchFamily="18" charset="0"/>
                </a:rPr>
                <a:t>Curved reception glass</a:t>
              </a:r>
              <a:endParaRPr lang="ko-KR" altLang="en-US" sz="2000" dirty="0">
                <a:solidFill>
                  <a:prstClr val="black"/>
                </a:solidFill>
                <a:ea typeface="맑은 고딕" panose="020B0503020000020004" pitchFamily="50" charset="-127"/>
                <a:cs typeface="Times New Roman" panose="02020603050405020304" pitchFamily="18" charset="0"/>
              </a:endParaRPr>
            </a:p>
          </p:txBody>
        </p:sp>
        <p:cxnSp>
          <p:nvCxnSpPr>
            <p:cNvPr id="23" name="직선 연결선 22"/>
            <p:cNvCxnSpPr>
              <a:endCxn id="5" idx="1"/>
            </p:cNvCxnSpPr>
            <p:nvPr/>
          </p:nvCxnSpPr>
          <p:spPr>
            <a:xfrm>
              <a:off x="9113040" y="4740766"/>
              <a:ext cx="147769" cy="323232"/>
            </a:xfrm>
            <a:prstGeom prst="line">
              <a:avLst/>
            </a:prstGeom>
            <a:noFill/>
            <a:ln w="28575" cap="flat" cmpd="sng" algn="ctr">
              <a:solidFill>
                <a:sysClr val="windowText" lastClr="000000"/>
              </a:solidFill>
              <a:prstDash val="solid"/>
              <a:miter lim="800000"/>
              <a:tailEnd type="stealth" w="lg" len="lg"/>
            </a:ln>
            <a:effectLst/>
          </p:spPr>
        </p:cxnSp>
        <p:cxnSp>
          <p:nvCxnSpPr>
            <p:cNvPr id="24" name="직선 연결선 23"/>
            <p:cNvCxnSpPr/>
            <p:nvPr/>
          </p:nvCxnSpPr>
          <p:spPr>
            <a:xfrm>
              <a:off x="8553774" y="3499201"/>
              <a:ext cx="547267" cy="1211201"/>
            </a:xfrm>
            <a:prstGeom prst="line">
              <a:avLst/>
            </a:prstGeom>
            <a:noFill/>
            <a:ln w="28575" cap="flat" cmpd="sng" algn="ctr">
              <a:solidFill>
                <a:sysClr val="window" lastClr="FFFFFF">
                  <a:lumMod val="75000"/>
                </a:sysClr>
              </a:solidFill>
              <a:prstDash val="dash"/>
              <a:miter lim="800000"/>
              <a:tailEnd type="none" w="lg" len="lg"/>
            </a:ln>
            <a:effectLst/>
          </p:spPr>
        </p:cxnSp>
        <p:grpSp>
          <p:nvGrpSpPr>
            <p:cNvPr id="25" name="그룹 24"/>
            <p:cNvGrpSpPr/>
            <p:nvPr/>
          </p:nvGrpSpPr>
          <p:grpSpPr>
            <a:xfrm>
              <a:off x="8387617" y="3304664"/>
              <a:ext cx="316775" cy="337812"/>
              <a:chOff x="7878536" y="3200004"/>
              <a:chExt cx="565944" cy="565944"/>
            </a:xfrm>
            <a:solidFill>
              <a:sysClr val="window" lastClr="FFFFFF">
                <a:lumMod val="75000"/>
              </a:sysClr>
            </a:solidFill>
          </p:grpSpPr>
          <p:cxnSp>
            <p:nvCxnSpPr>
              <p:cNvPr id="61" name="직선 연결선 60"/>
              <p:cNvCxnSpPr/>
              <p:nvPr/>
            </p:nvCxnSpPr>
            <p:spPr>
              <a:xfrm flipH="1" flipV="1">
                <a:off x="7961417" y="3282885"/>
                <a:ext cx="400182" cy="400182"/>
              </a:xfrm>
              <a:prstGeom prst="line">
                <a:avLst/>
              </a:prstGeom>
              <a:grpFill/>
              <a:ln w="6350" cap="flat" cmpd="sng" algn="ctr">
                <a:solidFill>
                  <a:sysClr val="window" lastClr="FFFFFF">
                    <a:lumMod val="75000"/>
                  </a:sysClr>
                </a:solidFill>
                <a:prstDash val="solid"/>
                <a:miter lim="800000"/>
              </a:ln>
              <a:effectLst/>
            </p:spPr>
          </p:cxnSp>
          <p:sp>
            <p:nvSpPr>
              <p:cNvPr id="62" name="타원 61"/>
              <p:cNvSpPr/>
              <p:nvPr/>
            </p:nvSpPr>
            <p:spPr>
              <a:xfrm>
                <a:off x="8098787" y="3428365"/>
                <a:ext cx="121925" cy="121925"/>
              </a:xfrm>
              <a:prstGeom prst="ellipse">
                <a:avLst/>
              </a:prstGeom>
              <a:grpFill/>
              <a:ln w="127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cxnSp>
            <p:nvCxnSpPr>
              <p:cNvPr id="63" name="직선 연결선 62"/>
              <p:cNvCxnSpPr/>
              <p:nvPr/>
            </p:nvCxnSpPr>
            <p:spPr>
              <a:xfrm flipV="1">
                <a:off x="7961417" y="3282885"/>
                <a:ext cx="400182" cy="400182"/>
              </a:xfrm>
              <a:prstGeom prst="line">
                <a:avLst/>
              </a:prstGeom>
              <a:grpFill/>
              <a:ln w="6350" cap="flat" cmpd="sng" algn="ctr">
                <a:solidFill>
                  <a:sysClr val="window" lastClr="FFFFFF">
                    <a:lumMod val="75000"/>
                  </a:sysClr>
                </a:solidFill>
                <a:prstDash val="solid"/>
                <a:miter lim="800000"/>
              </a:ln>
              <a:effectLst/>
            </p:spPr>
          </p:cxnSp>
          <p:cxnSp>
            <p:nvCxnSpPr>
              <p:cNvPr id="64" name="직선 연결선 63"/>
              <p:cNvCxnSpPr/>
              <p:nvPr/>
            </p:nvCxnSpPr>
            <p:spPr>
              <a:xfrm flipV="1">
                <a:off x="8161508" y="3200004"/>
                <a:ext cx="0" cy="565944"/>
              </a:xfrm>
              <a:prstGeom prst="line">
                <a:avLst/>
              </a:prstGeom>
              <a:grpFill/>
              <a:ln w="6350" cap="flat" cmpd="sng" algn="ctr">
                <a:solidFill>
                  <a:sysClr val="window" lastClr="FFFFFF">
                    <a:lumMod val="75000"/>
                  </a:sysClr>
                </a:solidFill>
                <a:prstDash val="solid"/>
                <a:miter lim="800000"/>
              </a:ln>
              <a:effectLst/>
            </p:spPr>
          </p:cxnSp>
          <p:cxnSp>
            <p:nvCxnSpPr>
              <p:cNvPr id="65" name="직선 연결선 64"/>
              <p:cNvCxnSpPr/>
              <p:nvPr/>
            </p:nvCxnSpPr>
            <p:spPr>
              <a:xfrm flipH="1">
                <a:off x="7878536" y="3489328"/>
                <a:ext cx="565944" cy="0"/>
              </a:xfrm>
              <a:prstGeom prst="line">
                <a:avLst/>
              </a:prstGeom>
              <a:grpFill/>
              <a:ln w="6350" cap="flat" cmpd="sng" algn="ctr">
                <a:solidFill>
                  <a:sysClr val="window" lastClr="FFFFFF">
                    <a:lumMod val="75000"/>
                  </a:sysClr>
                </a:solidFill>
                <a:prstDash val="solid"/>
                <a:miter lim="800000"/>
              </a:ln>
              <a:effectLst/>
            </p:spPr>
          </p:cxnSp>
          <p:cxnSp>
            <p:nvCxnSpPr>
              <p:cNvPr id="66" name="직선 연결선 65"/>
              <p:cNvCxnSpPr/>
              <p:nvPr/>
            </p:nvCxnSpPr>
            <p:spPr>
              <a:xfrm flipH="1" flipV="1">
                <a:off x="8074896" y="3286596"/>
                <a:ext cx="172883" cy="408698"/>
              </a:xfrm>
              <a:prstGeom prst="line">
                <a:avLst/>
              </a:prstGeom>
              <a:grpFill/>
              <a:ln w="6350" cap="flat" cmpd="sng" algn="ctr">
                <a:solidFill>
                  <a:sysClr val="window" lastClr="FFFFFF">
                    <a:lumMod val="75000"/>
                  </a:sysClr>
                </a:solidFill>
                <a:prstDash val="solid"/>
                <a:miter lim="800000"/>
              </a:ln>
              <a:effectLst/>
            </p:spPr>
          </p:cxnSp>
          <p:cxnSp>
            <p:nvCxnSpPr>
              <p:cNvPr id="67" name="직선 연결선 66"/>
              <p:cNvCxnSpPr/>
              <p:nvPr/>
            </p:nvCxnSpPr>
            <p:spPr>
              <a:xfrm flipV="1">
                <a:off x="8076327" y="3286476"/>
                <a:ext cx="172178" cy="405690"/>
              </a:xfrm>
              <a:prstGeom prst="line">
                <a:avLst/>
              </a:prstGeom>
              <a:grpFill/>
              <a:ln w="6350" cap="flat" cmpd="sng" algn="ctr">
                <a:solidFill>
                  <a:sysClr val="window" lastClr="FFFFFF">
                    <a:lumMod val="75000"/>
                  </a:sysClr>
                </a:solidFill>
                <a:prstDash val="solid"/>
                <a:miter lim="800000"/>
              </a:ln>
              <a:effectLst/>
            </p:spPr>
          </p:cxnSp>
          <p:cxnSp>
            <p:nvCxnSpPr>
              <p:cNvPr id="68" name="직선 연결선 67"/>
              <p:cNvCxnSpPr/>
              <p:nvPr/>
            </p:nvCxnSpPr>
            <p:spPr>
              <a:xfrm flipH="1" flipV="1">
                <a:off x="7928721" y="3401081"/>
                <a:ext cx="462058" cy="178144"/>
              </a:xfrm>
              <a:prstGeom prst="line">
                <a:avLst/>
              </a:prstGeom>
              <a:grpFill/>
              <a:ln w="6350" cap="flat" cmpd="sng" algn="ctr">
                <a:solidFill>
                  <a:sysClr val="window" lastClr="FFFFFF">
                    <a:lumMod val="75000"/>
                  </a:sysClr>
                </a:solidFill>
                <a:prstDash val="solid"/>
                <a:miter lim="800000"/>
              </a:ln>
              <a:effectLst/>
            </p:spPr>
          </p:cxnSp>
          <p:cxnSp>
            <p:nvCxnSpPr>
              <p:cNvPr id="69" name="직선 연결선 68"/>
              <p:cNvCxnSpPr/>
              <p:nvPr/>
            </p:nvCxnSpPr>
            <p:spPr>
              <a:xfrm flipV="1">
                <a:off x="7958695" y="3403295"/>
                <a:ext cx="405990" cy="172053"/>
              </a:xfrm>
              <a:prstGeom prst="line">
                <a:avLst/>
              </a:prstGeom>
              <a:grpFill/>
              <a:ln w="6350" cap="flat" cmpd="sng" algn="ctr">
                <a:solidFill>
                  <a:sysClr val="window" lastClr="FFFFFF">
                    <a:lumMod val="75000"/>
                  </a:sysClr>
                </a:solidFill>
                <a:prstDash val="solid"/>
                <a:miter lim="800000"/>
              </a:ln>
              <a:effectLst/>
            </p:spPr>
          </p:cxnSp>
        </p:grpSp>
        <p:cxnSp>
          <p:nvCxnSpPr>
            <p:cNvPr id="26" name="직선 연결선 25"/>
            <p:cNvCxnSpPr/>
            <p:nvPr/>
          </p:nvCxnSpPr>
          <p:spPr>
            <a:xfrm flipH="1" flipV="1">
              <a:off x="9113040" y="4740767"/>
              <a:ext cx="948374" cy="294370"/>
            </a:xfrm>
            <a:prstGeom prst="line">
              <a:avLst/>
            </a:prstGeom>
            <a:noFill/>
            <a:ln w="28575" cap="flat" cmpd="sng" algn="ctr">
              <a:solidFill>
                <a:sysClr val="windowText" lastClr="000000"/>
              </a:solidFill>
              <a:prstDash val="solid"/>
              <a:miter lim="800000"/>
              <a:tailEnd type="none" w="lg" len="lg"/>
            </a:ln>
            <a:effectLst/>
          </p:spPr>
        </p:cxnSp>
        <p:grpSp>
          <p:nvGrpSpPr>
            <p:cNvPr id="27" name="그룹 26"/>
            <p:cNvGrpSpPr/>
            <p:nvPr/>
          </p:nvGrpSpPr>
          <p:grpSpPr>
            <a:xfrm rot="17607315">
              <a:off x="8400583" y="3558966"/>
              <a:ext cx="958446" cy="1125747"/>
              <a:chOff x="3786332" y="962033"/>
              <a:chExt cx="2015080" cy="3014725"/>
            </a:xfrm>
          </p:grpSpPr>
          <p:sp>
            <p:nvSpPr>
              <p:cNvPr id="34" name="타원 33"/>
              <p:cNvSpPr/>
              <p:nvPr/>
            </p:nvSpPr>
            <p:spPr>
              <a:xfrm>
                <a:off x="4251154" y="2627966"/>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5" name="타원 34"/>
              <p:cNvSpPr/>
              <p:nvPr/>
            </p:nvSpPr>
            <p:spPr>
              <a:xfrm>
                <a:off x="4205435" y="287804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6" name="타원 35"/>
              <p:cNvSpPr/>
              <p:nvPr/>
            </p:nvSpPr>
            <p:spPr>
              <a:xfrm>
                <a:off x="4816799" y="254149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7" name="타원 36"/>
              <p:cNvSpPr/>
              <p:nvPr/>
            </p:nvSpPr>
            <p:spPr>
              <a:xfrm>
                <a:off x="4613599" y="265338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8" name="타원 37"/>
              <p:cNvSpPr/>
              <p:nvPr/>
            </p:nvSpPr>
            <p:spPr>
              <a:xfrm>
                <a:off x="4432624" y="2369468"/>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9" name="타원 38"/>
              <p:cNvSpPr/>
              <p:nvPr/>
            </p:nvSpPr>
            <p:spPr>
              <a:xfrm>
                <a:off x="4562063" y="2517689"/>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0" name="타원 39"/>
              <p:cNvSpPr/>
              <p:nvPr/>
            </p:nvSpPr>
            <p:spPr>
              <a:xfrm>
                <a:off x="4584922" y="203091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1" name="타원 40"/>
              <p:cNvSpPr/>
              <p:nvPr/>
            </p:nvSpPr>
            <p:spPr>
              <a:xfrm>
                <a:off x="4793939" y="232174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2" name="타원 41"/>
              <p:cNvSpPr/>
              <p:nvPr/>
            </p:nvSpPr>
            <p:spPr>
              <a:xfrm>
                <a:off x="5216214" y="208224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3" name="타원 42"/>
              <p:cNvSpPr/>
              <p:nvPr/>
            </p:nvSpPr>
            <p:spPr>
              <a:xfrm>
                <a:off x="4757044" y="157290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4" name="타원 43"/>
              <p:cNvSpPr/>
              <p:nvPr/>
            </p:nvSpPr>
            <p:spPr>
              <a:xfrm>
                <a:off x="4796346" y="1834966"/>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5" name="타원 44"/>
              <p:cNvSpPr/>
              <p:nvPr/>
            </p:nvSpPr>
            <p:spPr>
              <a:xfrm>
                <a:off x="4948746" y="1987366"/>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6" name="타원 45"/>
              <p:cNvSpPr/>
              <p:nvPr/>
            </p:nvSpPr>
            <p:spPr>
              <a:xfrm>
                <a:off x="5002520" y="223768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7" name="타원 46"/>
              <p:cNvSpPr/>
              <p:nvPr/>
            </p:nvSpPr>
            <p:spPr>
              <a:xfrm>
                <a:off x="5567169" y="213444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8" name="타원 47"/>
              <p:cNvSpPr/>
              <p:nvPr/>
            </p:nvSpPr>
            <p:spPr>
              <a:xfrm>
                <a:off x="5505219" y="178810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49" name="타원 48"/>
              <p:cNvSpPr/>
              <p:nvPr/>
            </p:nvSpPr>
            <p:spPr>
              <a:xfrm>
                <a:off x="5107675" y="1527186"/>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0" name="타원 49"/>
              <p:cNvSpPr/>
              <p:nvPr/>
            </p:nvSpPr>
            <p:spPr>
              <a:xfrm>
                <a:off x="5755694" y="1930795"/>
                <a:ext cx="45718"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1" name="타원 50"/>
              <p:cNvSpPr/>
              <p:nvPr/>
            </p:nvSpPr>
            <p:spPr>
              <a:xfrm>
                <a:off x="5239073" y="1286929"/>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2" name="타원 51"/>
              <p:cNvSpPr/>
              <p:nvPr/>
            </p:nvSpPr>
            <p:spPr>
              <a:xfrm>
                <a:off x="5633477" y="155004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3" name="타원 52"/>
              <p:cNvSpPr/>
              <p:nvPr/>
            </p:nvSpPr>
            <p:spPr>
              <a:xfrm>
                <a:off x="5002520" y="1277040"/>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4" name="타원 53"/>
              <p:cNvSpPr/>
              <p:nvPr/>
            </p:nvSpPr>
            <p:spPr>
              <a:xfrm>
                <a:off x="4372229" y="287804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5" name="타원 54"/>
              <p:cNvSpPr/>
              <p:nvPr/>
            </p:nvSpPr>
            <p:spPr>
              <a:xfrm>
                <a:off x="3987382" y="2923763"/>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6" name="모서리가 둥근 직사각형 55"/>
              <p:cNvSpPr/>
              <p:nvPr/>
            </p:nvSpPr>
            <p:spPr>
              <a:xfrm rot="18584648">
                <a:off x="3253701" y="1817181"/>
                <a:ext cx="3014725" cy="1304430"/>
              </a:xfrm>
              <a:prstGeom prst="roundRect">
                <a:avLst/>
              </a:prstGeom>
              <a:no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7" name="타원 56"/>
              <p:cNvSpPr/>
              <p:nvPr/>
            </p:nvSpPr>
            <p:spPr>
              <a:xfrm>
                <a:off x="4316180" y="3209397"/>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8" name="타원 57"/>
              <p:cNvSpPr/>
              <p:nvPr/>
            </p:nvSpPr>
            <p:spPr>
              <a:xfrm>
                <a:off x="3960144" y="319520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59" name="타원 58"/>
              <p:cNvSpPr/>
              <p:nvPr/>
            </p:nvSpPr>
            <p:spPr>
              <a:xfrm>
                <a:off x="4112544" y="334760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60" name="타원 59"/>
              <p:cNvSpPr/>
              <p:nvPr/>
            </p:nvSpPr>
            <p:spPr>
              <a:xfrm>
                <a:off x="3786332" y="3385580"/>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sp>
          <p:nvSpPr>
            <p:cNvPr id="32" name="타원 31"/>
            <p:cNvSpPr/>
            <p:nvPr/>
          </p:nvSpPr>
          <p:spPr>
            <a:xfrm>
              <a:off x="8838088" y="4618276"/>
              <a:ext cx="1268752" cy="1353010"/>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4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cxnSp>
          <p:nvCxnSpPr>
            <p:cNvPr id="33" name="직선 연결선 32"/>
            <p:cNvCxnSpPr>
              <a:stCxn id="71" idx="1"/>
            </p:cNvCxnSpPr>
            <p:nvPr/>
          </p:nvCxnSpPr>
          <p:spPr>
            <a:xfrm flipH="1" flipV="1">
              <a:off x="10061414" y="5032896"/>
              <a:ext cx="560721" cy="753405"/>
            </a:xfrm>
            <a:prstGeom prst="line">
              <a:avLst/>
            </a:prstGeom>
            <a:noFill/>
            <a:ln w="28575" cap="flat" cmpd="sng" algn="ctr">
              <a:solidFill>
                <a:sysClr val="windowText" lastClr="000000"/>
              </a:solidFill>
              <a:prstDash val="solid"/>
              <a:miter lim="800000"/>
              <a:tailEnd type="none" w="lg" len="lg"/>
            </a:ln>
            <a:effectLst/>
          </p:spPr>
        </p:cxnSp>
      </p:grpSp>
      <p:grpSp>
        <p:nvGrpSpPr>
          <p:cNvPr id="10" name="그룹 9"/>
          <p:cNvGrpSpPr/>
          <p:nvPr/>
        </p:nvGrpSpPr>
        <p:grpSpPr>
          <a:xfrm>
            <a:off x="2363574" y="2965981"/>
            <a:ext cx="5530813" cy="2929703"/>
            <a:chOff x="2276125" y="3243714"/>
            <a:chExt cx="4922012" cy="2727572"/>
          </a:xfrm>
        </p:grpSpPr>
        <p:sp>
          <p:nvSpPr>
            <p:cNvPr id="6" name="타원 5"/>
            <p:cNvSpPr/>
            <p:nvPr/>
          </p:nvSpPr>
          <p:spPr>
            <a:xfrm>
              <a:off x="3960050" y="4968275"/>
              <a:ext cx="612932" cy="653637"/>
            </a:xfrm>
            <a:prstGeom prst="ellipse">
              <a:avLst/>
            </a:prstGeom>
            <a:solidFill>
              <a:srgbClr val="E7E6E6">
                <a:lumMod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7" name="타원 6"/>
            <p:cNvSpPr/>
            <p:nvPr/>
          </p:nvSpPr>
          <p:spPr>
            <a:xfrm>
              <a:off x="3627092" y="4618276"/>
              <a:ext cx="1268752" cy="1353010"/>
            </a:xfrm>
            <a:prstGeom prst="ellipse">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nvGrpSpPr>
            <p:cNvPr id="8" name="그룹 7"/>
            <p:cNvGrpSpPr/>
            <p:nvPr/>
          </p:nvGrpSpPr>
          <p:grpSpPr>
            <a:xfrm>
              <a:off x="6881362" y="5155118"/>
              <a:ext cx="316775" cy="337812"/>
              <a:chOff x="7878536" y="3200004"/>
              <a:chExt cx="565944" cy="565944"/>
            </a:xfrm>
          </p:grpSpPr>
          <p:cxnSp>
            <p:nvCxnSpPr>
              <p:cNvPr id="115" name="직선 연결선 114"/>
              <p:cNvCxnSpPr/>
              <p:nvPr/>
            </p:nvCxnSpPr>
            <p:spPr>
              <a:xfrm flipH="1" flipV="1">
                <a:off x="7961417" y="3282885"/>
                <a:ext cx="400182" cy="400182"/>
              </a:xfrm>
              <a:prstGeom prst="line">
                <a:avLst/>
              </a:prstGeom>
              <a:noFill/>
              <a:ln w="6350" cap="flat" cmpd="sng" algn="ctr">
                <a:solidFill>
                  <a:sysClr val="windowText" lastClr="000000"/>
                </a:solidFill>
                <a:prstDash val="solid"/>
                <a:miter lim="800000"/>
              </a:ln>
              <a:effectLst/>
            </p:spPr>
          </p:cxnSp>
          <p:sp>
            <p:nvSpPr>
              <p:cNvPr id="116" name="타원 115"/>
              <p:cNvSpPr/>
              <p:nvPr/>
            </p:nvSpPr>
            <p:spPr>
              <a:xfrm>
                <a:off x="8098787" y="3428365"/>
                <a:ext cx="121925" cy="121925"/>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cxnSp>
            <p:nvCxnSpPr>
              <p:cNvPr id="117" name="직선 연결선 116"/>
              <p:cNvCxnSpPr/>
              <p:nvPr/>
            </p:nvCxnSpPr>
            <p:spPr>
              <a:xfrm flipV="1">
                <a:off x="7961417" y="3282885"/>
                <a:ext cx="400182" cy="400182"/>
              </a:xfrm>
              <a:prstGeom prst="line">
                <a:avLst/>
              </a:prstGeom>
              <a:noFill/>
              <a:ln w="6350" cap="flat" cmpd="sng" algn="ctr">
                <a:solidFill>
                  <a:sysClr val="windowText" lastClr="000000"/>
                </a:solidFill>
                <a:prstDash val="solid"/>
                <a:miter lim="800000"/>
              </a:ln>
              <a:effectLst/>
            </p:spPr>
          </p:cxnSp>
          <p:cxnSp>
            <p:nvCxnSpPr>
              <p:cNvPr id="118" name="직선 연결선 117"/>
              <p:cNvCxnSpPr/>
              <p:nvPr/>
            </p:nvCxnSpPr>
            <p:spPr>
              <a:xfrm flipV="1">
                <a:off x="8161508" y="3200004"/>
                <a:ext cx="0" cy="565944"/>
              </a:xfrm>
              <a:prstGeom prst="line">
                <a:avLst/>
              </a:prstGeom>
              <a:noFill/>
              <a:ln w="6350" cap="flat" cmpd="sng" algn="ctr">
                <a:solidFill>
                  <a:sysClr val="windowText" lastClr="000000"/>
                </a:solidFill>
                <a:prstDash val="solid"/>
                <a:miter lim="800000"/>
              </a:ln>
              <a:effectLst/>
            </p:spPr>
          </p:cxnSp>
          <p:cxnSp>
            <p:nvCxnSpPr>
              <p:cNvPr id="119" name="직선 연결선 118"/>
              <p:cNvCxnSpPr/>
              <p:nvPr/>
            </p:nvCxnSpPr>
            <p:spPr>
              <a:xfrm flipH="1">
                <a:off x="7878536" y="3489328"/>
                <a:ext cx="565944" cy="0"/>
              </a:xfrm>
              <a:prstGeom prst="line">
                <a:avLst/>
              </a:prstGeom>
              <a:noFill/>
              <a:ln w="6350" cap="flat" cmpd="sng" algn="ctr">
                <a:solidFill>
                  <a:sysClr val="windowText" lastClr="000000"/>
                </a:solidFill>
                <a:prstDash val="solid"/>
                <a:miter lim="800000"/>
              </a:ln>
              <a:effectLst/>
            </p:spPr>
          </p:cxnSp>
          <p:cxnSp>
            <p:nvCxnSpPr>
              <p:cNvPr id="120" name="직선 연결선 119"/>
              <p:cNvCxnSpPr/>
              <p:nvPr/>
            </p:nvCxnSpPr>
            <p:spPr>
              <a:xfrm flipH="1" flipV="1">
                <a:off x="8074896" y="3286596"/>
                <a:ext cx="172883" cy="408698"/>
              </a:xfrm>
              <a:prstGeom prst="line">
                <a:avLst/>
              </a:prstGeom>
              <a:noFill/>
              <a:ln w="6350" cap="flat" cmpd="sng" algn="ctr">
                <a:solidFill>
                  <a:sysClr val="windowText" lastClr="000000"/>
                </a:solidFill>
                <a:prstDash val="solid"/>
                <a:miter lim="800000"/>
              </a:ln>
              <a:effectLst/>
            </p:spPr>
          </p:cxnSp>
          <p:cxnSp>
            <p:nvCxnSpPr>
              <p:cNvPr id="121" name="직선 연결선 120"/>
              <p:cNvCxnSpPr/>
              <p:nvPr/>
            </p:nvCxnSpPr>
            <p:spPr>
              <a:xfrm flipV="1">
                <a:off x="8076327" y="3286476"/>
                <a:ext cx="172178" cy="405690"/>
              </a:xfrm>
              <a:prstGeom prst="line">
                <a:avLst/>
              </a:prstGeom>
              <a:noFill/>
              <a:ln w="6350" cap="flat" cmpd="sng" algn="ctr">
                <a:solidFill>
                  <a:sysClr val="windowText" lastClr="000000"/>
                </a:solidFill>
                <a:prstDash val="solid"/>
                <a:miter lim="800000"/>
              </a:ln>
              <a:effectLst/>
            </p:spPr>
          </p:cxnSp>
          <p:cxnSp>
            <p:nvCxnSpPr>
              <p:cNvPr id="122" name="직선 연결선 121"/>
              <p:cNvCxnSpPr/>
              <p:nvPr/>
            </p:nvCxnSpPr>
            <p:spPr>
              <a:xfrm flipH="1" flipV="1">
                <a:off x="7928721" y="3401081"/>
                <a:ext cx="462058" cy="178144"/>
              </a:xfrm>
              <a:prstGeom prst="line">
                <a:avLst/>
              </a:prstGeom>
              <a:noFill/>
              <a:ln w="6350" cap="flat" cmpd="sng" algn="ctr">
                <a:solidFill>
                  <a:sysClr val="windowText" lastClr="000000"/>
                </a:solidFill>
                <a:prstDash val="solid"/>
                <a:miter lim="800000"/>
              </a:ln>
              <a:effectLst/>
            </p:spPr>
          </p:cxnSp>
          <p:cxnSp>
            <p:nvCxnSpPr>
              <p:cNvPr id="123" name="직선 연결선 122"/>
              <p:cNvCxnSpPr/>
              <p:nvPr/>
            </p:nvCxnSpPr>
            <p:spPr>
              <a:xfrm flipV="1">
                <a:off x="7958695" y="3403295"/>
                <a:ext cx="405990" cy="172053"/>
              </a:xfrm>
              <a:prstGeom prst="line">
                <a:avLst/>
              </a:prstGeom>
              <a:noFill/>
              <a:ln w="6350" cap="flat" cmpd="sng" algn="ctr">
                <a:solidFill>
                  <a:sysClr val="windowText" lastClr="000000"/>
                </a:solidFill>
                <a:prstDash val="solid"/>
                <a:miter lim="800000"/>
              </a:ln>
              <a:effectLst/>
            </p:spPr>
          </p:cxnSp>
        </p:grpSp>
        <p:sp>
          <p:nvSpPr>
            <p:cNvPr id="9" name="TextBox 8"/>
            <p:cNvSpPr txBox="1"/>
            <p:nvPr/>
          </p:nvSpPr>
          <p:spPr>
            <a:xfrm>
              <a:off x="3518781" y="5047703"/>
              <a:ext cx="1549413" cy="601738"/>
            </a:xfrm>
            <a:prstGeom prst="rect">
              <a:avLst/>
            </a:prstGeom>
            <a:noFill/>
          </p:spPr>
          <p:txBody>
            <a:bodyPr wrap="square" rtlCol="0">
              <a:spAutoFit/>
            </a:bodyPr>
            <a:lstStyle/>
            <a:p>
              <a:pPr algn="ctr"/>
              <a:r>
                <a:rPr lang="en-US" altLang="ko-KR" dirty="0" smtClean="0">
                  <a:solidFill>
                    <a:prstClr val="black"/>
                  </a:solidFill>
                  <a:ea typeface="맑은 고딕" panose="020B0503020000020004" pitchFamily="50" charset="-127"/>
                  <a:cs typeface="Times New Roman" panose="02020603050405020304" pitchFamily="18" charset="0"/>
                </a:rPr>
                <a:t>Lidar </a:t>
              </a:r>
              <a:br>
                <a:rPr lang="en-US" altLang="ko-KR" dirty="0" smtClean="0">
                  <a:solidFill>
                    <a:prstClr val="black"/>
                  </a:solidFill>
                  <a:ea typeface="맑은 고딕" panose="020B0503020000020004" pitchFamily="50" charset="-127"/>
                  <a:cs typeface="Times New Roman" panose="02020603050405020304" pitchFamily="18" charset="0"/>
                </a:rPr>
              </a:br>
              <a:r>
                <a:rPr lang="en-US" altLang="ko-KR" dirty="0" smtClean="0">
                  <a:solidFill>
                    <a:prstClr val="black"/>
                  </a:solidFill>
                  <a:ea typeface="맑은 고딕" panose="020B0503020000020004" pitchFamily="50" charset="-127"/>
                  <a:cs typeface="Times New Roman" panose="02020603050405020304" pitchFamily="18" charset="0"/>
                </a:rPr>
                <a:t>inner </a:t>
              </a:r>
              <a:r>
                <a:rPr lang="en-US" altLang="ko-KR" dirty="0">
                  <a:solidFill>
                    <a:prstClr val="black"/>
                  </a:solidFill>
                  <a:ea typeface="맑은 고딕" panose="020B0503020000020004" pitchFamily="50" charset="-127"/>
                  <a:cs typeface="Times New Roman" panose="02020603050405020304" pitchFamily="18" charset="0"/>
                </a:rPr>
                <a:t>s</a:t>
              </a:r>
              <a:r>
                <a:rPr lang="en-US" altLang="ko-KR" dirty="0" smtClean="0">
                  <a:solidFill>
                    <a:prstClr val="black"/>
                  </a:solidFill>
                  <a:ea typeface="맑은 고딕" panose="020B0503020000020004" pitchFamily="50" charset="-127"/>
                  <a:cs typeface="Times New Roman" panose="02020603050405020304" pitchFamily="18" charset="0"/>
                </a:rPr>
                <a:t>tructure</a:t>
              </a:r>
              <a:endParaRPr lang="ko-KR" altLang="en-US" dirty="0">
                <a:solidFill>
                  <a:prstClr val="black"/>
                </a:solidFill>
                <a:ea typeface="맑은 고딕" panose="020B0503020000020004" pitchFamily="50" charset="-127"/>
                <a:cs typeface="Times New Roman" panose="02020603050405020304" pitchFamily="18" charset="0"/>
              </a:endParaRPr>
            </a:p>
          </p:txBody>
        </p:sp>
        <p:cxnSp>
          <p:nvCxnSpPr>
            <p:cNvPr id="12" name="직선 연결선 11"/>
            <p:cNvCxnSpPr/>
            <p:nvPr/>
          </p:nvCxnSpPr>
          <p:spPr>
            <a:xfrm flipH="1">
              <a:off x="4515024" y="4891569"/>
              <a:ext cx="258769" cy="200672"/>
            </a:xfrm>
            <a:prstGeom prst="line">
              <a:avLst/>
            </a:prstGeom>
            <a:noFill/>
            <a:ln w="28575" cap="flat" cmpd="sng" algn="ctr">
              <a:solidFill>
                <a:sysClr val="windowText" lastClr="000000"/>
              </a:solidFill>
              <a:prstDash val="solid"/>
              <a:miter lim="800000"/>
              <a:tailEnd type="stealth" w="lg" len="lg"/>
            </a:ln>
            <a:effectLst/>
          </p:spPr>
        </p:cxnSp>
        <p:cxnSp>
          <p:nvCxnSpPr>
            <p:cNvPr id="13" name="직선 연결선 12"/>
            <p:cNvCxnSpPr/>
            <p:nvPr/>
          </p:nvCxnSpPr>
          <p:spPr>
            <a:xfrm flipH="1">
              <a:off x="4773793" y="3441011"/>
              <a:ext cx="1866346" cy="1449868"/>
            </a:xfrm>
            <a:prstGeom prst="line">
              <a:avLst/>
            </a:prstGeom>
            <a:noFill/>
            <a:ln w="28575" cap="flat" cmpd="sng" algn="ctr">
              <a:solidFill>
                <a:sysClr val="window" lastClr="FFFFFF">
                  <a:lumMod val="75000"/>
                </a:sysClr>
              </a:solidFill>
              <a:prstDash val="dash"/>
              <a:miter lim="800000"/>
              <a:tailEnd type="none" w="lg" len="lg"/>
            </a:ln>
            <a:effectLst/>
          </p:spPr>
        </p:cxnSp>
        <p:grpSp>
          <p:nvGrpSpPr>
            <p:cNvPr id="15" name="그룹 14"/>
            <p:cNvGrpSpPr/>
            <p:nvPr/>
          </p:nvGrpSpPr>
          <p:grpSpPr>
            <a:xfrm>
              <a:off x="6511348" y="3243714"/>
              <a:ext cx="316775" cy="337812"/>
              <a:chOff x="7878536" y="3200004"/>
              <a:chExt cx="565944" cy="565944"/>
            </a:xfrm>
            <a:solidFill>
              <a:sysClr val="window" lastClr="FFFFFF">
                <a:lumMod val="75000"/>
              </a:sysClr>
            </a:solidFill>
          </p:grpSpPr>
          <p:cxnSp>
            <p:nvCxnSpPr>
              <p:cNvPr id="106" name="직선 연결선 105"/>
              <p:cNvCxnSpPr/>
              <p:nvPr/>
            </p:nvCxnSpPr>
            <p:spPr>
              <a:xfrm flipH="1" flipV="1">
                <a:off x="7961417" y="3282885"/>
                <a:ext cx="400182" cy="400182"/>
              </a:xfrm>
              <a:prstGeom prst="line">
                <a:avLst/>
              </a:prstGeom>
              <a:grpFill/>
              <a:ln w="6350" cap="flat" cmpd="sng" algn="ctr">
                <a:solidFill>
                  <a:sysClr val="window" lastClr="FFFFFF">
                    <a:lumMod val="75000"/>
                  </a:sysClr>
                </a:solidFill>
                <a:prstDash val="solid"/>
                <a:miter lim="800000"/>
              </a:ln>
              <a:effectLst/>
            </p:spPr>
          </p:cxnSp>
          <p:sp>
            <p:nvSpPr>
              <p:cNvPr id="107" name="타원 106"/>
              <p:cNvSpPr/>
              <p:nvPr/>
            </p:nvSpPr>
            <p:spPr>
              <a:xfrm>
                <a:off x="8098787" y="3428365"/>
                <a:ext cx="121925" cy="121925"/>
              </a:xfrm>
              <a:prstGeom prst="ellipse">
                <a:avLst/>
              </a:prstGeom>
              <a:grpFill/>
              <a:ln w="12700" cap="flat" cmpd="sng" algn="ctr">
                <a:solidFill>
                  <a:sysClr val="window" lastClr="FFFFFF">
                    <a:lumMod val="7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cxnSp>
            <p:nvCxnSpPr>
              <p:cNvPr id="108" name="직선 연결선 107"/>
              <p:cNvCxnSpPr/>
              <p:nvPr/>
            </p:nvCxnSpPr>
            <p:spPr>
              <a:xfrm flipV="1">
                <a:off x="7961417" y="3282885"/>
                <a:ext cx="400182" cy="400182"/>
              </a:xfrm>
              <a:prstGeom prst="line">
                <a:avLst/>
              </a:prstGeom>
              <a:grpFill/>
              <a:ln w="6350" cap="flat" cmpd="sng" algn="ctr">
                <a:solidFill>
                  <a:sysClr val="window" lastClr="FFFFFF">
                    <a:lumMod val="75000"/>
                  </a:sysClr>
                </a:solidFill>
                <a:prstDash val="solid"/>
                <a:miter lim="800000"/>
              </a:ln>
              <a:effectLst/>
            </p:spPr>
          </p:cxnSp>
          <p:cxnSp>
            <p:nvCxnSpPr>
              <p:cNvPr id="109" name="직선 연결선 108"/>
              <p:cNvCxnSpPr/>
              <p:nvPr/>
            </p:nvCxnSpPr>
            <p:spPr>
              <a:xfrm flipV="1">
                <a:off x="8161508" y="3200004"/>
                <a:ext cx="0" cy="565944"/>
              </a:xfrm>
              <a:prstGeom prst="line">
                <a:avLst/>
              </a:prstGeom>
              <a:grpFill/>
              <a:ln w="6350" cap="flat" cmpd="sng" algn="ctr">
                <a:solidFill>
                  <a:sysClr val="window" lastClr="FFFFFF">
                    <a:lumMod val="75000"/>
                  </a:sysClr>
                </a:solidFill>
                <a:prstDash val="solid"/>
                <a:miter lim="800000"/>
              </a:ln>
              <a:effectLst/>
            </p:spPr>
          </p:cxnSp>
          <p:cxnSp>
            <p:nvCxnSpPr>
              <p:cNvPr id="110" name="직선 연결선 109"/>
              <p:cNvCxnSpPr/>
              <p:nvPr/>
            </p:nvCxnSpPr>
            <p:spPr>
              <a:xfrm flipH="1">
                <a:off x="7878536" y="3489328"/>
                <a:ext cx="565944" cy="0"/>
              </a:xfrm>
              <a:prstGeom prst="line">
                <a:avLst/>
              </a:prstGeom>
              <a:grpFill/>
              <a:ln w="6350" cap="flat" cmpd="sng" algn="ctr">
                <a:solidFill>
                  <a:sysClr val="window" lastClr="FFFFFF">
                    <a:lumMod val="75000"/>
                  </a:sysClr>
                </a:solidFill>
                <a:prstDash val="solid"/>
                <a:miter lim="800000"/>
              </a:ln>
              <a:effectLst/>
            </p:spPr>
          </p:cxnSp>
          <p:cxnSp>
            <p:nvCxnSpPr>
              <p:cNvPr id="111" name="직선 연결선 110"/>
              <p:cNvCxnSpPr/>
              <p:nvPr/>
            </p:nvCxnSpPr>
            <p:spPr>
              <a:xfrm flipH="1" flipV="1">
                <a:off x="8074896" y="3286596"/>
                <a:ext cx="172883" cy="408698"/>
              </a:xfrm>
              <a:prstGeom prst="line">
                <a:avLst/>
              </a:prstGeom>
              <a:grpFill/>
              <a:ln w="6350" cap="flat" cmpd="sng" algn="ctr">
                <a:solidFill>
                  <a:sysClr val="window" lastClr="FFFFFF">
                    <a:lumMod val="75000"/>
                  </a:sysClr>
                </a:solidFill>
                <a:prstDash val="solid"/>
                <a:miter lim="800000"/>
              </a:ln>
              <a:effectLst/>
            </p:spPr>
          </p:cxnSp>
          <p:cxnSp>
            <p:nvCxnSpPr>
              <p:cNvPr id="112" name="직선 연결선 111"/>
              <p:cNvCxnSpPr/>
              <p:nvPr/>
            </p:nvCxnSpPr>
            <p:spPr>
              <a:xfrm flipV="1">
                <a:off x="8076327" y="3286476"/>
                <a:ext cx="172178" cy="405690"/>
              </a:xfrm>
              <a:prstGeom prst="line">
                <a:avLst/>
              </a:prstGeom>
              <a:grpFill/>
              <a:ln w="6350" cap="flat" cmpd="sng" algn="ctr">
                <a:solidFill>
                  <a:sysClr val="window" lastClr="FFFFFF">
                    <a:lumMod val="75000"/>
                  </a:sysClr>
                </a:solidFill>
                <a:prstDash val="solid"/>
                <a:miter lim="800000"/>
              </a:ln>
              <a:effectLst/>
            </p:spPr>
          </p:cxnSp>
          <p:cxnSp>
            <p:nvCxnSpPr>
              <p:cNvPr id="113" name="직선 연결선 112"/>
              <p:cNvCxnSpPr/>
              <p:nvPr/>
            </p:nvCxnSpPr>
            <p:spPr>
              <a:xfrm flipH="1" flipV="1">
                <a:off x="7928721" y="3401081"/>
                <a:ext cx="462058" cy="178144"/>
              </a:xfrm>
              <a:prstGeom prst="line">
                <a:avLst/>
              </a:prstGeom>
              <a:grpFill/>
              <a:ln w="6350" cap="flat" cmpd="sng" algn="ctr">
                <a:solidFill>
                  <a:sysClr val="window" lastClr="FFFFFF">
                    <a:lumMod val="75000"/>
                  </a:sysClr>
                </a:solidFill>
                <a:prstDash val="solid"/>
                <a:miter lim="800000"/>
              </a:ln>
              <a:effectLst/>
            </p:spPr>
          </p:cxnSp>
          <p:cxnSp>
            <p:nvCxnSpPr>
              <p:cNvPr id="114" name="직선 연결선 113"/>
              <p:cNvCxnSpPr/>
              <p:nvPr/>
            </p:nvCxnSpPr>
            <p:spPr>
              <a:xfrm flipV="1">
                <a:off x="7958695" y="3403295"/>
                <a:ext cx="405990" cy="172053"/>
              </a:xfrm>
              <a:prstGeom prst="line">
                <a:avLst/>
              </a:prstGeom>
              <a:grpFill/>
              <a:ln w="6350" cap="flat" cmpd="sng" algn="ctr">
                <a:solidFill>
                  <a:sysClr val="window" lastClr="FFFFFF">
                    <a:lumMod val="75000"/>
                  </a:sysClr>
                </a:solidFill>
                <a:prstDash val="solid"/>
                <a:miter lim="800000"/>
              </a:ln>
              <a:effectLst/>
            </p:spPr>
          </p:cxnSp>
        </p:grpSp>
        <p:cxnSp>
          <p:nvCxnSpPr>
            <p:cNvPr id="16" name="직선 연결선 15"/>
            <p:cNvCxnSpPr>
              <a:stCxn id="116" idx="6"/>
            </p:cNvCxnSpPr>
            <p:nvPr/>
          </p:nvCxnSpPr>
          <p:spPr>
            <a:xfrm flipH="1" flipV="1">
              <a:off x="4759443" y="4891569"/>
              <a:ext cx="2313445" cy="436246"/>
            </a:xfrm>
            <a:prstGeom prst="line">
              <a:avLst/>
            </a:prstGeom>
            <a:noFill/>
            <a:ln w="28575" cap="flat" cmpd="sng" algn="ctr">
              <a:solidFill>
                <a:sysClr val="windowText" lastClr="000000"/>
              </a:solidFill>
              <a:prstDash val="solid"/>
              <a:miter lim="800000"/>
              <a:tailEnd type="none" w="lg" len="lg"/>
            </a:ln>
            <a:effectLst/>
          </p:spPr>
        </p:cxnSp>
        <p:grpSp>
          <p:nvGrpSpPr>
            <p:cNvPr id="18" name="그룹 17"/>
            <p:cNvGrpSpPr/>
            <p:nvPr/>
          </p:nvGrpSpPr>
          <p:grpSpPr>
            <a:xfrm rot="864592">
              <a:off x="5175364" y="3323734"/>
              <a:ext cx="1266784" cy="1799488"/>
              <a:chOff x="3786332" y="962033"/>
              <a:chExt cx="2263213" cy="3014725"/>
            </a:xfrm>
          </p:grpSpPr>
          <p:sp>
            <p:nvSpPr>
              <p:cNvPr id="79" name="타원 78"/>
              <p:cNvSpPr/>
              <p:nvPr/>
            </p:nvSpPr>
            <p:spPr>
              <a:xfrm>
                <a:off x="4251154" y="2627966"/>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0" name="타원 79"/>
              <p:cNvSpPr/>
              <p:nvPr/>
            </p:nvSpPr>
            <p:spPr>
              <a:xfrm>
                <a:off x="4205435" y="287804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1" name="타원 80"/>
              <p:cNvSpPr/>
              <p:nvPr/>
            </p:nvSpPr>
            <p:spPr>
              <a:xfrm>
                <a:off x="4816799" y="254149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2" name="타원 81"/>
              <p:cNvSpPr/>
              <p:nvPr/>
            </p:nvSpPr>
            <p:spPr>
              <a:xfrm>
                <a:off x="4613599" y="265338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3" name="타원 82"/>
              <p:cNvSpPr/>
              <p:nvPr/>
            </p:nvSpPr>
            <p:spPr>
              <a:xfrm>
                <a:off x="4432624" y="2369468"/>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4" name="타원 83"/>
              <p:cNvSpPr/>
              <p:nvPr/>
            </p:nvSpPr>
            <p:spPr>
              <a:xfrm>
                <a:off x="4562063" y="2517689"/>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5" name="타원 84"/>
              <p:cNvSpPr/>
              <p:nvPr/>
            </p:nvSpPr>
            <p:spPr>
              <a:xfrm>
                <a:off x="4584922" y="203091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6" name="타원 85"/>
              <p:cNvSpPr/>
              <p:nvPr/>
            </p:nvSpPr>
            <p:spPr>
              <a:xfrm>
                <a:off x="4793939" y="232174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7" name="타원 86"/>
              <p:cNvSpPr/>
              <p:nvPr/>
            </p:nvSpPr>
            <p:spPr>
              <a:xfrm>
                <a:off x="5216214" y="208224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8" name="타원 87"/>
              <p:cNvSpPr/>
              <p:nvPr/>
            </p:nvSpPr>
            <p:spPr>
              <a:xfrm>
                <a:off x="4757044" y="157290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9" name="타원 88"/>
              <p:cNvSpPr/>
              <p:nvPr/>
            </p:nvSpPr>
            <p:spPr>
              <a:xfrm>
                <a:off x="4796346" y="1834966"/>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0" name="타원 89"/>
              <p:cNvSpPr/>
              <p:nvPr/>
            </p:nvSpPr>
            <p:spPr>
              <a:xfrm>
                <a:off x="4948746" y="1987366"/>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1" name="타원 90"/>
              <p:cNvSpPr/>
              <p:nvPr/>
            </p:nvSpPr>
            <p:spPr>
              <a:xfrm>
                <a:off x="5002520" y="223768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2" name="타원 91"/>
              <p:cNvSpPr/>
              <p:nvPr/>
            </p:nvSpPr>
            <p:spPr>
              <a:xfrm>
                <a:off x="5567169" y="213444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3" name="타원 92"/>
              <p:cNvSpPr/>
              <p:nvPr/>
            </p:nvSpPr>
            <p:spPr>
              <a:xfrm>
                <a:off x="5505219" y="178810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4" name="타원 93"/>
              <p:cNvSpPr/>
              <p:nvPr/>
            </p:nvSpPr>
            <p:spPr>
              <a:xfrm>
                <a:off x="5107675" y="1527186"/>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5" name="타원 94"/>
              <p:cNvSpPr/>
              <p:nvPr/>
            </p:nvSpPr>
            <p:spPr>
              <a:xfrm>
                <a:off x="6003826" y="1802203"/>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6" name="타원 95"/>
              <p:cNvSpPr/>
              <p:nvPr/>
            </p:nvSpPr>
            <p:spPr>
              <a:xfrm>
                <a:off x="5239073" y="1286929"/>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7" name="타원 96"/>
              <p:cNvSpPr/>
              <p:nvPr/>
            </p:nvSpPr>
            <p:spPr>
              <a:xfrm>
                <a:off x="5633477" y="155004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8" name="타원 97"/>
              <p:cNvSpPr/>
              <p:nvPr/>
            </p:nvSpPr>
            <p:spPr>
              <a:xfrm>
                <a:off x="5002520" y="1277040"/>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9" name="타원 98"/>
              <p:cNvSpPr/>
              <p:nvPr/>
            </p:nvSpPr>
            <p:spPr>
              <a:xfrm>
                <a:off x="4372229" y="287804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00" name="타원 99"/>
              <p:cNvSpPr/>
              <p:nvPr/>
            </p:nvSpPr>
            <p:spPr>
              <a:xfrm>
                <a:off x="3987382" y="2923763"/>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01" name="모서리가 둥근 직사각형 100"/>
              <p:cNvSpPr/>
              <p:nvPr/>
            </p:nvSpPr>
            <p:spPr>
              <a:xfrm rot="18584648">
                <a:off x="3253701" y="1817181"/>
                <a:ext cx="3014725" cy="1304430"/>
              </a:xfrm>
              <a:prstGeom prst="roundRect">
                <a:avLst/>
              </a:prstGeom>
              <a:no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02" name="타원 101"/>
              <p:cNvSpPr/>
              <p:nvPr/>
            </p:nvSpPr>
            <p:spPr>
              <a:xfrm>
                <a:off x="4316180" y="3209397"/>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03" name="타원 102"/>
              <p:cNvSpPr/>
              <p:nvPr/>
            </p:nvSpPr>
            <p:spPr>
              <a:xfrm>
                <a:off x="3960144" y="319520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04" name="타원 103"/>
              <p:cNvSpPr/>
              <p:nvPr/>
            </p:nvSpPr>
            <p:spPr>
              <a:xfrm>
                <a:off x="4112544" y="334760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05" name="타원 104"/>
              <p:cNvSpPr/>
              <p:nvPr/>
            </p:nvSpPr>
            <p:spPr>
              <a:xfrm>
                <a:off x="3786332" y="3385580"/>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grpSp>
        <p:sp>
          <p:nvSpPr>
            <p:cNvPr id="126" name="TextBox 125"/>
            <p:cNvSpPr txBox="1"/>
            <p:nvPr/>
          </p:nvSpPr>
          <p:spPr>
            <a:xfrm>
              <a:off x="2276125" y="4288033"/>
              <a:ext cx="1614592" cy="601738"/>
            </a:xfrm>
            <a:prstGeom prst="rect">
              <a:avLst/>
            </a:prstGeom>
            <a:noFill/>
          </p:spPr>
          <p:txBody>
            <a:bodyPr wrap="square" rtlCol="0">
              <a:spAutoFit/>
            </a:bodyPr>
            <a:lstStyle/>
            <a:p>
              <a:pPr algn="r"/>
              <a:r>
                <a:rPr lang="en-US" altLang="ko-KR" dirty="0" smtClean="0">
                  <a:solidFill>
                    <a:prstClr val="black"/>
                  </a:solidFill>
                  <a:ea typeface="맑은 고딕" panose="020B0503020000020004" pitchFamily="50" charset="-127"/>
                  <a:cs typeface="Times New Roman" panose="02020603050405020304" pitchFamily="18" charset="0"/>
                </a:rPr>
                <a:t>Curved reception glass</a:t>
              </a:r>
              <a:endParaRPr lang="ko-KR" altLang="en-US" dirty="0">
                <a:solidFill>
                  <a:prstClr val="black"/>
                </a:solidFill>
                <a:ea typeface="맑은 고딕" panose="020B0503020000020004" pitchFamily="50" charset="-127"/>
                <a:cs typeface="Times New Roman" panose="02020603050405020304" pitchFamily="18" charset="0"/>
              </a:endParaRPr>
            </a:p>
          </p:txBody>
        </p:sp>
      </p:grpSp>
      <p:grpSp>
        <p:nvGrpSpPr>
          <p:cNvPr id="125" name="그룹 124"/>
          <p:cNvGrpSpPr/>
          <p:nvPr/>
        </p:nvGrpSpPr>
        <p:grpSpPr>
          <a:xfrm>
            <a:off x="340033" y="3510870"/>
            <a:ext cx="2995972" cy="2483167"/>
            <a:chOff x="1147106" y="2917918"/>
            <a:chExt cx="2995972" cy="2483167"/>
          </a:xfrm>
        </p:grpSpPr>
        <p:grpSp>
          <p:nvGrpSpPr>
            <p:cNvPr id="128" name="그룹 127"/>
            <p:cNvGrpSpPr/>
            <p:nvPr/>
          </p:nvGrpSpPr>
          <p:grpSpPr>
            <a:xfrm>
              <a:off x="1147106" y="2917918"/>
              <a:ext cx="2995972" cy="2483167"/>
              <a:chOff x="457199" y="2195424"/>
              <a:chExt cx="4974624" cy="4123143"/>
            </a:xfrm>
          </p:grpSpPr>
          <p:grpSp>
            <p:nvGrpSpPr>
              <p:cNvPr id="131" name="그룹 130"/>
              <p:cNvGrpSpPr/>
              <p:nvPr/>
            </p:nvGrpSpPr>
            <p:grpSpPr>
              <a:xfrm>
                <a:off x="457199" y="2195424"/>
                <a:ext cx="1413816" cy="1248386"/>
                <a:chOff x="3519575" y="2508493"/>
                <a:chExt cx="1242204" cy="1096854"/>
              </a:xfrm>
            </p:grpSpPr>
            <p:sp>
              <p:nvSpPr>
                <p:cNvPr id="134" name="원통 133"/>
                <p:cNvSpPr/>
                <p:nvPr/>
              </p:nvSpPr>
              <p:spPr>
                <a:xfrm>
                  <a:off x="3519575" y="3048677"/>
                  <a:ext cx="1242203" cy="556670"/>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5" name="원통 134"/>
                <p:cNvSpPr/>
                <p:nvPr/>
              </p:nvSpPr>
              <p:spPr>
                <a:xfrm>
                  <a:off x="3519576" y="2685332"/>
                  <a:ext cx="1242203" cy="673418"/>
                </a:xfrm>
                <a:prstGeom prst="can">
                  <a:avLst>
                    <a:gd name="adj" fmla="val 3635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6" name="원통 135"/>
                <p:cNvSpPr/>
                <p:nvPr/>
              </p:nvSpPr>
              <p:spPr>
                <a:xfrm>
                  <a:off x="3519575" y="2508493"/>
                  <a:ext cx="1242203" cy="433114"/>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132" name="직선 연결선 131"/>
              <p:cNvCxnSpPr/>
              <p:nvPr/>
            </p:nvCxnSpPr>
            <p:spPr>
              <a:xfrm flipH="1" flipV="1">
                <a:off x="1438564" y="2975004"/>
                <a:ext cx="3993259" cy="3343563"/>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133" name="직선 연결선 132"/>
              <p:cNvCxnSpPr/>
              <p:nvPr/>
            </p:nvCxnSpPr>
            <p:spPr>
              <a:xfrm flipH="1" flipV="1">
                <a:off x="838200" y="2960029"/>
                <a:ext cx="4593623" cy="3358538"/>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29" name="TextBox 128"/>
            <p:cNvSpPr txBox="1"/>
            <p:nvPr/>
          </p:nvSpPr>
          <p:spPr>
            <a:xfrm rot="2354232">
              <a:off x="2292416" y="4138229"/>
              <a:ext cx="1612900" cy="369332"/>
            </a:xfrm>
            <a:prstGeom prst="rect">
              <a:avLst/>
            </a:prstGeom>
            <a:noFill/>
          </p:spPr>
          <p:txBody>
            <a:bodyPr wrap="square" rtlCol="0">
              <a:spAutoFit/>
            </a:bodyPr>
            <a:lstStyle/>
            <a:p>
              <a:pPr algn="ctr"/>
              <a:r>
                <a:rPr lang="en-US" altLang="ko-KR" dirty="0" smtClean="0"/>
                <a:t>Direct</a:t>
              </a:r>
              <a:endParaRPr lang="ko-KR" altLang="en-US" dirty="0"/>
            </a:p>
          </p:txBody>
        </p:sp>
        <p:sp>
          <p:nvSpPr>
            <p:cNvPr id="130" name="TextBox 129"/>
            <p:cNvSpPr txBox="1"/>
            <p:nvPr/>
          </p:nvSpPr>
          <p:spPr>
            <a:xfrm rot="2129448">
              <a:off x="1953370" y="4442921"/>
              <a:ext cx="1612900" cy="369332"/>
            </a:xfrm>
            <a:prstGeom prst="rect">
              <a:avLst/>
            </a:prstGeom>
            <a:noFill/>
          </p:spPr>
          <p:txBody>
            <a:bodyPr wrap="square" rtlCol="0">
              <a:spAutoFit/>
            </a:bodyPr>
            <a:lstStyle/>
            <a:p>
              <a:pPr algn="ctr"/>
              <a:r>
                <a:rPr lang="en-US" altLang="ko-KR" dirty="0" smtClean="0"/>
                <a:t>Oblique</a:t>
              </a:r>
              <a:endParaRPr lang="ko-KR" altLang="en-US" dirty="0"/>
            </a:p>
          </p:txBody>
        </p:sp>
      </p:grpSp>
      <p:sp>
        <p:nvSpPr>
          <p:cNvPr id="137" name="TextBox 136"/>
          <p:cNvSpPr txBox="1"/>
          <p:nvPr/>
        </p:nvSpPr>
        <p:spPr>
          <a:xfrm>
            <a:off x="6154602" y="5193696"/>
            <a:ext cx="1674167" cy="707886"/>
          </a:xfrm>
          <a:prstGeom prst="rect">
            <a:avLst/>
          </a:prstGeom>
          <a:noFill/>
        </p:spPr>
        <p:txBody>
          <a:bodyPr wrap="square" rtlCol="0">
            <a:spAutoFit/>
          </a:bodyPr>
          <a:lstStyle/>
          <a:p>
            <a:r>
              <a:rPr lang="en-US" altLang="ko-KR" sz="2000" dirty="0" smtClean="0">
                <a:solidFill>
                  <a:prstClr val="black"/>
                </a:solidFill>
                <a:ea typeface="맑은 고딕" panose="020B0503020000020004" pitchFamily="50" charset="-127"/>
                <a:cs typeface="Times New Roman" panose="02020603050405020304" pitchFamily="18" charset="0"/>
              </a:rPr>
              <a:t>Attacking light </a:t>
            </a:r>
            <a:r>
              <a:rPr lang="en-US" altLang="ko-KR" sz="2000" dirty="0">
                <a:solidFill>
                  <a:prstClr val="black"/>
                </a:solidFill>
                <a:ea typeface="맑은 고딕" panose="020B0503020000020004" pitchFamily="50" charset="-127"/>
                <a:cs typeface="Times New Roman" panose="02020603050405020304" pitchFamily="18" charset="0"/>
              </a:rPr>
              <a:t>s</a:t>
            </a:r>
            <a:r>
              <a:rPr lang="en-US" altLang="ko-KR" sz="2000" dirty="0" smtClean="0">
                <a:solidFill>
                  <a:prstClr val="black"/>
                </a:solidFill>
                <a:ea typeface="맑은 고딕" panose="020B0503020000020004" pitchFamily="50" charset="-127"/>
                <a:cs typeface="Times New Roman" panose="02020603050405020304" pitchFamily="18" charset="0"/>
              </a:rPr>
              <a:t>ource</a:t>
            </a:r>
            <a:endParaRPr lang="ko-KR" altLang="en-US" sz="2000" dirty="0">
              <a:solidFill>
                <a:prstClr val="black"/>
              </a:solidFill>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13693818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Saturation Attack</a:t>
            </a:r>
            <a:endParaRPr lang="ko-KR" altLang="en-US" dirty="0"/>
          </a:p>
        </p:txBody>
      </p:sp>
      <p:sp>
        <p:nvSpPr>
          <p:cNvPr id="3" name="내용 개체 틀 2"/>
          <p:cNvSpPr>
            <a:spLocks noGrp="1"/>
          </p:cNvSpPr>
          <p:nvPr>
            <p:ph idx="1"/>
          </p:nvPr>
        </p:nvSpPr>
        <p:spPr/>
        <p:txBody>
          <a:bodyPr/>
          <a:lstStyle/>
          <a:p>
            <a:r>
              <a:rPr lang="en-US" altLang="ko-KR" dirty="0">
                <a:sym typeface="Wingdings" panose="05000000000000000000" pitchFamily="2" charset="2"/>
              </a:rPr>
              <a:t>Adverse effect of curved reception glass</a:t>
            </a:r>
          </a:p>
          <a:p>
            <a:pPr lvl="1"/>
            <a:r>
              <a:rPr lang="en-US" altLang="ko-KR" dirty="0">
                <a:solidFill>
                  <a:schemeClr val="bg1">
                    <a:lumMod val="75000"/>
                  </a:schemeClr>
                </a:solidFill>
                <a:sym typeface="Wingdings" panose="05000000000000000000" pitchFamily="2" charset="2"/>
              </a:rPr>
              <a:t>Obliquely illuminating VLP-16 </a:t>
            </a:r>
            <a:r>
              <a:rPr lang="en-US" altLang="ko-KR" dirty="0" smtClean="0">
                <a:solidFill>
                  <a:schemeClr val="bg1">
                    <a:lumMod val="75000"/>
                  </a:schemeClr>
                </a:solidFill>
                <a:sym typeface="Wingdings" panose="05000000000000000000" pitchFamily="2" charset="2"/>
              </a:rPr>
              <a:t/>
            </a:r>
            <a:br>
              <a:rPr lang="en-US" altLang="ko-KR" dirty="0" smtClean="0">
                <a:solidFill>
                  <a:schemeClr val="bg1">
                    <a:lumMod val="75000"/>
                  </a:schemeClr>
                </a:solidFill>
                <a:sym typeface="Wingdings" panose="05000000000000000000" pitchFamily="2" charset="2"/>
              </a:rPr>
            </a:br>
            <a:r>
              <a:rPr lang="en-US" altLang="ko-KR" dirty="0" smtClean="0">
                <a:solidFill>
                  <a:schemeClr val="bg1">
                    <a:lumMod val="75000"/>
                  </a:schemeClr>
                </a:solidFill>
                <a:sym typeface="Wingdings" panose="05000000000000000000" pitchFamily="2" charset="2"/>
              </a:rPr>
              <a:t> </a:t>
            </a:r>
            <a:r>
              <a:rPr lang="en-US" altLang="ko-KR" dirty="0">
                <a:solidFill>
                  <a:schemeClr val="bg1">
                    <a:lumMod val="75000"/>
                  </a:schemeClr>
                </a:solidFill>
                <a:sym typeface="Wingdings" panose="05000000000000000000" pitchFamily="2" charset="2"/>
              </a:rPr>
              <a:t>fake dots not in the direction of the attacking light</a:t>
            </a:r>
          </a:p>
          <a:p>
            <a:pPr lvl="1"/>
            <a:r>
              <a:rPr lang="en-US" altLang="ko-KR" dirty="0">
                <a:sym typeface="Wingdings" panose="05000000000000000000" pitchFamily="2" charset="2"/>
              </a:rPr>
              <a:t>Other </a:t>
            </a:r>
            <a:r>
              <a:rPr lang="en-US" altLang="ko-KR" dirty="0" err="1">
                <a:sym typeface="Wingdings" panose="05000000000000000000" pitchFamily="2" charset="2"/>
              </a:rPr>
              <a:t>lidars</a:t>
            </a:r>
            <a:r>
              <a:rPr lang="en-US" altLang="ko-KR" dirty="0">
                <a:sym typeface="Wingdings" panose="05000000000000000000" pitchFamily="2" charset="2"/>
              </a:rPr>
              <a:t> also have curved glass (e.g. HDL-32E, LUX mini, M8)</a:t>
            </a:r>
          </a:p>
          <a:p>
            <a:endParaRPr lang="ko-KR" altLang="en-US" dirty="0"/>
          </a:p>
        </p:txBody>
      </p:sp>
      <p:grpSp>
        <p:nvGrpSpPr>
          <p:cNvPr id="4" name="그룹 3"/>
          <p:cNvGrpSpPr/>
          <p:nvPr/>
        </p:nvGrpSpPr>
        <p:grpSpPr>
          <a:xfrm>
            <a:off x="2322334" y="3353126"/>
            <a:ext cx="7547331" cy="2773832"/>
            <a:chOff x="3320716" y="3378467"/>
            <a:chExt cx="6430800" cy="2363479"/>
          </a:xfrm>
        </p:grpSpPr>
        <p:pic>
          <p:nvPicPr>
            <p:cNvPr id="127" name="그림 126"/>
            <p:cNvPicPr>
              <a:picLocks noChangeAspect="1"/>
            </p:cNvPicPr>
            <p:nvPr/>
          </p:nvPicPr>
          <p:blipFill rotWithShape="1">
            <a:blip r:embed="rId3" cstate="print">
              <a:extLst>
                <a:ext uri="{28A0092B-C50C-407E-A947-70E740481C1C}">
                  <a14:useLocalDpi xmlns:a14="http://schemas.microsoft.com/office/drawing/2010/main" val="0"/>
                </a:ext>
              </a:extLst>
            </a:blip>
            <a:srcRect l="36885"/>
            <a:stretch/>
          </p:blipFill>
          <p:spPr>
            <a:xfrm>
              <a:off x="3320716" y="3378467"/>
              <a:ext cx="3823060" cy="2363479"/>
            </a:xfrm>
            <a:prstGeom prst="rect">
              <a:avLst/>
            </a:prstGeom>
          </p:spPr>
        </p:pic>
        <p:pic>
          <p:nvPicPr>
            <p:cNvPr id="128" name="그림 1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51" b="89803" l="5750" r="98125"/>
                      </a14:imgEffect>
                    </a14:imgLayer>
                  </a14:imgProps>
                </a:ext>
                <a:ext uri="{28A0092B-C50C-407E-A947-70E740481C1C}">
                  <a14:useLocalDpi xmlns:a14="http://schemas.microsoft.com/office/drawing/2010/main" val="0"/>
                </a:ext>
              </a:extLst>
            </a:blip>
            <a:srcRect t="11225"/>
            <a:stretch/>
          </p:blipFill>
          <p:spPr>
            <a:xfrm>
              <a:off x="7143776" y="3386405"/>
              <a:ext cx="2607740" cy="2355541"/>
            </a:xfrm>
            <a:prstGeom prst="rect">
              <a:avLst/>
            </a:prstGeom>
          </p:spPr>
        </p:pic>
      </p:grpSp>
    </p:spTree>
    <p:extLst>
      <p:ext uri="{BB962C8B-B14F-4D97-AF65-F5344CB8AC3E}">
        <p14:creationId xmlns:p14="http://schemas.microsoft.com/office/powerpoint/2010/main" val="213871693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자형 화살표 9"/>
          <p:cNvSpPr/>
          <p:nvPr/>
        </p:nvSpPr>
        <p:spPr>
          <a:xfrm rot="16200000" flipH="1">
            <a:off x="-493402" y="2831291"/>
            <a:ext cx="3923448" cy="2377375"/>
          </a:xfrm>
          <a:prstGeom prst="uturnArrow">
            <a:avLst>
              <a:gd name="adj1" fmla="val 15349"/>
              <a:gd name="adj2" fmla="val 15810"/>
              <a:gd name="adj3" fmla="val 17678"/>
              <a:gd name="adj4" fmla="val 18339"/>
              <a:gd name="adj5" fmla="val 51348"/>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 name="제목 1"/>
          <p:cNvSpPr>
            <a:spLocks noGrp="1"/>
          </p:cNvSpPr>
          <p:nvPr>
            <p:ph type="title"/>
          </p:nvPr>
        </p:nvSpPr>
        <p:spPr>
          <a:xfrm>
            <a:off x="597070" y="292975"/>
            <a:ext cx="11146971" cy="756000"/>
          </a:xfrm>
        </p:spPr>
        <p:txBody>
          <a:bodyPr>
            <a:noAutofit/>
          </a:bodyPr>
          <a:lstStyle/>
          <a:p>
            <a:r>
              <a:rPr lang="en-US" altLang="ko-KR" sz="3600" dirty="0" smtClean="0"/>
              <a:t>Human Driving</a:t>
            </a:r>
            <a:endParaRPr lang="ko-KR" altLang="en-US" sz="3600" dirty="0"/>
          </a:p>
        </p:txBody>
      </p:sp>
      <p:pic>
        <p:nvPicPr>
          <p:cNvPr id="3" name="Picture 2" descr="http://cliparting.com/wp-content/uploads/2016/05/Clip-art-of-car-clipart-image-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229" b="19999"/>
          <a:stretch/>
        </p:blipFill>
        <p:spPr bwMode="auto">
          <a:xfrm>
            <a:off x="1632408" y="4513013"/>
            <a:ext cx="4654225" cy="18259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simplebackpain.com/images/3-driving-postures.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500" b="67250" l="69000" r="94111">
                        <a14:foregroundMark x1="71667" y1="62250" x2="70889" y2="63750"/>
                      </a14:backgroundRemoval>
                    </a14:imgEffect>
                  </a14:imgLayer>
                </a14:imgProps>
              </a:ext>
              <a:ext uri="{28A0092B-C50C-407E-A947-70E740481C1C}">
                <a14:useLocalDpi xmlns:a14="http://schemas.microsoft.com/office/drawing/2010/main" val="0"/>
              </a:ext>
            </a:extLst>
          </a:blip>
          <a:srcRect l="69087" t="12235" r="5396" b="26588"/>
          <a:stretch/>
        </p:blipFill>
        <p:spPr bwMode="auto">
          <a:xfrm flipH="1">
            <a:off x="2942944" y="1425574"/>
            <a:ext cx="1793483" cy="1814973"/>
          </a:xfrm>
          <a:prstGeom prst="rect">
            <a:avLst/>
          </a:prstGeom>
          <a:noFill/>
          <a:extLst>
            <a:ext uri="{909E8E84-426E-40DD-AFC4-6F175D3DCCD1}">
              <a14:hiddenFill xmlns:a14="http://schemas.microsoft.com/office/drawing/2010/main">
                <a:solidFill>
                  <a:srgbClr val="FFFFFF"/>
                </a:solidFill>
              </a14:hiddenFill>
            </a:ext>
          </a:extLst>
        </p:spPr>
      </p:pic>
      <p:sp>
        <p:nvSpPr>
          <p:cNvPr id="12" name="모서리가 둥근 직사각형 11"/>
          <p:cNvSpPr/>
          <p:nvPr/>
        </p:nvSpPr>
        <p:spPr>
          <a:xfrm>
            <a:off x="8890365" y="1293163"/>
            <a:ext cx="3054096" cy="5045825"/>
          </a:xfrm>
          <a:prstGeom prst="roundRect">
            <a:avLst>
              <a:gd name="adj" fmla="val 7866"/>
            </a:avLst>
          </a:prstGeom>
          <a:solidFill>
            <a:schemeClr val="bg1">
              <a:lumMod val="75000"/>
            </a:schemeClr>
          </a:solidFill>
          <a:ln w="57150">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a:p>
        </p:txBody>
      </p:sp>
      <p:sp>
        <p:nvSpPr>
          <p:cNvPr id="14" name="TextBox 13"/>
          <p:cNvSpPr txBox="1"/>
          <p:nvPr/>
        </p:nvSpPr>
        <p:spPr>
          <a:xfrm>
            <a:off x="9233328" y="1271352"/>
            <a:ext cx="2368169" cy="461665"/>
          </a:xfrm>
          <a:prstGeom prst="rect">
            <a:avLst/>
          </a:prstGeom>
          <a:noFill/>
        </p:spPr>
        <p:txBody>
          <a:bodyPr wrap="square" rtlCol="0">
            <a:spAutoFit/>
          </a:bodyPr>
          <a:lstStyle/>
          <a:p>
            <a:pPr algn="ctr"/>
            <a:r>
              <a:rPr lang="en-US" altLang="ko-KR" sz="2400" dirty="0" smtClean="0"/>
              <a:t>Surroundings</a:t>
            </a:r>
            <a:endParaRPr lang="ko-KR" altLang="en-US" sz="2400" dirty="0"/>
          </a:p>
        </p:txBody>
      </p:sp>
      <p:grpSp>
        <p:nvGrpSpPr>
          <p:cNvPr id="19" name="그룹 18"/>
          <p:cNvGrpSpPr/>
          <p:nvPr/>
        </p:nvGrpSpPr>
        <p:grpSpPr>
          <a:xfrm>
            <a:off x="9446223" y="1754828"/>
            <a:ext cx="1993730" cy="4391165"/>
            <a:chOff x="9446223" y="1754828"/>
            <a:chExt cx="1993730" cy="4391165"/>
          </a:xfrm>
        </p:grpSpPr>
        <p:pic>
          <p:nvPicPr>
            <p:cNvPr id="3074" name="Picture 2" descr="http://www.autobarn.com/images-new/honk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6223" y="4816839"/>
              <a:ext cx="1993730" cy="1329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www.wri.org/sites/default/files/styles/large/public/traffic_jam_seoul.jpg?itok=vpItXe2v"/>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46223" y="1754828"/>
              <a:ext cx="1993730" cy="1330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theexpiredmeter.com/wp-content/uploads/2013/05/Klein-in-the-all-way-crosswal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46223" y="3203280"/>
              <a:ext cx="1993730" cy="1495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3" name="U자형 화살표 22"/>
          <p:cNvSpPr/>
          <p:nvPr/>
        </p:nvSpPr>
        <p:spPr>
          <a:xfrm rot="16200000" flipV="1">
            <a:off x="4620211" y="2766234"/>
            <a:ext cx="2306954" cy="1925927"/>
          </a:xfrm>
          <a:prstGeom prst="uturnArrow">
            <a:avLst>
              <a:gd name="adj1" fmla="val 20520"/>
              <a:gd name="adj2" fmla="val 19272"/>
              <a:gd name="adj3" fmla="val 21634"/>
              <a:gd name="adj4" fmla="val 18339"/>
              <a:gd name="adj5" fmla="val 100000"/>
            </a:avLst>
          </a:prstGeom>
          <a:solidFill>
            <a:schemeClr val="accent3"/>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5" name="Picture 6" descr="https://thumbs.dreamstime.com/t/dashboard-5048930.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375" l="0" r="100000">
                        <a14:foregroundMark x1="32487" y1="95000" x2="73858" y2="95000"/>
                        <a14:foregroundMark x1="81218" y1="93125" x2="83756" y2="95625"/>
                      </a14:backgroundRemoval>
                    </a14:imgEffect>
                  </a14:imgLayer>
                </a14:imgProps>
              </a:ext>
              <a:ext uri="{28A0092B-C50C-407E-A947-70E740481C1C}">
                <a14:useLocalDpi xmlns:a14="http://schemas.microsoft.com/office/drawing/2010/main" val="0"/>
              </a:ext>
            </a:extLst>
          </a:blip>
          <a:srcRect/>
          <a:stretch>
            <a:fillRect/>
          </a:stretch>
        </p:blipFill>
        <p:spPr bwMode="auto">
          <a:xfrm>
            <a:off x="5009885" y="3372887"/>
            <a:ext cx="2321343" cy="942677"/>
          </a:xfrm>
          <a:prstGeom prst="rect">
            <a:avLst/>
          </a:prstGeom>
          <a:noFill/>
          <a:extLst>
            <a:ext uri="{909E8E84-426E-40DD-AFC4-6F175D3DCCD1}">
              <a14:hiddenFill xmlns:a14="http://schemas.microsoft.com/office/drawing/2010/main">
                <a:solidFill>
                  <a:srgbClr val="FFFFFF"/>
                </a:solidFill>
              </a14:hiddenFill>
            </a:ext>
          </a:extLst>
        </p:spPr>
      </p:pic>
      <p:sp>
        <p:nvSpPr>
          <p:cNvPr id="18" name="오른쪽 화살표 17"/>
          <p:cNvSpPr/>
          <p:nvPr/>
        </p:nvSpPr>
        <p:spPr>
          <a:xfrm>
            <a:off x="6286633" y="5217530"/>
            <a:ext cx="2378217" cy="764173"/>
          </a:xfrm>
          <a:prstGeom prst="rightArrow">
            <a:avLst>
              <a:gd name="adj1" fmla="val 48109"/>
              <a:gd name="adj2" fmla="val 55511"/>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오른쪽 화살표 24"/>
          <p:cNvSpPr/>
          <p:nvPr/>
        </p:nvSpPr>
        <p:spPr>
          <a:xfrm flipH="1">
            <a:off x="4810722" y="1568888"/>
            <a:ext cx="3854127" cy="764173"/>
          </a:xfrm>
          <a:prstGeom prst="rightArrow">
            <a:avLst>
              <a:gd name="adj1" fmla="val 48109"/>
              <a:gd name="adj2" fmla="val 55511"/>
            </a:avLst>
          </a:prstGeom>
          <a:solidFill>
            <a:schemeClr val="accent3"/>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0" name="그룹 19"/>
          <p:cNvGrpSpPr/>
          <p:nvPr/>
        </p:nvGrpSpPr>
        <p:grpSpPr>
          <a:xfrm>
            <a:off x="5713049" y="1457037"/>
            <a:ext cx="2498235" cy="1515657"/>
            <a:chOff x="5895523" y="1457037"/>
            <a:chExt cx="1972877" cy="1196927"/>
          </a:xfrm>
        </p:grpSpPr>
        <p:pic>
          <p:nvPicPr>
            <p:cNvPr id="1032" name="Picture 8" descr="http://images.clipartpanda.com/eye-clip-art-1384151134.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25714" b="24572"/>
            <a:stretch/>
          </p:blipFill>
          <p:spPr bwMode="auto">
            <a:xfrm>
              <a:off x="5895523" y="1457037"/>
              <a:ext cx="1327814" cy="66011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ages.clipartpanda.com/ears-clip-art-di6jA8yi9.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16620" y="1502184"/>
              <a:ext cx="1151780" cy="115178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모서리가 둥근 직사각형 29"/>
          <p:cNvSpPr/>
          <p:nvPr/>
        </p:nvSpPr>
        <p:spPr>
          <a:xfrm>
            <a:off x="6666404" y="5282895"/>
            <a:ext cx="1329647" cy="633442"/>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Manual Driving</a:t>
            </a:r>
            <a:endParaRPr lang="ko-KR" altLang="en-US" dirty="0">
              <a:solidFill>
                <a:schemeClr val="tx1"/>
              </a:solidFill>
            </a:endParaRPr>
          </a:p>
        </p:txBody>
      </p:sp>
      <p:grpSp>
        <p:nvGrpSpPr>
          <p:cNvPr id="7" name="그룹 6"/>
          <p:cNvGrpSpPr/>
          <p:nvPr/>
        </p:nvGrpSpPr>
        <p:grpSpPr>
          <a:xfrm>
            <a:off x="54120" y="2575720"/>
            <a:ext cx="2491184" cy="2095403"/>
            <a:chOff x="54120" y="2575720"/>
            <a:chExt cx="2491184" cy="2095403"/>
          </a:xfrm>
        </p:grpSpPr>
        <p:grpSp>
          <p:nvGrpSpPr>
            <p:cNvPr id="8" name="그룹 7"/>
            <p:cNvGrpSpPr/>
            <p:nvPr/>
          </p:nvGrpSpPr>
          <p:grpSpPr>
            <a:xfrm>
              <a:off x="54120" y="2575720"/>
              <a:ext cx="2491184" cy="2095403"/>
              <a:chOff x="218896" y="3248171"/>
              <a:chExt cx="1630670" cy="1371601"/>
            </a:xfrm>
          </p:grpSpPr>
          <p:pic>
            <p:nvPicPr>
              <p:cNvPr id="1030" name="Picture 6" descr="https://ae01.alicdn.com/kf/HTB17gGxIFXXXXX9apXXq6xXFXXXY/Car-Pedal-Kit-With-No-Screw-car-accessories-acceleration-pedal-Brake-pedals-Plate-Rest-pedal-For.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7174" b="97826" l="2899" r="96957">
                            <a14:foregroundMark x1="15652" y1="25217" x2="20580" y2="27174"/>
                            <a14:foregroundMark x1="41594" y1="33043" x2="46812" y2="33043"/>
                            <a14:foregroundMark x1="35797" y1="31957" x2="38261" y2="30870"/>
                            <a14:foregroundMark x1="33623" y1="35217" x2="34783" y2="33043"/>
                            <a14:foregroundMark x1="71884" y1="41739" x2="78696" y2="43478"/>
                            <a14:foregroundMark x1="8406" y1="63913" x2="10290" y2="65217"/>
                            <a14:foregroundMark x1="8261" y1="53913" x2="10870" y2="55217"/>
                            <a14:foregroundMark x1="5797" y1="52609" x2="5797" y2="54348"/>
                            <a14:foregroundMark x1="32319" y1="63261" x2="34493" y2="64130"/>
                            <a14:foregroundMark x1="30725" y1="70870" x2="32029" y2="72174"/>
                            <a14:foregroundMark x1="28986" y1="67174" x2="29565" y2="70217"/>
                            <a14:foregroundMark x1="30435" y1="72609" x2="29275" y2="70435"/>
                            <a14:foregroundMark x1="8116" y1="63478" x2="6667" y2="62826"/>
                            <a14:foregroundMark x1="5507" y1="56087" x2="6087" y2="62609"/>
                            <a14:foregroundMark x1="52464" y1="66087" x2="50435" y2="70217"/>
                            <a14:foregroundMark x1="44783" y1="77609" x2="48406" y2="75217"/>
                            <a14:foregroundMark x1="48406" y1="75217" x2="48261" y2="74348"/>
                            <a14:foregroundMark x1="31884" y1="75652" x2="40870" y2="78913"/>
                            <a14:foregroundMark x1="29710" y1="74783" x2="31304" y2="75435"/>
                            <a14:foregroundMark x1="58116" y1="87174" x2="70580" y2="92174"/>
                            <a14:foregroundMark x1="72029" y1="93696" x2="78696" y2="89565"/>
                            <a14:foregroundMark x1="79855" y1="84348" x2="87101" y2="61739"/>
                            <a14:foregroundMark x1="90145" y1="61087" x2="88406" y2="57174"/>
                            <a14:foregroundMark x1="92174" y1="58261" x2="89420" y2="55000"/>
                            <a14:foregroundMark x1="93188" y1="61087" x2="92899" y2="57609"/>
                            <a14:foregroundMark x1="86812" y1="53696" x2="92754" y2="56957"/>
                            <a14:foregroundMark x1="7536" y1="35217" x2="13478" y2="25217"/>
                            <a14:foregroundMark x1="14493" y1="24783" x2="15362" y2="23913"/>
                            <a14:foregroundMark x1="49710" y1="31739" x2="51014" y2="33043"/>
                            <a14:foregroundMark x1="58986" y1="73261" x2="64928" y2="74565"/>
                            <a14:foregroundMark x1="56232" y1="81304" x2="57971" y2="82609"/>
                            <a14:foregroundMark x1="54783" y1="77174" x2="55362" y2="80435"/>
                            <a14:foregroundMark x1="54928" y1="85870" x2="55507" y2="85217"/>
                            <a14:foregroundMark x1="6522" y1="63696" x2="10145" y2="65652"/>
                            <a14:foregroundMark x1="5217" y1="49783" x2="7246" y2="37391"/>
                            <a14:foregroundMark x1="7246" y1="35870" x2="6812" y2="38043"/>
                            <a14:foregroundMark x1="5072" y1="51087" x2="5362" y2="58478"/>
                            <a14:foregroundMark x1="60725" y1="49783" x2="58116" y2="58696"/>
                            <a14:foregroundMark x1="59275" y1="51739" x2="58696" y2="54783"/>
                            <a14:backgroundMark x1="56232" y1="56087" x2="56087" y2="58261"/>
                            <a14:backgroundMark x1="28841" y1="75652" x2="35072" y2="78913"/>
                            <a14:backgroundMark x1="51884" y1="75652" x2="53188" y2="72609"/>
                            <a14:backgroundMark x1="53188" y1="73261" x2="57391" y2="57609"/>
                          </a14:backgroundRemoval>
                        </a14:imgEffect>
                      </a14:imgLayer>
                    </a14:imgProps>
                  </a:ext>
                  <a:ext uri="{28A0092B-C50C-407E-A947-70E740481C1C}">
                    <a14:useLocalDpi xmlns:a14="http://schemas.microsoft.com/office/drawing/2010/main" val="0"/>
                  </a:ext>
                </a:extLst>
              </a:blip>
              <a:srcRect/>
              <a:stretch>
                <a:fillRect/>
              </a:stretch>
            </p:blipFill>
            <p:spPr bwMode="auto">
              <a:xfrm>
                <a:off x="218896" y="3248171"/>
                <a:ext cx="1302495" cy="8683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carid.com/ic/bi/steering-wheels/steering-wheels_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09" b="97879" l="909" r="98182"/>
                        </a14:imgEffect>
                      </a14:imgLayer>
                    </a14:imgProps>
                  </a:ext>
                  <a:ext uri="{28A0092B-C50C-407E-A947-70E740481C1C}">
                    <a14:useLocalDpi xmlns:a14="http://schemas.microsoft.com/office/drawing/2010/main" val="0"/>
                  </a:ext>
                </a:extLst>
              </a:blip>
              <a:srcRect/>
              <a:stretch>
                <a:fillRect/>
              </a:stretch>
            </p:blipFill>
            <p:spPr bwMode="auto">
              <a:xfrm>
                <a:off x="912130" y="3682336"/>
                <a:ext cx="937436" cy="93743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descr="http://diysolarpanelsv.com/images/gear-shift-clip-art-18.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0584" y="3504445"/>
              <a:ext cx="1122053" cy="11092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07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0"/>
                                        </p:tgtEl>
                                      </p:cBhvr>
                                    </p:animEffect>
                                    <p:animScale>
                                      <p:cBhvr>
                                        <p:cTn id="11" dur="250" autoRev="1" fill="hold"/>
                                        <p:tgtEl>
                                          <p:spTgt spid="2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Saturation Attack</a:t>
            </a:r>
            <a:endParaRPr lang="ko-KR" altLang="en-US" dirty="0"/>
          </a:p>
        </p:txBody>
      </p:sp>
      <p:sp>
        <p:nvSpPr>
          <p:cNvPr id="3" name="내용 개체 틀 2"/>
          <p:cNvSpPr>
            <a:spLocks noGrp="1"/>
          </p:cNvSpPr>
          <p:nvPr>
            <p:ph idx="1"/>
          </p:nvPr>
        </p:nvSpPr>
        <p:spPr>
          <a:xfrm>
            <a:off x="838199" y="1261625"/>
            <a:ext cx="10515600" cy="4752000"/>
          </a:xfrm>
        </p:spPr>
        <p:txBody>
          <a:bodyPr/>
          <a:lstStyle/>
          <a:p>
            <a:r>
              <a:rPr lang="en-US" altLang="ko-KR" dirty="0">
                <a:sym typeface="Wingdings" panose="05000000000000000000" pitchFamily="2" charset="2"/>
              </a:rPr>
              <a:t>Adverse effect of curved reception glass</a:t>
            </a:r>
          </a:p>
          <a:p>
            <a:pPr lvl="1"/>
            <a:r>
              <a:rPr lang="en-US" altLang="ko-KR" dirty="0">
                <a:solidFill>
                  <a:schemeClr val="bg1">
                    <a:lumMod val="75000"/>
                  </a:schemeClr>
                </a:solidFill>
                <a:sym typeface="Wingdings" panose="05000000000000000000" pitchFamily="2" charset="2"/>
              </a:rPr>
              <a:t>Obliquely illuminating VLP-16 </a:t>
            </a:r>
            <a:r>
              <a:rPr lang="en-US" altLang="ko-KR" dirty="0" smtClean="0">
                <a:solidFill>
                  <a:schemeClr val="bg1">
                    <a:lumMod val="75000"/>
                  </a:schemeClr>
                </a:solidFill>
                <a:sym typeface="Wingdings" panose="05000000000000000000" pitchFamily="2" charset="2"/>
              </a:rPr>
              <a:t/>
            </a:r>
            <a:br>
              <a:rPr lang="en-US" altLang="ko-KR" dirty="0" smtClean="0">
                <a:solidFill>
                  <a:schemeClr val="bg1">
                    <a:lumMod val="75000"/>
                  </a:schemeClr>
                </a:solidFill>
                <a:sym typeface="Wingdings" panose="05000000000000000000" pitchFamily="2" charset="2"/>
              </a:rPr>
            </a:br>
            <a:r>
              <a:rPr lang="en-US" altLang="ko-KR" dirty="0" smtClean="0">
                <a:solidFill>
                  <a:schemeClr val="bg1">
                    <a:lumMod val="75000"/>
                  </a:schemeClr>
                </a:solidFill>
                <a:sym typeface="Wingdings" panose="05000000000000000000" pitchFamily="2" charset="2"/>
              </a:rPr>
              <a:t> </a:t>
            </a:r>
            <a:r>
              <a:rPr lang="en-US" altLang="ko-KR" dirty="0">
                <a:solidFill>
                  <a:schemeClr val="bg1">
                    <a:lumMod val="75000"/>
                  </a:schemeClr>
                </a:solidFill>
                <a:sym typeface="Wingdings" panose="05000000000000000000" pitchFamily="2" charset="2"/>
              </a:rPr>
              <a:t>fake dots not in the direction of the attacking light</a:t>
            </a:r>
          </a:p>
          <a:p>
            <a:pPr lvl="1"/>
            <a:r>
              <a:rPr lang="en-US" altLang="ko-KR" dirty="0">
                <a:solidFill>
                  <a:schemeClr val="bg1">
                    <a:lumMod val="75000"/>
                  </a:schemeClr>
                </a:solidFill>
                <a:sym typeface="Wingdings" panose="05000000000000000000" pitchFamily="2" charset="2"/>
              </a:rPr>
              <a:t>Other </a:t>
            </a:r>
            <a:r>
              <a:rPr lang="en-US" altLang="ko-KR" dirty="0" err="1">
                <a:solidFill>
                  <a:schemeClr val="bg1">
                    <a:lumMod val="75000"/>
                  </a:schemeClr>
                </a:solidFill>
                <a:sym typeface="Wingdings" panose="05000000000000000000" pitchFamily="2" charset="2"/>
              </a:rPr>
              <a:t>lidars</a:t>
            </a:r>
            <a:r>
              <a:rPr lang="en-US" altLang="ko-KR" dirty="0">
                <a:solidFill>
                  <a:schemeClr val="bg1">
                    <a:lumMod val="75000"/>
                  </a:schemeClr>
                </a:solidFill>
                <a:sym typeface="Wingdings" panose="05000000000000000000" pitchFamily="2" charset="2"/>
              </a:rPr>
              <a:t> also have curved glass (e.g. HDL-32E, LUX mini, M8)</a:t>
            </a:r>
          </a:p>
          <a:p>
            <a:endParaRPr lang="ko-KR" altLang="en-US" dirty="0"/>
          </a:p>
        </p:txBody>
      </p:sp>
      <p:sp>
        <p:nvSpPr>
          <p:cNvPr id="7" name="직사각형 6"/>
          <p:cNvSpPr/>
          <p:nvPr/>
        </p:nvSpPr>
        <p:spPr>
          <a:xfrm>
            <a:off x="2862859" y="3309848"/>
            <a:ext cx="6382427" cy="3071788"/>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cxnSp>
        <p:nvCxnSpPr>
          <p:cNvPr id="8" name="직선 연결선 7"/>
          <p:cNvCxnSpPr/>
          <p:nvPr/>
        </p:nvCxnSpPr>
        <p:spPr>
          <a:xfrm>
            <a:off x="2862859" y="3316729"/>
            <a:ext cx="6382427" cy="0"/>
          </a:xfrm>
          <a:prstGeom prst="line">
            <a:avLst/>
          </a:prstGeom>
          <a:noFill/>
          <a:ln w="19050" cap="flat" cmpd="sng" algn="ctr">
            <a:solidFill>
              <a:sysClr val="windowText" lastClr="000000"/>
            </a:solidFill>
            <a:prstDash val="solid"/>
            <a:miter lim="800000"/>
          </a:ln>
          <a:effectLst/>
        </p:spPr>
      </p:cxnSp>
      <p:cxnSp>
        <p:nvCxnSpPr>
          <p:cNvPr id="9" name="직선 연결선 8"/>
          <p:cNvCxnSpPr/>
          <p:nvPr/>
        </p:nvCxnSpPr>
        <p:spPr>
          <a:xfrm>
            <a:off x="2862859" y="6380301"/>
            <a:ext cx="6382427" cy="0"/>
          </a:xfrm>
          <a:prstGeom prst="line">
            <a:avLst/>
          </a:prstGeom>
          <a:noFill/>
          <a:ln w="19050" cap="flat" cmpd="sng" algn="ctr">
            <a:solidFill>
              <a:sysClr val="windowText" lastClr="000000"/>
            </a:solidFill>
            <a:prstDash val="solid"/>
            <a:miter lim="800000"/>
          </a:ln>
          <a:effectLst/>
        </p:spPr>
      </p:cxnSp>
      <p:cxnSp>
        <p:nvCxnSpPr>
          <p:cNvPr id="10" name="직선 연결선 9"/>
          <p:cNvCxnSpPr/>
          <p:nvPr/>
        </p:nvCxnSpPr>
        <p:spPr>
          <a:xfrm>
            <a:off x="2862859" y="4859614"/>
            <a:ext cx="6401099" cy="0"/>
          </a:xfrm>
          <a:prstGeom prst="line">
            <a:avLst/>
          </a:prstGeom>
          <a:noFill/>
          <a:ln w="19050" cap="flat" cmpd="sng" algn="ctr">
            <a:solidFill>
              <a:sysClr val="windowText" lastClr="000000"/>
            </a:solidFill>
            <a:prstDash val="lgDash"/>
            <a:miter lim="800000"/>
          </a:ln>
          <a:effectLst/>
        </p:spPr>
      </p:cxnSp>
      <p:grpSp>
        <p:nvGrpSpPr>
          <p:cNvPr id="11" name="그룹 10"/>
          <p:cNvGrpSpPr/>
          <p:nvPr/>
        </p:nvGrpSpPr>
        <p:grpSpPr>
          <a:xfrm>
            <a:off x="6768215" y="3573241"/>
            <a:ext cx="1736094" cy="1007662"/>
            <a:chOff x="3099843" y="3061881"/>
            <a:chExt cx="681037" cy="395287"/>
          </a:xfrm>
        </p:grpSpPr>
        <p:sp>
          <p:nvSpPr>
            <p:cNvPr id="12" name="모서리가 둥근 직사각형 11"/>
            <p:cNvSpPr/>
            <p:nvPr/>
          </p:nvSpPr>
          <p:spPr>
            <a:xfrm>
              <a:off x="3099843" y="3061881"/>
              <a:ext cx="681037" cy="395287"/>
            </a:xfrm>
            <a:prstGeom prst="round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13" name="모서리가 둥근 직사각형 12"/>
            <p:cNvSpPr/>
            <p:nvPr/>
          </p:nvSpPr>
          <p:spPr>
            <a:xfrm>
              <a:off x="3302247" y="3092394"/>
              <a:ext cx="138114" cy="33426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14" name="모서리가 둥근 직사각형 13"/>
            <p:cNvSpPr/>
            <p:nvPr/>
          </p:nvSpPr>
          <p:spPr>
            <a:xfrm>
              <a:off x="3616759" y="3092394"/>
              <a:ext cx="52011" cy="33426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grpSp>
      <p:grpSp>
        <p:nvGrpSpPr>
          <p:cNvPr id="15" name="그룹 14"/>
          <p:cNvGrpSpPr/>
          <p:nvPr/>
        </p:nvGrpSpPr>
        <p:grpSpPr>
          <a:xfrm>
            <a:off x="3756145" y="5138327"/>
            <a:ext cx="1736094" cy="1007662"/>
            <a:chOff x="3099843" y="3061881"/>
            <a:chExt cx="681037" cy="395287"/>
          </a:xfrm>
        </p:grpSpPr>
        <p:sp>
          <p:nvSpPr>
            <p:cNvPr id="16" name="모서리가 둥근 직사각형 15"/>
            <p:cNvSpPr/>
            <p:nvPr/>
          </p:nvSpPr>
          <p:spPr>
            <a:xfrm>
              <a:off x="3099843" y="3061881"/>
              <a:ext cx="681037" cy="395287"/>
            </a:xfrm>
            <a:prstGeom prst="roundRect">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17" name="모서리가 둥근 직사각형 16"/>
            <p:cNvSpPr/>
            <p:nvPr/>
          </p:nvSpPr>
          <p:spPr>
            <a:xfrm>
              <a:off x="3302247" y="3092394"/>
              <a:ext cx="138114" cy="33426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18" name="모서리가 둥근 직사각형 17"/>
            <p:cNvSpPr/>
            <p:nvPr/>
          </p:nvSpPr>
          <p:spPr>
            <a:xfrm>
              <a:off x="3616759" y="3092394"/>
              <a:ext cx="52011" cy="334260"/>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grpSp>
      <p:grpSp>
        <p:nvGrpSpPr>
          <p:cNvPr id="19" name="그룹 18"/>
          <p:cNvGrpSpPr/>
          <p:nvPr/>
        </p:nvGrpSpPr>
        <p:grpSpPr>
          <a:xfrm>
            <a:off x="4720249" y="5513380"/>
            <a:ext cx="257556" cy="257556"/>
            <a:chOff x="7878536" y="3200004"/>
            <a:chExt cx="565944" cy="565944"/>
          </a:xfrm>
        </p:grpSpPr>
        <p:cxnSp>
          <p:nvCxnSpPr>
            <p:cNvPr id="20" name="직선 연결선 19"/>
            <p:cNvCxnSpPr/>
            <p:nvPr/>
          </p:nvCxnSpPr>
          <p:spPr>
            <a:xfrm flipH="1" flipV="1">
              <a:off x="7961417" y="3282885"/>
              <a:ext cx="400182" cy="400182"/>
            </a:xfrm>
            <a:prstGeom prst="line">
              <a:avLst/>
            </a:prstGeom>
            <a:noFill/>
            <a:ln w="3175" cap="flat" cmpd="sng" algn="ctr">
              <a:solidFill>
                <a:sysClr val="windowText" lastClr="000000"/>
              </a:solidFill>
              <a:prstDash val="solid"/>
              <a:miter lim="800000"/>
            </a:ln>
            <a:effectLst/>
          </p:spPr>
        </p:cxnSp>
        <p:sp>
          <p:nvSpPr>
            <p:cNvPr id="21" name="타원 20"/>
            <p:cNvSpPr/>
            <p:nvPr/>
          </p:nvSpPr>
          <p:spPr>
            <a:xfrm>
              <a:off x="8098787" y="3428365"/>
              <a:ext cx="121925" cy="121925"/>
            </a:xfrm>
            <a:prstGeom prst="ellipse">
              <a:avLst/>
            </a:prstGeom>
            <a:solidFill>
              <a:sysClr val="windowText" lastClr="000000"/>
            </a:solidFill>
            <a:ln w="3175"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cxnSp>
          <p:nvCxnSpPr>
            <p:cNvPr id="22" name="직선 연결선 21"/>
            <p:cNvCxnSpPr/>
            <p:nvPr/>
          </p:nvCxnSpPr>
          <p:spPr>
            <a:xfrm flipV="1">
              <a:off x="7961417" y="3282885"/>
              <a:ext cx="400182" cy="400182"/>
            </a:xfrm>
            <a:prstGeom prst="line">
              <a:avLst/>
            </a:prstGeom>
            <a:noFill/>
            <a:ln w="3175" cap="flat" cmpd="sng" algn="ctr">
              <a:solidFill>
                <a:sysClr val="windowText" lastClr="000000"/>
              </a:solidFill>
              <a:prstDash val="solid"/>
              <a:miter lim="800000"/>
            </a:ln>
            <a:effectLst/>
          </p:spPr>
        </p:cxnSp>
        <p:cxnSp>
          <p:nvCxnSpPr>
            <p:cNvPr id="23" name="직선 연결선 22"/>
            <p:cNvCxnSpPr/>
            <p:nvPr/>
          </p:nvCxnSpPr>
          <p:spPr>
            <a:xfrm flipV="1">
              <a:off x="8161508" y="3200004"/>
              <a:ext cx="0" cy="565944"/>
            </a:xfrm>
            <a:prstGeom prst="line">
              <a:avLst/>
            </a:prstGeom>
            <a:noFill/>
            <a:ln w="3175" cap="flat" cmpd="sng" algn="ctr">
              <a:solidFill>
                <a:sysClr val="windowText" lastClr="000000"/>
              </a:solidFill>
              <a:prstDash val="solid"/>
              <a:miter lim="800000"/>
            </a:ln>
            <a:effectLst/>
          </p:spPr>
        </p:cxnSp>
        <p:cxnSp>
          <p:nvCxnSpPr>
            <p:cNvPr id="24" name="직선 연결선 23"/>
            <p:cNvCxnSpPr/>
            <p:nvPr/>
          </p:nvCxnSpPr>
          <p:spPr>
            <a:xfrm flipH="1">
              <a:off x="7878536" y="3489328"/>
              <a:ext cx="565944" cy="0"/>
            </a:xfrm>
            <a:prstGeom prst="line">
              <a:avLst/>
            </a:prstGeom>
            <a:noFill/>
            <a:ln w="3175" cap="flat" cmpd="sng" algn="ctr">
              <a:solidFill>
                <a:sysClr val="windowText" lastClr="000000"/>
              </a:solidFill>
              <a:prstDash val="solid"/>
              <a:miter lim="800000"/>
            </a:ln>
            <a:effectLst/>
          </p:spPr>
        </p:cxnSp>
        <p:cxnSp>
          <p:nvCxnSpPr>
            <p:cNvPr id="25" name="직선 연결선 24"/>
            <p:cNvCxnSpPr/>
            <p:nvPr/>
          </p:nvCxnSpPr>
          <p:spPr>
            <a:xfrm flipH="1" flipV="1">
              <a:off x="8074896" y="3286596"/>
              <a:ext cx="172883" cy="408698"/>
            </a:xfrm>
            <a:prstGeom prst="line">
              <a:avLst/>
            </a:prstGeom>
            <a:noFill/>
            <a:ln w="3175" cap="flat" cmpd="sng" algn="ctr">
              <a:solidFill>
                <a:sysClr val="windowText" lastClr="000000"/>
              </a:solidFill>
              <a:prstDash val="solid"/>
              <a:miter lim="800000"/>
            </a:ln>
            <a:effectLst/>
          </p:spPr>
        </p:cxnSp>
        <p:cxnSp>
          <p:nvCxnSpPr>
            <p:cNvPr id="26" name="직선 연결선 25"/>
            <p:cNvCxnSpPr/>
            <p:nvPr/>
          </p:nvCxnSpPr>
          <p:spPr>
            <a:xfrm flipV="1">
              <a:off x="8076327" y="3286476"/>
              <a:ext cx="172178" cy="405690"/>
            </a:xfrm>
            <a:prstGeom prst="line">
              <a:avLst/>
            </a:prstGeom>
            <a:noFill/>
            <a:ln w="3175" cap="flat" cmpd="sng" algn="ctr">
              <a:solidFill>
                <a:sysClr val="windowText" lastClr="000000"/>
              </a:solidFill>
              <a:prstDash val="solid"/>
              <a:miter lim="800000"/>
            </a:ln>
            <a:effectLst/>
          </p:spPr>
        </p:cxnSp>
        <p:cxnSp>
          <p:nvCxnSpPr>
            <p:cNvPr id="27" name="직선 연결선 26"/>
            <p:cNvCxnSpPr/>
            <p:nvPr/>
          </p:nvCxnSpPr>
          <p:spPr>
            <a:xfrm flipH="1" flipV="1">
              <a:off x="7928721" y="3401081"/>
              <a:ext cx="462058" cy="178144"/>
            </a:xfrm>
            <a:prstGeom prst="line">
              <a:avLst/>
            </a:prstGeom>
            <a:noFill/>
            <a:ln w="3175" cap="flat" cmpd="sng" algn="ctr">
              <a:solidFill>
                <a:sysClr val="windowText" lastClr="000000"/>
              </a:solidFill>
              <a:prstDash val="solid"/>
              <a:miter lim="800000"/>
            </a:ln>
            <a:effectLst/>
          </p:spPr>
        </p:cxnSp>
        <p:cxnSp>
          <p:nvCxnSpPr>
            <p:cNvPr id="28" name="직선 연결선 27"/>
            <p:cNvCxnSpPr/>
            <p:nvPr/>
          </p:nvCxnSpPr>
          <p:spPr>
            <a:xfrm flipV="1">
              <a:off x="7958695" y="3403295"/>
              <a:ext cx="405990" cy="172053"/>
            </a:xfrm>
            <a:prstGeom prst="line">
              <a:avLst/>
            </a:prstGeom>
            <a:noFill/>
            <a:ln w="3175" cap="flat" cmpd="sng" algn="ctr">
              <a:solidFill>
                <a:sysClr val="windowText" lastClr="000000"/>
              </a:solidFill>
              <a:prstDash val="solid"/>
              <a:miter lim="800000"/>
            </a:ln>
            <a:effectLst/>
          </p:spPr>
        </p:cxnSp>
      </p:grpSp>
      <p:cxnSp>
        <p:nvCxnSpPr>
          <p:cNvPr id="29" name="직선 연결선 28"/>
          <p:cNvCxnSpPr/>
          <p:nvPr/>
        </p:nvCxnSpPr>
        <p:spPr>
          <a:xfrm flipV="1">
            <a:off x="4835258" y="4132400"/>
            <a:ext cx="2954899" cy="1523134"/>
          </a:xfrm>
          <a:prstGeom prst="line">
            <a:avLst/>
          </a:prstGeom>
          <a:noFill/>
          <a:ln w="28575" cap="flat" cmpd="sng" algn="ctr">
            <a:solidFill>
              <a:srgbClr val="FF0000"/>
            </a:solidFill>
            <a:prstDash val="solid"/>
            <a:miter lim="800000"/>
            <a:headEnd type="none" w="med" len="med"/>
            <a:tailEnd type="stealth" w="lg" len="lg"/>
          </a:ln>
          <a:effectLst/>
        </p:spPr>
      </p:cxnSp>
      <p:sp>
        <p:nvSpPr>
          <p:cNvPr id="30" name="타원 29"/>
          <p:cNvSpPr/>
          <p:nvPr/>
        </p:nvSpPr>
        <p:spPr>
          <a:xfrm>
            <a:off x="7792762" y="4007525"/>
            <a:ext cx="145687" cy="145687"/>
          </a:xfrm>
          <a:prstGeom prst="ellipse">
            <a:avLst/>
          </a:prstGeom>
          <a:solidFill>
            <a:sysClr val="window" lastClr="FFFFFF"/>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grpSp>
        <p:nvGrpSpPr>
          <p:cNvPr id="31" name="그룹 30"/>
          <p:cNvGrpSpPr/>
          <p:nvPr/>
        </p:nvGrpSpPr>
        <p:grpSpPr>
          <a:xfrm>
            <a:off x="3966014" y="3438332"/>
            <a:ext cx="2704338" cy="1296817"/>
            <a:chOff x="4461565" y="4130940"/>
            <a:chExt cx="2068420" cy="991874"/>
          </a:xfrm>
        </p:grpSpPr>
        <p:sp>
          <p:nvSpPr>
            <p:cNvPr id="32" name="모서리가 둥근 직사각형 31"/>
            <p:cNvSpPr/>
            <p:nvPr/>
          </p:nvSpPr>
          <p:spPr>
            <a:xfrm>
              <a:off x="4461565" y="4130940"/>
              <a:ext cx="2068420" cy="991874"/>
            </a:xfrm>
            <a:prstGeom prst="roundRect">
              <a:avLst/>
            </a:prstGeom>
            <a:no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p:grpSp>
          <p:nvGrpSpPr>
            <p:cNvPr id="33" name="그룹 32"/>
            <p:cNvGrpSpPr/>
            <p:nvPr/>
          </p:nvGrpSpPr>
          <p:grpSpPr>
            <a:xfrm>
              <a:off x="4541553" y="4218054"/>
              <a:ext cx="1909869" cy="788508"/>
              <a:chOff x="4504293" y="456101"/>
              <a:chExt cx="2668161" cy="1101577"/>
            </a:xfrm>
          </p:grpSpPr>
          <p:sp>
            <p:nvSpPr>
              <p:cNvPr id="34" name="타원 33"/>
              <p:cNvSpPr/>
              <p:nvPr/>
            </p:nvSpPr>
            <p:spPr>
              <a:xfrm rot="14121360">
                <a:off x="4952037" y="949508"/>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35" name="타원 34"/>
              <p:cNvSpPr/>
              <p:nvPr/>
            </p:nvSpPr>
            <p:spPr>
              <a:xfrm rot="14121360">
                <a:off x="6896701" y="917707"/>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36" name="타원 35"/>
              <p:cNvSpPr/>
              <p:nvPr/>
            </p:nvSpPr>
            <p:spPr>
              <a:xfrm rot="14121360">
                <a:off x="6418063" y="810857"/>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37" name="타원 36"/>
              <p:cNvSpPr/>
              <p:nvPr/>
            </p:nvSpPr>
            <p:spPr>
              <a:xfrm rot="14121360">
                <a:off x="4888433" y="528359"/>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38" name="타원 37"/>
              <p:cNvSpPr/>
              <p:nvPr/>
            </p:nvSpPr>
            <p:spPr>
              <a:xfrm rot="14121360">
                <a:off x="6276723" y="1089627"/>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39" name="타원 38"/>
              <p:cNvSpPr/>
              <p:nvPr/>
            </p:nvSpPr>
            <p:spPr>
              <a:xfrm rot="14121360">
                <a:off x="6948537" y="118005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0" name="타원 39"/>
              <p:cNvSpPr/>
              <p:nvPr/>
            </p:nvSpPr>
            <p:spPr>
              <a:xfrm rot="14121360">
                <a:off x="6223347" y="1343832"/>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1" name="타원 40"/>
              <p:cNvSpPr/>
              <p:nvPr/>
            </p:nvSpPr>
            <p:spPr>
              <a:xfrm rot="14121360">
                <a:off x="4920235" y="1193580"/>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2" name="타원 41"/>
              <p:cNvSpPr/>
              <p:nvPr/>
            </p:nvSpPr>
            <p:spPr>
              <a:xfrm rot="14121360">
                <a:off x="5823577" y="556293"/>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3" name="타원 42"/>
              <p:cNvSpPr/>
              <p:nvPr/>
            </p:nvSpPr>
            <p:spPr>
              <a:xfrm rot="14121360">
                <a:off x="5405795" y="144181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4" name="타원 43"/>
              <p:cNvSpPr/>
              <p:nvPr/>
            </p:nvSpPr>
            <p:spPr>
              <a:xfrm rot="14121360">
                <a:off x="5910780" y="128128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5" name="타원 44"/>
              <p:cNvSpPr/>
              <p:nvPr/>
            </p:nvSpPr>
            <p:spPr>
              <a:xfrm rot="14121360">
                <a:off x="5887178" y="99653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6" name="타원 45"/>
              <p:cNvSpPr/>
              <p:nvPr/>
            </p:nvSpPr>
            <p:spPr>
              <a:xfrm rot="14121360">
                <a:off x="6072937" y="778818"/>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7" name="타원 46"/>
              <p:cNvSpPr/>
              <p:nvPr/>
            </p:nvSpPr>
            <p:spPr>
              <a:xfrm rot="14121360">
                <a:off x="5407234" y="45610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8" name="타원 47"/>
              <p:cNvSpPr/>
              <p:nvPr/>
            </p:nvSpPr>
            <p:spPr>
              <a:xfrm rot="14121360">
                <a:off x="5157520" y="703951"/>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49" name="타원 48"/>
              <p:cNvSpPr/>
              <p:nvPr/>
            </p:nvSpPr>
            <p:spPr>
              <a:xfrm rot="14121360">
                <a:off x="5303939" y="1065036"/>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50" name="타원 49"/>
              <p:cNvSpPr/>
              <p:nvPr/>
            </p:nvSpPr>
            <p:spPr>
              <a:xfrm rot="14121360">
                <a:off x="4512036" y="1207815"/>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51" name="타원 50"/>
              <p:cNvSpPr/>
              <p:nvPr/>
            </p:nvSpPr>
            <p:spPr>
              <a:xfrm rot="14121360">
                <a:off x="4504293" y="733764"/>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52" name="타원 51"/>
              <p:cNvSpPr/>
              <p:nvPr/>
            </p:nvSpPr>
            <p:spPr>
              <a:xfrm rot="14121360">
                <a:off x="4638375" y="1511959"/>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53" name="타원 52"/>
              <p:cNvSpPr/>
              <p:nvPr/>
            </p:nvSpPr>
            <p:spPr>
              <a:xfrm rot="14121360">
                <a:off x="6535913" y="1085102"/>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sp>
            <p:nvSpPr>
              <p:cNvPr id="54" name="타원 53"/>
              <p:cNvSpPr/>
              <p:nvPr/>
            </p:nvSpPr>
            <p:spPr>
              <a:xfrm rot="14121360">
                <a:off x="7126735" y="1015789"/>
                <a:ext cx="45719" cy="45719"/>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white"/>
                  </a:solidFill>
                  <a:effectLst/>
                  <a:uLnTx/>
                  <a:uFillTx/>
                  <a:ea typeface="맑은 고딕" panose="020B0503020000020004" pitchFamily="50" charset="-127"/>
                  <a:cs typeface="+mn-cs"/>
                </a:endParaRPr>
              </a:p>
            </p:txBody>
          </p:sp>
        </p:grpSp>
      </p:grpSp>
      <p:sp>
        <p:nvSpPr>
          <p:cNvPr id="55" name="왼쪽 화살표 54"/>
          <p:cNvSpPr/>
          <p:nvPr/>
        </p:nvSpPr>
        <p:spPr>
          <a:xfrm>
            <a:off x="2948690" y="5356934"/>
            <a:ext cx="700164" cy="554825"/>
          </a:xfrm>
          <a:prstGeom prst="leftArrow">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p:sp>
        <p:nvSpPr>
          <p:cNvPr id="56" name="왼쪽 화살표 55"/>
          <p:cNvSpPr/>
          <p:nvPr/>
        </p:nvSpPr>
        <p:spPr>
          <a:xfrm>
            <a:off x="2948690" y="3840155"/>
            <a:ext cx="700164" cy="554825"/>
          </a:xfrm>
          <a:prstGeom prst="leftArrow">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p:grpSp>
        <p:nvGrpSpPr>
          <p:cNvPr id="57" name="그룹 56"/>
          <p:cNvGrpSpPr/>
          <p:nvPr/>
        </p:nvGrpSpPr>
        <p:grpSpPr>
          <a:xfrm>
            <a:off x="2301015" y="3245799"/>
            <a:ext cx="7088004" cy="3212262"/>
            <a:chOff x="3188086" y="3983681"/>
            <a:chExt cx="5421278" cy="2456907"/>
          </a:xfrm>
        </p:grpSpPr>
        <p:sp>
          <p:nvSpPr>
            <p:cNvPr id="58" name="TextBox 57"/>
            <p:cNvSpPr txBox="1"/>
            <p:nvPr/>
          </p:nvSpPr>
          <p:spPr>
            <a:xfrm>
              <a:off x="3958561" y="6134563"/>
              <a:ext cx="2194703" cy="306025"/>
            </a:xfrm>
            <a:prstGeom prst="rect">
              <a:avLst/>
            </a:prstGeom>
            <a:noFill/>
          </p:spPr>
          <p:txBody>
            <a:bodyPr wrap="square" rtlCol="0">
              <a:spAutoFit/>
            </a:bodyPr>
            <a:lstStyle/>
            <a:p>
              <a:pPr algn="ctr"/>
              <a:r>
                <a:rPr lang="en-US" altLang="ko-KR" sz="2000" dirty="0" smtClean="0">
                  <a:solidFill>
                    <a:prstClr val="black"/>
                  </a:solidFill>
                  <a:ea typeface="맑은 고딕" panose="020B0503020000020004" pitchFamily="50" charset="-127"/>
                  <a:cs typeface="Times New Roman" panose="02020603050405020304" pitchFamily="18" charset="0"/>
                </a:rPr>
                <a:t>Attacker vehicle</a:t>
              </a:r>
              <a:endParaRPr lang="ko-KR" altLang="en-US" sz="2000" dirty="0">
                <a:solidFill>
                  <a:prstClr val="black"/>
                </a:solidFill>
                <a:ea typeface="맑은 고딕" panose="020B0503020000020004" pitchFamily="50" charset="-127"/>
                <a:cs typeface="Times New Roman" panose="02020603050405020304" pitchFamily="18" charset="0"/>
              </a:endParaRPr>
            </a:p>
          </p:txBody>
        </p:sp>
        <p:sp>
          <p:nvSpPr>
            <p:cNvPr id="59" name="TextBox 58"/>
            <p:cNvSpPr txBox="1"/>
            <p:nvPr/>
          </p:nvSpPr>
          <p:spPr>
            <a:xfrm>
              <a:off x="6230705" y="4964990"/>
              <a:ext cx="2194703" cy="306025"/>
            </a:xfrm>
            <a:prstGeom prst="rect">
              <a:avLst/>
            </a:prstGeom>
            <a:noFill/>
          </p:spPr>
          <p:txBody>
            <a:bodyPr wrap="square" rtlCol="0">
              <a:spAutoFit/>
            </a:bodyPr>
            <a:lstStyle/>
            <a:p>
              <a:pPr algn="ctr"/>
              <a:r>
                <a:rPr lang="en-US" altLang="ko-KR" sz="2000" dirty="0" smtClean="0">
                  <a:solidFill>
                    <a:prstClr val="black"/>
                  </a:solidFill>
                  <a:ea typeface="맑은 고딕" panose="020B0503020000020004" pitchFamily="50" charset="-127"/>
                  <a:cs typeface="Times New Roman" panose="02020603050405020304" pitchFamily="18" charset="0"/>
                </a:rPr>
                <a:t>Victim vehicle</a:t>
              </a:r>
              <a:endParaRPr lang="ko-KR" altLang="en-US" sz="2000" dirty="0">
                <a:solidFill>
                  <a:prstClr val="black"/>
                </a:solidFill>
                <a:ea typeface="맑은 고딕" panose="020B0503020000020004" pitchFamily="50" charset="-127"/>
                <a:cs typeface="Times New Roman" panose="02020603050405020304" pitchFamily="18" charset="0"/>
              </a:endParaRPr>
            </a:p>
          </p:txBody>
        </p:sp>
        <p:sp>
          <p:nvSpPr>
            <p:cNvPr id="60" name="TextBox 59"/>
            <p:cNvSpPr txBox="1"/>
            <p:nvPr/>
          </p:nvSpPr>
          <p:spPr>
            <a:xfrm>
              <a:off x="7499892" y="3983681"/>
              <a:ext cx="1109472" cy="306025"/>
            </a:xfrm>
            <a:prstGeom prst="callout1">
              <a:avLst>
                <a:gd name="adj1" fmla="val 47046"/>
                <a:gd name="adj2" fmla="val 5750"/>
                <a:gd name="adj3" fmla="val 189252"/>
                <a:gd name="adj4" fmla="val -4657"/>
              </a:avLst>
            </a:prstGeom>
            <a:noFill/>
            <a:ln w="28575">
              <a:solidFill>
                <a:sysClr val="windowText" lastClr="00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Victim </a:t>
              </a:r>
              <a:r>
                <a:rPr kumimoji="0" lang="en-US" altLang="ko-KR" sz="2000" b="0" i="0" u="none" strike="noStrike" kern="0" cap="none" spc="0" normalizeH="0" baseline="0" noProof="0" dirty="0" err="1" smtClean="0">
                  <a:ln>
                    <a:noFill/>
                  </a:ln>
                  <a:solidFill>
                    <a:prstClr val="black"/>
                  </a:solidFill>
                  <a:effectLst/>
                  <a:uLnTx/>
                  <a:uFillTx/>
                  <a:ea typeface="맑은 고딕" panose="020B0503020000020004" pitchFamily="50" charset="-127"/>
                  <a:cs typeface="Times New Roman" panose="02020603050405020304" pitchFamily="18" charset="0"/>
                </a:rPr>
                <a:t>lidar</a:t>
              </a:r>
              <a:endParaRPr kumimoji="0" lang="ko-KR" altLang="en-US" sz="20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
          <p:nvSpPr>
            <p:cNvPr id="61" name="TextBox 60"/>
            <p:cNvSpPr txBox="1"/>
            <p:nvPr/>
          </p:nvSpPr>
          <p:spPr>
            <a:xfrm>
              <a:off x="3188086" y="5181400"/>
              <a:ext cx="2210173" cy="306025"/>
            </a:xfrm>
            <a:prstGeom prst="callout1">
              <a:avLst>
                <a:gd name="adj1" fmla="val 90351"/>
                <a:gd name="adj2" fmla="val 61185"/>
                <a:gd name="adj3" fmla="val 191512"/>
                <a:gd name="adj4" fmla="val 84777"/>
              </a:avLst>
            </a:prstGeom>
            <a:noFill/>
            <a:ln w="28575">
              <a:solidFill>
                <a:sysClr val="windowText" lastClr="000000"/>
              </a:solidFill>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Attacking light source</a:t>
              </a:r>
              <a:endParaRPr kumimoji="0" lang="ko-KR" altLang="en-US" sz="20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grpSp>
    </p:spTree>
    <p:extLst>
      <p:ext uri="{BB962C8B-B14F-4D97-AF65-F5344CB8AC3E}">
        <p14:creationId xmlns:p14="http://schemas.microsoft.com/office/powerpoint/2010/main" val="1231227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right)">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dar_obliqu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44132" y="22577"/>
            <a:ext cx="8686801" cy="6515100"/>
          </a:xfrm>
          <a:prstGeom prst="rect">
            <a:avLst/>
          </a:prstGeom>
        </p:spPr>
      </p:pic>
    </p:spTree>
    <p:extLst>
      <p:ext uri="{BB962C8B-B14F-4D97-AF65-F5344CB8AC3E}">
        <p14:creationId xmlns:p14="http://schemas.microsoft.com/office/powerpoint/2010/main" val="975632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200" dirty="0" smtClean="0"/>
              <a:t>Spoofing by Relaying Attack – Ideal Attack Process</a:t>
            </a:r>
            <a:endParaRPr lang="ko-KR" altLang="en-US" sz="3200" dirty="0"/>
          </a:p>
        </p:txBody>
      </p:sp>
      <p:sp>
        <p:nvSpPr>
          <p:cNvPr id="3" name="내용 개체 틀 2"/>
          <p:cNvSpPr>
            <a:spLocks noGrp="1"/>
          </p:cNvSpPr>
          <p:nvPr>
            <p:ph idx="1"/>
          </p:nvPr>
        </p:nvSpPr>
        <p:spPr/>
        <p:txBody>
          <a:bodyPr/>
          <a:lstStyle/>
          <a:p>
            <a:r>
              <a:rPr lang="en-US" altLang="ko-KR" dirty="0" smtClean="0"/>
              <a:t>Inducing a farther fake dot</a:t>
            </a:r>
          </a:p>
          <a:p>
            <a:pPr lvl="1"/>
            <a:r>
              <a:rPr lang="en-US" altLang="ko-KR" dirty="0"/>
              <a:t>Previous work: Petit et al. - Black Hat Europe 2015</a:t>
            </a:r>
          </a:p>
          <a:p>
            <a:pPr lvl="1"/>
            <a:r>
              <a:rPr lang="en-US" altLang="ko-KR" dirty="0" smtClean="0"/>
              <a:t>Spoofed fake dots are less important than the </a:t>
            </a:r>
            <a:r>
              <a:rPr lang="en-US" altLang="ko-KR" dirty="0" err="1" smtClean="0"/>
              <a:t>spoofer</a:t>
            </a:r>
            <a:r>
              <a:rPr lang="en-US" altLang="ko-KR" dirty="0" smtClean="0"/>
              <a:t> itself</a:t>
            </a:r>
            <a:endParaRPr lang="en-US" altLang="ko-KR" dirty="0"/>
          </a:p>
          <a:p>
            <a:pPr lvl="1"/>
            <a:endParaRPr lang="en-US" altLang="ko-KR" dirty="0" smtClean="0"/>
          </a:p>
          <a:p>
            <a:pPr lvl="1"/>
            <a:endParaRPr lang="en-US" altLang="ko-KR" dirty="0" smtClean="0"/>
          </a:p>
        </p:txBody>
      </p:sp>
      <p:grpSp>
        <p:nvGrpSpPr>
          <p:cNvPr id="4" name="그룹 3"/>
          <p:cNvGrpSpPr/>
          <p:nvPr/>
        </p:nvGrpSpPr>
        <p:grpSpPr>
          <a:xfrm>
            <a:off x="9269527" y="2966071"/>
            <a:ext cx="1200210" cy="1059774"/>
            <a:chOff x="3519575" y="2508493"/>
            <a:chExt cx="1242204" cy="1096854"/>
          </a:xfrm>
        </p:grpSpPr>
        <p:sp>
          <p:nvSpPr>
            <p:cNvPr id="5" name="원통 4"/>
            <p:cNvSpPr/>
            <p:nvPr/>
          </p:nvSpPr>
          <p:spPr>
            <a:xfrm>
              <a:off x="3519575" y="3048677"/>
              <a:ext cx="1242203" cy="556670"/>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원통 5"/>
            <p:cNvSpPr/>
            <p:nvPr/>
          </p:nvSpPr>
          <p:spPr>
            <a:xfrm>
              <a:off x="3519576" y="2685332"/>
              <a:ext cx="1242203" cy="673418"/>
            </a:xfrm>
            <a:prstGeom prst="can">
              <a:avLst>
                <a:gd name="adj" fmla="val 3635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원통 6"/>
            <p:cNvSpPr/>
            <p:nvPr/>
          </p:nvSpPr>
          <p:spPr>
            <a:xfrm>
              <a:off x="3519575" y="2508493"/>
              <a:ext cx="1242203" cy="433114"/>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8" name="그림 7"/>
          <p:cNvPicPr>
            <a:picLocks noChangeAspect="1"/>
          </p:cNvPicPr>
          <p:nvPr/>
        </p:nvPicPr>
        <p:blipFill>
          <a:blip r:embed="rId3" cstate="print">
            <a:extLst>
              <a:ext uri="{BEBA8EAE-BF5A-486C-A8C5-ECC9F3942E4B}">
                <a14:imgProps xmlns:a14="http://schemas.microsoft.com/office/drawing/2010/main">
                  <a14:imgLayer r:embed="rId4">
                    <a14:imgEffect>
                      <a14:backgroundRemoval t="680" b="98980" l="880" r="98768">
                        <a14:foregroundMark x1="20599" y1="37415" x2="29754" y2="36735"/>
                      </a14:backgroundRemoval>
                    </a14:imgEffect>
                  </a14:imgLayer>
                </a14:imgProps>
              </a:ext>
              <a:ext uri="{28A0092B-C50C-407E-A947-70E740481C1C}">
                <a14:useLocalDpi xmlns:a14="http://schemas.microsoft.com/office/drawing/2010/main" val="0"/>
              </a:ext>
            </a:extLst>
          </a:blip>
          <a:stretch>
            <a:fillRect/>
          </a:stretch>
        </p:blipFill>
        <p:spPr>
          <a:xfrm>
            <a:off x="1757273" y="3175307"/>
            <a:ext cx="1705388" cy="882718"/>
          </a:xfrm>
          <a:prstGeom prst="rect">
            <a:avLst/>
          </a:prstGeom>
        </p:spPr>
      </p:pic>
      <p:cxnSp>
        <p:nvCxnSpPr>
          <p:cNvPr id="9" name="직선 화살표 연결선 8"/>
          <p:cNvCxnSpPr/>
          <p:nvPr/>
        </p:nvCxnSpPr>
        <p:spPr>
          <a:xfrm flipH="1">
            <a:off x="3063028" y="3384543"/>
            <a:ext cx="6206500" cy="0"/>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10" name="직선 화살표 연결선 9"/>
          <p:cNvCxnSpPr/>
          <p:nvPr/>
        </p:nvCxnSpPr>
        <p:spPr>
          <a:xfrm flipH="1">
            <a:off x="3063027" y="3487994"/>
            <a:ext cx="6206500" cy="0"/>
          </a:xfrm>
          <a:prstGeom prst="straightConnector1">
            <a:avLst/>
          </a:prstGeom>
          <a:ln w="12700">
            <a:solidFill>
              <a:srgbClr val="FFC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flipV="1">
            <a:off x="2795658" y="2771362"/>
            <a:ext cx="0" cy="403945"/>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V="1">
            <a:off x="9861324" y="2771362"/>
            <a:ext cx="0" cy="295089"/>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직선 화살표 연결선 12"/>
          <p:cNvCxnSpPr/>
          <p:nvPr/>
        </p:nvCxnSpPr>
        <p:spPr>
          <a:xfrm>
            <a:off x="2795658" y="2966071"/>
            <a:ext cx="7053943"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6066396" y="2580812"/>
                <a:ext cx="51246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𝑙</m:t>
                      </m:r>
                    </m:oMath>
                  </m:oMathPara>
                </a14:m>
                <a:endParaRPr lang="ko-KR" alt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066396" y="2580812"/>
                <a:ext cx="512466" cy="369332"/>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671998" y="3512565"/>
                <a:ext cx="13012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f>
                        <m:fPr>
                          <m:type m:val="lin"/>
                          <m:ctrlPr>
                            <a:rPr lang="en-US" altLang="ko-KR" b="0" i="1" smtClean="0">
                              <a:latin typeface="Cambria Math" panose="02040503050406030204" pitchFamily="18" charset="0"/>
                              <a:ea typeface="Cambria Math" panose="02040503050406030204" pitchFamily="18" charset="0"/>
                            </a:rPr>
                          </m:ctrlPr>
                        </m:fPr>
                        <m:num>
                          <m:r>
                            <a:rPr lang="en-US" altLang="ko-KR" b="0" i="1" smtClean="0">
                              <a:latin typeface="Cambria Math" panose="02040503050406030204" pitchFamily="18" charset="0"/>
                              <a:ea typeface="Cambria Math" panose="02040503050406030204" pitchFamily="18" charset="0"/>
                            </a:rPr>
                            <m:t>2</m:t>
                          </m:r>
                          <m:r>
                            <a:rPr lang="en-US" altLang="ko-KR" b="0" i="1" smtClean="0">
                              <a:latin typeface="Cambria Math" panose="02040503050406030204" pitchFamily="18" charset="0"/>
                              <a:ea typeface="Cambria Math" panose="02040503050406030204" pitchFamily="18" charset="0"/>
                            </a:rPr>
                            <m:t>𝑙</m:t>
                          </m:r>
                          <m:r>
                            <a:rPr lang="en-US" altLang="ko-KR" b="0" i="1" smtClean="0">
                              <a:latin typeface="Cambria Math" panose="02040503050406030204" pitchFamily="18" charset="0"/>
                              <a:ea typeface="Cambria Math" panose="02040503050406030204" pitchFamily="18" charset="0"/>
                            </a:rPr>
                            <m:t>/</m:t>
                          </m:r>
                        </m:num>
                        <m:den>
                          <m:r>
                            <a:rPr lang="en-US" altLang="ko-KR" b="0" i="1" smtClean="0">
                              <a:latin typeface="Cambria Math" panose="02040503050406030204" pitchFamily="18" charset="0"/>
                              <a:ea typeface="Cambria Math" panose="02040503050406030204" pitchFamily="18" charset="0"/>
                            </a:rPr>
                            <m:t>𝑐</m:t>
                          </m:r>
                        </m:den>
                      </m:f>
                    </m:oMath>
                  </m:oMathPara>
                </a14:m>
                <a:endParaRPr lang="ko-KR" alt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5671998" y="3512565"/>
                <a:ext cx="1301261" cy="369332"/>
              </a:xfrm>
              <a:prstGeom prst="rect">
                <a:avLst/>
              </a:prstGeom>
              <a:blipFill>
                <a:blip r:embed="rId6"/>
                <a:stretch>
                  <a:fillRect t="-116393" r="-39252" b="-175410"/>
                </a:stretch>
              </a:blipFill>
            </p:spPr>
            <p:txBody>
              <a:bodyPr/>
              <a:lstStyle/>
              <a:p>
                <a:r>
                  <a:rPr lang="ko-KR" altLang="en-US">
                    <a:noFill/>
                  </a:rPr>
                  <a:t> </a:t>
                </a:r>
              </a:p>
            </p:txBody>
          </p:sp>
        </mc:Fallback>
      </mc:AlternateContent>
      <p:grpSp>
        <p:nvGrpSpPr>
          <p:cNvPr id="16" name="그룹 15"/>
          <p:cNvGrpSpPr/>
          <p:nvPr/>
        </p:nvGrpSpPr>
        <p:grpSpPr>
          <a:xfrm>
            <a:off x="2795658" y="3901271"/>
            <a:ext cx="7674079" cy="1668872"/>
            <a:chOff x="2803490" y="1421311"/>
            <a:chExt cx="7674079" cy="1668872"/>
          </a:xfrm>
        </p:grpSpPr>
        <p:cxnSp>
          <p:nvCxnSpPr>
            <p:cNvPr id="17" name="직선 연결선 16"/>
            <p:cNvCxnSpPr/>
            <p:nvPr/>
          </p:nvCxnSpPr>
          <p:spPr>
            <a:xfrm flipV="1">
              <a:off x="9877463" y="1680893"/>
              <a:ext cx="0" cy="295089"/>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8" name="그룹 17"/>
            <p:cNvGrpSpPr/>
            <p:nvPr/>
          </p:nvGrpSpPr>
          <p:grpSpPr>
            <a:xfrm>
              <a:off x="2803490" y="1421311"/>
              <a:ext cx="7674079" cy="1668872"/>
              <a:chOff x="2803490" y="1421311"/>
              <a:chExt cx="7674079" cy="1668872"/>
            </a:xfrm>
          </p:grpSpPr>
          <p:sp>
            <p:nvSpPr>
              <p:cNvPr id="19" name="모서리가 둥근 직사각형 18"/>
              <p:cNvSpPr/>
              <p:nvPr/>
            </p:nvSpPr>
            <p:spPr>
              <a:xfrm>
                <a:off x="3967476" y="2414279"/>
                <a:ext cx="1564644" cy="31432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Delay Component</a:t>
                </a:r>
                <a:endParaRPr kumimoji="0" lang="ko-KR" altLang="en-US"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
            <p:nvSpPr>
              <p:cNvPr id="20" name="직사각형 19"/>
              <p:cNvSpPr/>
              <p:nvPr/>
            </p:nvSpPr>
            <p:spPr>
              <a:xfrm>
                <a:off x="5166257" y="2079372"/>
                <a:ext cx="1050277" cy="296463"/>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Receiver</a:t>
                </a:r>
                <a:endParaRPr kumimoji="0" lang="ko-KR" altLang="en-US"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
            <p:nvSpPr>
              <p:cNvPr id="21" name="직사각형 20"/>
              <p:cNvSpPr/>
              <p:nvPr/>
            </p:nvSpPr>
            <p:spPr>
              <a:xfrm>
                <a:off x="5162750" y="2767049"/>
                <a:ext cx="1057289" cy="30169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Transmitter</a:t>
                </a:r>
                <a:endParaRPr kumimoji="0" lang="ko-KR" altLang="en-US" sz="12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cxnSp>
            <p:nvCxnSpPr>
              <p:cNvPr id="22" name="꺾인 연결선 21"/>
              <p:cNvCxnSpPr>
                <a:stCxn id="20" idx="1"/>
                <a:endCxn id="19" idx="0"/>
              </p:cNvCxnSpPr>
              <p:nvPr/>
            </p:nvCxnSpPr>
            <p:spPr>
              <a:xfrm rot="10800000" flipV="1">
                <a:off x="4749799" y="2227603"/>
                <a:ext cx="416459" cy="186675"/>
              </a:xfrm>
              <a:prstGeom prst="bentConnector2">
                <a:avLst/>
              </a:prstGeom>
              <a:noFill/>
              <a:ln w="6350" cap="flat" cmpd="sng" algn="ctr">
                <a:solidFill>
                  <a:sysClr val="windowText" lastClr="000000"/>
                </a:solidFill>
                <a:prstDash val="solid"/>
                <a:miter lim="800000"/>
                <a:tailEnd type="triangle" w="lg" len="lg"/>
              </a:ln>
              <a:effectLst/>
            </p:spPr>
          </p:cxnSp>
          <p:cxnSp>
            <p:nvCxnSpPr>
              <p:cNvPr id="23" name="꺾인 연결선 22"/>
              <p:cNvCxnSpPr>
                <a:stCxn id="19" idx="2"/>
                <a:endCxn id="21" idx="1"/>
              </p:cNvCxnSpPr>
              <p:nvPr/>
            </p:nvCxnSpPr>
            <p:spPr>
              <a:xfrm rot="16200000" flipH="1">
                <a:off x="4861630" y="2616773"/>
                <a:ext cx="189289" cy="412952"/>
              </a:xfrm>
              <a:prstGeom prst="bentConnector2">
                <a:avLst/>
              </a:prstGeom>
              <a:noFill/>
              <a:ln w="6350" cap="flat" cmpd="sng" algn="ctr">
                <a:solidFill>
                  <a:sysClr val="windowText" lastClr="000000"/>
                </a:solidFill>
                <a:prstDash val="solid"/>
                <a:miter lim="800000"/>
                <a:tailEnd type="triangle" w="lg" len="lg"/>
              </a:ln>
              <a:effectLst/>
            </p:spPr>
          </p:cxnSp>
          <p:grpSp>
            <p:nvGrpSpPr>
              <p:cNvPr id="24" name="그룹 23"/>
              <p:cNvGrpSpPr/>
              <p:nvPr/>
            </p:nvGrpSpPr>
            <p:grpSpPr>
              <a:xfrm>
                <a:off x="9277359" y="2030409"/>
                <a:ext cx="1200210" cy="1059774"/>
                <a:chOff x="3519575" y="2508493"/>
                <a:chExt cx="1242204" cy="1096854"/>
              </a:xfrm>
            </p:grpSpPr>
            <p:sp>
              <p:nvSpPr>
                <p:cNvPr id="31" name="원통 30"/>
                <p:cNvSpPr/>
                <p:nvPr/>
              </p:nvSpPr>
              <p:spPr>
                <a:xfrm>
                  <a:off x="3519575" y="3048677"/>
                  <a:ext cx="1242203" cy="556670"/>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원통 31"/>
                <p:cNvSpPr/>
                <p:nvPr/>
              </p:nvSpPr>
              <p:spPr>
                <a:xfrm>
                  <a:off x="3519576" y="2685332"/>
                  <a:ext cx="1242203" cy="673418"/>
                </a:xfrm>
                <a:prstGeom prst="can">
                  <a:avLst>
                    <a:gd name="adj" fmla="val 3635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원통 32"/>
                <p:cNvSpPr/>
                <p:nvPr/>
              </p:nvSpPr>
              <p:spPr>
                <a:xfrm>
                  <a:off x="3519575" y="2508493"/>
                  <a:ext cx="1242203" cy="433114"/>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25" name="직선 연결선 24"/>
              <p:cNvCxnSpPr/>
              <p:nvPr/>
            </p:nvCxnSpPr>
            <p:spPr>
              <a:xfrm flipV="1">
                <a:off x="6216534" y="1626466"/>
                <a:ext cx="0" cy="403945"/>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직선 화살표 연결선 25"/>
              <p:cNvCxnSpPr/>
              <p:nvPr/>
            </p:nvCxnSpPr>
            <p:spPr>
              <a:xfrm>
                <a:off x="6216534" y="1828437"/>
                <a:ext cx="3640899"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7790766" y="1459105"/>
                    <a:ext cx="51246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𝑙</m:t>
                              </m:r>
                            </m:e>
                            <m:sub>
                              <m:r>
                                <a:rPr lang="en-US" altLang="ko-KR" b="0" i="1" smtClean="0">
                                  <a:latin typeface="Cambria Math" panose="02040503050406030204" pitchFamily="18" charset="0"/>
                                </a:rPr>
                                <m:t>𝑠</m:t>
                              </m:r>
                            </m:sub>
                          </m:sSub>
                        </m:oMath>
                      </m:oMathPara>
                    </a14:m>
                    <a:endParaRPr lang="ko-KR" alt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7790766" y="1459105"/>
                    <a:ext cx="512466" cy="369332"/>
                  </a:xfrm>
                  <a:prstGeom prst="rect">
                    <a:avLst/>
                  </a:prstGeom>
                  <a:blipFill>
                    <a:blip r:embed="rId7"/>
                    <a:stretch>
                      <a:fillRect/>
                    </a:stretch>
                  </a:blipFill>
                </p:spPr>
                <p:txBody>
                  <a:bodyPr/>
                  <a:lstStyle/>
                  <a:p>
                    <a:r>
                      <a:rPr lang="ko-KR" altLang="en-US">
                        <a:noFill/>
                      </a:rPr>
                      <a:t> </a:t>
                    </a:r>
                  </a:p>
                </p:txBody>
              </p:sp>
            </mc:Fallback>
          </mc:AlternateContent>
          <p:cxnSp>
            <p:nvCxnSpPr>
              <p:cNvPr id="28" name="직선 연결선 27"/>
              <p:cNvCxnSpPr/>
              <p:nvPr/>
            </p:nvCxnSpPr>
            <p:spPr>
              <a:xfrm flipV="1">
                <a:off x="2803490" y="1421311"/>
                <a:ext cx="0" cy="658061"/>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직선 화살표 연결선 28"/>
              <p:cNvCxnSpPr/>
              <p:nvPr/>
            </p:nvCxnSpPr>
            <p:spPr>
              <a:xfrm>
                <a:off x="2803490" y="1828437"/>
                <a:ext cx="3413044"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4047828" y="1459105"/>
                    <a:ext cx="92436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𝑙</m:t>
                          </m:r>
                          <m:r>
                            <a:rPr lang="en-US" altLang="ko-KR" b="0" i="1" smtClean="0">
                              <a:latin typeface="Cambria Math" panose="02040503050406030204" pitchFamily="18" charset="0"/>
                            </a:rPr>
                            <m:t>−</m:t>
                          </m:r>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𝑙</m:t>
                              </m:r>
                            </m:e>
                            <m:sub>
                              <m:r>
                                <a:rPr lang="en-US" altLang="ko-KR" b="0" i="1" smtClean="0">
                                  <a:latin typeface="Cambria Math" panose="02040503050406030204" pitchFamily="18" charset="0"/>
                                </a:rPr>
                                <m:t>𝑠</m:t>
                              </m:r>
                            </m:sub>
                          </m:sSub>
                        </m:oMath>
                      </m:oMathPara>
                    </a14:m>
                    <a:endParaRPr lang="ko-KR" alt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4047828" y="1459105"/>
                    <a:ext cx="924369" cy="369332"/>
                  </a:xfrm>
                  <a:prstGeom prst="rect">
                    <a:avLst/>
                  </a:prstGeom>
                  <a:blipFill>
                    <a:blip r:embed="rId8"/>
                    <a:stretch>
                      <a:fillRect/>
                    </a:stretch>
                  </a:blipFill>
                </p:spPr>
                <p:txBody>
                  <a:bodyPr/>
                  <a:lstStyle/>
                  <a:p>
                    <a:r>
                      <a:rPr lang="ko-KR" altLang="en-US">
                        <a:noFill/>
                      </a:rPr>
                      <a:t> </a:t>
                    </a:r>
                  </a:p>
                </p:txBody>
              </p:sp>
            </mc:Fallback>
          </mc:AlternateContent>
        </p:grpSp>
      </p:grpSp>
      <p:grpSp>
        <p:nvGrpSpPr>
          <p:cNvPr id="34" name="그룹 33"/>
          <p:cNvGrpSpPr/>
          <p:nvPr/>
        </p:nvGrpSpPr>
        <p:grpSpPr>
          <a:xfrm>
            <a:off x="2558411" y="4362358"/>
            <a:ext cx="1558129" cy="986972"/>
            <a:chOff x="2566243" y="1882398"/>
            <a:chExt cx="1558129" cy="986972"/>
          </a:xfrm>
        </p:grpSpPr>
        <p:pic>
          <p:nvPicPr>
            <p:cNvPr id="35" name="Picture 2" descr="http://www.lesateliersbellavance.com/wp-content/uploads/2015/11/formulaire-location-icon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0044" y="1882398"/>
              <a:ext cx="444328" cy="4443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p:cNvSpPr txBox="1"/>
                <p:nvPr/>
              </p:nvSpPr>
              <p:spPr>
                <a:xfrm>
                  <a:off x="2566243" y="2234581"/>
                  <a:ext cx="1417387"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i="1">
                                <a:latin typeface="Cambria Math" panose="02040503050406030204" pitchFamily="18" charset="0"/>
                              </a:rPr>
                              <m:t>2</m:t>
                            </m:r>
                            <m:d>
                              <m:dPr>
                                <m:ctrlPr>
                                  <a:rPr lang="en-US" altLang="ko-KR" i="1">
                                    <a:latin typeface="Cambria Math" panose="02040503050406030204" pitchFamily="18" charset="0"/>
                                  </a:rPr>
                                </m:ctrlPr>
                              </m:dPr>
                              <m:e>
                                <m:r>
                                  <a:rPr lang="en-US" altLang="ko-KR" i="1">
                                    <a:latin typeface="Cambria Math" panose="02040503050406030204" pitchFamily="18" charset="0"/>
                                  </a:rPr>
                                  <m:t>𝑙</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𝑙</m:t>
                                    </m:r>
                                  </m:e>
                                  <m:sub>
                                    <m:r>
                                      <a:rPr lang="en-US" altLang="ko-KR" i="1">
                                        <a:latin typeface="Cambria Math" panose="02040503050406030204" pitchFamily="18" charset="0"/>
                                      </a:rPr>
                                      <m:t>𝑠</m:t>
                                    </m:r>
                                  </m:sub>
                                </m:sSub>
                              </m:e>
                            </m:d>
                          </m:num>
                          <m:den>
                            <m:r>
                              <a:rPr lang="en-US" altLang="ko-KR" b="0" i="1" smtClean="0">
                                <a:latin typeface="Cambria Math" panose="02040503050406030204" pitchFamily="18" charset="0"/>
                              </a:rPr>
                              <m:t>𝑐</m:t>
                            </m:r>
                          </m:den>
                        </m:f>
                      </m:oMath>
                    </m:oMathPara>
                  </a14:m>
                  <a:endParaRPr lang="ko-KR" alt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2566243" y="2234581"/>
                  <a:ext cx="1417387" cy="634789"/>
                </a:xfrm>
                <a:prstGeom prst="rect">
                  <a:avLst/>
                </a:prstGeom>
                <a:blipFill>
                  <a:blip r:embed="rId10"/>
                  <a:stretch>
                    <a:fillRect/>
                  </a:stretch>
                </a:blipFill>
              </p:spPr>
              <p:txBody>
                <a:bodyPr/>
                <a:lstStyle/>
                <a:p>
                  <a:r>
                    <a:rPr lang="ko-KR" altLang="en-US">
                      <a:noFill/>
                    </a:rPr>
                    <a:t> </a:t>
                  </a:r>
                </a:p>
              </p:txBody>
            </p:sp>
          </mc:Fallback>
        </mc:AlternateContent>
      </p:grpSp>
      <p:cxnSp>
        <p:nvCxnSpPr>
          <p:cNvPr id="37" name="직선 화살표 연결선 36"/>
          <p:cNvCxnSpPr/>
          <p:nvPr/>
        </p:nvCxnSpPr>
        <p:spPr>
          <a:xfrm flipH="1">
            <a:off x="6208702" y="4775844"/>
            <a:ext cx="3060825" cy="0"/>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38" name="직선 화살표 연결선 37"/>
          <p:cNvCxnSpPr/>
          <p:nvPr/>
        </p:nvCxnSpPr>
        <p:spPr>
          <a:xfrm flipH="1">
            <a:off x="6208702" y="5303208"/>
            <a:ext cx="3060825" cy="0"/>
          </a:xfrm>
          <a:prstGeom prst="straightConnector1">
            <a:avLst/>
          </a:prstGeom>
          <a:ln w="12700">
            <a:solidFill>
              <a:srgbClr val="FFC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5671997" y="5600248"/>
                <a:ext cx="13012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f>
                        <m:fPr>
                          <m:type m:val="lin"/>
                          <m:ctrlPr>
                            <a:rPr lang="en-US" altLang="ko-KR" b="0" i="1" smtClean="0">
                              <a:latin typeface="Cambria Math" panose="02040503050406030204" pitchFamily="18" charset="0"/>
                              <a:ea typeface="Cambria Math" panose="02040503050406030204" pitchFamily="18" charset="0"/>
                            </a:rPr>
                          </m:ctrlPr>
                        </m:fPr>
                        <m:num>
                          <m:r>
                            <a:rPr lang="en-US" altLang="ko-KR" b="0" i="1" smtClean="0">
                              <a:latin typeface="Cambria Math" panose="02040503050406030204" pitchFamily="18" charset="0"/>
                              <a:ea typeface="Cambria Math" panose="02040503050406030204" pitchFamily="18" charset="0"/>
                            </a:rPr>
                            <m:t>2</m:t>
                          </m:r>
                          <m:r>
                            <a:rPr lang="en-US" altLang="ko-KR" b="0" i="1" smtClean="0">
                              <a:latin typeface="Cambria Math" panose="02040503050406030204" pitchFamily="18" charset="0"/>
                              <a:ea typeface="Cambria Math" panose="02040503050406030204" pitchFamily="18" charset="0"/>
                            </a:rPr>
                            <m:t>𝑙</m:t>
                          </m:r>
                          <m:r>
                            <a:rPr lang="en-US" altLang="ko-KR" b="0" i="1" smtClean="0">
                              <a:latin typeface="Cambria Math" panose="02040503050406030204" pitchFamily="18" charset="0"/>
                              <a:ea typeface="Cambria Math" panose="02040503050406030204" pitchFamily="18" charset="0"/>
                            </a:rPr>
                            <m:t>/</m:t>
                          </m:r>
                        </m:num>
                        <m:den>
                          <m:r>
                            <a:rPr lang="en-US" altLang="ko-KR" b="0" i="1" smtClean="0">
                              <a:latin typeface="Cambria Math" panose="02040503050406030204" pitchFamily="18" charset="0"/>
                              <a:ea typeface="Cambria Math" panose="02040503050406030204" pitchFamily="18" charset="0"/>
                            </a:rPr>
                            <m:t>𝑐</m:t>
                          </m:r>
                        </m:den>
                      </m:f>
                    </m:oMath>
                  </m:oMathPara>
                </a14:m>
                <a:endParaRPr lang="ko-KR" alt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5671997" y="5600248"/>
                <a:ext cx="1301261" cy="369332"/>
              </a:xfrm>
              <a:prstGeom prst="rect">
                <a:avLst/>
              </a:prstGeom>
              <a:blipFill>
                <a:blip r:embed="rId11"/>
                <a:stretch>
                  <a:fillRect t="-118333" r="-39252" b="-180000"/>
                </a:stretch>
              </a:blipFill>
            </p:spPr>
            <p:txBody>
              <a:bodyPr/>
              <a:lstStyle/>
              <a:p>
                <a:r>
                  <a:rPr lang="ko-KR" altLang="en-US">
                    <a:noFill/>
                  </a:rPr>
                  <a:t> </a:t>
                </a:r>
              </a:p>
            </p:txBody>
          </p:sp>
        </mc:Fallback>
      </mc:AlternateContent>
      <p:sp>
        <p:nvSpPr>
          <p:cNvPr id="40" name="직사각형 39"/>
          <p:cNvSpPr/>
          <p:nvPr/>
        </p:nvSpPr>
        <p:spPr>
          <a:xfrm>
            <a:off x="1619480" y="2093205"/>
            <a:ext cx="7650047" cy="4876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직사각형 40"/>
          <p:cNvSpPr/>
          <p:nvPr/>
        </p:nvSpPr>
        <p:spPr>
          <a:xfrm>
            <a:off x="-49162" y="6201253"/>
            <a:ext cx="12290323" cy="338554"/>
          </a:xfrm>
          <a:prstGeom prst="rect">
            <a:avLst/>
          </a:prstGeom>
        </p:spPr>
        <p:txBody>
          <a:bodyPr wrap="square">
            <a:spAutoFit/>
          </a:bodyPr>
          <a:lstStyle/>
          <a:p>
            <a:r>
              <a:rPr lang="en-US" altLang="ko-KR" sz="1600" dirty="0">
                <a:solidFill>
                  <a:srgbClr val="222222"/>
                </a:solidFill>
                <a:latin typeface="Arial" panose="020B0604020202020204" pitchFamily="34" charset="0"/>
              </a:rPr>
              <a:t>Petit, Jonathan, et al. "Remote attacks on automated vehicles sensors: Experiments on camera and </a:t>
            </a:r>
            <a:r>
              <a:rPr lang="en-US" altLang="ko-KR" sz="1600" dirty="0" err="1">
                <a:solidFill>
                  <a:srgbClr val="222222"/>
                </a:solidFill>
                <a:latin typeface="Arial" panose="020B0604020202020204" pitchFamily="34" charset="0"/>
              </a:rPr>
              <a:t>lidar</a:t>
            </a:r>
            <a:r>
              <a:rPr lang="en-US" altLang="ko-KR" sz="1600" dirty="0">
                <a:solidFill>
                  <a:srgbClr val="222222"/>
                </a:solidFill>
                <a:latin typeface="Arial" panose="020B0604020202020204" pitchFamily="34" charset="0"/>
              </a:rPr>
              <a:t>." </a:t>
            </a:r>
            <a:r>
              <a:rPr lang="en-US" altLang="ko-KR" sz="1600" i="1" dirty="0">
                <a:solidFill>
                  <a:srgbClr val="222222"/>
                </a:solidFill>
                <a:latin typeface="Arial" panose="020B0604020202020204" pitchFamily="34" charset="0"/>
              </a:rPr>
              <a:t>Black Hat Europe</a:t>
            </a:r>
            <a:r>
              <a:rPr lang="en-US" altLang="ko-KR" sz="1600" dirty="0">
                <a:solidFill>
                  <a:srgbClr val="222222"/>
                </a:solidFill>
                <a:latin typeface="Arial" panose="020B0604020202020204" pitchFamily="34" charset="0"/>
              </a:rPr>
              <a:t> 11 (2015</a:t>
            </a:r>
            <a:r>
              <a:rPr lang="en-US" altLang="ko-KR" sz="1600" dirty="0" smtClean="0">
                <a:solidFill>
                  <a:srgbClr val="222222"/>
                </a:solidFill>
                <a:latin typeface="Arial" panose="020B0604020202020204" pitchFamily="34" charset="0"/>
              </a:rPr>
              <a:t>)</a:t>
            </a:r>
            <a:endParaRPr lang="ko-KR" altLang="en-US" sz="1600" dirty="0"/>
          </a:p>
        </p:txBody>
      </p:sp>
    </p:spTree>
    <p:extLst>
      <p:ext uri="{BB962C8B-B14F-4D97-AF65-F5344CB8AC3E}">
        <p14:creationId xmlns:p14="http://schemas.microsoft.com/office/powerpoint/2010/main" val="278475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righ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xit" presetSubtype="0" fill="hold" nodeType="with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9" grpId="0"/>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200" dirty="0" smtClean="0"/>
              <a:t>Spoofing by Relaying Attack – Ideal Attack Process</a:t>
            </a:r>
            <a:endParaRPr lang="ko-KR" altLang="en-US" sz="3200" dirty="0"/>
          </a:p>
        </p:txBody>
      </p:sp>
      <p:sp>
        <p:nvSpPr>
          <p:cNvPr id="3" name="내용 개체 틀 2"/>
          <p:cNvSpPr>
            <a:spLocks noGrp="1"/>
          </p:cNvSpPr>
          <p:nvPr>
            <p:ph idx="1"/>
          </p:nvPr>
        </p:nvSpPr>
        <p:spPr/>
        <p:txBody>
          <a:bodyPr/>
          <a:lstStyle/>
          <a:p>
            <a:r>
              <a:rPr lang="en-US" altLang="ko-KR" dirty="0" smtClean="0"/>
              <a:t>Why we cannot induce closer fake dots with this model</a:t>
            </a:r>
          </a:p>
          <a:p>
            <a:pPr lvl="1"/>
            <a:r>
              <a:rPr lang="en-US" altLang="ko-KR" dirty="0" smtClean="0"/>
              <a:t>Negative delay required </a:t>
            </a:r>
            <a:r>
              <a:rPr lang="en-US" altLang="ko-KR" dirty="0" smtClean="0">
                <a:sym typeface="Wingdings" panose="05000000000000000000" pitchFamily="2" charset="2"/>
              </a:rPr>
              <a:t> impossible</a:t>
            </a:r>
            <a:endParaRPr lang="en-US" altLang="ko-KR" dirty="0"/>
          </a:p>
        </p:txBody>
      </p:sp>
      <p:grpSp>
        <p:nvGrpSpPr>
          <p:cNvPr id="42" name="그룹 41"/>
          <p:cNvGrpSpPr/>
          <p:nvPr/>
        </p:nvGrpSpPr>
        <p:grpSpPr>
          <a:xfrm>
            <a:off x="1355371" y="2534679"/>
            <a:ext cx="9438930" cy="2976124"/>
            <a:chOff x="743999" y="2064779"/>
            <a:chExt cx="9438930" cy="2976124"/>
          </a:xfrm>
        </p:grpSpPr>
        <p:grpSp>
          <p:nvGrpSpPr>
            <p:cNvPr id="43" name="그룹 42"/>
            <p:cNvGrpSpPr/>
            <p:nvPr/>
          </p:nvGrpSpPr>
          <p:grpSpPr>
            <a:xfrm>
              <a:off x="8982719" y="2436831"/>
              <a:ext cx="1200210" cy="1059774"/>
              <a:chOff x="3519575" y="2508493"/>
              <a:chExt cx="1242204" cy="1096854"/>
            </a:xfrm>
          </p:grpSpPr>
          <p:sp>
            <p:nvSpPr>
              <p:cNvPr id="73" name="원통 72"/>
              <p:cNvSpPr/>
              <p:nvPr/>
            </p:nvSpPr>
            <p:spPr>
              <a:xfrm>
                <a:off x="3519575" y="3048677"/>
                <a:ext cx="1242203" cy="556670"/>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4" name="원통 73"/>
              <p:cNvSpPr/>
              <p:nvPr/>
            </p:nvSpPr>
            <p:spPr>
              <a:xfrm>
                <a:off x="3519576" y="2685332"/>
                <a:ext cx="1242203" cy="673418"/>
              </a:xfrm>
              <a:prstGeom prst="can">
                <a:avLst>
                  <a:gd name="adj" fmla="val 3635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5" name="원통 74"/>
              <p:cNvSpPr/>
              <p:nvPr/>
            </p:nvSpPr>
            <p:spPr>
              <a:xfrm>
                <a:off x="3519575" y="2508493"/>
                <a:ext cx="1242203" cy="433114"/>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pic>
          <p:nvPicPr>
            <p:cNvPr id="44" name="그림 43"/>
            <p:cNvPicPr>
              <a:picLocks noChangeAspect="1"/>
            </p:cNvPicPr>
            <p:nvPr/>
          </p:nvPicPr>
          <p:blipFill>
            <a:blip r:embed="rId3" cstate="print">
              <a:extLst>
                <a:ext uri="{BEBA8EAE-BF5A-486C-A8C5-ECC9F3942E4B}">
                  <a14:imgProps xmlns:a14="http://schemas.microsoft.com/office/drawing/2010/main">
                    <a14:imgLayer r:embed="rId4">
                      <a14:imgEffect>
                        <a14:backgroundRemoval t="680" b="98980" l="880" r="98768">
                          <a14:foregroundMark x1="20599" y1="37415" x2="29754" y2="36735"/>
                        </a14:backgroundRemoval>
                      </a14:imgEffect>
                    </a14:imgLayer>
                  </a14:imgProps>
                </a:ext>
                <a:ext uri="{28A0092B-C50C-407E-A947-70E740481C1C}">
                  <a14:useLocalDpi xmlns:a14="http://schemas.microsoft.com/office/drawing/2010/main" val="0"/>
                </a:ext>
              </a:extLst>
            </a:blip>
            <a:stretch>
              <a:fillRect/>
            </a:stretch>
          </p:blipFill>
          <p:spPr>
            <a:xfrm>
              <a:off x="4816611" y="2615613"/>
              <a:ext cx="1705388" cy="882718"/>
            </a:xfrm>
            <a:prstGeom prst="rect">
              <a:avLst/>
            </a:prstGeom>
          </p:spPr>
        </p:pic>
        <p:cxnSp>
          <p:nvCxnSpPr>
            <p:cNvPr id="45" name="직선 화살표 연결선 44"/>
            <p:cNvCxnSpPr/>
            <p:nvPr/>
          </p:nvCxnSpPr>
          <p:spPr>
            <a:xfrm flipH="1">
              <a:off x="6126480" y="2855303"/>
              <a:ext cx="2856240" cy="0"/>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flipH="1">
              <a:off x="6197600" y="2958754"/>
              <a:ext cx="2785119" cy="0"/>
            </a:xfrm>
            <a:prstGeom prst="straightConnector1">
              <a:avLst/>
            </a:prstGeom>
            <a:ln w="12700">
              <a:solidFill>
                <a:srgbClr val="FFC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47" name="직선 연결선 46"/>
            <p:cNvCxnSpPr/>
            <p:nvPr/>
          </p:nvCxnSpPr>
          <p:spPr>
            <a:xfrm flipV="1">
              <a:off x="5963250" y="2242122"/>
              <a:ext cx="0" cy="403945"/>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직선 연결선 47"/>
            <p:cNvCxnSpPr/>
            <p:nvPr/>
          </p:nvCxnSpPr>
          <p:spPr>
            <a:xfrm flipV="1">
              <a:off x="9574516" y="2242122"/>
              <a:ext cx="0" cy="295089"/>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직선 화살표 연결선 48"/>
            <p:cNvCxnSpPr/>
            <p:nvPr/>
          </p:nvCxnSpPr>
          <p:spPr>
            <a:xfrm>
              <a:off x="5963250" y="2436831"/>
              <a:ext cx="3599543"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7486110" y="2064779"/>
                  <a:ext cx="51246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𝑙</m:t>
                        </m:r>
                      </m:oMath>
                    </m:oMathPara>
                  </a14:m>
                  <a:endParaRPr lang="ko-KR" alt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7486110" y="2064779"/>
                  <a:ext cx="512466" cy="369332"/>
                </a:xfrm>
                <a:prstGeom prst="rect">
                  <a:avLst/>
                </a:prstGeom>
                <a:blipFill>
                  <a:blip r:embed="rId5"/>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6939528" y="2964195"/>
                  <a:ext cx="13012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f>
                          <m:fPr>
                            <m:type m:val="lin"/>
                            <m:ctrlPr>
                              <a:rPr lang="en-US" altLang="ko-KR" b="0" i="1" smtClean="0">
                                <a:latin typeface="Cambria Math" panose="02040503050406030204" pitchFamily="18" charset="0"/>
                                <a:ea typeface="Cambria Math" panose="02040503050406030204" pitchFamily="18" charset="0"/>
                              </a:rPr>
                            </m:ctrlPr>
                          </m:fPr>
                          <m:num>
                            <m:r>
                              <a:rPr lang="en-US" altLang="ko-KR" b="0" i="1" smtClean="0">
                                <a:latin typeface="Cambria Math" panose="02040503050406030204" pitchFamily="18" charset="0"/>
                                <a:ea typeface="Cambria Math" panose="02040503050406030204" pitchFamily="18" charset="0"/>
                              </a:rPr>
                              <m:t>2</m:t>
                            </m:r>
                            <m:r>
                              <a:rPr lang="en-US" altLang="ko-KR" b="0" i="1" smtClean="0">
                                <a:latin typeface="Cambria Math" panose="02040503050406030204" pitchFamily="18" charset="0"/>
                                <a:ea typeface="Cambria Math" panose="02040503050406030204" pitchFamily="18" charset="0"/>
                              </a:rPr>
                              <m:t>𝑙</m:t>
                            </m:r>
                            <m:r>
                              <a:rPr lang="en-US" altLang="ko-KR" b="0" i="1" smtClean="0">
                                <a:latin typeface="Cambria Math" panose="02040503050406030204" pitchFamily="18" charset="0"/>
                                <a:ea typeface="Cambria Math" panose="02040503050406030204" pitchFamily="18" charset="0"/>
                              </a:rPr>
                              <m:t>/</m:t>
                            </m:r>
                          </m:num>
                          <m:den>
                            <m:r>
                              <a:rPr lang="en-US" altLang="ko-KR" b="0" i="1" smtClean="0">
                                <a:latin typeface="Cambria Math" panose="02040503050406030204" pitchFamily="18" charset="0"/>
                                <a:ea typeface="Cambria Math" panose="02040503050406030204" pitchFamily="18" charset="0"/>
                              </a:rPr>
                              <m:t>𝑐</m:t>
                            </m:r>
                          </m:den>
                        </m:f>
                      </m:oMath>
                    </m:oMathPara>
                  </a14:m>
                  <a:endParaRPr lang="ko-KR" altLang="en-US" dirty="0"/>
                </a:p>
              </p:txBody>
            </p:sp>
          </mc:Choice>
          <mc:Fallback xmlns="">
            <p:sp>
              <p:nvSpPr>
                <p:cNvPr id="51" name="TextBox 50"/>
                <p:cNvSpPr txBox="1">
                  <a:spLocks noRot="1" noChangeAspect="1" noMove="1" noResize="1" noEditPoints="1" noAdjustHandles="1" noChangeArrowheads="1" noChangeShapeType="1" noTextEdit="1"/>
                </p:cNvSpPr>
                <p:nvPr/>
              </p:nvSpPr>
              <p:spPr>
                <a:xfrm>
                  <a:off x="6939528" y="2964195"/>
                  <a:ext cx="1301261" cy="369332"/>
                </a:xfrm>
                <a:prstGeom prst="rect">
                  <a:avLst/>
                </a:prstGeom>
                <a:blipFill>
                  <a:blip r:embed="rId6"/>
                  <a:stretch>
                    <a:fillRect t="-116393" r="-39437" b="-175410"/>
                  </a:stretch>
                </a:blipFill>
              </p:spPr>
              <p:txBody>
                <a:bodyPr/>
                <a:lstStyle/>
                <a:p>
                  <a:r>
                    <a:rPr lang="ko-KR" altLang="en-US">
                      <a:noFill/>
                    </a:rPr>
                    <a:t> </a:t>
                  </a:r>
                </a:p>
              </p:txBody>
            </p:sp>
          </mc:Fallback>
        </mc:AlternateContent>
        <p:cxnSp>
          <p:nvCxnSpPr>
            <p:cNvPr id="52" name="직선 연결선 51"/>
            <p:cNvCxnSpPr/>
            <p:nvPr/>
          </p:nvCxnSpPr>
          <p:spPr>
            <a:xfrm flipV="1">
              <a:off x="9582823" y="3631613"/>
              <a:ext cx="0" cy="295089"/>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53" name="모서리가 둥근 직사각형 52"/>
            <p:cNvSpPr/>
            <p:nvPr/>
          </p:nvSpPr>
          <p:spPr>
            <a:xfrm>
              <a:off x="1813556" y="4364999"/>
              <a:ext cx="1564644" cy="31432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Delay Component</a:t>
              </a:r>
              <a:endParaRPr kumimoji="0" lang="ko-KR" altLang="en-US"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
          <p:nvSpPr>
            <p:cNvPr id="54" name="직사각형 53"/>
            <p:cNvSpPr/>
            <p:nvPr/>
          </p:nvSpPr>
          <p:spPr>
            <a:xfrm>
              <a:off x="3012337" y="4030092"/>
              <a:ext cx="1050277" cy="296463"/>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Receiver</a:t>
              </a:r>
              <a:endParaRPr kumimoji="0" lang="ko-KR" altLang="en-US"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
          <p:nvSpPr>
            <p:cNvPr id="55" name="직사각형 54"/>
            <p:cNvSpPr/>
            <p:nvPr/>
          </p:nvSpPr>
          <p:spPr>
            <a:xfrm>
              <a:off x="3008830" y="4717769"/>
              <a:ext cx="1057289" cy="30169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Transmitter</a:t>
              </a:r>
              <a:endParaRPr kumimoji="0" lang="ko-KR" altLang="en-US" sz="12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cxnSp>
          <p:nvCxnSpPr>
            <p:cNvPr id="56" name="꺾인 연결선 55"/>
            <p:cNvCxnSpPr>
              <a:stCxn id="54" idx="1"/>
              <a:endCxn id="53" idx="0"/>
            </p:cNvCxnSpPr>
            <p:nvPr/>
          </p:nvCxnSpPr>
          <p:spPr>
            <a:xfrm rot="10800000" flipV="1">
              <a:off x="2595879" y="4178323"/>
              <a:ext cx="416459" cy="186675"/>
            </a:xfrm>
            <a:prstGeom prst="bentConnector2">
              <a:avLst/>
            </a:prstGeom>
            <a:noFill/>
            <a:ln w="6350" cap="flat" cmpd="sng" algn="ctr">
              <a:solidFill>
                <a:sysClr val="windowText" lastClr="000000"/>
              </a:solidFill>
              <a:prstDash val="solid"/>
              <a:miter lim="800000"/>
              <a:tailEnd type="triangle" w="lg" len="lg"/>
            </a:ln>
            <a:effectLst/>
          </p:spPr>
        </p:cxnSp>
        <p:cxnSp>
          <p:nvCxnSpPr>
            <p:cNvPr id="57" name="꺾인 연결선 56"/>
            <p:cNvCxnSpPr>
              <a:stCxn id="53" idx="2"/>
              <a:endCxn id="55" idx="1"/>
            </p:cNvCxnSpPr>
            <p:nvPr/>
          </p:nvCxnSpPr>
          <p:spPr>
            <a:xfrm rot="16200000" flipH="1">
              <a:off x="2707710" y="4567493"/>
              <a:ext cx="189289" cy="412952"/>
            </a:xfrm>
            <a:prstGeom prst="bentConnector2">
              <a:avLst/>
            </a:prstGeom>
            <a:noFill/>
            <a:ln w="6350" cap="flat" cmpd="sng" algn="ctr">
              <a:solidFill>
                <a:sysClr val="windowText" lastClr="000000"/>
              </a:solidFill>
              <a:prstDash val="solid"/>
              <a:miter lim="800000"/>
              <a:tailEnd type="triangle" w="lg" len="lg"/>
            </a:ln>
            <a:effectLst/>
          </p:spPr>
        </p:cxnSp>
        <p:grpSp>
          <p:nvGrpSpPr>
            <p:cNvPr id="58" name="그룹 57"/>
            <p:cNvGrpSpPr/>
            <p:nvPr/>
          </p:nvGrpSpPr>
          <p:grpSpPr>
            <a:xfrm>
              <a:off x="8982719" y="3981129"/>
              <a:ext cx="1200210" cy="1059774"/>
              <a:chOff x="3519575" y="2508493"/>
              <a:chExt cx="1242204" cy="1096854"/>
            </a:xfrm>
          </p:grpSpPr>
          <p:sp>
            <p:nvSpPr>
              <p:cNvPr id="70" name="원통 69"/>
              <p:cNvSpPr/>
              <p:nvPr/>
            </p:nvSpPr>
            <p:spPr>
              <a:xfrm>
                <a:off x="3519575" y="3048677"/>
                <a:ext cx="1242203" cy="556670"/>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1" name="원통 70"/>
              <p:cNvSpPr/>
              <p:nvPr/>
            </p:nvSpPr>
            <p:spPr>
              <a:xfrm>
                <a:off x="3519576" y="2685332"/>
                <a:ext cx="1242203" cy="673418"/>
              </a:xfrm>
              <a:prstGeom prst="can">
                <a:avLst>
                  <a:gd name="adj" fmla="val 3635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원통 71"/>
              <p:cNvSpPr/>
              <p:nvPr/>
            </p:nvSpPr>
            <p:spPr>
              <a:xfrm>
                <a:off x="3519575" y="2508493"/>
                <a:ext cx="1242203" cy="433114"/>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59" name="직선 연결선 58"/>
            <p:cNvCxnSpPr/>
            <p:nvPr/>
          </p:nvCxnSpPr>
          <p:spPr>
            <a:xfrm flipV="1">
              <a:off x="4062614" y="3577186"/>
              <a:ext cx="0" cy="403945"/>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직선 화살표 연결선 59"/>
            <p:cNvCxnSpPr/>
            <p:nvPr/>
          </p:nvCxnSpPr>
          <p:spPr>
            <a:xfrm>
              <a:off x="5974645" y="3779157"/>
              <a:ext cx="3588148"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7496126" y="3409825"/>
                  <a:ext cx="51246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𝑙</m:t>
                            </m:r>
                          </m:e>
                          <m:sub>
                            <m:r>
                              <a:rPr lang="en-US" altLang="ko-KR" b="0" i="1" smtClean="0">
                                <a:latin typeface="Cambria Math" panose="02040503050406030204" pitchFamily="18" charset="0"/>
                              </a:rPr>
                              <m:t>𝑠</m:t>
                            </m:r>
                          </m:sub>
                        </m:sSub>
                      </m:oMath>
                    </m:oMathPara>
                  </a14:m>
                  <a:endParaRPr lang="ko-KR" altLang="en-US" dirty="0"/>
                </a:p>
              </p:txBody>
            </p:sp>
          </mc:Choice>
          <mc:Fallback xmlns="">
            <p:sp>
              <p:nvSpPr>
                <p:cNvPr id="61" name="TextBox 60"/>
                <p:cNvSpPr txBox="1">
                  <a:spLocks noRot="1" noChangeAspect="1" noMove="1" noResize="1" noEditPoints="1" noAdjustHandles="1" noChangeArrowheads="1" noChangeShapeType="1" noTextEdit="1"/>
                </p:cNvSpPr>
                <p:nvPr/>
              </p:nvSpPr>
              <p:spPr>
                <a:xfrm>
                  <a:off x="7496126" y="3409825"/>
                  <a:ext cx="512466" cy="369332"/>
                </a:xfrm>
                <a:prstGeom prst="rect">
                  <a:avLst/>
                </a:prstGeom>
                <a:blipFill>
                  <a:blip r:embed="rId7"/>
                  <a:stretch>
                    <a:fillRect/>
                  </a:stretch>
                </a:blipFill>
              </p:spPr>
              <p:txBody>
                <a:bodyPr/>
                <a:lstStyle/>
                <a:p>
                  <a:r>
                    <a:rPr lang="ko-KR" altLang="en-US">
                      <a:noFill/>
                    </a:rPr>
                    <a:t> </a:t>
                  </a:r>
                </a:p>
              </p:txBody>
            </p:sp>
          </mc:Fallback>
        </mc:AlternateContent>
        <p:cxnSp>
          <p:nvCxnSpPr>
            <p:cNvPr id="62" name="직선 연결선 61"/>
            <p:cNvCxnSpPr/>
            <p:nvPr/>
          </p:nvCxnSpPr>
          <p:spPr>
            <a:xfrm flipV="1">
              <a:off x="5974645" y="3302582"/>
              <a:ext cx="0" cy="658061"/>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직선 화살표 연결선 62"/>
            <p:cNvCxnSpPr/>
            <p:nvPr/>
          </p:nvCxnSpPr>
          <p:spPr>
            <a:xfrm flipH="1">
              <a:off x="4062614" y="3779157"/>
              <a:ext cx="1900636"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p:cNvSpPr txBox="1"/>
                <p:nvPr/>
              </p:nvSpPr>
              <p:spPr>
                <a:xfrm>
                  <a:off x="4473195" y="3409825"/>
                  <a:ext cx="116365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𝑙</m:t>
                        </m:r>
                        <m:r>
                          <a:rPr lang="en-US" altLang="ko-KR" b="0" i="1" smtClean="0">
                            <a:latin typeface="Cambria Math" panose="02040503050406030204" pitchFamily="18" charset="0"/>
                          </a:rPr>
                          <m:t>−</m:t>
                        </m:r>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𝑙</m:t>
                            </m:r>
                          </m:e>
                          <m:sub>
                            <m:r>
                              <a:rPr lang="en-US" altLang="ko-KR" b="0" i="1" smtClean="0">
                                <a:latin typeface="Cambria Math" panose="02040503050406030204" pitchFamily="18" charset="0"/>
                              </a:rPr>
                              <m:t>𝑠</m:t>
                            </m:r>
                          </m:sub>
                        </m:sSub>
                        <m:r>
                          <a:rPr lang="en-US" altLang="ko-KR" b="0" i="1" smtClean="0">
                            <a:latin typeface="Cambria Math" panose="02040503050406030204" pitchFamily="18" charset="0"/>
                          </a:rPr>
                          <m:t>&lt;0</m:t>
                        </m:r>
                      </m:oMath>
                    </m:oMathPara>
                  </a14:m>
                  <a:endParaRPr lang="ko-KR" altLang="en-US" dirty="0"/>
                </a:p>
              </p:txBody>
            </p:sp>
          </mc:Choice>
          <mc:Fallback xmlns="">
            <p:sp>
              <p:nvSpPr>
                <p:cNvPr id="64" name="TextBox 63"/>
                <p:cNvSpPr txBox="1">
                  <a:spLocks noRot="1" noChangeAspect="1" noMove="1" noResize="1" noEditPoints="1" noAdjustHandles="1" noChangeArrowheads="1" noChangeShapeType="1" noTextEdit="1"/>
                </p:cNvSpPr>
                <p:nvPr/>
              </p:nvSpPr>
              <p:spPr>
                <a:xfrm>
                  <a:off x="4473195" y="3409825"/>
                  <a:ext cx="1163651" cy="369332"/>
                </a:xfrm>
                <a:prstGeom prst="rect">
                  <a:avLst/>
                </a:prstGeom>
                <a:blipFill>
                  <a:blip r:embed="rId8"/>
                  <a:stretch>
                    <a:fillRect/>
                  </a:stretch>
                </a:blipFill>
              </p:spPr>
              <p:txBody>
                <a:bodyPr/>
                <a:lstStyle/>
                <a:p>
                  <a:r>
                    <a:rPr lang="ko-KR" altLang="en-US">
                      <a:noFill/>
                    </a:rPr>
                    <a:t> </a:t>
                  </a:r>
                </a:p>
              </p:txBody>
            </p:sp>
          </mc:Fallback>
        </mc:AlternateContent>
        <p:cxnSp>
          <p:nvCxnSpPr>
            <p:cNvPr id="65" name="직선 화살표 연결선 64"/>
            <p:cNvCxnSpPr/>
            <p:nvPr/>
          </p:nvCxnSpPr>
          <p:spPr>
            <a:xfrm flipH="1">
              <a:off x="4062614" y="4246604"/>
              <a:ext cx="4920106" cy="0"/>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66" name="직선 화살표 연결선 65"/>
            <p:cNvCxnSpPr/>
            <p:nvPr/>
          </p:nvCxnSpPr>
          <p:spPr>
            <a:xfrm flipH="1">
              <a:off x="4062614" y="4773968"/>
              <a:ext cx="4920106" cy="0"/>
            </a:xfrm>
            <a:prstGeom prst="straightConnector1">
              <a:avLst/>
            </a:prstGeom>
            <a:ln w="12700">
              <a:solidFill>
                <a:srgbClr val="FFC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p:cNvSpPr txBox="1"/>
                <p:nvPr/>
              </p:nvSpPr>
              <p:spPr>
                <a:xfrm>
                  <a:off x="743999" y="3778509"/>
                  <a:ext cx="1814852" cy="504946"/>
                </a:xfrm>
                <a:prstGeom prst="rect">
                  <a:avLst/>
                </a:prstGeom>
                <a:noFill/>
              </p:spPr>
              <p:txBody>
                <a:bodyPr wrap="square" rtlCol="0">
                  <a:spAutoFit/>
                </a:bodyPr>
                <a:lstStyle/>
                <a:p>
                  <a:r>
                    <a:rPr lang="en-US" altLang="ko-KR" b="0" dirty="0" smtClean="0"/>
                    <a:t>Delay: </a:t>
                  </a:r>
                  <a14:m>
                    <m:oMath xmlns:m="http://schemas.openxmlformats.org/officeDocument/2006/math">
                      <m:f>
                        <m:fPr>
                          <m:ctrlPr>
                            <a:rPr lang="en-US" altLang="ko-KR" b="0" i="1" smtClean="0">
                              <a:latin typeface="Cambria Math" panose="02040503050406030204" pitchFamily="18" charset="0"/>
                            </a:rPr>
                          </m:ctrlPr>
                        </m:fPr>
                        <m:num>
                          <m:r>
                            <a:rPr lang="en-US" altLang="ko-KR" i="1">
                              <a:latin typeface="Cambria Math" panose="02040503050406030204" pitchFamily="18" charset="0"/>
                            </a:rPr>
                            <m:t>2</m:t>
                          </m:r>
                          <m:d>
                            <m:dPr>
                              <m:ctrlPr>
                                <a:rPr lang="en-US" altLang="ko-KR" i="1">
                                  <a:latin typeface="Cambria Math" panose="02040503050406030204" pitchFamily="18" charset="0"/>
                                </a:rPr>
                              </m:ctrlPr>
                            </m:dPr>
                            <m:e>
                              <m:r>
                                <a:rPr lang="en-US" altLang="ko-KR" i="1">
                                  <a:latin typeface="Cambria Math" panose="02040503050406030204" pitchFamily="18" charset="0"/>
                                </a:rPr>
                                <m:t>𝑙</m:t>
                              </m:r>
                              <m:r>
                                <a:rPr lang="en-US" altLang="ko-KR" i="1">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𝑙</m:t>
                                  </m:r>
                                </m:e>
                                <m:sub>
                                  <m:r>
                                    <a:rPr lang="en-US" altLang="ko-KR" i="1">
                                      <a:latin typeface="Cambria Math" panose="02040503050406030204" pitchFamily="18" charset="0"/>
                                    </a:rPr>
                                    <m:t>𝑠</m:t>
                                  </m:r>
                                </m:sub>
                              </m:sSub>
                            </m:e>
                          </m:d>
                        </m:num>
                        <m:den>
                          <m:r>
                            <a:rPr lang="en-US" altLang="ko-KR" b="0" i="1" smtClean="0">
                              <a:latin typeface="Cambria Math" panose="02040503050406030204" pitchFamily="18" charset="0"/>
                            </a:rPr>
                            <m:t>𝑐</m:t>
                          </m:r>
                        </m:den>
                      </m:f>
                      <m:r>
                        <a:rPr lang="en-US" altLang="ko-KR" b="0" i="1" smtClean="0">
                          <a:latin typeface="Cambria Math" panose="02040503050406030204" pitchFamily="18" charset="0"/>
                        </a:rPr>
                        <m:t>&lt;0</m:t>
                      </m:r>
                    </m:oMath>
                  </a14:m>
                  <a:endParaRPr lang="ko-KR" altLang="en-US" dirty="0"/>
                </a:p>
              </p:txBody>
            </p:sp>
          </mc:Choice>
          <mc:Fallback xmlns="">
            <p:sp>
              <p:nvSpPr>
                <p:cNvPr id="69" name="TextBox 68"/>
                <p:cNvSpPr txBox="1">
                  <a:spLocks noRot="1" noChangeAspect="1" noMove="1" noResize="1" noEditPoints="1" noAdjustHandles="1" noChangeArrowheads="1" noChangeShapeType="1" noTextEdit="1"/>
                </p:cNvSpPr>
                <p:nvPr/>
              </p:nvSpPr>
              <p:spPr>
                <a:xfrm>
                  <a:off x="743999" y="3778509"/>
                  <a:ext cx="1814852" cy="504946"/>
                </a:xfrm>
                <a:prstGeom prst="rect">
                  <a:avLst/>
                </a:prstGeom>
                <a:blipFill>
                  <a:blip r:embed="rId9"/>
                  <a:stretch>
                    <a:fillRect l="-2685" b="-7229"/>
                  </a:stretch>
                </a:blipFill>
              </p:spPr>
              <p:txBody>
                <a:bodyPr/>
                <a:lstStyle/>
                <a:p>
                  <a:r>
                    <a:rPr lang="ko-KR" altLang="en-US">
                      <a:noFill/>
                    </a:rPr>
                    <a:t> </a:t>
                  </a:r>
                </a:p>
              </p:txBody>
            </p:sp>
          </mc:Fallback>
        </mc:AlternateContent>
      </p:grpSp>
      <p:sp>
        <p:nvSpPr>
          <p:cNvPr id="4" name="직사각형 3"/>
          <p:cNvSpPr/>
          <p:nvPr/>
        </p:nvSpPr>
        <p:spPr>
          <a:xfrm>
            <a:off x="1223606" y="4271469"/>
            <a:ext cx="1980656" cy="5049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mc:AlternateContent xmlns:mc="http://schemas.openxmlformats.org/markup-compatibility/2006" xmlns:a14="http://schemas.microsoft.com/office/drawing/2010/main">
        <mc:Choice Requires="a14">
          <p:sp>
            <p:nvSpPr>
              <p:cNvPr id="39" name="TextBox 38"/>
              <p:cNvSpPr txBox="1"/>
              <p:nvPr/>
            </p:nvSpPr>
            <p:spPr>
              <a:xfrm>
                <a:off x="6485160" y="5259042"/>
                <a:ext cx="130126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altLang="ko-KR" i="1" smtClean="0">
                          <a:latin typeface="Cambria Math" panose="02040503050406030204" pitchFamily="18" charset="0"/>
                          <a:ea typeface="Cambria Math" panose="02040503050406030204" pitchFamily="18" charset="0"/>
                        </a:rPr>
                        <m:t>Δ</m:t>
                      </m:r>
                      <m:r>
                        <a:rPr lang="en-US" altLang="ko-KR" b="0" i="1" smtClean="0">
                          <a:latin typeface="Cambria Math" panose="02040503050406030204" pitchFamily="18" charset="0"/>
                          <a:ea typeface="Cambria Math" panose="02040503050406030204" pitchFamily="18" charset="0"/>
                        </a:rPr>
                        <m:t>𝑡</m:t>
                      </m:r>
                      <m:r>
                        <a:rPr lang="en-US" altLang="ko-KR" b="0" i="1" smtClean="0">
                          <a:latin typeface="Cambria Math" panose="02040503050406030204" pitchFamily="18" charset="0"/>
                          <a:ea typeface="Cambria Math" panose="02040503050406030204" pitchFamily="18" charset="0"/>
                        </a:rPr>
                        <m:t>=</m:t>
                      </m:r>
                      <m:f>
                        <m:fPr>
                          <m:type m:val="lin"/>
                          <m:ctrlPr>
                            <a:rPr lang="en-US" altLang="ko-KR" b="0" i="1" smtClean="0">
                              <a:latin typeface="Cambria Math" panose="02040503050406030204" pitchFamily="18" charset="0"/>
                              <a:ea typeface="Cambria Math" panose="02040503050406030204" pitchFamily="18" charset="0"/>
                            </a:rPr>
                          </m:ctrlPr>
                        </m:fPr>
                        <m:num>
                          <m:r>
                            <a:rPr lang="en-US" altLang="ko-KR" b="0" i="1" smtClean="0">
                              <a:latin typeface="Cambria Math" panose="02040503050406030204" pitchFamily="18" charset="0"/>
                              <a:ea typeface="Cambria Math" panose="02040503050406030204" pitchFamily="18" charset="0"/>
                            </a:rPr>
                            <m:t>2</m:t>
                          </m:r>
                          <m:r>
                            <a:rPr lang="en-US" altLang="ko-KR" b="0" i="1" smtClean="0">
                              <a:latin typeface="Cambria Math" panose="02040503050406030204" pitchFamily="18" charset="0"/>
                              <a:ea typeface="Cambria Math" panose="02040503050406030204" pitchFamily="18" charset="0"/>
                            </a:rPr>
                            <m:t>𝑙</m:t>
                          </m:r>
                          <m:r>
                            <a:rPr lang="en-US" altLang="ko-KR" b="0" i="1" smtClean="0">
                              <a:latin typeface="Cambria Math" panose="02040503050406030204" pitchFamily="18" charset="0"/>
                              <a:ea typeface="Cambria Math" panose="02040503050406030204" pitchFamily="18" charset="0"/>
                            </a:rPr>
                            <m:t>/</m:t>
                          </m:r>
                        </m:num>
                        <m:den>
                          <m:r>
                            <a:rPr lang="en-US" altLang="ko-KR" b="0" i="1" smtClean="0">
                              <a:latin typeface="Cambria Math" panose="02040503050406030204" pitchFamily="18" charset="0"/>
                              <a:ea typeface="Cambria Math" panose="02040503050406030204" pitchFamily="18" charset="0"/>
                            </a:rPr>
                            <m:t>𝑐</m:t>
                          </m:r>
                        </m:den>
                      </m:f>
                    </m:oMath>
                  </m:oMathPara>
                </a14:m>
                <a:endParaRPr lang="ko-KR" alt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6485160" y="5259042"/>
                <a:ext cx="1301261" cy="369332"/>
              </a:xfrm>
              <a:prstGeom prst="rect">
                <a:avLst/>
              </a:prstGeom>
              <a:blipFill>
                <a:blip r:embed="rId10"/>
                <a:stretch>
                  <a:fillRect t="-118333" r="-39437" b="-18000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674667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200" dirty="0"/>
              <a:t>Spoofing by Relaying Attack – </a:t>
            </a:r>
            <a:r>
              <a:rPr lang="en-US" altLang="ko-KR" sz="3200" dirty="0" smtClean="0"/>
              <a:t>Actual </a:t>
            </a:r>
            <a:r>
              <a:rPr lang="en-US" altLang="ko-KR" sz="3200" dirty="0"/>
              <a:t>Attack Process</a:t>
            </a:r>
            <a:endParaRPr lang="ko-KR" altLang="en-US" sz="3200" dirty="0"/>
          </a:p>
        </p:txBody>
      </p:sp>
      <p:sp>
        <p:nvSpPr>
          <p:cNvPr id="3" name="내용 개체 틀 2"/>
          <p:cNvSpPr>
            <a:spLocks noGrp="1"/>
          </p:cNvSpPr>
          <p:nvPr>
            <p:ph idx="1"/>
          </p:nvPr>
        </p:nvSpPr>
        <p:spPr/>
        <p:txBody>
          <a:bodyPr>
            <a:normAutofit/>
          </a:bodyPr>
          <a:lstStyle/>
          <a:p>
            <a:r>
              <a:rPr lang="en-US" altLang="ko-KR" dirty="0" smtClean="0"/>
              <a:t>Difference from the ideal case</a:t>
            </a:r>
          </a:p>
          <a:p>
            <a:pPr lvl="1"/>
            <a:r>
              <a:rPr lang="en-US" altLang="ko-KR" dirty="0" smtClean="0"/>
              <a:t>Laser beam diverges</a:t>
            </a:r>
          </a:p>
          <a:p>
            <a:pPr lvl="1"/>
            <a:r>
              <a:rPr lang="en-US" altLang="ko-KR" dirty="0" smtClean="0"/>
              <a:t>Receiver-transmitter gap</a:t>
            </a:r>
          </a:p>
        </p:txBody>
      </p:sp>
      <p:grpSp>
        <p:nvGrpSpPr>
          <p:cNvPr id="115" name="그룹 114"/>
          <p:cNvGrpSpPr/>
          <p:nvPr/>
        </p:nvGrpSpPr>
        <p:grpSpPr>
          <a:xfrm>
            <a:off x="1845758" y="-985110"/>
            <a:ext cx="13830053" cy="11617620"/>
            <a:chOff x="1432803" y="-2784413"/>
            <a:chExt cx="13830053" cy="11617620"/>
          </a:xfrm>
        </p:grpSpPr>
        <p:grpSp>
          <p:nvGrpSpPr>
            <p:cNvPr id="116" name="그룹 115"/>
            <p:cNvGrpSpPr/>
            <p:nvPr/>
          </p:nvGrpSpPr>
          <p:grpSpPr>
            <a:xfrm>
              <a:off x="1432803" y="-2784413"/>
              <a:ext cx="13830053" cy="11617620"/>
              <a:chOff x="1432803" y="-2784413"/>
              <a:chExt cx="13830053" cy="11617620"/>
            </a:xfrm>
          </p:grpSpPr>
          <p:sp>
            <p:nvSpPr>
              <p:cNvPr id="118" name="원호 117"/>
              <p:cNvSpPr/>
              <p:nvPr/>
            </p:nvSpPr>
            <p:spPr>
              <a:xfrm>
                <a:off x="3645236" y="-2784413"/>
                <a:ext cx="11617620" cy="11617620"/>
              </a:xfrm>
              <a:prstGeom prst="arc">
                <a:avLst>
                  <a:gd name="adj1" fmla="val 10137994"/>
                  <a:gd name="adj2" fmla="val 10483461"/>
                </a:avLst>
              </a:prstGeom>
              <a:solidFill>
                <a:sysClr val="window" lastClr="FFFFFF">
                  <a:lumMod val="85000"/>
                </a:sys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p:sp>
            <p:nvSpPr>
              <p:cNvPr id="119" name="TextBox 118"/>
              <p:cNvSpPr txBox="1"/>
              <p:nvPr/>
            </p:nvSpPr>
            <p:spPr>
              <a:xfrm>
                <a:off x="1432803" y="4294646"/>
                <a:ext cx="2765019" cy="338554"/>
              </a:xfrm>
              <a:prstGeom prst="rect">
                <a:avLst/>
              </a:prstGeom>
              <a:noFill/>
              <a:ln>
                <a:noFill/>
              </a:ln>
            </p:spPr>
            <p:txBody>
              <a:bodyPr wrap="square" rtlCol="0">
                <a:spAutoFit/>
              </a:bodyPr>
              <a:lstStyle/>
              <a:p>
                <a:pPr algn="r"/>
                <a:r>
                  <a:rPr lang="en-US" altLang="ko-KR" sz="1600" dirty="0" smtClean="0">
                    <a:solidFill>
                      <a:prstClr val="black"/>
                    </a:solidFill>
                    <a:ea typeface="맑은 고딕" panose="020B0503020000020004" pitchFamily="50" charset="-127"/>
                    <a:cs typeface="Times New Roman" panose="02020603050405020304" pitchFamily="18" charset="0"/>
                  </a:rPr>
                  <a:t>Lidar receiving aperture</a:t>
                </a:r>
                <a:endParaRPr lang="ko-KR" altLang="en-US" sz="1600" dirty="0">
                  <a:solidFill>
                    <a:prstClr val="black"/>
                  </a:solidFill>
                  <a:ea typeface="맑은 고딕" panose="020B0503020000020004" pitchFamily="50" charset="-127"/>
                  <a:cs typeface="Times New Roman" panose="02020603050405020304" pitchFamily="18" charset="0"/>
                </a:endParaRPr>
              </a:p>
            </p:txBody>
          </p:sp>
        </p:grpSp>
        <p:cxnSp>
          <p:nvCxnSpPr>
            <p:cNvPr id="117" name="직선 연결선 116"/>
            <p:cNvCxnSpPr>
              <a:endCxn id="119" idx="3"/>
            </p:cNvCxnSpPr>
            <p:nvPr/>
          </p:nvCxnSpPr>
          <p:spPr>
            <a:xfrm flipH="1">
              <a:off x="4197822" y="3959920"/>
              <a:ext cx="83005" cy="504003"/>
            </a:xfrm>
            <a:prstGeom prst="line">
              <a:avLst/>
            </a:prstGeom>
            <a:noFill/>
            <a:ln w="6350" cap="flat" cmpd="sng" algn="ctr">
              <a:solidFill>
                <a:sysClr val="windowText" lastClr="000000"/>
              </a:solidFill>
              <a:prstDash val="solid"/>
              <a:miter lim="800000"/>
            </a:ln>
            <a:effectLst/>
          </p:spPr>
        </p:cxnSp>
      </p:grpSp>
      <p:sp>
        <p:nvSpPr>
          <p:cNvPr id="121" name="원호 120"/>
          <p:cNvSpPr/>
          <p:nvPr/>
        </p:nvSpPr>
        <p:spPr>
          <a:xfrm>
            <a:off x="4013188" y="-1047751"/>
            <a:ext cx="11721904" cy="11733796"/>
          </a:xfrm>
          <a:prstGeom prst="arc">
            <a:avLst>
              <a:gd name="adj1" fmla="val 11228791"/>
              <a:gd name="adj2" fmla="val 11338048"/>
            </a:avLst>
          </a:prstGeom>
          <a:solidFill>
            <a:schemeClr val="accent2"/>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p:grpSp>
        <p:nvGrpSpPr>
          <p:cNvPr id="122" name="그룹 121"/>
          <p:cNvGrpSpPr/>
          <p:nvPr/>
        </p:nvGrpSpPr>
        <p:grpSpPr>
          <a:xfrm>
            <a:off x="4017958" y="-1043198"/>
            <a:ext cx="11738566" cy="11734213"/>
            <a:chOff x="4789852" y="-3282597"/>
            <a:chExt cx="11738566" cy="11734213"/>
          </a:xfrm>
        </p:grpSpPr>
        <p:sp>
          <p:nvSpPr>
            <p:cNvPr id="123" name="원호 122"/>
            <p:cNvSpPr/>
            <p:nvPr/>
          </p:nvSpPr>
          <p:spPr>
            <a:xfrm>
              <a:off x="4789852" y="-3282180"/>
              <a:ext cx="11733796" cy="11733796"/>
            </a:xfrm>
            <a:prstGeom prst="arc">
              <a:avLst>
                <a:gd name="adj1" fmla="val 11361401"/>
                <a:gd name="adj2" fmla="val 11462333"/>
              </a:avLst>
            </a:prstGeom>
            <a:solidFill>
              <a:schemeClr val="accent2"/>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p:sp>
          <p:nvSpPr>
            <p:cNvPr id="124" name="원호 123"/>
            <p:cNvSpPr/>
            <p:nvPr/>
          </p:nvSpPr>
          <p:spPr>
            <a:xfrm>
              <a:off x="4794622" y="-3282597"/>
              <a:ext cx="11733796" cy="11733796"/>
            </a:xfrm>
            <a:prstGeom prst="arc">
              <a:avLst>
                <a:gd name="adj1" fmla="val 11103497"/>
                <a:gd name="adj2" fmla="val 11209931"/>
              </a:avLst>
            </a:prstGeom>
            <a:solidFill>
              <a:schemeClr val="accent2"/>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p:grpSp>
      <p:sp>
        <p:nvSpPr>
          <p:cNvPr id="125" name="원호 124"/>
          <p:cNvSpPr/>
          <p:nvPr/>
        </p:nvSpPr>
        <p:spPr>
          <a:xfrm>
            <a:off x="9117956" y="4065045"/>
            <a:ext cx="1505111" cy="1505111"/>
          </a:xfrm>
          <a:prstGeom prst="arc">
            <a:avLst>
              <a:gd name="adj1" fmla="val 19180541"/>
              <a:gd name="adj2" fmla="val 2230919"/>
            </a:avLst>
          </a:prstGeom>
          <a:noFill/>
          <a:ln w="6350" cap="flat" cmpd="sng" algn="ctr">
            <a:solidFill>
              <a:sysClr val="windowText" lastClr="000000"/>
            </a:solidFill>
            <a:prstDash val="solid"/>
            <a:miter lim="800000"/>
            <a:headEnd type="arrow"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p:grpSp>
        <p:nvGrpSpPr>
          <p:cNvPr id="126" name="그룹 125"/>
          <p:cNvGrpSpPr/>
          <p:nvPr/>
        </p:nvGrpSpPr>
        <p:grpSpPr>
          <a:xfrm>
            <a:off x="6892604" y="2140163"/>
            <a:ext cx="5677965" cy="5331095"/>
            <a:chOff x="6479649" y="340860"/>
            <a:chExt cx="5677965" cy="5331095"/>
          </a:xfrm>
        </p:grpSpPr>
        <p:sp>
          <p:nvSpPr>
            <p:cNvPr id="127" name="원호 126"/>
            <p:cNvSpPr/>
            <p:nvPr/>
          </p:nvSpPr>
          <p:spPr>
            <a:xfrm>
              <a:off x="6879302" y="340860"/>
              <a:ext cx="5278312" cy="5331095"/>
            </a:xfrm>
            <a:prstGeom prst="arc">
              <a:avLst>
                <a:gd name="adj1" fmla="val 10333396"/>
                <a:gd name="adj2" fmla="val 11261189"/>
              </a:avLst>
            </a:prstGeom>
            <a:noFill/>
            <a:ln w="19050" cap="flat" cmpd="sng" algn="ctr">
              <a:solidFill>
                <a:sysClr val="windowText" lastClr="000000"/>
              </a:solidFill>
              <a:prstDash val="solid"/>
              <a:miter lim="800000"/>
              <a:headEnd type="arrow"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128" name="TextBox 127"/>
                <p:cNvSpPr txBox="1"/>
                <p:nvPr/>
              </p:nvSpPr>
              <p:spPr>
                <a:xfrm>
                  <a:off x="6479649" y="2810528"/>
                  <a:ext cx="51286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ko-KR" sz="2000" i="1" smtClean="0">
                            <a:solidFill>
                              <a:prstClr val="black"/>
                            </a:solidFill>
                            <a:latin typeface="Cambria Math" panose="02040503050406030204" pitchFamily="18" charset="0"/>
                            <a:cs typeface="Times New Roman" panose="02020603050405020304" pitchFamily="18" charset="0"/>
                          </a:rPr>
                          <m:t>𝑆</m:t>
                        </m:r>
                      </m:oMath>
                    </m:oMathPara>
                  </a14:m>
                  <a:endParaRPr lang="ko-KR" altLang="en-US" sz="2000" dirty="0">
                    <a:solidFill>
                      <a:prstClr val="black"/>
                    </a:solidFill>
                    <a:ea typeface="맑은 고딕" panose="020B0503020000020004" pitchFamily="50" charset="-127"/>
                    <a:cs typeface="Times New Roman" panose="02020603050405020304" pitchFamily="18" charset="0"/>
                  </a:endParaRPr>
                </a:p>
              </p:txBody>
            </p:sp>
          </mc:Choice>
          <mc:Fallback xmlns="">
            <p:sp>
              <p:nvSpPr>
                <p:cNvPr id="128" name="TextBox 127"/>
                <p:cNvSpPr txBox="1">
                  <a:spLocks noRot="1" noChangeAspect="1" noMove="1" noResize="1" noEditPoints="1" noAdjustHandles="1" noChangeArrowheads="1" noChangeShapeType="1" noTextEdit="1"/>
                </p:cNvSpPr>
                <p:nvPr/>
              </p:nvSpPr>
              <p:spPr>
                <a:xfrm>
                  <a:off x="6479649" y="2810528"/>
                  <a:ext cx="512861" cy="400110"/>
                </a:xfrm>
                <a:prstGeom prst="rect">
                  <a:avLst/>
                </a:prstGeom>
                <a:blipFill>
                  <a:blip r:embed="rId3"/>
                  <a:stretch>
                    <a:fillRect/>
                  </a:stretch>
                </a:blipFill>
              </p:spPr>
              <p:txBody>
                <a:bodyPr/>
                <a:lstStyle/>
                <a:p>
                  <a:r>
                    <a:rPr lang="ko-KR" altLang="en-US">
                      <a:noFill/>
                    </a:rPr>
                    <a:t> </a:t>
                  </a:r>
                </a:p>
              </p:txBody>
            </p:sp>
          </mc:Fallback>
        </mc:AlternateContent>
      </p:grpSp>
      <p:cxnSp>
        <p:nvCxnSpPr>
          <p:cNvPr id="129" name="직선 연결선 128"/>
          <p:cNvCxnSpPr>
            <a:endCxn id="133" idx="3"/>
          </p:cNvCxnSpPr>
          <p:nvPr/>
        </p:nvCxnSpPr>
        <p:spPr>
          <a:xfrm flipH="1">
            <a:off x="4022274" y="4895850"/>
            <a:ext cx="5362383" cy="725726"/>
          </a:xfrm>
          <a:prstGeom prst="line">
            <a:avLst/>
          </a:prstGeom>
          <a:noFill/>
          <a:ln w="28575" cap="flat" cmpd="sng" algn="ctr">
            <a:solidFill>
              <a:srgbClr val="FFC000"/>
            </a:solidFill>
            <a:prstDash val="solid"/>
            <a:miter lim="800000"/>
            <a:headEnd type="stealth" w="lg" len="lg"/>
            <a:tailEnd type="none" w="lg" len="lg"/>
          </a:ln>
          <a:effectLst/>
        </p:spPr>
      </p:cxnSp>
      <p:cxnSp>
        <p:nvCxnSpPr>
          <p:cNvPr id="130" name="직선 화살표 연결선 129"/>
          <p:cNvCxnSpPr>
            <a:endCxn id="132" idx="3"/>
          </p:cNvCxnSpPr>
          <p:nvPr/>
        </p:nvCxnSpPr>
        <p:spPr>
          <a:xfrm flipH="1" flipV="1">
            <a:off x="4013188" y="3979724"/>
            <a:ext cx="5845482" cy="833576"/>
          </a:xfrm>
          <a:prstGeom prst="straightConnector1">
            <a:avLst/>
          </a:prstGeom>
          <a:ln w="12700">
            <a:tailEnd type="stealth" w="lg" len="lg"/>
          </a:ln>
        </p:spPr>
        <p:style>
          <a:lnRef idx="1">
            <a:schemeClr val="accent1"/>
          </a:lnRef>
          <a:fillRef idx="0">
            <a:schemeClr val="accent1"/>
          </a:fillRef>
          <a:effectRef idx="0">
            <a:schemeClr val="accent1"/>
          </a:effectRef>
          <a:fontRef idx="minor">
            <a:schemeClr val="tx1"/>
          </a:fontRef>
        </p:style>
      </p:cxnSp>
      <p:sp>
        <p:nvSpPr>
          <p:cNvPr id="131" name="모서리가 둥근 직사각형 130"/>
          <p:cNvSpPr/>
          <p:nvPr/>
        </p:nvSpPr>
        <p:spPr>
          <a:xfrm>
            <a:off x="1742483" y="4643677"/>
            <a:ext cx="1564644" cy="314326"/>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Delay Component</a:t>
            </a:r>
            <a:endParaRPr kumimoji="0" lang="ko-KR" altLang="en-US"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
        <p:nvSpPr>
          <p:cNvPr id="132" name="직사각형 131"/>
          <p:cNvSpPr/>
          <p:nvPr/>
        </p:nvSpPr>
        <p:spPr>
          <a:xfrm>
            <a:off x="2889100" y="3783866"/>
            <a:ext cx="1124088" cy="391716"/>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Receiver</a:t>
            </a:r>
            <a:endParaRPr kumimoji="0" lang="ko-KR" altLang="en-US"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
        <p:nvSpPr>
          <p:cNvPr id="133" name="직사각형 132"/>
          <p:cNvSpPr/>
          <p:nvPr/>
        </p:nvSpPr>
        <p:spPr>
          <a:xfrm>
            <a:off x="2964985" y="5426098"/>
            <a:ext cx="1057289" cy="390955"/>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Transmitter</a:t>
            </a:r>
            <a:endParaRPr kumimoji="0" lang="ko-KR" altLang="en-US" sz="12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cxnSp>
        <p:nvCxnSpPr>
          <p:cNvPr id="134" name="꺾인 연결선 133"/>
          <p:cNvCxnSpPr>
            <a:stCxn id="132" idx="1"/>
            <a:endCxn id="131" idx="0"/>
          </p:cNvCxnSpPr>
          <p:nvPr/>
        </p:nvCxnSpPr>
        <p:spPr>
          <a:xfrm rot="10800000" flipV="1">
            <a:off x="2524806" y="3979723"/>
            <a:ext cx="364295" cy="663953"/>
          </a:xfrm>
          <a:prstGeom prst="bentConnector2">
            <a:avLst/>
          </a:prstGeom>
          <a:noFill/>
          <a:ln w="6350" cap="flat" cmpd="sng" algn="ctr">
            <a:solidFill>
              <a:sysClr val="windowText" lastClr="000000"/>
            </a:solidFill>
            <a:prstDash val="solid"/>
            <a:miter lim="800000"/>
            <a:tailEnd type="triangle" w="lg" len="lg"/>
          </a:ln>
          <a:effectLst/>
        </p:spPr>
      </p:cxnSp>
      <p:cxnSp>
        <p:nvCxnSpPr>
          <p:cNvPr id="135" name="꺾인 연결선 134"/>
          <p:cNvCxnSpPr>
            <a:stCxn id="131" idx="2"/>
            <a:endCxn id="133" idx="1"/>
          </p:cNvCxnSpPr>
          <p:nvPr/>
        </p:nvCxnSpPr>
        <p:spPr>
          <a:xfrm rot="16200000" flipH="1">
            <a:off x="2413109" y="5069699"/>
            <a:ext cx="663573" cy="440180"/>
          </a:xfrm>
          <a:prstGeom prst="bentConnector2">
            <a:avLst/>
          </a:prstGeom>
          <a:noFill/>
          <a:ln w="6350" cap="flat" cmpd="sng" algn="ctr">
            <a:solidFill>
              <a:sysClr val="windowText" lastClr="000000"/>
            </a:solidFill>
            <a:prstDash val="solid"/>
            <a:miter lim="800000"/>
            <a:tailEnd type="triangle" w="lg" len="lg"/>
          </a:ln>
          <a:effectLst/>
        </p:spPr>
      </p:cxnSp>
      <p:grpSp>
        <p:nvGrpSpPr>
          <p:cNvPr id="136" name="그룹 135"/>
          <p:cNvGrpSpPr/>
          <p:nvPr/>
        </p:nvGrpSpPr>
        <p:grpSpPr>
          <a:xfrm>
            <a:off x="6237493" y="1286558"/>
            <a:ext cx="7210969" cy="7065697"/>
            <a:chOff x="5824538" y="-512745"/>
            <a:chExt cx="7210969" cy="7065697"/>
          </a:xfrm>
        </p:grpSpPr>
        <p:sp>
          <p:nvSpPr>
            <p:cNvPr id="137" name="원호 136"/>
            <p:cNvSpPr/>
            <p:nvPr/>
          </p:nvSpPr>
          <p:spPr>
            <a:xfrm>
              <a:off x="5991580" y="-490975"/>
              <a:ext cx="7043927" cy="7043927"/>
            </a:xfrm>
            <a:prstGeom prst="arc">
              <a:avLst>
                <a:gd name="adj1" fmla="val 11050562"/>
                <a:gd name="adj2" fmla="val 11295832"/>
              </a:avLst>
            </a:prstGeom>
            <a:noFill/>
            <a:ln w="6350" cap="flat" cmpd="sng" algn="ctr">
              <a:solidFill>
                <a:sysClr val="windowText" lastClr="000000"/>
              </a:solidFill>
              <a:prstDash val="solid"/>
              <a:miter lim="800000"/>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138" name="TextBox 137"/>
                <p:cNvSpPr txBox="1"/>
                <p:nvPr/>
              </p:nvSpPr>
              <p:spPr>
                <a:xfrm>
                  <a:off x="6140484" y="1960468"/>
                  <a:ext cx="1061900" cy="338554"/>
                </a:xfrm>
                <a:prstGeom prst="rect">
                  <a:avLst/>
                </a:prstGeom>
                <a:noFill/>
              </p:spPr>
              <p:txBody>
                <a:bodyPr wrap="square" rtlCol="0">
                  <a:spAutoFit/>
                </a:bodyPr>
                <a:lstStyle/>
                <a:p>
                  <a:r>
                    <a:rPr lang="en-US" altLang="ko-KR" sz="1600" dirty="0" smtClean="0">
                      <a:solidFill>
                        <a:prstClr val="black"/>
                      </a:solidFill>
                      <a:ea typeface="맑은 고딕" panose="020B0503020000020004" pitchFamily="50" charset="-127"/>
                      <a:cs typeface="Times New Roman" panose="02020603050405020304" pitchFamily="18" charset="0"/>
                    </a:rPr>
                    <a:t>PRT (</a:t>
                  </a:r>
                  <a14:m>
                    <m:oMath xmlns:m="http://schemas.openxmlformats.org/officeDocument/2006/math">
                      <m:r>
                        <a:rPr lang="en-US" altLang="ko-KR" sz="1600" i="1" smtClean="0">
                          <a:solidFill>
                            <a:prstClr val="black"/>
                          </a:solidFill>
                          <a:latin typeface="Cambria Math" panose="02040503050406030204" pitchFamily="18" charset="0"/>
                          <a:cs typeface="Times New Roman" panose="02020603050405020304" pitchFamily="18" charset="0"/>
                        </a:rPr>
                        <m:t>𝑇</m:t>
                      </m:r>
                    </m:oMath>
                  </a14:m>
                  <a:r>
                    <a:rPr lang="en-US" altLang="ko-KR" sz="1600" dirty="0" smtClean="0">
                      <a:solidFill>
                        <a:prstClr val="black"/>
                      </a:solidFill>
                      <a:ea typeface="맑은 고딕" panose="020B0503020000020004" pitchFamily="50" charset="-127"/>
                      <a:cs typeface="Times New Roman" panose="02020603050405020304" pitchFamily="18" charset="0"/>
                    </a:rPr>
                    <a:t>)</a:t>
                  </a:r>
                  <a:endParaRPr lang="ko-KR" altLang="en-US" sz="1600" dirty="0">
                    <a:solidFill>
                      <a:prstClr val="black"/>
                    </a:solidFill>
                    <a:ea typeface="맑은 고딕" panose="020B0503020000020004" pitchFamily="50" charset="-127"/>
                    <a:cs typeface="Times New Roman" panose="02020603050405020304" pitchFamily="18" charset="0"/>
                  </a:endParaRPr>
                </a:p>
              </p:txBody>
            </p:sp>
          </mc:Choice>
          <mc:Fallback xmlns="">
            <p:sp>
              <p:nvSpPr>
                <p:cNvPr id="138" name="TextBox 137"/>
                <p:cNvSpPr txBox="1">
                  <a:spLocks noRot="1" noChangeAspect="1" noMove="1" noResize="1" noEditPoints="1" noAdjustHandles="1" noChangeArrowheads="1" noChangeShapeType="1" noTextEdit="1"/>
                </p:cNvSpPr>
                <p:nvPr/>
              </p:nvSpPr>
              <p:spPr>
                <a:xfrm>
                  <a:off x="6140484" y="1960468"/>
                  <a:ext cx="1061900" cy="338554"/>
                </a:xfrm>
                <a:prstGeom prst="rect">
                  <a:avLst/>
                </a:prstGeom>
                <a:blipFill>
                  <a:blip r:embed="rId4"/>
                  <a:stretch>
                    <a:fillRect l="-2874" t="-5455" b="-23636"/>
                  </a:stretch>
                </a:blipFill>
              </p:spPr>
              <p:txBody>
                <a:bodyPr/>
                <a:lstStyle/>
                <a:p>
                  <a:r>
                    <a:rPr lang="ko-KR" altLang="en-US">
                      <a:noFill/>
                    </a:rPr>
                    <a:t> </a:t>
                  </a:r>
                </a:p>
              </p:txBody>
            </p:sp>
          </mc:Fallback>
        </mc:AlternateContent>
        <p:sp>
          <p:nvSpPr>
            <p:cNvPr id="139" name="원호 138"/>
            <p:cNvSpPr/>
            <p:nvPr/>
          </p:nvSpPr>
          <p:spPr>
            <a:xfrm>
              <a:off x="5990673" y="-512745"/>
              <a:ext cx="7043927" cy="7043927"/>
            </a:xfrm>
            <a:prstGeom prst="arc">
              <a:avLst>
                <a:gd name="adj1" fmla="val 11403148"/>
                <a:gd name="adj2" fmla="val 11829501"/>
              </a:avLst>
            </a:prstGeom>
            <a:noFill/>
            <a:ln w="6350" cap="flat" cmpd="sng" algn="ctr">
              <a:solidFill>
                <a:sysClr val="windowText" lastClr="000000"/>
              </a:solidFill>
              <a:prstDash val="solid"/>
              <a:miter lim="800000"/>
              <a:headEnd type="arrow"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black"/>
                </a:solidFill>
                <a:effectLst/>
                <a:uLnTx/>
                <a:uFillTx/>
                <a:ea typeface="맑은 고딕" panose="020B0503020000020004" pitchFamily="50" charset="-127"/>
                <a:cs typeface="+mn-cs"/>
              </a:endParaRPr>
            </a:p>
          </p:txBody>
        </p:sp>
        <p:cxnSp>
          <p:nvCxnSpPr>
            <p:cNvPr id="140" name="직선 연결선 139"/>
            <p:cNvCxnSpPr/>
            <p:nvPr/>
          </p:nvCxnSpPr>
          <p:spPr>
            <a:xfrm flipH="1" flipV="1">
              <a:off x="5824538" y="2495469"/>
              <a:ext cx="3629508" cy="528928"/>
            </a:xfrm>
            <a:prstGeom prst="line">
              <a:avLst/>
            </a:prstGeom>
            <a:noFill/>
            <a:ln w="19050" cap="flat" cmpd="sng" algn="ctr">
              <a:solidFill>
                <a:sysClr val="windowText" lastClr="000000"/>
              </a:solidFill>
              <a:prstDash val="solid"/>
              <a:miter lim="800000"/>
            </a:ln>
            <a:effectLst/>
          </p:spPr>
        </p:cxnSp>
        <p:cxnSp>
          <p:nvCxnSpPr>
            <p:cNvPr id="141" name="직선 연결선 140"/>
            <p:cNvCxnSpPr/>
            <p:nvPr/>
          </p:nvCxnSpPr>
          <p:spPr>
            <a:xfrm flipH="1" flipV="1">
              <a:off x="5848350" y="2376279"/>
              <a:ext cx="3591726" cy="637577"/>
            </a:xfrm>
            <a:prstGeom prst="line">
              <a:avLst/>
            </a:prstGeom>
            <a:noFill/>
            <a:ln w="19050" cap="flat" cmpd="sng" algn="ctr">
              <a:solidFill>
                <a:sysClr val="windowText" lastClr="000000"/>
              </a:solidFill>
              <a:prstDash val="solid"/>
              <a:miter lim="800000"/>
            </a:ln>
            <a:effectLst/>
          </p:spPr>
        </p:cxnSp>
      </p:grpSp>
      <p:sp>
        <p:nvSpPr>
          <p:cNvPr id="142" name="TextBox 141"/>
          <p:cNvSpPr txBox="1"/>
          <p:nvPr/>
        </p:nvSpPr>
        <p:spPr>
          <a:xfrm>
            <a:off x="2615677" y="2760833"/>
            <a:ext cx="1786732" cy="830997"/>
          </a:xfrm>
          <a:prstGeom prst="wedgeRectCallout">
            <a:avLst>
              <a:gd name="adj1" fmla="val 25478"/>
              <a:gd name="adj2" fmla="val 94541"/>
            </a:avLst>
          </a:prstGeom>
          <a:solidFill>
            <a:schemeClr val="bg1"/>
          </a:solidFill>
          <a:ln>
            <a:solidFill>
              <a:schemeClr val="tx1"/>
            </a:solidFill>
          </a:ln>
        </p:spPr>
        <p:txBody>
          <a:bodyPr wrap="square" rtlCol="0">
            <a:spAutoFit/>
          </a:bodyPr>
          <a:lstStyle/>
          <a:p>
            <a:pPr algn="ctr"/>
            <a:r>
              <a:rPr lang="ko-KR" altLang="en-US" sz="1600" dirty="0" smtClean="0">
                <a:solidFill>
                  <a:prstClr val="black"/>
                </a:solidFill>
                <a:ea typeface="맑은 고딕" panose="020B0503020000020004" pitchFamily="50" charset="-127"/>
                <a:cs typeface="Times New Roman" panose="02020603050405020304" pitchFamily="18" charset="0"/>
              </a:rPr>
              <a:t>① </a:t>
            </a:r>
            <a:r>
              <a:rPr lang="en-US" altLang="ko-KR" sz="1600" dirty="0" smtClean="0">
                <a:solidFill>
                  <a:prstClr val="black"/>
                </a:solidFill>
                <a:ea typeface="맑은 고딕" panose="020B0503020000020004" pitchFamily="50" charset="-127"/>
                <a:cs typeface="Times New Roman" panose="02020603050405020304" pitchFamily="18" charset="0"/>
              </a:rPr>
              <a:t>Multiple pulses received due to divergence</a:t>
            </a:r>
            <a:endParaRPr lang="ko-KR" altLang="en-US" sz="1600" dirty="0">
              <a:solidFill>
                <a:prstClr val="black"/>
              </a:solidFill>
              <a:ea typeface="맑은 고딕" panose="020B0503020000020004" pitchFamily="50" charset="-127"/>
              <a:cs typeface="Times New Roman" panose="02020603050405020304" pitchFamily="18" charset="0"/>
            </a:endParaRPr>
          </a:p>
        </p:txBody>
      </p:sp>
      <p:sp>
        <p:nvSpPr>
          <p:cNvPr id="143" name="TextBox 142"/>
          <p:cNvSpPr txBox="1"/>
          <p:nvPr/>
        </p:nvSpPr>
        <p:spPr>
          <a:xfrm>
            <a:off x="3427440" y="4510308"/>
            <a:ext cx="1786732" cy="584775"/>
          </a:xfrm>
          <a:prstGeom prst="wedgeRectCallout">
            <a:avLst>
              <a:gd name="adj1" fmla="val 37562"/>
              <a:gd name="adj2" fmla="val 116259"/>
            </a:avLst>
          </a:prstGeom>
          <a:solidFill>
            <a:schemeClr val="bg1"/>
          </a:solidFill>
          <a:ln>
            <a:solidFill>
              <a:schemeClr val="tx1"/>
            </a:solidFill>
          </a:ln>
        </p:spPr>
        <p:txBody>
          <a:bodyPr wrap="square" rtlCol="0">
            <a:spAutoFit/>
          </a:bodyPr>
          <a:lstStyle/>
          <a:p>
            <a:pPr algn="ctr"/>
            <a:r>
              <a:rPr lang="en-US" altLang="ko-KR" sz="1600" dirty="0">
                <a:solidFill>
                  <a:prstClr val="black"/>
                </a:solidFill>
                <a:ea typeface="맑은 고딕" panose="020B0503020000020004" pitchFamily="50" charset="-127"/>
                <a:cs typeface="Times New Roman" panose="02020603050405020304" pitchFamily="18" charset="0"/>
              </a:rPr>
              <a:t>② Attacking laser pulse fire</a:t>
            </a:r>
          </a:p>
        </p:txBody>
      </p:sp>
      <p:grpSp>
        <p:nvGrpSpPr>
          <p:cNvPr id="144" name="그룹 143"/>
          <p:cNvGrpSpPr/>
          <p:nvPr/>
        </p:nvGrpSpPr>
        <p:grpSpPr>
          <a:xfrm>
            <a:off x="7213034" y="2769934"/>
            <a:ext cx="3073712" cy="276999"/>
            <a:chOff x="6762750" y="5158835"/>
            <a:chExt cx="3073712" cy="276999"/>
          </a:xfrm>
        </p:grpSpPr>
        <p:cxnSp>
          <p:nvCxnSpPr>
            <p:cNvPr id="145" name="직선 화살표 연결선 144"/>
            <p:cNvCxnSpPr/>
            <p:nvPr/>
          </p:nvCxnSpPr>
          <p:spPr bwMode="auto">
            <a:xfrm>
              <a:off x="6762750" y="5186074"/>
              <a:ext cx="3073712"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146" name="TextBox 145"/>
            <p:cNvSpPr txBox="1"/>
            <p:nvPr/>
          </p:nvSpPr>
          <p:spPr>
            <a:xfrm>
              <a:off x="9208090" y="5158835"/>
              <a:ext cx="547936" cy="276999"/>
            </a:xfrm>
            <a:prstGeom prst="rect">
              <a:avLst/>
            </a:prstGeom>
            <a:noFill/>
          </p:spPr>
          <p:txBody>
            <a:bodyPr wrap="square" rtlCol="0">
              <a:spAutoFit/>
            </a:bodyPr>
            <a:lstStyle/>
            <a:p>
              <a:pPr algn="r"/>
              <a:r>
                <a:rPr lang="en-US" altLang="ko-KR" sz="1200" dirty="0" smtClean="0">
                  <a:latin typeface="맑은 고딕" panose="020B0503020000020004" pitchFamily="50" charset="-127"/>
                  <a:ea typeface="맑은 고딕" panose="020B0503020000020004" pitchFamily="50" charset="-127"/>
                </a:rPr>
                <a:t>Time</a:t>
              </a:r>
              <a:endParaRPr lang="ko-KR" altLang="en-US" sz="1200" dirty="0">
                <a:latin typeface="맑은 고딕" panose="020B0503020000020004" pitchFamily="50" charset="-127"/>
                <a:ea typeface="맑은 고딕" panose="020B0503020000020004" pitchFamily="50" charset="-127"/>
              </a:endParaRPr>
            </a:p>
          </p:txBody>
        </p:sp>
      </p:grpSp>
      <p:grpSp>
        <p:nvGrpSpPr>
          <p:cNvPr id="147" name="그룹 146"/>
          <p:cNvGrpSpPr/>
          <p:nvPr/>
        </p:nvGrpSpPr>
        <p:grpSpPr>
          <a:xfrm>
            <a:off x="7437817" y="1274642"/>
            <a:ext cx="614078" cy="1810594"/>
            <a:chOff x="2424111" y="4780661"/>
            <a:chExt cx="614078" cy="1810594"/>
          </a:xfrm>
        </p:grpSpPr>
        <p:cxnSp>
          <p:nvCxnSpPr>
            <p:cNvPr id="148" name="직선 화살표 연결선 147"/>
            <p:cNvCxnSpPr/>
            <p:nvPr/>
          </p:nvCxnSpPr>
          <p:spPr bwMode="auto">
            <a:xfrm>
              <a:off x="2574500" y="5378873"/>
              <a:ext cx="227534" cy="0"/>
            </a:xfrm>
            <a:prstGeom prst="straightConnector1">
              <a:avLst/>
            </a:prstGeom>
            <a:noFill/>
            <a:ln w="12700" cap="flat" cmpd="sng" algn="ctr">
              <a:solidFill>
                <a:schemeClr val="bg1">
                  <a:lumMod val="65000"/>
                </a:schemeClr>
              </a:solidFill>
              <a:prstDash val="solid"/>
              <a:round/>
              <a:headEnd type="arrow" w="med" len="med"/>
              <a:tailEnd type="arrow" w="med" len="med"/>
            </a:ln>
            <a:effectLst/>
          </p:spPr>
        </p:cxnSp>
        <mc:AlternateContent xmlns:mc="http://schemas.openxmlformats.org/markup-compatibility/2006" xmlns:a14="http://schemas.microsoft.com/office/drawing/2010/main">
          <mc:Choice Requires="a14">
            <p:sp>
              <p:nvSpPr>
                <p:cNvPr id="149" name="TextBox 148"/>
                <p:cNvSpPr txBox="1"/>
                <p:nvPr/>
              </p:nvSpPr>
              <p:spPr>
                <a:xfrm>
                  <a:off x="2599121" y="5083051"/>
                  <a:ext cx="256709" cy="276999"/>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altLang="ko-KR" sz="1200" b="0" i="1" smtClean="0">
                            <a:latin typeface="Cambria Math" panose="02040503050406030204" pitchFamily="18" charset="0"/>
                            <a:ea typeface="맑은 고딕" panose="020B0503020000020004" pitchFamily="50" charset="-127"/>
                          </a:rPr>
                          <m:t>𝑇</m:t>
                        </m:r>
                      </m:oMath>
                    </m:oMathPara>
                  </a14:m>
                  <a:endParaRPr lang="ko-KR" altLang="en-US" sz="1200" dirty="0">
                    <a:latin typeface="맑은 고딕" panose="020B0503020000020004" pitchFamily="50" charset="-127"/>
                    <a:ea typeface="맑은 고딕" panose="020B0503020000020004" pitchFamily="50" charset="-127"/>
                  </a:endParaRPr>
                </a:p>
              </p:txBody>
            </p:sp>
          </mc:Choice>
          <mc:Fallback xmlns="">
            <p:sp>
              <p:nvSpPr>
                <p:cNvPr id="149" name="TextBox 148"/>
                <p:cNvSpPr txBox="1">
                  <a:spLocks noRot="1" noChangeAspect="1" noMove="1" noResize="1" noEditPoints="1" noAdjustHandles="1" noChangeArrowheads="1" noChangeShapeType="1" noTextEdit="1"/>
                </p:cNvSpPr>
                <p:nvPr/>
              </p:nvSpPr>
              <p:spPr>
                <a:xfrm>
                  <a:off x="2599121" y="5083051"/>
                  <a:ext cx="256709" cy="276999"/>
                </a:xfrm>
                <a:prstGeom prst="rect">
                  <a:avLst/>
                </a:prstGeom>
                <a:blipFill>
                  <a:blip r:embed="rId5"/>
                  <a:stretch>
                    <a:fillRect/>
                  </a:stretch>
                </a:blipFill>
              </p:spPr>
              <p:txBody>
                <a:bodyPr/>
                <a:lstStyle/>
                <a:p>
                  <a:r>
                    <a:rPr lang="ko-KR" altLang="en-US">
                      <a:noFill/>
                    </a:rPr>
                    <a:t> </a:t>
                  </a:r>
                </a:p>
              </p:txBody>
            </p:sp>
          </mc:Fallback>
        </mc:AlternateContent>
        <p:cxnSp>
          <p:nvCxnSpPr>
            <p:cNvPr id="150" name="직선 화살표 연결선 149"/>
            <p:cNvCxnSpPr/>
            <p:nvPr/>
          </p:nvCxnSpPr>
          <p:spPr bwMode="auto">
            <a:xfrm>
              <a:off x="2574500" y="4780661"/>
              <a:ext cx="0" cy="734896"/>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51" name="직선 화살표 연결선 150"/>
            <p:cNvCxnSpPr/>
            <p:nvPr/>
          </p:nvCxnSpPr>
          <p:spPr bwMode="auto">
            <a:xfrm>
              <a:off x="2802034" y="5065625"/>
              <a:ext cx="0" cy="449932"/>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52" name="직선 화살표 연결선 151"/>
            <p:cNvCxnSpPr/>
            <p:nvPr/>
          </p:nvCxnSpPr>
          <p:spPr bwMode="auto">
            <a:xfrm flipV="1">
              <a:off x="2574500" y="5553203"/>
              <a:ext cx="0" cy="749991"/>
            </a:xfrm>
            <a:prstGeom prst="straightConnector1">
              <a:avLst/>
            </a:prstGeom>
            <a:noFill/>
            <a:ln w="19050" cap="flat" cmpd="sng" algn="ctr">
              <a:solidFill>
                <a:schemeClr val="tx1"/>
              </a:solidFill>
              <a:prstDash val="solid"/>
              <a:round/>
              <a:headEnd type="arrow" w="med" len="med"/>
              <a:tailEnd type="none" w="med" len="med"/>
            </a:ln>
            <a:effectLst/>
          </p:spPr>
        </p:cxnSp>
        <p:cxnSp>
          <p:nvCxnSpPr>
            <p:cNvPr id="153" name="직선 화살표 연결선 152"/>
            <p:cNvCxnSpPr/>
            <p:nvPr/>
          </p:nvCxnSpPr>
          <p:spPr bwMode="auto">
            <a:xfrm flipV="1">
              <a:off x="2802034" y="5553202"/>
              <a:ext cx="0" cy="757406"/>
            </a:xfrm>
            <a:prstGeom prst="straightConnector1">
              <a:avLst/>
            </a:prstGeom>
            <a:noFill/>
            <a:ln w="19050" cap="flat" cmpd="sng" algn="ctr">
              <a:solidFill>
                <a:schemeClr val="tx1"/>
              </a:solidFill>
              <a:prstDash val="solid"/>
              <a:round/>
              <a:headEnd type="arrow" w="med" len="med"/>
              <a:tailEnd type="none" w="med" len="med"/>
            </a:ln>
            <a:effectLst/>
          </p:spPr>
        </p:cxnSp>
        <p:cxnSp>
          <p:nvCxnSpPr>
            <p:cNvPr id="154" name="직선 화살표 연결선 153"/>
            <p:cNvCxnSpPr/>
            <p:nvPr/>
          </p:nvCxnSpPr>
          <p:spPr bwMode="auto">
            <a:xfrm flipV="1">
              <a:off x="3038189" y="5553202"/>
              <a:ext cx="0" cy="749990"/>
            </a:xfrm>
            <a:prstGeom prst="straightConnector1">
              <a:avLst/>
            </a:prstGeom>
            <a:noFill/>
            <a:ln w="19050" cap="flat" cmpd="sng" algn="ctr">
              <a:solidFill>
                <a:schemeClr val="tx1"/>
              </a:solidFill>
              <a:prstDash val="solid"/>
              <a:round/>
              <a:headEnd type="arrow" w="med" len="med"/>
              <a:tailEnd type="none" w="med" len="med"/>
            </a:ln>
            <a:effectLst/>
          </p:spPr>
        </p:cxnSp>
        <p:sp>
          <p:nvSpPr>
            <p:cNvPr id="155" name="TextBox 154"/>
            <p:cNvSpPr txBox="1"/>
            <p:nvPr/>
          </p:nvSpPr>
          <p:spPr>
            <a:xfrm>
              <a:off x="2424111" y="6252701"/>
              <a:ext cx="312325" cy="338554"/>
            </a:xfrm>
            <a:prstGeom prst="rect">
              <a:avLst/>
            </a:prstGeom>
            <a:noFill/>
            <a:ln>
              <a:noFill/>
            </a:ln>
          </p:spPr>
          <p:txBody>
            <a:bodyPr wrap="square" rtlCol="0">
              <a:spAutoFit/>
            </a:bodyPr>
            <a:lstStyle/>
            <a:p>
              <a:pPr algn="ctr"/>
              <a:r>
                <a:rPr lang="ko-KR" altLang="en-US" sz="1600" dirty="0" smtClean="0">
                  <a:solidFill>
                    <a:prstClr val="black"/>
                  </a:solidFill>
                  <a:ea typeface="맑은 고딕" panose="020B0503020000020004" pitchFamily="50" charset="-127"/>
                  <a:cs typeface="Times New Roman" panose="02020603050405020304" pitchFamily="18" charset="0"/>
                </a:rPr>
                <a:t>①</a:t>
              </a:r>
              <a:endParaRPr lang="ko-KR" altLang="en-US" sz="1600" dirty="0">
                <a:solidFill>
                  <a:prstClr val="black"/>
                </a:solidFill>
                <a:ea typeface="맑은 고딕" panose="020B0503020000020004" pitchFamily="50" charset="-127"/>
                <a:cs typeface="Times New Roman" panose="02020603050405020304" pitchFamily="18" charset="0"/>
              </a:endParaRPr>
            </a:p>
          </p:txBody>
        </p:sp>
      </p:grpSp>
      <p:grpSp>
        <p:nvGrpSpPr>
          <p:cNvPr id="156" name="그룹 155"/>
          <p:cNvGrpSpPr/>
          <p:nvPr/>
        </p:nvGrpSpPr>
        <p:grpSpPr>
          <a:xfrm>
            <a:off x="7811389" y="1390329"/>
            <a:ext cx="1498128" cy="1467450"/>
            <a:chOff x="7361105" y="3779230"/>
            <a:chExt cx="1498128" cy="1467450"/>
          </a:xfrm>
        </p:grpSpPr>
        <p:grpSp>
          <p:nvGrpSpPr>
            <p:cNvPr id="157" name="그룹 156"/>
            <p:cNvGrpSpPr/>
            <p:nvPr/>
          </p:nvGrpSpPr>
          <p:grpSpPr>
            <a:xfrm>
              <a:off x="8365466" y="5122701"/>
              <a:ext cx="143072" cy="123979"/>
              <a:chOff x="4005244" y="6249979"/>
              <a:chExt cx="143072" cy="123979"/>
            </a:xfrm>
          </p:grpSpPr>
          <p:cxnSp>
            <p:nvCxnSpPr>
              <p:cNvPr id="163" name="직선 화살표 연결선 162"/>
              <p:cNvCxnSpPr/>
              <p:nvPr/>
            </p:nvCxnSpPr>
            <p:spPr bwMode="auto">
              <a:xfrm flipV="1">
                <a:off x="4005244" y="6252701"/>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64" name="직선 화살표 연결선 163"/>
              <p:cNvCxnSpPr/>
              <p:nvPr/>
            </p:nvCxnSpPr>
            <p:spPr bwMode="auto">
              <a:xfrm flipV="1">
                <a:off x="4076780" y="6249979"/>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grpSp>
        <p:grpSp>
          <p:nvGrpSpPr>
            <p:cNvPr id="158" name="그룹 157"/>
            <p:cNvGrpSpPr/>
            <p:nvPr/>
          </p:nvGrpSpPr>
          <p:grpSpPr>
            <a:xfrm>
              <a:off x="7361105" y="3779230"/>
              <a:ext cx="1498128" cy="1364872"/>
              <a:chOff x="7361105" y="3779230"/>
              <a:chExt cx="1498128" cy="1364872"/>
            </a:xfrm>
          </p:grpSpPr>
          <p:grpSp>
            <p:nvGrpSpPr>
              <p:cNvPr id="159" name="그룹 158"/>
              <p:cNvGrpSpPr/>
              <p:nvPr/>
            </p:nvGrpSpPr>
            <p:grpSpPr>
              <a:xfrm>
                <a:off x="7361105" y="3779230"/>
                <a:ext cx="1498128" cy="338554"/>
                <a:chOff x="2797683" y="4896348"/>
                <a:chExt cx="1498128" cy="338554"/>
              </a:xfrm>
            </p:grpSpPr>
            <p:cxnSp>
              <p:nvCxnSpPr>
                <p:cNvPr id="161" name="직선 화살표 연결선 160"/>
                <p:cNvCxnSpPr/>
                <p:nvPr/>
              </p:nvCxnSpPr>
              <p:spPr>
                <a:xfrm>
                  <a:off x="2797683" y="5171774"/>
                  <a:ext cx="1498128" cy="0"/>
                </a:xfrm>
                <a:prstGeom prst="straightConnector1">
                  <a:avLst/>
                </a:prstGeom>
                <a:noFill/>
                <a:ln w="12700" cap="flat" cmpd="sng" algn="ctr">
                  <a:solidFill>
                    <a:sysClr val="window" lastClr="FFFFFF">
                      <a:lumMod val="65000"/>
                    </a:sysClr>
                  </a:solidFill>
                  <a:prstDash val="solid"/>
                  <a:miter lim="800000"/>
                  <a:headEnd type="none" w="med" len="med"/>
                  <a:tailEnd type="arrow" w="med" len="med"/>
                </a:ln>
                <a:effectLst/>
              </p:spPr>
            </p:cxnSp>
            <mc:AlternateContent xmlns:mc="http://schemas.openxmlformats.org/markup-compatibility/2006" xmlns:a14="http://schemas.microsoft.com/office/drawing/2010/main">
              <mc:Choice Requires="a14">
                <p:sp>
                  <p:nvSpPr>
                    <p:cNvPr id="162" name="TextBox 161"/>
                    <p:cNvSpPr txBox="1"/>
                    <p:nvPr/>
                  </p:nvSpPr>
                  <p:spPr>
                    <a:xfrm>
                      <a:off x="3390445" y="4896348"/>
                      <a:ext cx="437748"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i="1" smtClean="0">
                                <a:solidFill>
                                  <a:prstClr val="black"/>
                                </a:solidFill>
                                <a:latin typeface="Cambria Math" panose="02040503050406030204" pitchFamily="18" charset="0"/>
                                <a:cs typeface="Times New Roman" panose="02020603050405020304" pitchFamily="18" charset="0"/>
                              </a:rPr>
                              <m:t>𝑆</m:t>
                            </m:r>
                          </m:oMath>
                        </m:oMathPara>
                      </a14:m>
                      <a:endParaRPr lang="ko-KR" altLang="en-US" sz="1600" dirty="0">
                        <a:solidFill>
                          <a:prstClr val="black"/>
                        </a:solidFill>
                        <a:ea typeface="맑은 고딕" panose="020B0503020000020004" pitchFamily="50" charset="-127"/>
                        <a:cs typeface="Times New Roman" panose="02020603050405020304" pitchFamily="18" charset="0"/>
                      </a:endParaRPr>
                    </a:p>
                  </p:txBody>
                </p:sp>
              </mc:Choice>
              <mc:Fallback xmlns="">
                <p:sp>
                  <p:nvSpPr>
                    <p:cNvPr id="162" name="TextBox 161"/>
                    <p:cNvSpPr txBox="1">
                      <a:spLocks noRot="1" noChangeAspect="1" noMove="1" noResize="1" noEditPoints="1" noAdjustHandles="1" noChangeArrowheads="1" noChangeShapeType="1" noTextEdit="1"/>
                    </p:cNvSpPr>
                    <p:nvPr/>
                  </p:nvSpPr>
                  <p:spPr>
                    <a:xfrm>
                      <a:off x="3390445" y="4896348"/>
                      <a:ext cx="437748" cy="338554"/>
                    </a:xfrm>
                    <a:prstGeom prst="rect">
                      <a:avLst/>
                    </a:prstGeom>
                    <a:blipFill>
                      <a:blip r:embed="rId6"/>
                      <a:stretch>
                        <a:fillRect/>
                      </a:stretch>
                    </a:blipFill>
                  </p:spPr>
                  <p:txBody>
                    <a:bodyPr/>
                    <a:lstStyle/>
                    <a:p>
                      <a:r>
                        <a:rPr lang="ko-KR" altLang="en-US">
                          <a:noFill/>
                        </a:rPr>
                        <a:t> </a:t>
                      </a:r>
                    </a:p>
                  </p:txBody>
                </p:sp>
              </mc:Fallback>
            </mc:AlternateContent>
          </p:grpSp>
          <p:cxnSp>
            <p:nvCxnSpPr>
              <p:cNvPr id="160" name="직선 화살표 연결선 159"/>
              <p:cNvCxnSpPr/>
              <p:nvPr/>
            </p:nvCxnSpPr>
            <p:spPr bwMode="auto">
              <a:xfrm>
                <a:off x="8859233" y="3880332"/>
                <a:ext cx="0" cy="1263770"/>
              </a:xfrm>
              <a:prstGeom prst="straightConnector1">
                <a:avLst/>
              </a:prstGeom>
              <a:noFill/>
              <a:ln w="19050" cap="flat" cmpd="sng" algn="ctr">
                <a:solidFill>
                  <a:schemeClr val="bg1">
                    <a:lumMod val="65000"/>
                  </a:schemeClr>
                </a:solidFill>
                <a:prstDash val="dash"/>
                <a:round/>
                <a:headEnd type="none" w="med" len="med"/>
                <a:tailEnd type="none"/>
              </a:ln>
              <a:effectLst/>
            </p:spPr>
          </p:cxnSp>
        </p:grpSp>
      </p:grpSp>
      <p:grpSp>
        <p:nvGrpSpPr>
          <p:cNvPr id="165" name="그룹 164"/>
          <p:cNvGrpSpPr/>
          <p:nvPr/>
        </p:nvGrpSpPr>
        <p:grpSpPr>
          <a:xfrm>
            <a:off x="9115806" y="1270864"/>
            <a:ext cx="1341110" cy="734896"/>
            <a:chOff x="8665522" y="3659765"/>
            <a:chExt cx="1341110" cy="734896"/>
          </a:xfrm>
        </p:grpSpPr>
        <p:cxnSp>
          <p:nvCxnSpPr>
            <p:cNvPr id="166" name="직선 화살표 연결선 165"/>
            <p:cNvCxnSpPr/>
            <p:nvPr/>
          </p:nvCxnSpPr>
          <p:spPr bwMode="auto">
            <a:xfrm>
              <a:off x="9090719" y="3659765"/>
              <a:ext cx="0" cy="734896"/>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67" name="직선 화살표 연결선 166"/>
            <p:cNvCxnSpPr/>
            <p:nvPr/>
          </p:nvCxnSpPr>
          <p:spPr>
            <a:xfrm>
              <a:off x="8665522" y="4261755"/>
              <a:ext cx="193711" cy="0"/>
            </a:xfrm>
            <a:prstGeom prst="straightConnector1">
              <a:avLst/>
            </a:prstGeom>
            <a:noFill/>
            <a:ln w="12700" cap="flat" cmpd="sng" algn="ctr">
              <a:solidFill>
                <a:sysClr val="window" lastClr="FFFFFF">
                  <a:lumMod val="65000"/>
                </a:sysClr>
              </a:solidFill>
              <a:prstDash val="solid"/>
              <a:miter lim="800000"/>
              <a:headEnd type="none" w="med" len="med"/>
              <a:tailEnd type="arrow" w="med" len="med"/>
            </a:ln>
            <a:effectLst/>
          </p:spPr>
        </p:cxnSp>
        <p:cxnSp>
          <p:nvCxnSpPr>
            <p:cNvPr id="168" name="직선 화살표 연결선 167"/>
            <p:cNvCxnSpPr/>
            <p:nvPr/>
          </p:nvCxnSpPr>
          <p:spPr>
            <a:xfrm>
              <a:off x="9090719" y="4272565"/>
              <a:ext cx="745743" cy="0"/>
            </a:xfrm>
            <a:prstGeom prst="straightConnector1">
              <a:avLst/>
            </a:prstGeom>
            <a:noFill/>
            <a:ln w="12700" cap="flat" cmpd="sng" algn="ctr">
              <a:solidFill>
                <a:sysClr val="window" lastClr="FFFFFF">
                  <a:lumMod val="65000"/>
                </a:sysClr>
              </a:solidFill>
              <a:prstDash val="solid"/>
              <a:miter lim="800000"/>
              <a:headEnd type="arrow" w="med" len="med"/>
              <a:tailEnd type="none" w="med" len="med"/>
            </a:ln>
            <a:effectLst/>
          </p:spPr>
        </p:cxnSp>
        <mc:AlternateContent xmlns:mc="http://schemas.openxmlformats.org/markup-compatibility/2006" xmlns:a14="http://schemas.microsoft.com/office/drawing/2010/main">
          <mc:Choice Requires="a14">
            <p:sp>
              <p:nvSpPr>
                <p:cNvPr id="169" name="TextBox 168"/>
                <p:cNvSpPr txBox="1"/>
                <p:nvPr/>
              </p:nvSpPr>
              <p:spPr>
                <a:xfrm>
                  <a:off x="9168930" y="3930862"/>
                  <a:ext cx="837702" cy="35753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sz="1600" i="1" smtClean="0">
                                <a:solidFill>
                                  <a:prstClr val="black"/>
                                </a:solidFill>
                                <a:latin typeface="Cambria Math" panose="02040503050406030204" pitchFamily="18" charset="0"/>
                                <a:cs typeface="Times New Roman" panose="02020603050405020304" pitchFamily="18" charset="0"/>
                              </a:rPr>
                            </m:ctrlPr>
                          </m:sSubPr>
                          <m:e>
                            <m:r>
                              <a:rPr lang="en-US" altLang="ko-KR" sz="1600" i="1" smtClean="0">
                                <a:solidFill>
                                  <a:prstClr val="black"/>
                                </a:solidFill>
                                <a:latin typeface="Cambria Math" panose="02040503050406030204" pitchFamily="18" charset="0"/>
                                <a:cs typeface="Times New Roman" panose="02020603050405020304" pitchFamily="18" charset="0"/>
                              </a:rPr>
                              <m:t>𝑑</m:t>
                            </m:r>
                          </m:e>
                          <m:sub>
                            <m:r>
                              <a:rPr lang="en-US" altLang="ko-KR" sz="1600" i="1" smtClean="0">
                                <a:solidFill>
                                  <a:prstClr val="black"/>
                                </a:solidFill>
                                <a:latin typeface="Cambria Math" panose="02040503050406030204" pitchFamily="18" charset="0"/>
                                <a:cs typeface="Times New Roman" panose="02020603050405020304" pitchFamily="18" charset="0"/>
                              </a:rPr>
                              <m:t>𝑖</m:t>
                            </m:r>
                          </m:sub>
                        </m:sSub>
                        <m:r>
                          <a:rPr lang="en-US" altLang="ko-KR" sz="1600" i="1" smtClean="0">
                            <a:solidFill>
                              <a:prstClr val="black"/>
                            </a:solidFill>
                            <a:latin typeface="Cambria Math" panose="02040503050406030204" pitchFamily="18" charset="0"/>
                            <a:cs typeface="Times New Roman" panose="02020603050405020304" pitchFamily="18" charset="0"/>
                          </a:rPr>
                          <m:t>+</m:t>
                        </m:r>
                        <m:sSub>
                          <m:sSubPr>
                            <m:ctrlPr>
                              <a:rPr lang="en-US" altLang="ko-KR" sz="1600" i="1">
                                <a:solidFill>
                                  <a:prstClr val="black"/>
                                </a:solidFill>
                                <a:latin typeface="Cambria Math" panose="02040503050406030204" pitchFamily="18" charset="0"/>
                                <a:cs typeface="Times New Roman" panose="02020603050405020304" pitchFamily="18" charset="0"/>
                              </a:rPr>
                            </m:ctrlPr>
                          </m:sSubPr>
                          <m:e>
                            <m:r>
                              <a:rPr lang="en-US" altLang="ko-KR" sz="1600" i="1">
                                <a:solidFill>
                                  <a:prstClr val="black"/>
                                </a:solidFill>
                                <a:latin typeface="Cambria Math" panose="02040503050406030204" pitchFamily="18" charset="0"/>
                                <a:cs typeface="Times New Roman" panose="02020603050405020304" pitchFamily="18" charset="0"/>
                              </a:rPr>
                              <m:t>𝑑</m:t>
                            </m:r>
                          </m:e>
                          <m:sub>
                            <m:r>
                              <a:rPr lang="en-US" altLang="ko-KR" sz="1600" i="1" smtClean="0">
                                <a:solidFill>
                                  <a:prstClr val="black"/>
                                </a:solidFill>
                                <a:latin typeface="Cambria Math" panose="02040503050406030204" pitchFamily="18" charset="0"/>
                                <a:cs typeface="Times New Roman" panose="02020603050405020304" pitchFamily="18" charset="0"/>
                              </a:rPr>
                              <m:t>𝑝</m:t>
                            </m:r>
                          </m:sub>
                        </m:sSub>
                      </m:oMath>
                    </m:oMathPara>
                  </a14:m>
                  <a:endParaRPr lang="ko-KR" altLang="en-US" sz="1600" dirty="0">
                    <a:solidFill>
                      <a:prstClr val="black"/>
                    </a:solidFill>
                    <a:ea typeface="맑은 고딕" panose="020B0503020000020004" pitchFamily="50" charset="-127"/>
                    <a:cs typeface="Times New Roman" panose="02020603050405020304" pitchFamily="18" charset="0"/>
                  </a:endParaRPr>
                </a:p>
              </p:txBody>
            </p:sp>
          </mc:Choice>
          <mc:Fallback xmlns="">
            <p:sp>
              <p:nvSpPr>
                <p:cNvPr id="169" name="TextBox 168"/>
                <p:cNvSpPr txBox="1">
                  <a:spLocks noRot="1" noChangeAspect="1" noMove="1" noResize="1" noEditPoints="1" noAdjustHandles="1" noChangeArrowheads="1" noChangeShapeType="1" noTextEdit="1"/>
                </p:cNvSpPr>
                <p:nvPr/>
              </p:nvSpPr>
              <p:spPr>
                <a:xfrm>
                  <a:off x="9168930" y="3930862"/>
                  <a:ext cx="837702" cy="357534"/>
                </a:xfrm>
                <a:prstGeom prst="rect">
                  <a:avLst/>
                </a:prstGeom>
                <a:blipFill>
                  <a:blip r:embed="rId7"/>
                  <a:stretch>
                    <a:fillRect b="-1695"/>
                  </a:stretch>
                </a:blipFill>
              </p:spPr>
              <p:txBody>
                <a:bodyPr/>
                <a:lstStyle/>
                <a:p>
                  <a:r>
                    <a:rPr lang="ko-KR" altLang="en-US">
                      <a:noFill/>
                    </a:rPr>
                    <a:t> </a:t>
                  </a:r>
                </a:p>
              </p:txBody>
            </p:sp>
          </mc:Fallback>
        </mc:AlternateContent>
      </p:grpSp>
      <p:grpSp>
        <p:nvGrpSpPr>
          <p:cNvPr id="170" name="그룹 169"/>
          <p:cNvGrpSpPr/>
          <p:nvPr/>
        </p:nvGrpSpPr>
        <p:grpSpPr>
          <a:xfrm>
            <a:off x="9384657" y="2022290"/>
            <a:ext cx="312325" cy="1071465"/>
            <a:chOff x="8934373" y="4411191"/>
            <a:chExt cx="312325" cy="1071465"/>
          </a:xfrm>
        </p:grpSpPr>
        <p:cxnSp>
          <p:nvCxnSpPr>
            <p:cNvPr id="171" name="직선 화살표 연결선 170"/>
            <p:cNvCxnSpPr/>
            <p:nvPr/>
          </p:nvCxnSpPr>
          <p:spPr bwMode="auto">
            <a:xfrm flipV="1">
              <a:off x="9090719" y="4411191"/>
              <a:ext cx="0" cy="764723"/>
            </a:xfrm>
            <a:prstGeom prst="straightConnector1">
              <a:avLst/>
            </a:prstGeom>
            <a:noFill/>
            <a:ln w="19050" cap="flat" cmpd="sng" algn="ctr">
              <a:solidFill>
                <a:srgbClr val="FF0000"/>
              </a:solidFill>
              <a:prstDash val="solid"/>
              <a:round/>
              <a:headEnd type="none" w="med" len="med"/>
              <a:tailEnd type="arrow" w="med" len="med"/>
            </a:ln>
            <a:effectLst/>
          </p:spPr>
        </p:cxnSp>
        <p:sp>
          <p:nvSpPr>
            <p:cNvPr id="172" name="TextBox 171"/>
            <p:cNvSpPr txBox="1"/>
            <p:nvPr/>
          </p:nvSpPr>
          <p:spPr>
            <a:xfrm>
              <a:off x="8934373" y="5144102"/>
              <a:ext cx="312325" cy="338554"/>
            </a:xfrm>
            <a:prstGeom prst="rect">
              <a:avLst/>
            </a:prstGeom>
            <a:noFill/>
            <a:ln>
              <a:noFill/>
            </a:ln>
          </p:spPr>
          <p:txBody>
            <a:bodyPr wrap="square" rtlCol="0">
              <a:spAutoFit/>
            </a:bodyPr>
            <a:lstStyle/>
            <a:p>
              <a:pPr algn="ctr"/>
              <a:r>
                <a:rPr lang="ko-KR" altLang="en-US" sz="1600" dirty="0" smtClean="0">
                  <a:solidFill>
                    <a:prstClr val="black"/>
                  </a:solidFill>
                  <a:ea typeface="맑은 고딕" panose="020B0503020000020004" pitchFamily="50" charset="-127"/>
                  <a:cs typeface="Times New Roman" panose="02020603050405020304" pitchFamily="18" charset="0"/>
                </a:rPr>
                <a:t>②</a:t>
              </a:r>
              <a:endParaRPr lang="ko-KR" altLang="en-US" sz="2000" dirty="0">
                <a:solidFill>
                  <a:prstClr val="black"/>
                </a:solidFill>
                <a:ea typeface="맑은 고딕" panose="020B0503020000020004" pitchFamily="50" charset="-127"/>
                <a:cs typeface="Times New Roman" panose="02020603050405020304" pitchFamily="18" charset="0"/>
              </a:endParaRPr>
            </a:p>
          </p:txBody>
        </p:sp>
      </p:grpSp>
      <p:grpSp>
        <p:nvGrpSpPr>
          <p:cNvPr id="173" name="그룹 172"/>
          <p:cNvGrpSpPr/>
          <p:nvPr/>
        </p:nvGrpSpPr>
        <p:grpSpPr>
          <a:xfrm>
            <a:off x="7595753" y="1017151"/>
            <a:ext cx="1952613" cy="358123"/>
            <a:chOff x="2574500" y="4487992"/>
            <a:chExt cx="1952613" cy="358123"/>
          </a:xfrm>
        </p:grpSpPr>
        <mc:AlternateContent xmlns:mc="http://schemas.openxmlformats.org/markup-compatibility/2006" xmlns:a14="http://schemas.microsoft.com/office/drawing/2010/main">
          <mc:Choice Requires="a14">
            <p:sp>
              <p:nvSpPr>
                <p:cNvPr id="174" name="TextBox 173"/>
                <p:cNvSpPr txBox="1"/>
                <p:nvPr/>
              </p:nvSpPr>
              <p:spPr>
                <a:xfrm>
                  <a:off x="3432759" y="4487992"/>
                  <a:ext cx="389491"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sz="1600" i="1" smtClean="0">
                                <a:solidFill>
                                  <a:prstClr val="black"/>
                                </a:solidFill>
                                <a:latin typeface="Cambria Math" panose="02040503050406030204" pitchFamily="18" charset="0"/>
                                <a:cs typeface="Times New Roman" panose="02020603050405020304" pitchFamily="18" charset="0"/>
                              </a:rPr>
                            </m:ctrlPr>
                          </m:sSubPr>
                          <m:e>
                            <m:r>
                              <a:rPr lang="en-US" altLang="ko-KR" sz="1600" i="1" smtClean="0">
                                <a:solidFill>
                                  <a:prstClr val="black"/>
                                </a:solidFill>
                                <a:latin typeface="Cambria Math" panose="02040503050406030204" pitchFamily="18" charset="0"/>
                                <a:cs typeface="Times New Roman" panose="02020603050405020304" pitchFamily="18" charset="0"/>
                              </a:rPr>
                              <m:t>𝑑</m:t>
                            </m:r>
                          </m:e>
                          <m:sub>
                            <m:r>
                              <a:rPr lang="en-US" altLang="ko-KR" sz="1600" i="1" smtClean="0">
                                <a:solidFill>
                                  <a:prstClr val="black"/>
                                </a:solidFill>
                                <a:latin typeface="Cambria Math" panose="02040503050406030204" pitchFamily="18" charset="0"/>
                                <a:cs typeface="Times New Roman" panose="02020603050405020304" pitchFamily="18" charset="0"/>
                              </a:rPr>
                              <m:t>𝑎</m:t>
                            </m:r>
                          </m:sub>
                        </m:sSub>
                      </m:oMath>
                    </m:oMathPara>
                  </a14:m>
                  <a:endParaRPr lang="ko-KR" altLang="en-US" sz="1600" dirty="0">
                    <a:solidFill>
                      <a:prstClr val="black"/>
                    </a:solidFill>
                    <a:ea typeface="맑은 고딕" panose="020B0503020000020004" pitchFamily="50" charset="-127"/>
                    <a:cs typeface="Times New Roman" panose="02020603050405020304" pitchFamily="18" charset="0"/>
                  </a:endParaRPr>
                </a:p>
              </p:txBody>
            </p:sp>
          </mc:Choice>
          <mc:Fallback xmlns="">
            <p:sp>
              <p:nvSpPr>
                <p:cNvPr id="174" name="TextBox 173"/>
                <p:cNvSpPr txBox="1">
                  <a:spLocks noRot="1" noChangeAspect="1" noMove="1" noResize="1" noEditPoints="1" noAdjustHandles="1" noChangeArrowheads="1" noChangeShapeType="1" noTextEdit="1"/>
                </p:cNvSpPr>
                <p:nvPr/>
              </p:nvSpPr>
              <p:spPr>
                <a:xfrm>
                  <a:off x="3432759" y="4487992"/>
                  <a:ext cx="389491" cy="338554"/>
                </a:xfrm>
                <a:prstGeom prst="rect">
                  <a:avLst/>
                </a:prstGeom>
                <a:blipFill>
                  <a:blip r:embed="rId8"/>
                  <a:stretch>
                    <a:fillRect l="-1563"/>
                  </a:stretch>
                </a:blipFill>
              </p:spPr>
              <p:txBody>
                <a:bodyPr/>
                <a:lstStyle/>
                <a:p>
                  <a:r>
                    <a:rPr lang="ko-KR" altLang="en-US">
                      <a:noFill/>
                    </a:rPr>
                    <a:t> </a:t>
                  </a:r>
                </a:p>
              </p:txBody>
            </p:sp>
          </mc:Fallback>
        </mc:AlternateContent>
        <p:cxnSp>
          <p:nvCxnSpPr>
            <p:cNvPr id="175" name="직선 화살표 연결선 174"/>
            <p:cNvCxnSpPr/>
            <p:nvPr/>
          </p:nvCxnSpPr>
          <p:spPr>
            <a:xfrm>
              <a:off x="2574500" y="4846115"/>
              <a:ext cx="1952613" cy="0"/>
            </a:xfrm>
            <a:prstGeom prst="straightConnector1">
              <a:avLst/>
            </a:prstGeom>
            <a:noFill/>
            <a:ln w="12700" cap="flat" cmpd="sng" algn="ctr">
              <a:solidFill>
                <a:sysClr val="window" lastClr="FFFFFF">
                  <a:lumMod val="65000"/>
                </a:sysClr>
              </a:solidFill>
              <a:prstDash val="solid"/>
              <a:miter lim="800000"/>
              <a:headEnd type="arrow" w="sm" len="sm"/>
              <a:tailEnd type="arrow" w="sm" len="sm"/>
            </a:ln>
            <a:effectLst/>
          </p:spPr>
        </p:cxnSp>
      </p:grpSp>
      <mc:AlternateContent xmlns:mc="http://schemas.openxmlformats.org/markup-compatibility/2006" xmlns:a14="http://schemas.microsoft.com/office/drawing/2010/main">
        <mc:Choice Requires="a14">
          <p:sp>
            <p:nvSpPr>
              <p:cNvPr id="176" name="TextBox 175"/>
              <p:cNvSpPr txBox="1"/>
              <p:nvPr/>
            </p:nvSpPr>
            <p:spPr>
              <a:xfrm>
                <a:off x="578253" y="3725597"/>
                <a:ext cx="2139131" cy="603755"/>
              </a:xfrm>
              <a:prstGeom prst="wedgeRectCallout">
                <a:avLst>
                  <a:gd name="adj1" fmla="val 30182"/>
                  <a:gd name="adj2" fmla="val 99063"/>
                </a:avLst>
              </a:prstGeom>
              <a:solidFill>
                <a:schemeClr val="bg1"/>
              </a:solidFill>
              <a:ln>
                <a:solidFill>
                  <a:schemeClr val="tx1"/>
                </a:solidFill>
              </a:ln>
            </p:spPr>
            <p:txBody>
              <a:bodyPr wrap="square" rtlCol="0">
                <a:spAutoFit/>
              </a:bodyPr>
              <a:lstStyle/>
              <a:p>
                <a:pPr algn="ctr"/>
                <a:r>
                  <a:rPr lang="en-US" altLang="ko-KR" sz="1600" dirty="0" smtClean="0">
                    <a:solidFill>
                      <a:prstClr val="black"/>
                    </a:solidFill>
                    <a:ea typeface="맑은 고딕" panose="020B0503020000020004" pitchFamily="50" charset="-127"/>
                    <a:cs typeface="Times New Roman" panose="02020603050405020304" pitchFamily="18" charset="0"/>
                  </a:rPr>
                  <a:t>Ideal Delay: </a:t>
                </a:r>
                <a14:m>
                  <m:oMath xmlns:m="http://schemas.openxmlformats.org/officeDocument/2006/math">
                    <m:r>
                      <a:rPr lang="en-US" altLang="ko-KR" sz="1600" b="0" i="0" smtClean="0">
                        <a:solidFill>
                          <a:prstClr val="black"/>
                        </a:solidFill>
                        <a:latin typeface="Cambria Math" panose="02040503050406030204" pitchFamily="18" charset="0"/>
                        <a:ea typeface="맑은 고딕" panose="020B0503020000020004" pitchFamily="50" charset="-127"/>
                        <a:cs typeface="Times New Roman" panose="02020603050405020304" pitchFamily="18" charset="0"/>
                      </a:rPr>
                      <m:t>+</m:t>
                    </m:r>
                    <m:sSub>
                      <m:sSubPr>
                        <m:ctrlPr>
                          <a:rPr lang="en-US" altLang="ko-KR" sz="1600" i="1" smtClean="0">
                            <a:solidFill>
                              <a:prstClr val="black"/>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1600" b="0" i="1" smtClean="0">
                            <a:solidFill>
                              <a:prstClr val="black"/>
                            </a:solidFill>
                            <a:latin typeface="Cambria Math" panose="02040503050406030204" pitchFamily="18" charset="0"/>
                            <a:ea typeface="맑은 고딕" panose="020B0503020000020004" pitchFamily="50" charset="-127"/>
                            <a:cs typeface="Times New Roman" panose="02020603050405020304" pitchFamily="18" charset="0"/>
                          </a:rPr>
                          <m:t>𝑑</m:t>
                        </m:r>
                      </m:e>
                      <m:sub>
                        <m:r>
                          <a:rPr lang="en-US" altLang="ko-KR" sz="1600" b="0" i="1" smtClean="0">
                            <a:solidFill>
                              <a:prstClr val="black"/>
                            </a:solidFill>
                            <a:latin typeface="Cambria Math" panose="02040503050406030204" pitchFamily="18" charset="0"/>
                            <a:ea typeface="맑은 고딕" panose="020B0503020000020004" pitchFamily="50" charset="-127"/>
                            <a:cs typeface="Times New Roman" panose="02020603050405020304" pitchFamily="18" charset="0"/>
                          </a:rPr>
                          <m:t>𝑖</m:t>
                        </m:r>
                      </m:sub>
                    </m:sSub>
                  </m:oMath>
                </a14:m>
                <a:endParaRPr lang="en-US" altLang="ko-KR" sz="1600" dirty="0" smtClean="0">
                  <a:solidFill>
                    <a:prstClr val="black"/>
                  </a:solidFill>
                  <a:ea typeface="맑은 고딕" panose="020B0503020000020004" pitchFamily="50" charset="-127"/>
                  <a:cs typeface="Times New Roman" panose="02020603050405020304" pitchFamily="18" charset="0"/>
                </a:endParaRPr>
              </a:p>
              <a:p>
                <a:pPr algn="ctr"/>
                <a:r>
                  <a:rPr lang="en-US" altLang="ko-KR" sz="1600" dirty="0" smtClean="0">
                    <a:solidFill>
                      <a:prstClr val="black"/>
                    </a:solidFill>
                    <a:ea typeface="맑은 고딕" panose="020B0503020000020004" pitchFamily="50" charset="-127"/>
                    <a:cs typeface="Times New Roman" panose="02020603050405020304" pitchFamily="18" charset="0"/>
                  </a:rPr>
                  <a:t>Processing Delay: </a:t>
                </a:r>
                <a14:m>
                  <m:oMath xmlns:m="http://schemas.openxmlformats.org/officeDocument/2006/math">
                    <m:r>
                      <a:rPr lang="en-US" altLang="ko-KR" sz="1600" b="0" i="1" smtClean="0">
                        <a:solidFill>
                          <a:prstClr val="black"/>
                        </a:solidFill>
                        <a:latin typeface="Cambria Math" panose="02040503050406030204" pitchFamily="18" charset="0"/>
                        <a:ea typeface="맑은 고딕" panose="020B0503020000020004" pitchFamily="50" charset="-127"/>
                        <a:cs typeface="Times New Roman" panose="02020603050405020304" pitchFamily="18" charset="0"/>
                      </a:rPr>
                      <m:t>+</m:t>
                    </m:r>
                    <m:sSub>
                      <m:sSubPr>
                        <m:ctrlPr>
                          <a:rPr lang="en-US" altLang="ko-KR" sz="1600" b="0" i="1" smtClean="0">
                            <a:solidFill>
                              <a:prstClr val="black"/>
                            </a:solidFill>
                            <a:latin typeface="Cambria Math" panose="02040503050406030204" pitchFamily="18" charset="0"/>
                            <a:ea typeface="맑은 고딕" panose="020B0503020000020004" pitchFamily="50" charset="-127"/>
                            <a:cs typeface="Times New Roman" panose="02020603050405020304" pitchFamily="18" charset="0"/>
                          </a:rPr>
                        </m:ctrlPr>
                      </m:sSubPr>
                      <m:e>
                        <m:r>
                          <a:rPr lang="en-US" altLang="ko-KR" sz="1600" b="0" i="1" smtClean="0">
                            <a:solidFill>
                              <a:prstClr val="black"/>
                            </a:solidFill>
                            <a:latin typeface="Cambria Math" panose="02040503050406030204" pitchFamily="18" charset="0"/>
                            <a:ea typeface="맑은 고딕" panose="020B0503020000020004" pitchFamily="50" charset="-127"/>
                            <a:cs typeface="Times New Roman" panose="02020603050405020304" pitchFamily="18" charset="0"/>
                          </a:rPr>
                          <m:t>𝑑</m:t>
                        </m:r>
                      </m:e>
                      <m:sub>
                        <m:r>
                          <a:rPr lang="en-US" altLang="ko-KR" sz="1600" b="0" i="1" smtClean="0">
                            <a:solidFill>
                              <a:prstClr val="black"/>
                            </a:solidFill>
                            <a:latin typeface="Cambria Math" panose="02040503050406030204" pitchFamily="18" charset="0"/>
                            <a:ea typeface="맑은 고딕" panose="020B0503020000020004" pitchFamily="50" charset="-127"/>
                            <a:cs typeface="Times New Roman" panose="02020603050405020304" pitchFamily="18" charset="0"/>
                          </a:rPr>
                          <m:t>𝑝</m:t>
                        </m:r>
                      </m:sub>
                    </m:sSub>
                  </m:oMath>
                </a14:m>
                <a:endParaRPr lang="en-US" altLang="ko-KR" sz="1600" dirty="0">
                  <a:solidFill>
                    <a:prstClr val="black"/>
                  </a:solidFill>
                  <a:ea typeface="맑은 고딕" panose="020B0503020000020004" pitchFamily="50" charset="-127"/>
                  <a:cs typeface="Times New Roman" panose="02020603050405020304" pitchFamily="18" charset="0"/>
                </a:endParaRPr>
              </a:p>
            </p:txBody>
          </p:sp>
        </mc:Choice>
        <mc:Fallback xmlns="">
          <p:sp>
            <p:nvSpPr>
              <p:cNvPr id="176" name="TextBox 175"/>
              <p:cNvSpPr txBox="1">
                <a:spLocks noRot="1" noChangeAspect="1" noMove="1" noResize="1" noEditPoints="1" noAdjustHandles="1" noChangeArrowheads="1" noChangeShapeType="1" noTextEdit="1"/>
              </p:cNvSpPr>
              <p:nvPr/>
            </p:nvSpPr>
            <p:spPr>
              <a:xfrm>
                <a:off x="578253" y="3725597"/>
                <a:ext cx="2139131" cy="603755"/>
              </a:xfrm>
              <a:prstGeom prst="wedgeRectCallout">
                <a:avLst>
                  <a:gd name="adj1" fmla="val 30182"/>
                  <a:gd name="adj2" fmla="val 99063"/>
                </a:avLst>
              </a:prstGeom>
              <a:blipFill>
                <a:blip r:embed="rId9"/>
                <a:stretch>
                  <a:fillRect l="-283" t="-1333"/>
                </a:stretch>
              </a:blipFill>
              <a:ln>
                <a:solidFill>
                  <a:schemeClr val="tx1"/>
                </a:solidFill>
              </a:ln>
            </p:spPr>
            <p:txBody>
              <a:bodyPr/>
              <a:lstStyle/>
              <a:p>
                <a:r>
                  <a:rPr lang="ko-KR" altLang="en-US">
                    <a:noFill/>
                  </a:rPr>
                  <a:t> </a:t>
                </a:r>
              </a:p>
            </p:txBody>
          </p:sp>
        </mc:Fallback>
      </mc:AlternateContent>
      <p:sp>
        <p:nvSpPr>
          <p:cNvPr id="177" name="TextBox 176"/>
          <p:cNvSpPr txBox="1"/>
          <p:nvPr/>
        </p:nvSpPr>
        <p:spPr>
          <a:xfrm>
            <a:off x="7677844" y="3305143"/>
            <a:ext cx="2139131" cy="584775"/>
          </a:xfrm>
          <a:prstGeom prst="wedgeRectCallout">
            <a:avLst>
              <a:gd name="adj1" fmla="val -67778"/>
              <a:gd name="adj2" fmla="val 197928"/>
            </a:avLst>
          </a:prstGeom>
          <a:solidFill>
            <a:schemeClr val="bg1"/>
          </a:solidFill>
          <a:ln>
            <a:solidFill>
              <a:schemeClr val="tx1"/>
            </a:solidFill>
          </a:ln>
        </p:spPr>
        <p:txBody>
          <a:bodyPr wrap="square" rtlCol="0">
            <a:spAutoFit/>
          </a:bodyPr>
          <a:lstStyle/>
          <a:p>
            <a:pPr algn="ctr"/>
            <a:r>
              <a:rPr lang="en-US" altLang="ko-KR" sz="1600" dirty="0" smtClean="0">
                <a:solidFill>
                  <a:prstClr val="black"/>
                </a:solidFill>
                <a:ea typeface="맑은 고딕" panose="020B0503020000020004" pitchFamily="50" charset="-127"/>
                <a:cs typeface="Times New Roman" panose="02020603050405020304" pitchFamily="18" charset="0"/>
              </a:rPr>
              <a:t>Delay due to receiver-transmitter gap</a:t>
            </a:r>
            <a:endParaRPr lang="en-US" altLang="ko-KR" sz="1600" dirty="0">
              <a:solidFill>
                <a:prstClr val="black"/>
              </a:solidFill>
              <a:ea typeface="맑은 고딕" panose="020B0503020000020004" pitchFamily="50" charset="-127"/>
              <a:cs typeface="Times New Roman" panose="02020603050405020304" pitchFamily="18" charset="0"/>
            </a:endParaRPr>
          </a:p>
        </p:txBody>
      </p:sp>
      <p:sp>
        <p:nvSpPr>
          <p:cNvPr id="120" name="타원 119"/>
          <p:cNvSpPr/>
          <p:nvPr/>
        </p:nvSpPr>
        <p:spPr>
          <a:xfrm>
            <a:off x="9403266" y="4363743"/>
            <a:ext cx="910809" cy="910809"/>
          </a:xfrm>
          <a:prstGeom prst="ellipse">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rPr>
              <a:t>Lidar</a:t>
            </a:r>
            <a:endParaRPr kumimoji="0" lang="ko-KR" altLang="en-US" sz="1400" b="0" i="0" u="none" strike="noStrike" kern="0" cap="none" spc="0" normalizeH="0" baseline="0" noProof="0" dirty="0" smtClean="0">
              <a:ln>
                <a:noFill/>
              </a:ln>
              <a:solidFill>
                <a:prstClr val="black"/>
              </a:solidFill>
              <a:effectLst/>
              <a:uLnTx/>
              <a:uFillTx/>
              <a:ea typeface="맑은 고딕" panose="020B0503020000020004" pitchFamily="50" charset="-127"/>
              <a:cs typeface="Times New Roman" panose="02020603050405020304" pitchFamily="18" charset="0"/>
            </a:endParaRPr>
          </a:p>
        </p:txBody>
      </p:sp>
    </p:spTree>
    <p:extLst>
      <p:ext uri="{BB962C8B-B14F-4D97-AF65-F5344CB8AC3E}">
        <p14:creationId xmlns:p14="http://schemas.microsoft.com/office/powerpoint/2010/main" val="2188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right)">
                                      <p:cBhvr>
                                        <p:cTn id="7" dur="500"/>
                                        <p:tgtEl>
                                          <p:spTgt spid="13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21"/>
                                        </p:tgtEl>
                                        <p:attrNameLst>
                                          <p:attrName>style.visibility</p:attrName>
                                        </p:attrNameLst>
                                      </p:cBhvr>
                                      <p:to>
                                        <p:strVal val="visible"/>
                                      </p:to>
                                    </p:set>
                                    <p:animEffect transition="in" filter="wipe(right)">
                                      <p:cBhvr>
                                        <p:cTn id="11" dur="500"/>
                                        <p:tgtEl>
                                          <p:spTgt spid="121"/>
                                        </p:tgtEl>
                                      </p:cBhvr>
                                    </p:animEffect>
                                  </p:childTnLst>
                                </p:cTn>
                              </p:par>
                              <p:par>
                                <p:cTn id="12" presetID="10" presetClass="exit" presetSubtype="0" fill="hold" nodeType="withEffect">
                                  <p:stCondLst>
                                    <p:cond delay="0"/>
                                  </p:stCondLst>
                                  <p:childTnLst>
                                    <p:animEffect transition="out" filter="fade">
                                      <p:cBhvr>
                                        <p:cTn id="13" dur="500"/>
                                        <p:tgtEl>
                                          <p:spTgt spid="130"/>
                                        </p:tgtEl>
                                      </p:cBhvr>
                                    </p:animEffect>
                                    <p:set>
                                      <p:cBhvr>
                                        <p:cTn id="14" dur="1" fill="hold">
                                          <p:stCondLst>
                                            <p:cond delay="499"/>
                                          </p:stCondLst>
                                        </p:cTn>
                                        <p:tgtEl>
                                          <p:spTgt spid="1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22"/>
                                        </p:tgtEl>
                                        <p:attrNameLst>
                                          <p:attrName>style.visibility</p:attrName>
                                        </p:attrNameLst>
                                      </p:cBhvr>
                                      <p:to>
                                        <p:strVal val="visible"/>
                                      </p:to>
                                    </p:set>
                                    <p:animEffect transition="in" filter="wipe(right)">
                                      <p:cBhvr>
                                        <p:cTn id="19" dur="500"/>
                                        <p:tgtEl>
                                          <p:spTgt spid="122"/>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fade">
                                      <p:cBhvr>
                                        <p:cTn id="23" dur="500"/>
                                        <p:tgtEl>
                                          <p:spTgt spid="13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2"/>
                                        </p:tgtEl>
                                        <p:attrNameLst>
                                          <p:attrName>style.visibility</p:attrName>
                                        </p:attrNameLst>
                                      </p:cBhvr>
                                      <p:to>
                                        <p:strVal val="visible"/>
                                      </p:to>
                                    </p:set>
                                    <p:animEffect transition="in" filter="fade">
                                      <p:cBhvr>
                                        <p:cTn id="27" dur="500"/>
                                        <p:tgtEl>
                                          <p:spTgt spid="142"/>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44"/>
                                        </p:tgtEl>
                                        <p:attrNameLst>
                                          <p:attrName>style.visibility</p:attrName>
                                        </p:attrNameLst>
                                      </p:cBhvr>
                                      <p:to>
                                        <p:strVal val="visible"/>
                                      </p:to>
                                    </p:set>
                                    <p:animEffect transition="in" filter="wipe(left)">
                                      <p:cBhvr>
                                        <p:cTn id="31" dur="500"/>
                                        <p:tgtEl>
                                          <p:spTgt spid="144"/>
                                        </p:tgtEl>
                                      </p:cBhvr>
                                    </p:animEffect>
                                  </p:childTnLst>
                                </p:cTn>
                              </p:par>
                            </p:childTnLst>
                          </p:cTn>
                        </p:par>
                        <p:par>
                          <p:cTn id="32" fill="hold">
                            <p:stCondLst>
                              <p:cond delay="2000"/>
                            </p:stCondLst>
                            <p:childTnLst>
                              <p:par>
                                <p:cTn id="33" presetID="22" presetClass="entr" presetSubtype="1" fill="hold" nodeType="afterEffect">
                                  <p:stCondLst>
                                    <p:cond delay="0"/>
                                  </p:stCondLst>
                                  <p:childTnLst>
                                    <p:set>
                                      <p:cBhvr>
                                        <p:cTn id="34" dur="1" fill="hold">
                                          <p:stCondLst>
                                            <p:cond delay="0"/>
                                          </p:stCondLst>
                                        </p:cTn>
                                        <p:tgtEl>
                                          <p:spTgt spid="147"/>
                                        </p:tgtEl>
                                        <p:attrNameLst>
                                          <p:attrName>style.visibility</p:attrName>
                                        </p:attrNameLst>
                                      </p:cBhvr>
                                      <p:to>
                                        <p:strVal val="visible"/>
                                      </p:to>
                                    </p:set>
                                    <p:animEffect transition="in" filter="wipe(up)">
                                      <p:cBhvr>
                                        <p:cTn id="35" dur="500"/>
                                        <p:tgtEl>
                                          <p:spTgt spid="14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wipe(up)">
                                      <p:cBhvr>
                                        <p:cTn id="40" dur="500"/>
                                        <p:tgtEl>
                                          <p:spTgt spid="126"/>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15"/>
                                        </p:tgtEl>
                                        <p:attrNameLst>
                                          <p:attrName>style.visibility</p:attrName>
                                        </p:attrNameLst>
                                      </p:cBhvr>
                                      <p:to>
                                        <p:strVal val="visible"/>
                                      </p:to>
                                    </p:set>
                                    <p:animEffect transition="in" filter="fade">
                                      <p:cBhvr>
                                        <p:cTn id="44" dur="500"/>
                                        <p:tgtEl>
                                          <p:spTgt spid="115"/>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77"/>
                                        </p:tgtEl>
                                        <p:attrNameLst>
                                          <p:attrName>style.visibility</p:attrName>
                                        </p:attrNameLst>
                                      </p:cBhvr>
                                      <p:to>
                                        <p:strVal val="visible"/>
                                      </p:to>
                                    </p:set>
                                    <p:animEffect transition="in" filter="fade">
                                      <p:cBhvr>
                                        <p:cTn id="48" dur="500"/>
                                        <p:tgtEl>
                                          <p:spTgt spid="177"/>
                                        </p:tgtEl>
                                      </p:cBhvr>
                                    </p:animEffect>
                                  </p:childTnLst>
                                </p:cTn>
                              </p:par>
                            </p:childTnLst>
                          </p:cTn>
                        </p:par>
                        <p:par>
                          <p:cTn id="49" fill="hold">
                            <p:stCondLst>
                              <p:cond delay="1500"/>
                            </p:stCondLst>
                            <p:childTnLst>
                              <p:par>
                                <p:cTn id="50" presetID="22" presetClass="entr" presetSubtype="8" fill="hold" nodeType="afterEffect">
                                  <p:stCondLst>
                                    <p:cond delay="0"/>
                                  </p:stCondLst>
                                  <p:childTnLst>
                                    <p:set>
                                      <p:cBhvr>
                                        <p:cTn id="51" dur="1" fill="hold">
                                          <p:stCondLst>
                                            <p:cond delay="0"/>
                                          </p:stCondLst>
                                        </p:cTn>
                                        <p:tgtEl>
                                          <p:spTgt spid="156"/>
                                        </p:tgtEl>
                                        <p:attrNameLst>
                                          <p:attrName>style.visibility</p:attrName>
                                        </p:attrNameLst>
                                      </p:cBhvr>
                                      <p:to>
                                        <p:strVal val="visible"/>
                                      </p:to>
                                    </p:set>
                                    <p:animEffect transition="in" filter="wipe(left)">
                                      <p:cBhvr>
                                        <p:cTn id="52" dur="500"/>
                                        <p:tgtEl>
                                          <p:spTgt spid="15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6"/>
                                        </p:tgtEl>
                                        <p:attrNameLst>
                                          <p:attrName>style.visibility</p:attrName>
                                        </p:attrNameLst>
                                      </p:cBhvr>
                                      <p:to>
                                        <p:strVal val="visible"/>
                                      </p:to>
                                    </p:set>
                                    <p:animEffect transition="in" filter="fade">
                                      <p:cBhvr>
                                        <p:cTn id="57" dur="500"/>
                                        <p:tgtEl>
                                          <p:spTgt spid="176"/>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65"/>
                                        </p:tgtEl>
                                        <p:attrNameLst>
                                          <p:attrName>style.visibility</p:attrName>
                                        </p:attrNameLst>
                                      </p:cBhvr>
                                      <p:to>
                                        <p:strVal val="visible"/>
                                      </p:to>
                                    </p:set>
                                    <p:animEffect transition="in" filter="fade">
                                      <p:cBhvr>
                                        <p:cTn id="61" dur="500"/>
                                        <p:tgtEl>
                                          <p:spTgt spid="16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29"/>
                                        </p:tgtEl>
                                        <p:attrNameLst>
                                          <p:attrName>style.visibility</p:attrName>
                                        </p:attrNameLst>
                                      </p:cBhvr>
                                      <p:to>
                                        <p:strVal val="visible"/>
                                      </p:to>
                                    </p:set>
                                    <p:animEffect transition="in" filter="wipe(left)">
                                      <p:cBhvr>
                                        <p:cTn id="66" dur="500"/>
                                        <p:tgtEl>
                                          <p:spTgt spid="129"/>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43"/>
                                        </p:tgtEl>
                                        <p:attrNameLst>
                                          <p:attrName>style.visibility</p:attrName>
                                        </p:attrNameLst>
                                      </p:cBhvr>
                                      <p:to>
                                        <p:strVal val="visible"/>
                                      </p:to>
                                    </p:set>
                                    <p:animEffect transition="in" filter="fade">
                                      <p:cBhvr>
                                        <p:cTn id="70" dur="500"/>
                                        <p:tgtEl>
                                          <p:spTgt spid="143"/>
                                        </p:tgtEl>
                                      </p:cBhvr>
                                    </p:animEffect>
                                  </p:childTnLst>
                                </p:cTn>
                              </p:par>
                            </p:childTnLst>
                          </p:cTn>
                        </p:par>
                        <p:par>
                          <p:cTn id="71" fill="hold">
                            <p:stCondLst>
                              <p:cond delay="1000"/>
                            </p:stCondLst>
                            <p:childTnLst>
                              <p:par>
                                <p:cTn id="72" presetID="22" presetClass="entr" presetSubtype="4" fill="hold" nodeType="afterEffect">
                                  <p:stCondLst>
                                    <p:cond delay="0"/>
                                  </p:stCondLst>
                                  <p:childTnLst>
                                    <p:set>
                                      <p:cBhvr>
                                        <p:cTn id="73" dur="1" fill="hold">
                                          <p:stCondLst>
                                            <p:cond delay="0"/>
                                          </p:stCondLst>
                                        </p:cTn>
                                        <p:tgtEl>
                                          <p:spTgt spid="170"/>
                                        </p:tgtEl>
                                        <p:attrNameLst>
                                          <p:attrName>style.visibility</p:attrName>
                                        </p:attrNameLst>
                                      </p:cBhvr>
                                      <p:to>
                                        <p:strVal val="visible"/>
                                      </p:to>
                                    </p:set>
                                    <p:animEffect transition="in" filter="wipe(down)">
                                      <p:cBhvr>
                                        <p:cTn id="74" dur="500"/>
                                        <p:tgtEl>
                                          <p:spTgt spid="170"/>
                                        </p:tgtEl>
                                      </p:cBhvr>
                                    </p:animEffect>
                                  </p:childTnLst>
                                </p:cTn>
                              </p:par>
                            </p:childTnLst>
                          </p:cTn>
                        </p:par>
                        <p:par>
                          <p:cTn id="75" fill="hold">
                            <p:stCondLst>
                              <p:cond delay="1500"/>
                            </p:stCondLst>
                            <p:childTnLst>
                              <p:par>
                                <p:cTn id="76" presetID="10" presetClass="entr" presetSubtype="0" fill="hold" nodeType="afterEffect">
                                  <p:stCondLst>
                                    <p:cond delay="0"/>
                                  </p:stCondLst>
                                  <p:childTnLst>
                                    <p:set>
                                      <p:cBhvr>
                                        <p:cTn id="77" dur="1" fill="hold">
                                          <p:stCondLst>
                                            <p:cond delay="0"/>
                                          </p:stCondLst>
                                        </p:cTn>
                                        <p:tgtEl>
                                          <p:spTgt spid="173"/>
                                        </p:tgtEl>
                                        <p:attrNameLst>
                                          <p:attrName>style.visibility</p:attrName>
                                        </p:attrNameLst>
                                      </p:cBhvr>
                                      <p:to>
                                        <p:strVal val="visible"/>
                                      </p:to>
                                    </p:set>
                                    <p:animEffect transition="in" filter="fade">
                                      <p:cBhvr>
                                        <p:cTn id="78"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42" grpId="0" animBg="1"/>
      <p:bldP spid="143" grpId="0" animBg="1"/>
      <p:bldP spid="176" grpId="0" animBg="1"/>
      <p:bldP spid="17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3200" dirty="0"/>
              <a:t>Spoofing by Relaying Attack – </a:t>
            </a:r>
            <a:r>
              <a:rPr lang="en-US" altLang="ko-KR" sz="3200" dirty="0" smtClean="0"/>
              <a:t>Actual </a:t>
            </a:r>
            <a:r>
              <a:rPr lang="en-US" altLang="ko-KR" sz="3200" dirty="0"/>
              <a:t>Attack Process</a:t>
            </a:r>
            <a:endParaRPr lang="ko-KR" altLang="en-US" sz="3200" dirty="0"/>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p:txBody>
              <a:bodyPr>
                <a:normAutofit/>
              </a:bodyPr>
              <a:lstStyle/>
              <a:p>
                <a:r>
                  <a:rPr lang="en-US" altLang="ko-KR" dirty="0" smtClean="0"/>
                  <a:t>Difference from the ideal case</a:t>
                </a:r>
              </a:p>
              <a:p>
                <a:pPr lvl="1"/>
                <a:r>
                  <a:rPr lang="en-US" altLang="ko-KR" dirty="0" smtClean="0"/>
                  <a:t>Laser beam diverges</a:t>
                </a:r>
              </a:p>
              <a:p>
                <a:pPr lvl="1"/>
                <a:r>
                  <a:rPr lang="en-US" altLang="ko-KR" dirty="0" smtClean="0"/>
                  <a:t>Receiver-transmitter gap</a:t>
                </a:r>
              </a:p>
              <a:p>
                <a:endParaRPr lang="en-US" altLang="ko-KR" dirty="0" smtClean="0"/>
              </a:p>
              <a:p>
                <a:r>
                  <a:rPr lang="en-US" altLang="ko-KR" dirty="0" smtClean="0"/>
                  <a:t>Why this makes closer fake dots possible</a:t>
                </a:r>
              </a:p>
              <a:p>
                <a:pPr lvl="1"/>
                <a14:m>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𝑑</m:t>
                        </m:r>
                      </m:e>
                      <m:sub>
                        <m:r>
                          <a:rPr lang="en-US" altLang="ko-KR" b="0" i="1" smtClean="0">
                            <a:latin typeface="Cambria Math" panose="02040503050406030204" pitchFamily="18" charset="0"/>
                          </a:rPr>
                          <m:t>𝑎</m:t>
                        </m:r>
                      </m:sub>
                    </m:sSub>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𝑑</m:t>
                        </m:r>
                      </m:e>
                      <m:sub>
                        <m:r>
                          <a:rPr lang="en-US" altLang="ko-KR" b="0" i="1" smtClean="0">
                            <a:latin typeface="Cambria Math" panose="02040503050406030204" pitchFamily="18" charset="0"/>
                          </a:rPr>
                          <m:t>𝑖</m:t>
                        </m:r>
                      </m:sub>
                    </m:sSub>
                    <m:r>
                      <a:rPr lang="en-US" altLang="ko-KR" b="0" i="1" smtClean="0">
                        <a:latin typeface="Cambria Math" panose="02040503050406030204" pitchFamily="18" charset="0"/>
                      </a:rPr>
                      <m:t>+</m:t>
                    </m:r>
                    <m:r>
                      <a:rPr lang="en-US" altLang="ko-KR" b="0" i="1" smtClean="0">
                        <a:latin typeface="Cambria Math" panose="02040503050406030204" pitchFamily="18" charset="0"/>
                      </a:rPr>
                      <m:t>𝑛𝑇</m:t>
                    </m:r>
                    <m:r>
                      <a:rPr lang="en-US" altLang="ko-KR" b="0" i="1" smtClean="0">
                        <a:latin typeface="Cambria Math" panose="02040503050406030204" pitchFamily="18" charset="0"/>
                      </a:rPr>
                      <m:t>+</m:t>
                    </m:r>
                    <m:r>
                      <a:rPr lang="en-US" altLang="ko-KR" b="0" i="1" smtClean="0">
                        <a:latin typeface="Cambria Math" panose="02040503050406030204" pitchFamily="18" charset="0"/>
                      </a:rPr>
                      <m:t>𝑆</m:t>
                    </m:r>
                    <m:r>
                      <a:rPr lang="en-US" altLang="ko-KR" b="0" i="1" smtClean="0">
                        <a:latin typeface="Cambria Math" panose="02040503050406030204" pitchFamily="18" charset="0"/>
                      </a:rPr>
                      <m:t>+</m:t>
                    </m:r>
                    <m:sSub>
                      <m:sSubPr>
                        <m:ctrlPr>
                          <a:rPr lang="en-US" altLang="ko-KR" i="1">
                            <a:latin typeface="Cambria Math" panose="02040503050406030204" pitchFamily="18" charset="0"/>
                          </a:rPr>
                        </m:ctrlPr>
                      </m:sSubPr>
                      <m:e>
                        <m:r>
                          <a:rPr lang="en-US" altLang="ko-KR" i="1">
                            <a:latin typeface="Cambria Math" panose="02040503050406030204" pitchFamily="18" charset="0"/>
                          </a:rPr>
                          <m:t>𝑑</m:t>
                        </m:r>
                      </m:e>
                      <m:sub>
                        <m:r>
                          <a:rPr lang="en-US" altLang="ko-KR" b="0" i="1" smtClean="0">
                            <a:latin typeface="Cambria Math" panose="02040503050406030204" pitchFamily="18" charset="0"/>
                          </a:rPr>
                          <m:t>𝑝</m:t>
                        </m:r>
                      </m:sub>
                    </m:sSub>
                  </m:oMath>
                </a14:m>
                <a:endParaRPr lang="en-US" altLang="ko-KR" dirty="0" smtClean="0"/>
              </a:p>
              <a:p>
                <a:pPr lvl="1"/>
                <a:r>
                  <a:rPr lang="en-US" altLang="ko-KR" dirty="0" smtClean="0"/>
                  <a:t>Even if </a:t>
                </a:r>
                <a14:m>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𝑑</m:t>
                        </m:r>
                      </m:e>
                      <m:sub>
                        <m:r>
                          <a:rPr lang="en-US" altLang="ko-KR" b="0" i="1" smtClean="0">
                            <a:latin typeface="Cambria Math" panose="02040503050406030204" pitchFamily="18" charset="0"/>
                          </a:rPr>
                          <m:t>𝑖</m:t>
                        </m:r>
                      </m:sub>
                    </m:sSub>
                    <m:r>
                      <a:rPr lang="en-US" altLang="ko-KR" b="0" i="1" smtClean="0">
                        <a:latin typeface="Cambria Math" panose="02040503050406030204" pitchFamily="18" charset="0"/>
                      </a:rPr>
                      <m:t>&lt;0</m:t>
                    </m:r>
                  </m:oMath>
                </a14:m>
                <a:r>
                  <a:rPr lang="en-US" altLang="ko-KR" dirty="0" smtClean="0"/>
                  <a:t> for closer fake dots, </a:t>
                </a:r>
                <a14:m>
                  <m:oMath xmlns:m="http://schemas.openxmlformats.org/officeDocument/2006/math">
                    <m:sSub>
                      <m:sSubPr>
                        <m:ctrlPr>
                          <a:rPr lang="en-US" altLang="ko-KR" i="1">
                            <a:latin typeface="Cambria Math" panose="02040503050406030204" pitchFamily="18" charset="0"/>
                          </a:rPr>
                        </m:ctrlPr>
                      </m:sSubPr>
                      <m:e>
                        <m:r>
                          <a:rPr lang="en-US" altLang="ko-KR" i="1">
                            <a:latin typeface="Cambria Math" panose="02040503050406030204" pitchFamily="18" charset="0"/>
                          </a:rPr>
                          <m:t>𝑑</m:t>
                        </m:r>
                      </m:e>
                      <m:sub>
                        <m:r>
                          <a:rPr lang="en-US" altLang="ko-KR" i="1">
                            <a:latin typeface="Cambria Math" panose="02040503050406030204" pitchFamily="18" charset="0"/>
                          </a:rPr>
                          <m:t>𝑎</m:t>
                        </m:r>
                      </m:sub>
                    </m:sSub>
                    <m:r>
                      <a:rPr lang="en-US" altLang="ko-KR" b="0" i="1" smtClean="0">
                        <a:latin typeface="Cambria Math" panose="02040503050406030204" pitchFamily="18" charset="0"/>
                      </a:rPr>
                      <m:t>&gt;0</m:t>
                    </m:r>
                  </m:oMath>
                </a14:m>
                <a:r>
                  <a:rPr lang="ko-KR" altLang="en-US" dirty="0" smtClean="0"/>
                  <a:t> </a:t>
                </a:r>
                <a:r>
                  <a:rPr lang="en-US" altLang="ko-KR" dirty="0" smtClean="0"/>
                  <a:t>(</a:t>
                </a:r>
                <a14:m>
                  <m:oMath xmlns:m="http://schemas.openxmlformats.org/officeDocument/2006/math">
                    <m:r>
                      <a:rPr lang="en-US" altLang="ko-KR" i="1" dirty="0" smtClean="0">
                        <a:latin typeface="Cambria Math" panose="02040503050406030204" pitchFamily="18" charset="0"/>
                        <a:ea typeface="Cambria Math" panose="02040503050406030204" pitchFamily="18" charset="0"/>
                      </a:rPr>
                      <m:t>∵</m:t>
                    </m:r>
                    <m:r>
                      <a:rPr lang="en-US" altLang="ko-KR" b="0" i="1" dirty="0" smtClean="0">
                        <a:latin typeface="Cambria Math" panose="02040503050406030204" pitchFamily="18" charset="0"/>
                        <a:ea typeface="Cambria Math" panose="02040503050406030204" pitchFamily="18" charset="0"/>
                      </a:rPr>
                      <m:t>𝑇</m:t>
                    </m:r>
                    <m:r>
                      <a:rPr lang="en-US" altLang="ko-KR" b="0" i="1" dirty="0" smtClean="0">
                        <a:latin typeface="Cambria Math" panose="02040503050406030204" pitchFamily="18" charset="0"/>
                        <a:ea typeface="Cambria Math" panose="02040503050406030204" pitchFamily="18" charset="0"/>
                      </a:rPr>
                      <m:t>,</m:t>
                    </m:r>
                    <m:r>
                      <a:rPr lang="en-US" altLang="ko-KR" b="0" i="1" dirty="0" smtClean="0">
                        <a:latin typeface="Cambria Math" panose="02040503050406030204" pitchFamily="18" charset="0"/>
                        <a:ea typeface="Cambria Math" panose="02040503050406030204" pitchFamily="18" charset="0"/>
                      </a:rPr>
                      <m:t>𝑆</m:t>
                    </m:r>
                    <m:r>
                      <a:rPr lang="en-US" altLang="ko-KR" b="0" i="1" dirty="0" smtClean="0">
                        <a:latin typeface="Cambria Math" panose="02040503050406030204" pitchFamily="18" charset="0"/>
                        <a:ea typeface="Cambria Math" panose="02040503050406030204" pitchFamily="18" charset="0"/>
                      </a:rPr>
                      <m:t>≫</m:t>
                    </m:r>
                    <m:d>
                      <m:dPr>
                        <m:begChr m:val="|"/>
                        <m:endChr m:val="|"/>
                        <m:ctrlPr>
                          <a:rPr lang="en-US" altLang="ko-KR" b="0" i="1" dirty="0" smtClean="0">
                            <a:latin typeface="Cambria Math" panose="02040503050406030204" pitchFamily="18" charset="0"/>
                            <a:ea typeface="Cambria Math" panose="02040503050406030204" pitchFamily="18" charset="0"/>
                          </a:rPr>
                        </m:ctrlPr>
                      </m:dPr>
                      <m:e>
                        <m:sSub>
                          <m:sSubPr>
                            <m:ctrlPr>
                              <a:rPr lang="en-US" altLang="ko-KR" i="1">
                                <a:latin typeface="Cambria Math" panose="02040503050406030204" pitchFamily="18" charset="0"/>
                              </a:rPr>
                            </m:ctrlPr>
                          </m:sSubPr>
                          <m:e>
                            <m:r>
                              <a:rPr lang="en-US" altLang="ko-KR" i="1">
                                <a:latin typeface="Cambria Math" panose="02040503050406030204" pitchFamily="18" charset="0"/>
                              </a:rPr>
                              <m:t>𝑑</m:t>
                            </m:r>
                          </m:e>
                          <m:sub>
                            <m:r>
                              <a:rPr lang="en-US" altLang="ko-KR" i="1">
                                <a:latin typeface="Cambria Math" panose="02040503050406030204" pitchFamily="18" charset="0"/>
                              </a:rPr>
                              <m:t>𝑖</m:t>
                            </m:r>
                          </m:sub>
                        </m:sSub>
                      </m:e>
                    </m:d>
                  </m:oMath>
                </a14:m>
                <a:r>
                  <a:rPr lang="en-US" altLang="ko-KR" dirty="0" smtClean="0"/>
                  <a:t>)</a:t>
                </a:r>
                <a:endParaRPr lang="ko-KR" altLang="en-US" dirty="0"/>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blipFill>
                <a:blip r:embed="rId3"/>
                <a:stretch>
                  <a:fillRect l="-1217" t="-2567"/>
                </a:stretch>
              </a:blipFill>
            </p:spPr>
            <p:txBody>
              <a:bodyPr/>
              <a:lstStyle/>
              <a:p>
                <a:r>
                  <a:rPr lang="ko-KR" altLang="en-US">
                    <a:noFill/>
                  </a:rPr>
                  <a:t> </a:t>
                </a:r>
              </a:p>
            </p:txBody>
          </p:sp>
        </mc:Fallback>
      </mc:AlternateContent>
      <p:grpSp>
        <p:nvGrpSpPr>
          <p:cNvPr id="9" name="그룹 8"/>
          <p:cNvGrpSpPr/>
          <p:nvPr/>
        </p:nvGrpSpPr>
        <p:grpSpPr>
          <a:xfrm>
            <a:off x="7213034" y="2769934"/>
            <a:ext cx="3073712" cy="276999"/>
            <a:chOff x="6762750" y="5158835"/>
            <a:chExt cx="3073712" cy="276999"/>
          </a:xfrm>
        </p:grpSpPr>
        <p:cxnSp>
          <p:nvCxnSpPr>
            <p:cNvPr id="10" name="직선 화살표 연결선 9"/>
            <p:cNvCxnSpPr/>
            <p:nvPr/>
          </p:nvCxnSpPr>
          <p:spPr bwMode="auto">
            <a:xfrm>
              <a:off x="6762750" y="5186074"/>
              <a:ext cx="3073712"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11" name="TextBox 10"/>
            <p:cNvSpPr txBox="1"/>
            <p:nvPr/>
          </p:nvSpPr>
          <p:spPr>
            <a:xfrm>
              <a:off x="9208090" y="5158835"/>
              <a:ext cx="547936" cy="276999"/>
            </a:xfrm>
            <a:prstGeom prst="rect">
              <a:avLst/>
            </a:prstGeom>
            <a:noFill/>
          </p:spPr>
          <p:txBody>
            <a:bodyPr wrap="square" rtlCol="0">
              <a:spAutoFit/>
            </a:bodyPr>
            <a:lstStyle/>
            <a:p>
              <a:pPr algn="r"/>
              <a:r>
                <a:rPr lang="en-US" altLang="ko-KR" sz="1200" dirty="0" smtClean="0">
                  <a:latin typeface="맑은 고딕" panose="020B0503020000020004" pitchFamily="50" charset="-127"/>
                  <a:ea typeface="맑은 고딕" panose="020B0503020000020004" pitchFamily="50" charset="-127"/>
                </a:rPr>
                <a:t>Time</a:t>
              </a:r>
              <a:endParaRPr lang="ko-KR" altLang="en-US" sz="1200" dirty="0">
                <a:latin typeface="맑은 고딕" panose="020B0503020000020004" pitchFamily="50" charset="-127"/>
                <a:ea typeface="맑은 고딕" panose="020B0503020000020004" pitchFamily="50" charset="-127"/>
              </a:endParaRPr>
            </a:p>
          </p:txBody>
        </p:sp>
      </p:grpSp>
      <p:grpSp>
        <p:nvGrpSpPr>
          <p:cNvPr id="12" name="그룹 11"/>
          <p:cNvGrpSpPr/>
          <p:nvPr/>
        </p:nvGrpSpPr>
        <p:grpSpPr>
          <a:xfrm>
            <a:off x="7437817" y="1274642"/>
            <a:ext cx="614078" cy="1810594"/>
            <a:chOff x="2424111" y="4780661"/>
            <a:chExt cx="614078" cy="1810594"/>
          </a:xfrm>
        </p:grpSpPr>
        <p:cxnSp>
          <p:nvCxnSpPr>
            <p:cNvPr id="13" name="직선 화살표 연결선 12"/>
            <p:cNvCxnSpPr/>
            <p:nvPr/>
          </p:nvCxnSpPr>
          <p:spPr bwMode="auto">
            <a:xfrm>
              <a:off x="2574500" y="5378873"/>
              <a:ext cx="227534" cy="0"/>
            </a:xfrm>
            <a:prstGeom prst="straightConnector1">
              <a:avLst/>
            </a:prstGeom>
            <a:noFill/>
            <a:ln w="12700" cap="flat" cmpd="sng" algn="ctr">
              <a:solidFill>
                <a:schemeClr val="bg1">
                  <a:lumMod val="65000"/>
                </a:schemeClr>
              </a:solidFill>
              <a:prstDash val="solid"/>
              <a:round/>
              <a:headEnd type="arrow" w="med" len="med"/>
              <a:tailEnd type="arrow" w="med" len="med"/>
            </a:ln>
            <a:effectLst/>
          </p:spPr>
        </p:cxnSp>
        <mc:AlternateContent xmlns:mc="http://schemas.openxmlformats.org/markup-compatibility/2006" xmlns:a14="http://schemas.microsoft.com/office/drawing/2010/main">
          <mc:Choice Requires="a14">
            <p:sp>
              <p:nvSpPr>
                <p:cNvPr id="14" name="TextBox 13"/>
                <p:cNvSpPr txBox="1"/>
                <p:nvPr/>
              </p:nvSpPr>
              <p:spPr>
                <a:xfrm>
                  <a:off x="2599121" y="5083051"/>
                  <a:ext cx="256709" cy="276999"/>
                </a:xfrm>
                <a:prstGeom prst="rect">
                  <a:avLst/>
                </a:prstGeom>
                <a:noFill/>
              </p:spPr>
              <p:txBody>
                <a:bodyPr wrap="square" rtlCol="0">
                  <a:spAutoFit/>
                </a:bodyPr>
                <a:lstStyle/>
                <a:p>
                  <a:pPr algn="ctr"/>
                  <a14:m>
                    <m:oMathPara xmlns:m="http://schemas.openxmlformats.org/officeDocument/2006/math">
                      <m:oMathParaPr>
                        <m:jc m:val="center"/>
                      </m:oMathParaPr>
                      <m:oMath xmlns:m="http://schemas.openxmlformats.org/officeDocument/2006/math">
                        <m:r>
                          <a:rPr lang="en-US" altLang="ko-KR" sz="1200" b="0" i="1" smtClean="0">
                            <a:latin typeface="Cambria Math" panose="02040503050406030204" pitchFamily="18" charset="0"/>
                            <a:ea typeface="맑은 고딕" panose="020B0503020000020004" pitchFamily="50" charset="-127"/>
                          </a:rPr>
                          <m:t>𝑇</m:t>
                        </m:r>
                      </m:oMath>
                    </m:oMathPara>
                  </a14:m>
                  <a:endParaRPr lang="ko-KR" altLang="en-US" sz="1200" dirty="0">
                    <a:latin typeface="맑은 고딕" panose="020B0503020000020004" pitchFamily="50" charset="-127"/>
                    <a:ea typeface="맑은 고딕" panose="020B0503020000020004" pitchFamily="50" charset="-127"/>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599121" y="5083051"/>
                  <a:ext cx="256709" cy="276999"/>
                </a:xfrm>
                <a:prstGeom prst="rect">
                  <a:avLst/>
                </a:prstGeom>
                <a:blipFill>
                  <a:blip r:embed="rId4"/>
                  <a:stretch>
                    <a:fillRect/>
                  </a:stretch>
                </a:blipFill>
              </p:spPr>
              <p:txBody>
                <a:bodyPr/>
                <a:lstStyle/>
                <a:p>
                  <a:r>
                    <a:rPr lang="ko-KR" altLang="en-US">
                      <a:noFill/>
                    </a:rPr>
                    <a:t> </a:t>
                  </a:r>
                </a:p>
              </p:txBody>
            </p:sp>
          </mc:Fallback>
        </mc:AlternateContent>
        <p:cxnSp>
          <p:nvCxnSpPr>
            <p:cNvPr id="15" name="직선 화살표 연결선 14"/>
            <p:cNvCxnSpPr/>
            <p:nvPr/>
          </p:nvCxnSpPr>
          <p:spPr bwMode="auto">
            <a:xfrm>
              <a:off x="2574500" y="4780661"/>
              <a:ext cx="0" cy="734896"/>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6" name="직선 화살표 연결선 15"/>
            <p:cNvCxnSpPr/>
            <p:nvPr/>
          </p:nvCxnSpPr>
          <p:spPr bwMode="auto">
            <a:xfrm>
              <a:off x="2802034" y="5065625"/>
              <a:ext cx="0" cy="449932"/>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7" name="직선 화살표 연결선 16"/>
            <p:cNvCxnSpPr/>
            <p:nvPr/>
          </p:nvCxnSpPr>
          <p:spPr bwMode="auto">
            <a:xfrm flipV="1">
              <a:off x="2574500" y="5553203"/>
              <a:ext cx="0" cy="749991"/>
            </a:xfrm>
            <a:prstGeom prst="straightConnector1">
              <a:avLst/>
            </a:prstGeom>
            <a:noFill/>
            <a:ln w="19050" cap="flat" cmpd="sng" algn="ctr">
              <a:solidFill>
                <a:schemeClr val="tx1"/>
              </a:solidFill>
              <a:prstDash val="solid"/>
              <a:round/>
              <a:headEnd type="arrow" w="med" len="med"/>
              <a:tailEnd type="none" w="med" len="med"/>
            </a:ln>
            <a:effectLst/>
          </p:spPr>
        </p:cxnSp>
        <p:cxnSp>
          <p:nvCxnSpPr>
            <p:cNvPr id="18" name="직선 화살표 연결선 17"/>
            <p:cNvCxnSpPr/>
            <p:nvPr/>
          </p:nvCxnSpPr>
          <p:spPr bwMode="auto">
            <a:xfrm flipV="1">
              <a:off x="2802034" y="5553202"/>
              <a:ext cx="0" cy="757406"/>
            </a:xfrm>
            <a:prstGeom prst="straightConnector1">
              <a:avLst/>
            </a:prstGeom>
            <a:noFill/>
            <a:ln w="19050" cap="flat" cmpd="sng" algn="ctr">
              <a:solidFill>
                <a:schemeClr val="tx1"/>
              </a:solidFill>
              <a:prstDash val="solid"/>
              <a:round/>
              <a:headEnd type="arrow" w="med" len="med"/>
              <a:tailEnd type="none" w="med" len="med"/>
            </a:ln>
            <a:effectLst/>
          </p:spPr>
        </p:cxnSp>
        <p:cxnSp>
          <p:nvCxnSpPr>
            <p:cNvPr id="19" name="직선 화살표 연결선 18"/>
            <p:cNvCxnSpPr/>
            <p:nvPr/>
          </p:nvCxnSpPr>
          <p:spPr bwMode="auto">
            <a:xfrm flipV="1">
              <a:off x="3038189" y="5553202"/>
              <a:ext cx="0" cy="749990"/>
            </a:xfrm>
            <a:prstGeom prst="straightConnector1">
              <a:avLst/>
            </a:prstGeom>
            <a:noFill/>
            <a:ln w="19050" cap="flat" cmpd="sng" algn="ctr">
              <a:solidFill>
                <a:schemeClr val="tx1"/>
              </a:solidFill>
              <a:prstDash val="solid"/>
              <a:round/>
              <a:headEnd type="arrow" w="med" len="med"/>
              <a:tailEnd type="none" w="med" len="med"/>
            </a:ln>
            <a:effectLst/>
          </p:spPr>
        </p:cxnSp>
        <p:sp>
          <p:nvSpPr>
            <p:cNvPr id="20" name="TextBox 19"/>
            <p:cNvSpPr txBox="1"/>
            <p:nvPr/>
          </p:nvSpPr>
          <p:spPr>
            <a:xfrm>
              <a:off x="2424111" y="6252701"/>
              <a:ext cx="312325" cy="338554"/>
            </a:xfrm>
            <a:prstGeom prst="rect">
              <a:avLst/>
            </a:prstGeom>
            <a:noFill/>
            <a:ln>
              <a:noFill/>
            </a:ln>
          </p:spPr>
          <p:txBody>
            <a:bodyPr wrap="square" rtlCol="0">
              <a:spAutoFit/>
            </a:bodyPr>
            <a:lstStyle/>
            <a:p>
              <a:pPr algn="ctr"/>
              <a:r>
                <a:rPr lang="ko-KR" altLang="en-US" sz="1600" dirty="0" smtClean="0">
                  <a:solidFill>
                    <a:prstClr val="black"/>
                  </a:solidFill>
                  <a:ea typeface="맑은 고딕" panose="020B0503020000020004" pitchFamily="50" charset="-127"/>
                  <a:cs typeface="Times New Roman" panose="02020603050405020304" pitchFamily="18" charset="0"/>
                </a:rPr>
                <a:t>①</a:t>
              </a:r>
              <a:endParaRPr lang="ko-KR" altLang="en-US" sz="1600" dirty="0">
                <a:solidFill>
                  <a:prstClr val="black"/>
                </a:solidFill>
                <a:ea typeface="맑은 고딕" panose="020B0503020000020004" pitchFamily="50" charset="-127"/>
                <a:cs typeface="Times New Roman" panose="02020603050405020304" pitchFamily="18" charset="0"/>
              </a:endParaRPr>
            </a:p>
          </p:txBody>
        </p:sp>
      </p:grpSp>
      <p:grpSp>
        <p:nvGrpSpPr>
          <p:cNvPr id="21" name="그룹 20"/>
          <p:cNvGrpSpPr/>
          <p:nvPr/>
        </p:nvGrpSpPr>
        <p:grpSpPr>
          <a:xfrm>
            <a:off x="7811389" y="1390329"/>
            <a:ext cx="1498128" cy="1467450"/>
            <a:chOff x="7361105" y="3779230"/>
            <a:chExt cx="1498128" cy="1467450"/>
          </a:xfrm>
        </p:grpSpPr>
        <p:grpSp>
          <p:nvGrpSpPr>
            <p:cNvPr id="22" name="그룹 21"/>
            <p:cNvGrpSpPr/>
            <p:nvPr/>
          </p:nvGrpSpPr>
          <p:grpSpPr>
            <a:xfrm>
              <a:off x="8365466" y="5122701"/>
              <a:ext cx="143072" cy="123979"/>
              <a:chOff x="4005244" y="6249979"/>
              <a:chExt cx="143072" cy="123979"/>
            </a:xfrm>
          </p:grpSpPr>
          <p:cxnSp>
            <p:nvCxnSpPr>
              <p:cNvPr id="28" name="직선 화살표 연결선 27"/>
              <p:cNvCxnSpPr/>
              <p:nvPr/>
            </p:nvCxnSpPr>
            <p:spPr bwMode="auto">
              <a:xfrm flipV="1">
                <a:off x="4005244" y="6252701"/>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29" name="직선 화살표 연결선 28"/>
              <p:cNvCxnSpPr/>
              <p:nvPr/>
            </p:nvCxnSpPr>
            <p:spPr bwMode="auto">
              <a:xfrm flipV="1">
                <a:off x="4076780" y="6249979"/>
                <a:ext cx="71536" cy="121257"/>
              </a:xfrm>
              <a:prstGeom prst="straightConnector1">
                <a:avLst/>
              </a:prstGeom>
              <a:noFill/>
              <a:ln w="38100" cap="flat" cmpd="sng" algn="ctr">
                <a:solidFill>
                  <a:schemeClr val="bg1">
                    <a:lumMod val="65000"/>
                  </a:schemeClr>
                </a:solidFill>
                <a:prstDash val="solid"/>
                <a:round/>
                <a:headEnd type="none" w="med" len="med"/>
                <a:tailEnd type="none"/>
              </a:ln>
              <a:effectLst/>
            </p:spPr>
          </p:cxnSp>
        </p:grpSp>
        <p:grpSp>
          <p:nvGrpSpPr>
            <p:cNvPr id="23" name="그룹 22"/>
            <p:cNvGrpSpPr/>
            <p:nvPr/>
          </p:nvGrpSpPr>
          <p:grpSpPr>
            <a:xfrm>
              <a:off x="7361105" y="3779230"/>
              <a:ext cx="1498128" cy="1364872"/>
              <a:chOff x="7361105" y="3779230"/>
              <a:chExt cx="1498128" cy="1364872"/>
            </a:xfrm>
          </p:grpSpPr>
          <p:grpSp>
            <p:nvGrpSpPr>
              <p:cNvPr id="24" name="그룹 23"/>
              <p:cNvGrpSpPr/>
              <p:nvPr/>
            </p:nvGrpSpPr>
            <p:grpSpPr>
              <a:xfrm>
                <a:off x="7361105" y="3779230"/>
                <a:ext cx="1498128" cy="338554"/>
                <a:chOff x="2797683" y="4896348"/>
                <a:chExt cx="1498128" cy="338554"/>
              </a:xfrm>
            </p:grpSpPr>
            <p:cxnSp>
              <p:nvCxnSpPr>
                <p:cNvPr id="26" name="직선 화살표 연결선 25"/>
                <p:cNvCxnSpPr/>
                <p:nvPr/>
              </p:nvCxnSpPr>
              <p:spPr>
                <a:xfrm>
                  <a:off x="2797683" y="5171774"/>
                  <a:ext cx="1498128" cy="0"/>
                </a:xfrm>
                <a:prstGeom prst="straightConnector1">
                  <a:avLst/>
                </a:prstGeom>
                <a:noFill/>
                <a:ln w="12700" cap="flat" cmpd="sng" algn="ctr">
                  <a:solidFill>
                    <a:sysClr val="window" lastClr="FFFFFF">
                      <a:lumMod val="65000"/>
                    </a:sysClr>
                  </a:solidFill>
                  <a:prstDash val="solid"/>
                  <a:miter lim="800000"/>
                  <a:headEnd type="none" w="med" len="med"/>
                  <a:tailEnd type="arrow" w="med" len="med"/>
                </a:ln>
                <a:effectLst/>
              </p:spPr>
            </p:cxnSp>
            <mc:AlternateContent xmlns:mc="http://schemas.openxmlformats.org/markup-compatibility/2006" xmlns:a14="http://schemas.microsoft.com/office/drawing/2010/main">
              <mc:Choice Requires="a14">
                <p:sp>
                  <p:nvSpPr>
                    <p:cNvPr id="27" name="TextBox 26"/>
                    <p:cNvSpPr txBox="1"/>
                    <p:nvPr/>
                  </p:nvSpPr>
                  <p:spPr>
                    <a:xfrm>
                      <a:off x="3390445" y="4896348"/>
                      <a:ext cx="437748"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i="1" smtClean="0">
                                <a:solidFill>
                                  <a:prstClr val="black"/>
                                </a:solidFill>
                                <a:latin typeface="Cambria Math" panose="02040503050406030204" pitchFamily="18" charset="0"/>
                                <a:cs typeface="Times New Roman" panose="02020603050405020304" pitchFamily="18" charset="0"/>
                              </a:rPr>
                              <m:t>𝑆</m:t>
                            </m:r>
                          </m:oMath>
                        </m:oMathPara>
                      </a14:m>
                      <a:endParaRPr lang="ko-KR" altLang="en-US" sz="1600" dirty="0">
                        <a:solidFill>
                          <a:prstClr val="black"/>
                        </a:solidFill>
                        <a:ea typeface="맑은 고딕" panose="020B0503020000020004" pitchFamily="50" charset="-127"/>
                        <a:cs typeface="Times New Roman" panose="02020603050405020304" pitchFamily="18"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390445" y="4896348"/>
                      <a:ext cx="437748" cy="338554"/>
                    </a:xfrm>
                    <a:prstGeom prst="rect">
                      <a:avLst/>
                    </a:prstGeom>
                    <a:blipFill>
                      <a:blip r:embed="rId5"/>
                      <a:stretch>
                        <a:fillRect/>
                      </a:stretch>
                    </a:blipFill>
                  </p:spPr>
                  <p:txBody>
                    <a:bodyPr/>
                    <a:lstStyle/>
                    <a:p>
                      <a:r>
                        <a:rPr lang="ko-KR" altLang="en-US">
                          <a:noFill/>
                        </a:rPr>
                        <a:t> </a:t>
                      </a:r>
                    </a:p>
                  </p:txBody>
                </p:sp>
              </mc:Fallback>
            </mc:AlternateContent>
          </p:grpSp>
          <p:cxnSp>
            <p:nvCxnSpPr>
              <p:cNvPr id="25" name="직선 화살표 연결선 24"/>
              <p:cNvCxnSpPr/>
              <p:nvPr/>
            </p:nvCxnSpPr>
            <p:spPr bwMode="auto">
              <a:xfrm>
                <a:off x="8859233" y="3880332"/>
                <a:ext cx="0" cy="1263770"/>
              </a:xfrm>
              <a:prstGeom prst="straightConnector1">
                <a:avLst/>
              </a:prstGeom>
              <a:noFill/>
              <a:ln w="19050" cap="flat" cmpd="sng" algn="ctr">
                <a:solidFill>
                  <a:schemeClr val="bg1">
                    <a:lumMod val="65000"/>
                  </a:schemeClr>
                </a:solidFill>
                <a:prstDash val="dash"/>
                <a:round/>
                <a:headEnd type="none" w="med" len="med"/>
                <a:tailEnd type="none"/>
              </a:ln>
              <a:effectLst/>
            </p:spPr>
          </p:cxnSp>
        </p:grpSp>
      </p:grpSp>
      <p:grpSp>
        <p:nvGrpSpPr>
          <p:cNvPr id="30" name="그룹 29"/>
          <p:cNvGrpSpPr/>
          <p:nvPr/>
        </p:nvGrpSpPr>
        <p:grpSpPr>
          <a:xfrm>
            <a:off x="9115806" y="1270864"/>
            <a:ext cx="1341110" cy="734896"/>
            <a:chOff x="8665522" y="3659765"/>
            <a:chExt cx="1341110" cy="734896"/>
          </a:xfrm>
        </p:grpSpPr>
        <p:cxnSp>
          <p:nvCxnSpPr>
            <p:cNvPr id="31" name="직선 화살표 연결선 30"/>
            <p:cNvCxnSpPr/>
            <p:nvPr/>
          </p:nvCxnSpPr>
          <p:spPr bwMode="auto">
            <a:xfrm>
              <a:off x="9090719" y="3659765"/>
              <a:ext cx="0" cy="734896"/>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32" name="직선 화살표 연결선 31"/>
            <p:cNvCxnSpPr/>
            <p:nvPr/>
          </p:nvCxnSpPr>
          <p:spPr>
            <a:xfrm>
              <a:off x="8665522" y="4261755"/>
              <a:ext cx="193711" cy="0"/>
            </a:xfrm>
            <a:prstGeom prst="straightConnector1">
              <a:avLst/>
            </a:prstGeom>
            <a:noFill/>
            <a:ln w="12700" cap="flat" cmpd="sng" algn="ctr">
              <a:solidFill>
                <a:sysClr val="window" lastClr="FFFFFF">
                  <a:lumMod val="65000"/>
                </a:sysClr>
              </a:solidFill>
              <a:prstDash val="solid"/>
              <a:miter lim="800000"/>
              <a:headEnd type="none" w="med" len="med"/>
              <a:tailEnd type="arrow" w="med" len="med"/>
            </a:ln>
            <a:effectLst/>
          </p:spPr>
        </p:cxnSp>
        <p:cxnSp>
          <p:nvCxnSpPr>
            <p:cNvPr id="33" name="직선 화살표 연결선 32"/>
            <p:cNvCxnSpPr/>
            <p:nvPr/>
          </p:nvCxnSpPr>
          <p:spPr>
            <a:xfrm>
              <a:off x="9090719" y="4272565"/>
              <a:ext cx="745743" cy="0"/>
            </a:xfrm>
            <a:prstGeom prst="straightConnector1">
              <a:avLst/>
            </a:prstGeom>
            <a:noFill/>
            <a:ln w="12700" cap="flat" cmpd="sng" algn="ctr">
              <a:solidFill>
                <a:sysClr val="window" lastClr="FFFFFF">
                  <a:lumMod val="65000"/>
                </a:sysClr>
              </a:solidFill>
              <a:prstDash val="solid"/>
              <a:miter lim="800000"/>
              <a:headEnd type="arrow" w="med" len="med"/>
              <a:tailEnd type="none" w="med" len="med"/>
            </a:ln>
            <a:effectLst/>
          </p:spPr>
        </p:cxnSp>
        <mc:AlternateContent xmlns:mc="http://schemas.openxmlformats.org/markup-compatibility/2006" xmlns:a14="http://schemas.microsoft.com/office/drawing/2010/main">
          <mc:Choice Requires="a14">
            <p:sp>
              <p:nvSpPr>
                <p:cNvPr id="34" name="TextBox 33"/>
                <p:cNvSpPr txBox="1"/>
                <p:nvPr/>
              </p:nvSpPr>
              <p:spPr>
                <a:xfrm>
                  <a:off x="9168930" y="3930862"/>
                  <a:ext cx="837702" cy="35753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sz="1600" i="1" smtClean="0">
                                <a:solidFill>
                                  <a:prstClr val="black"/>
                                </a:solidFill>
                                <a:latin typeface="Cambria Math" panose="02040503050406030204" pitchFamily="18" charset="0"/>
                                <a:cs typeface="Times New Roman" panose="02020603050405020304" pitchFamily="18" charset="0"/>
                              </a:rPr>
                            </m:ctrlPr>
                          </m:sSubPr>
                          <m:e>
                            <m:r>
                              <a:rPr lang="en-US" altLang="ko-KR" sz="1600" i="1" smtClean="0">
                                <a:solidFill>
                                  <a:prstClr val="black"/>
                                </a:solidFill>
                                <a:latin typeface="Cambria Math" panose="02040503050406030204" pitchFamily="18" charset="0"/>
                                <a:cs typeface="Times New Roman" panose="02020603050405020304" pitchFamily="18" charset="0"/>
                              </a:rPr>
                              <m:t>𝑑</m:t>
                            </m:r>
                          </m:e>
                          <m:sub>
                            <m:r>
                              <a:rPr lang="en-US" altLang="ko-KR" sz="1600" i="1" smtClean="0">
                                <a:solidFill>
                                  <a:prstClr val="black"/>
                                </a:solidFill>
                                <a:latin typeface="Cambria Math" panose="02040503050406030204" pitchFamily="18" charset="0"/>
                                <a:cs typeface="Times New Roman" panose="02020603050405020304" pitchFamily="18" charset="0"/>
                              </a:rPr>
                              <m:t>𝑖</m:t>
                            </m:r>
                          </m:sub>
                        </m:sSub>
                        <m:r>
                          <a:rPr lang="en-US" altLang="ko-KR" sz="1600" i="1" smtClean="0">
                            <a:solidFill>
                              <a:prstClr val="black"/>
                            </a:solidFill>
                            <a:latin typeface="Cambria Math" panose="02040503050406030204" pitchFamily="18" charset="0"/>
                            <a:cs typeface="Times New Roman" panose="02020603050405020304" pitchFamily="18" charset="0"/>
                          </a:rPr>
                          <m:t>+</m:t>
                        </m:r>
                        <m:sSub>
                          <m:sSubPr>
                            <m:ctrlPr>
                              <a:rPr lang="en-US" altLang="ko-KR" sz="1600" i="1">
                                <a:solidFill>
                                  <a:prstClr val="black"/>
                                </a:solidFill>
                                <a:latin typeface="Cambria Math" panose="02040503050406030204" pitchFamily="18" charset="0"/>
                                <a:cs typeface="Times New Roman" panose="02020603050405020304" pitchFamily="18" charset="0"/>
                              </a:rPr>
                            </m:ctrlPr>
                          </m:sSubPr>
                          <m:e>
                            <m:r>
                              <a:rPr lang="en-US" altLang="ko-KR" sz="1600" i="1">
                                <a:solidFill>
                                  <a:prstClr val="black"/>
                                </a:solidFill>
                                <a:latin typeface="Cambria Math" panose="02040503050406030204" pitchFamily="18" charset="0"/>
                                <a:cs typeface="Times New Roman" panose="02020603050405020304" pitchFamily="18" charset="0"/>
                              </a:rPr>
                              <m:t>𝑑</m:t>
                            </m:r>
                          </m:e>
                          <m:sub>
                            <m:r>
                              <a:rPr lang="en-US" altLang="ko-KR" sz="1600" i="1" smtClean="0">
                                <a:solidFill>
                                  <a:prstClr val="black"/>
                                </a:solidFill>
                                <a:latin typeface="Cambria Math" panose="02040503050406030204" pitchFamily="18" charset="0"/>
                                <a:cs typeface="Times New Roman" panose="02020603050405020304" pitchFamily="18" charset="0"/>
                              </a:rPr>
                              <m:t>𝑝</m:t>
                            </m:r>
                          </m:sub>
                        </m:sSub>
                      </m:oMath>
                    </m:oMathPara>
                  </a14:m>
                  <a:endParaRPr lang="ko-KR" altLang="en-US" sz="1600" dirty="0">
                    <a:solidFill>
                      <a:prstClr val="black"/>
                    </a:solidFill>
                    <a:ea typeface="맑은 고딕" panose="020B0503020000020004" pitchFamily="50" charset="-127"/>
                    <a:cs typeface="Times New Roman" panose="02020603050405020304" pitchFamily="18"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9168930" y="3930862"/>
                  <a:ext cx="837702" cy="357534"/>
                </a:xfrm>
                <a:prstGeom prst="rect">
                  <a:avLst/>
                </a:prstGeom>
                <a:blipFill>
                  <a:blip r:embed="rId6"/>
                  <a:stretch>
                    <a:fillRect b="-1695"/>
                  </a:stretch>
                </a:blipFill>
              </p:spPr>
              <p:txBody>
                <a:bodyPr/>
                <a:lstStyle/>
                <a:p>
                  <a:r>
                    <a:rPr lang="ko-KR" altLang="en-US">
                      <a:noFill/>
                    </a:rPr>
                    <a:t> </a:t>
                  </a:r>
                </a:p>
              </p:txBody>
            </p:sp>
          </mc:Fallback>
        </mc:AlternateContent>
      </p:grpSp>
      <p:grpSp>
        <p:nvGrpSpPr>
          <p:cNvPr id="35" name="그룹 34"/>
          <p:cNvGrpSpPr/>
          <p:nvPr/>
        </p:nvGrpSpPr>
        <p:grpSpPr>
          <a:xfrm>
            <a:off x="9384657" y="2022290"/>
            <a:ext cx="312325" cy="1071465"/>
            <a:chOff x="8934373" y="4411191"/>
            <a:chExt cx="312325" cy="1071465"/>
          </a:xfrm>
        </p:grpSpPr>
        <p:cxnSp>
          <p:nvCxnSpPr>
            <p:cNvPr id="36" name="직선 화살표 연결선 35"/>
            <p:cNvCxnSpPr/>
            <p:nvPr/>
          </p:nvCxnSpPr>
          <p:spPr bwMode="auto">
            <a:xfrm flipV="1">
              <a:off x="9090719" y="4411191"/>
              <a:ext cx="0" cy="764723"/>
            </a:xfrm>
            <a:prstGeom prst="straightConnector1">
              <a:avLst/>
            </a:prstGeom>
            <a:noFill/>
            <a:ln w="19050" cap="flat" cmpd="sng" algn="ctr">
              <a:solidFill>
                <a:srgbClr val="FF0000"/>
              </a:solidFill>
              <a:prstDash val="solid"/>
              <a:round/>
              <a:headEnd type="none" w="med" len="med"/>
              <a:tailEnd type="arrow" w="med" len="med"/>
            </a:ln>
            <a:effectLst/>
          </p:spPr>
        </p:cxnSp>
        <p:sp>
          <p:nvSpPr>
            <p:cNvPr id="37" name="TextBox 36"/>
            <p:cNvSpPr txBox="1"/>
            <p:nvPr/>
          </p:nvSpPr>
          <p:spPr>
            <a:xfrm>
              <a:off x="8934373" y="5144102"/>
              <a:ext cx="312325" cy="338554"/>
            </a:xfrm>
            <a:prstGeom prst="rect">
              <a:avLst/>
            </a:prstGeom>
            <a:noFill/>
            <a:ln>
              <a:noFill/>
            </a:ln>
          </p:spPr>
          <p:txBody>
            <a:bodyPr wrap="square" rtlCol="0">
              <a:spAutoFit/>
            </a:bodyPr>
            <a:lstStyle/>
            <a:p>
              <a:pPr algn="ctr"/>
              <a:r>
                <a:rPr lang="ko-KR" altLang="en-US" sz="1600" dirty="0" smtClean="0">
                  <a:solidFill>
                    <a:prstClr val="black"/>
                  </a:solidFill>
                  <a:ea typeface="맑은 고딕" panose="020B0503020000020004" pitchFamily="50" charset="-127"/>
                  <a:cs typeface="Times New Roman" panose="02020603050405020304" pitchFamily="18" charset="0"/>
                </a:rPr>
                <a:t>②</a:t>
              </a:r>
              <a:endParaRPr lang="ko-KR" altLang="en-US" sz="2000" dirty="0">
                <a:solidFill>
                  <a:prstClr val="black"/>
                </a:solidFill>
                <a:ea typeface="맑은 고딕" panose="020B0503020000020004" pitchFamily="50" charset="-127"/>
                <a:cs typeface="Times New Roman" panose="02020603050405020304" pitchFamily="18" charset="0"/>
              </a:endParaRPr>
            </a:p>
          </p:txBody>
        </p:sp>
      </p:grpSp>
      <p:grpSp>
        <p:nvGrpSpPr>
          <p:cNvPr id="38" name="그룹 37"/>
          <p:cNvGrpSpPr/>
          <p:nvPr/>
        </p:nvGrpSpPr>
        <p:grpSpPr>
          <a:xfrm>
            <a:off x="7595753" y="1017151"/>
            <a:ext cx="1952613" cy="358123"/>
            <a:chOff x="2574500" y="4487992"/>
            <a:chExt cx="1952613" cy="358123"/>
          </a:xfrm>
        </p:grpSpPr>
        <mc:AlternateContent xmlns:mc="http://schemas.openxmlformats.org/markup-compatibility/2006" xmlns:a14="http://schemas.microsoft.com/office/drawing/2010/main">
          <mc:Choice Requires="a14">
            <p:sp>
              <p:nvSpPr>
                <p:cNvPr id="39" name="TextBox 38"/>
                <p:cNvSpPr txBox="1"/>
                <p:nvPr/>
              </p:nvSpPr>
              <p:spPr>
                <a:xfrm>
                  <a:off x="3432759" y="4487992"/>
                  <a:ext cx="389491"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ko-KR" sz="1600" i="1" smtClean="0">
                                <a:solidFill>
                                  <a:prstClr val="black"/>
                                </a:solidFill>
                                <a:latin typeface="Cambria Math" panose="02040503050406030204" pitchFamily="18" charset="0"/>
                                <a:cs typeface="Times New Roman" panose="02020603050405020304" pitchFamily="18" charset="0"/>
                              </a:rPr>
                            </m:ctrlPr>
                          </m:sSubPr>
                          <m:e>
                            <m:r>
                              <a:rPr lang="en-US" altLang="ko-KR" sz="1600" i="1" smtClean="0">
                                <a:solidFill>
                                  <a:prstClr val="black"/>
                                </a:solidFill>
                                <a:latin typeface="Cambria Math" panose="02040503050406030204" pitchFamily="18" charset="0"/>
                                <a:cs typeface="Times New Roman" panose="02020603050405020304" pitchFamily="18" charset="0"/>
                              </a:rPr>
                              <m:t>𝑑</m:t>
                            </m:r>
                          </m:e>
                          <m:sub>
                            <m:r>
                              <a:rPr lang="en-US" altLang="ko-KR" sz="1600" i="1" smtClean="0">
                                <a:solidFill>
                                  <a:prstClr val="black"/>
                                </a:solidFill>
                                <a:latin typeface="Cambria Math" panose="02040503050406030204" pitchFamily="18" charset="0"/>
                                <a:cs typeface="Times New Roman" panose="02020603050405020304" pitchFamily="18" charset="0"/>
                              </a:rPr>
                              <m:t>𝑎</m:t>
                            </m:r>
                          </m:sub>
                        </m:sSub>
                      </m:oMath>
                    </m:oMathPara>
                  </a14:m>
                  <a:endParaRPr lang="ko-KR" altLang="en-US" sz="1600" dirty="0">
                    <a:solidFill>
                      <a:prstClr val="black"/>
                    </a:solidFill>
                    <a:ea typeface="맑은 고딕" panose="020B0503020000020004" pitchFamily="50" charset="-127"/>
                    <a:cs typeface="Times New Roman" panose="02020603050405020304"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432759" y="4487992"/>
                  <a:ext cx="389491" cy="338554"/>
                </a:xfrm>
                <a:prstGeom prst="rect">
                  <a:avLst/>
                </a:prstGeom>
                <a:blipFill>
                  <a:blip r:embed="rId7"/>
                  <a:stretch>
                    <a:fillRect l="-1563"/>
                  </a:stretch>
                </a:blipFill>
              </p:spPr>
              <p:txBody>
                <a:bodyPr/>
                <a:lstStyle/>
                <a:p>
                  <a:r>
                    <a:rPr lang="ko-KR" altLang="en-US">
                      <a:noFill/>
                    </a:rPr>
                    <a:t> </a:t>
                  </a:r>
                </a:p>
              </p:txBody>
            </p:sp>
          </mc:Fallback>
        </mc:AlternateContent>
        <p:cxnSp>
          <p:nvCxnSpPr>
            <p:cNvPr id="40" name="직선 화살표 연결선 39"/>
            <p:cNvCxnSpPr/>
            <p:nvPr/>
          </p:nvCxnSpPr>
          <p:spPr>
            <a:xfrm>
              <a:off x="2574500" y="4846115"/>
              <a:ext cx="1952613" cy="0"/>
            </a:xfrm>
            <a:prstGeom prst="straightConnector1">
              <a:avLst/>
            </a:prstGeom>
            <a:noFill/>
            <a:ln w="12700" cap="flat" cmpd="sng" algn="ctr">
              <a:solidFill>
                <a:sysClr val="window" lastClr="FFFFFF">
                  <a:lumMod val="65000"/>
                </a:sysClr>
              </a:solidFill>
              <a:prstDash val="solid"/>
              <a:miter lim="800000"/>
              <a:headEnd type="arrow" w="sm" len="sm"/>
              <a:tailEnd type="arrow" w="sm" len="sm"/>
            </a:ln>
            <a:effectLst/>
          </p:spPr>
        </p:cxnSp>
      </p:grpSp>
    </p:spTree>
    <p:extLst>
      <p:ext uri="{BB962C8B-B14F-4D97-AF65-F5344CB8AC3E}">
        <p14:creationId xmlns:p14="http://schemas.microsoft.com/office/powerpoint/2010/main" val="133379832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dirty="0">
                <a:solidFill>
                  <a:prstClr val="black"/>
                </a:solidFill>
              </a:rPr>
              <a:t>Spoofing by Relaying Attack – Experimental Setup</a:t>
            </a:r>
            <a:endParaRPr lang="ko-KR" altLang="en-US" dirty="0"/>
          </a:p>
        </p:txBody>
      </p:sp>
      <p:sp>
        <p:nvSpPr>
          <p:cNvPr id="3" name="내용 개체 틀 2"/>
          <p:cNvSpPr>
            <a:spLocks noGrp="1"/>
          </p:cNvSpPr>
          <p:nvPr>
            <p:ph idx="1"/>
          </p:nvPr>
        </p:nvSpPr>
        <p:spPr>
          <a:xfrm>
            <a:off x="838200" y="1222779"/>
            <a:ext cx="10515600" cy="4752000"/>
          </a:xfrm>
          <a:ln>
            <a:noFill/>
          </a:ln>
        </p:spPr>
        <p:style>
          <a:lnRef idx="2">
            <a:schemeClr val="dk1"/>
          </a:lnRef>
          <a:fillRef idx="1">
            <a:schemeClr val="lt1"/>
          </a:fillRef>
          <a:effectRef idx="0">
            <a:schemeClr val="dk1"/>
          </a:effectRef>
          <a:fontRef idx="minor">
            <a:schemeClr val="dk1"/>
          </a:fontRef>
        </p:style>
        <p:txBody>
          <a:bodyPr>
            <a:normAutofit/>
          </a:bodyPr>
          <a:lstStyle/>
          <a:p>
            <a:pPr lvl="0"/>
            <a:r>
              <a:rPr lang="en-US" altLang="ko-KR" sz="2400" dirty="0">
                <a:solidFill>
                  <a:schemeClr val="tx1"/>
                </a:solidFill>
              </a:rPr>
              <a:t>Lidar </a:t>
            </a:r>
            <a:r>
              <a:rPr lang="en-US" altLang="ko-KR" sz="2400" dirty="0">
                <a:solidFill>
                  <a:schemeClr val="tx1"/>
                </a:solidFill>
                <a:sym typeface="Wingdings" panose="05000000000000000000" pitchFamily="2" charset="2"/>
              </a:rPr>
              <a:t> PD  Receiver Circuit  Function Generator  PLD driver  PLD</a:t>
            </a:r>
            <a:endParaRPr lang="en-US" altLang="ko-KR" sz="2400" dirty="0">
              <a:solidFill>
                <a:schemeClr val="tx1"/>
              </a:solidFill>
            </a:endParaRPr>
          </a:p>
          <a:p>
            <a:pPr marL="0" indent="0">
              <a:buNone/>
            </a:pPr>
            <a:endParaRPr lang="en-US" altLang="ko-KR" dirty="0" smtClean="0"/>
          </a:p>
          <a:p>
            <a:pPr marL="0" indent="0">
              <a:buNone/>
            </a:pPr>
            <a:endParaRPr lang="en-US" altLang="ko-KR" dirty="0"/>
          </a:p>
          <a:p>
            <a:pPr marL="0" indent="0">
              <a:buNone/>
            </a:pPr>
            <a:endParaRPr lang="en-US" altLang="ko-KR" dirty="0" smtClean="0"/>
          </a:p>
          <a:p>
            <a:pPr marL="0" indent="0">
              <a:buNone/>
            </a:pPr>
            <a:endParaRPr lang="en-US" altLang="ko-KR" dirty="0"/>
          </a:p>
          <a:p>
            <a:pPr marL="0" indent="0">
              <a:buNone/>
            </a:pPr>
            <a:endParaRPr lang="en-US" altLang="ko-KR" dirty="0" smtClean="0"/>
          </a:p>
          <a:p>
            <a:pPr marL="0" indent="0">
              <a:buNone/>
            </a:pPr>
            <a:endParaRPr lang="en-US" altLang="ko-KR" dirty="0"/>
          </a:p>
        </p:txBody>
      </p:sp>
      <p:grpSp>
        <p:nvGrpSpPr>
          <p:cNvPr id="80" name="그룹 79"/>
          <p:cNvGrpSpPr/>
          <p:nvPr/>
        </p:nvGrpSpPr>
        <p:grpSpPr>
          <a:xfrm>
            <a:off x="6549127" y="2897614"/>
            <a:ext cx="2110508" cy="4562"/>
            <a:chOff x="6507018" y="923690"/>
            <a:chExt cx="2110508" cy="4562"/>
          </a:xfrm>
        </p:grpSpPr>
        <p:cxnSp>
          <p:nvCxnSpPr>
            <p:cNvPr id="81" name="직선 화살표 연결선 80"/>
            <p:cNvCxnSpPr/>
            <p:nvPr/>
          </p:nvCxnSpPr>
          <p:spPr>
            <a:xfrm flipH="1">
              <a:off x="6507018" y="923690"/>
              <a:ext cx="609600" cy="2"/>
            </a:xfrm>
            <a:prstGeom prst="straightConnector1">
              <a:avLst/>
            </a:prstGeom>
            <a:ln w="28575">
              <a:solidFill>
                <a:srgbClr val="EFBD07"/>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82" name="직선 화살표 연결선 81"/>
            <p:cNvCxnSpPr/>
            <p:nvPr/>
          </p:nvCxnSpPr>
          <p:spPr>
            <a:xfrm flipH="1">
              <a:off x="7167418" y="928252"/>
              <a:ext cx="1450108" cy="0"/>
            </a:xfrm>
            <a:prstGeom prst="straightConnector1">
              <a:avLst/>
            </a:prstGeom>
            <a:ln w="28575">
              <a:solidFill>
                <a:srgbClr val="EFBD07"/>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3" name="그룹 82"/>
          <p:cNvGrpSpPr/>
          <p:nvPr/>
        </p:nvGrpSpPr>
        <p:grpSpPr>
          <a:xfrm>
            <a:off x="3942122" y="2152933"/>
            <a:ext cx="1014883" cy="609600"/>
            <a:chOff x="5277199" y="127793"/>
            <a:chExt cx="1014883" cy="609600"/>
          </a:xfrm>
        </p:grpSpPr>
        <p:cxnSp>
          <p:nvCxnSpPr>
            <p:cNvPr id="84" name="직선 연결선 83"/>
            <p:cNvCxnSpPr/>
            <p:nvPr/>
          </p:nvCxnSpPr>
          <p:spPr>
            <a:xfrm>
              <a:off x="5277199" y="618978"/>
              <a:ext cx="101488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5" name="직선 연결선 84"/>
            <p:cNvCxnSpPr/>
            <p:nvPr/>
          </p:nvCxnSpPr>
          <p:spPr>
            <a:xfrm flipV="1">
              <a:off x="5515769" y="127793"/>
              <a:ext cx="0" cy="60960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6" name="직선 연결선 85"/>
            <p:cNvCxnSpPr/>
            <p:nvPr/>
          </p:nvCxnSpPr>
          <p:spPr>
            <a:xfrm flipV="1">
              <a:off x="5695373" y="365918"/>
              <a:ext cx="0" cy="2530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7" name="직선 연결선 86"/>
            <p:cNvCxnSpPr/>
            <p:nvPr/>
          </p:nvCxnSpPr>
          <p:spPr>
            <a:xfrm flipV="1">
              <a:off x="5892489" y="365918"/>
              <a:ext cx="0" cy="2530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직선 연결선 87"/>
            <p:cNvCxnSpPr/>
            <p:nvPr/>
          </p:nvCxnSpPr>
          <p:spPr>
            <a:xfrm flipV="1">
              <a:off x="6093444" y="365918"/>
              <a:ext cx="0" cy="2530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자유형 88"/>
            <p:cNvSpPr/>
            <p:nvPr/>
          </p:nvSpPr>
          <p:spPr>
            <a:xfrm>
              <a:off x="5695950" y="365125"/>
              <a:ext cx="73025" cy="250825"/>
            </a:xfrm>
            <a:custGeom>
              <a:avLst/>
              <a:gdLst>
                <a:gd name="connsiteX0" fmla="*/ 0 w 73025"/>
                <a:gd name="connsiteY0" fmla="*/ 0 h 250825"/>
                <a:gd name="connsiteX1" fmla="*/ 28575 w 73025"/>
                <a:gd name="connsiteY1" fmla="*/ 146050 h 250825"/>
                <a:gd name="connsiteX2" fmla="*/ 73025 w 73025"/>
                <a:gd name="connsiteY2" fmla="*/ 250825 h 250825"/>
              </a:gdLst>
              <a:ahLst/>
              <a:cxnLst>
                <a:cxn ang="0">
                  <a:pos x="connsiteX0" y="connsiteY0"/>
                </a:cxn>
                <a:cxn ang="0">
                  <a:pos x="connsiteX1" y="connsiteY1"/>
                </a:cxn>
                <a:cxn ang="0">
                  <a:pos x="connsiteX2" y="connsiteY2"/>
                </a:cxn>
              </a:cxnLst>
              <a:rect l="l" t="t" r="r" b="b"/>
              <a:pathLst>
                <a:path w="73025" h="250825">
                  <a:moveTo>
                    <a:pt x="0" y="0"/>
                  </a:moveTo>
                  <a:cubicBezTo>
                    <a:pt x="8202" y="52123"/>
                    <a:pt x="16404" y="104246"/>
                    <a:pt x="28575" y="146050"/>
                  </a:cubicBezTo>
                  <a:cubicBezTo>
                    <a:pt x="40746" y="187854"/>
                    <a:pt x="49742" y="220663"/>
                    <a:pt x="73025" y="250825"/>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0" name="자유형 89"/>
            <p:cNvSpPr/>
            <p:nvPr/>
          </p:nvSpPr>
          <p:spPr>
            <a:xfrm>
              <a:off x="5893065" y="365124"/>
              <a:ext cx="73025" cy="250825"/>
            </a:xfrm>
            <a:custGeom>
              <a:avLst/>
              <a:gdLst>
                <a:gd name="connsiteX0" fmla="*/ 0 w 73025"/>
                <a:gd name="connsiteY0" fmla="*/ 0 h 250825"/>
                <a:gd name="connsiteX1" fmla="*/ 28575 w 73025"/>
                <a:gd name="connsiteY1" fmla="*/ 146050 h 250825"/>
                <a:gd name="connsiteX2" fmla="*/ 73025 w 73025"/>
                <a:gd name="connsiteY2" fmla="*/ 250825 h 250825"/>
              </a:gdLst>
              <a:ahLst/>
              <a:cxnLst>
                <a:cxn ang="0">
                  <a:pos x="connsiteX0" y="connsiteY0"/>
                </a:cxn>
                <a:cxn ang="0">
                  <a:pos x="connsiteX1" y="connsiteY1"/>
                </a:cxn>
                <a:cxn ang="0">
                  <a:pos x="connsiteX2" y="connsiteY2"/>
                </a:cxn>
              </a:cxnLst>
              <a:rect l="l" t="t" r="r" b="b"/>
              <a:pathLst>
                <a:path w="73025" h="250825">
                  <a:moveTo>
                    <a:pt x="0" y="0"/>
                  </a:moveTo>
                  <a:cubicBezTo>
                    <a:pt x="8202" y="52123"/>
                    <a:pt x="16404" y="104246"/>
                    <a:pt x="28575" y="146050"/>
                  </a:cubicBezTo>
                  <a:cubicBezTo>
                    <a:pt x="40746" y="187854"/>
                    <a:pt x="49742" y="220663"/>
                    <a:pt x="73025" y="250825"/>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1" name="자유형 90"/>
            <p:cNvSpPr/>
            <p:nvPr/>
          </p:nvSpPr>
          <p:spPr>
            <a:xfrm>
              <a:off x="6090756" y="365124"/>
              <a:ext cx="73025" cy="250825"/>
            </a:xfrm>
            <a:custGeom>
              <a:avLst/>
              <a:gdLst>
                <a:gd name="connsiteX0" fmla="*/ 0 w 73025"/>
                <a:gd name="connsiteY0" fmla="*/ 0 h 250825"/>
                <a:gd name="connsiteX1" fmla="*/ 28575 w 73025"/>
                <a:gd name="connsiteY1" fmla="*/ 146050 h 250825"/>
                <a:gd name="connsiteX2" fmla="*/ 73025 w 73025"/>
                <a:gd name="connsiteY2" fmla="*/ 250825 h 250825"/>
              </a:gdLst>
              <a:ahLst/>
              <a:cxnLst>
                <a:cxn ang="0">
                  <a:pos x="connsiteX0" y="connsiteY0"/>
                </a:cxn>
                <a:cxn ang="0">
                  <a:pos x="connsiteX1" y="connsiteY1"/>
                </a:cxn>
                <a:cxn ang="0">
                  <a:pos x="connsiteX2" y="connsiteY2"/>
                </a:cxn>
              </a:cxnLst>
              <a:rect l="l" t="t" r="r" b="b"/>
              <a:pathLst>
                <a:path w="73025" h="250825">
                  <a:moveTo>
                    <a:pt x="0" y="0"/>
                  </a:moveTo>
                  <a:cubicBezTo>
                    <a:pt x="8202" y="52123"/>
                    <a:pt x="16404" y="104246"/>
                    <a:pt x="28575" y="146050"/>
                  </a:cubicBezTo>
                  <a:cubicBezTo>
                    <a:pt x="40746" y="187854"/>
                    <a:pt x="49742" y="220663"/>
                    <a:pt x="73025" y="250825"/>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92" name="그룹 91"/>
          <p:cNvGrpSpPr/>
          <p:nvPr/>
        </p:nvGrpSpPr>
        <p:grpSpPr>
          <a:xfrm>
            <a:off x="1471587" y="2302931"/>
            <a:ext cx="1014883" cy="609600"/>
            <a:chOff x="3222265" y="135584"/>
            <a:chExt cx="1014883" cy="609600"/>
          </a:xfrm>
        </p:grpSpPr>
        <p:cxnSp>
          <p:nvCxnSpPr>
            <p:cNvPr id="93" name="직선 연결선 92"/>
            <p:cNvCxnSpPr/>
            <p:nvPr/>
          </p:nvCxnSpPr>
          <p:spPr>
            <a:xfrm>
              <a:off x="3222265" y="626769"/>
              <a:ext cx="101488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94" name="직선 연결선 93"/>
            <p:cNvCxnSpPr/>
            <p:nvPr/>
          </p:nvCxnSpPr>
          <p:spPr>
            <a:xfrm flipV="1">
              <a:off x="3460835" y="135584"/>
              <a:ext cx="0" cy="60960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95" name="직선 연결선 94"/>
            <p:cNvCxnSpPr/>
            <p:nvPr/>
          </p:nvCxnSpPr>
          <p:spPr>
            <a:xfrm flipV="1">
              <a:off x="3640439"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6" name="직선 연결선 95"/>
            <p:cNvCxnSpPr/>
            <p:nvPr/>
          </p:nvCxnSpPr>
          <p:spPr>
            <a:xfrm flipV="1">
              <a:off x="3837555"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7" name="직선 연결선 96"/>
            <p:cNvCxnSpPr/>
            <p:nvPr/>
          </p:nvCxnSpPr>
          <p:spPr>
            <a:xfrm flipV="1">
              <a:off x="4038510"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 name="직선 연결선 97"/>
            <p:cNvCxnSpPr/>
            <p:nvPr/>
          </p:nvCxnSpPr>
          <p:spPr>
            <a:xfrm flipH="1">
              <a:off x="3640440" y="454819"/>
              <a:ext cx="481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 name="직선 연결선 98"/>
            <p:cNvCxnSpPr/>
            <p:nvPr/>
          </p:nvCxnSpPr>
          <p:spPr>
            <a:xfrm flipV="1">
              <a:off x="3688556"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직선 연결선 99"/>
            <p:cNvCxnSpPr/>
            <p:nvPr/>
          </p:nvCxnSpPr>
          <p:spPr>
            <a:xfrm flipH="1">
              <a:off x="3838084" y="454819"/>
              <a:ext cx="481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직선 연결선 100"/>
            <p:cNvCxnSpPr/>
            <p:nvPr/>
          </p:nvCxnSpPr>
          <p:spPr>
            <a:xfrm flipV="1">
              <a:off x="3886200"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2" name="직선 연결선 101"/>
            <p:cNvCxnSpPr/>
            <p:nvPr/>
          </p:nvCxnSpPr>
          <p:spPr>
            <a:xfrm flipH="1">
              <a:off x="4038109" y="454819"/>
              <a:ext cx="481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 name="직선 연결선 102"/>
            <p:cNvCxnSpPr/>
            <p:nvPr/>
          </p:nvCxnSpPr>
          <p:spPr>
            <a:xfrm flipV="1">
              <a:off x="4086225"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4" name="그룹 103"/>
          <p:cNvGrpSpPr/>
          <p:nvPr/>
        </p:nvGrpSpPr>
        <p:grpSpPr>
          <a:xfrm>
            <a:off x="1446059" y="3711384"/>
            <a:ext cx="1014883" cy="609600"/>
            <a:chOff x="3187662" y="1916759"/>
            <a:chExt cx="1014883" cy="609600"/>
          </a:xfrm>
        </p:grpSpPr>
        <p:cxnSp>
          <p:nvCxnSpPr>
            <p:cNvPr id="105" name="직선 연결선 104"/>
            <p:cNvCxnSpPr/>
            <p:nvPr/>
          </p:nvCxnSpPr>
          <p:spPr>
            <a:xfrm>
              <a:off x="3187662" y="2407944"/>
              <a:ext cx="101488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06" name="직선 연결선 105"/>
            <p:cNvCxnSpPr/>
            <p:nvPr/>
          </p:nvCxnSpPr>
          <p:spPr>
            <a:xfrm flipV="1">
              <a:off x="3426232" y="1916759"/>
              <a:ext cx="0" cy="60960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07" name="직선 연결선 106"/>
            <p:cNvCxnSpPr/>
            <p:nvPr/>
          </p:nvCxnSpPr>
          <p:spPr>
            <a:xfrm flipV="1">
              <a:off x="3672515"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직선 연결선 107"/>
            <p:cNvCxnSpPr/>
            <p:nvPr/>
          </p:nvCxnSpPr>
          <p:spPr>
            <a:xfrm flipV="1">
              <a:off x="3869631"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직선 연결선 108"/>
            <p:cNvCxnSpPr/>
            <p:nvPr/>
          </p:nvCxnSpPr>
          <p:spPr>
            <a:xfrm flipV="1">
              <a:off x="4070586"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직선 연결선 109"/>
            <p:cNvCxnSpPr/>
            <p:nvPr/>
          </p:nvCxnSpPr>
          <p:spPr>
            <a:xfrm flipH="1">
              <a:off x="3672516" y="2235994"/>
              <a:ext cx="481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직선 연결선 110"/>
            <p:cNvCxnSpPr/>
            <p:nvPr/>
          </p:nvCxnSpPr>
          <p:spPr>
            <a:xfrm flipV="1">
              <a:off x="3720632"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직선 연결선 111"/>
            <p:cNvCxnSpPr/>
            <p:nvPr/>
          </p:nvCxnSpPr>
          <p:spPr>
            <a:xfrm flipH="1">
              <a:off x="3870160" y="2235994"/>
              <a:ext cx="481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직선 연결선 112"/>
            <p:cNvCxnSpPr/>
            <p:nvPr/>
          </p:nvCxnSpPr>
          <p:spPr>
            <a:xfrm flipV="1">
              <a:off x="3918276"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직선 연결선 113"/>
            <p:cNvCxnSpPr/>
            <p:nvPr/>
          </p:nvCxnSpPr>
          <p:spPr>
            <a:xfrm flipH="1">
              <a:off x="4070185" y="2235994"/>
              <a:ext cx="481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직선 연결선 114"/>
            <p:cNvCxnSpPr/>
            <p:nvPr/>
          </p:nvCxnSpPr>
          <p:spPr>
            <a:xfrm flipV="1">
              <a:off x="4118301"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6" name="그룹 115"/>
          <p:cNvGrpSpPr/>
          <p:nvPr/>
        </p:nvGrpSpPr>
        <p:grpSpPr>
          <a:xfrm>
            <a:off x="4287447" y="3927055"/>
            <a:ext cx="1014883" cy="609600"/>
            <a:chOff x="5261533" y="1916759"/>
            <a:chExt cx="1014883" cy="609600"/>
          </a:xfrm>
        </p:grpSpPr>
        <p:cxnSp>
          <p:nvCxnSpPr>
            <p:cNvPr id="117" name="직선 연결선 116"/>
            <p:cNvCxnSpPr/>
            <p:nvPr/>
          </p:nvCxnSpPr>
          <p:spPr>
            <a:xfrm>
              <a:off x="5261533" y="2407944"/>
              <a:ext cx="101488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18" name="직선 연결선 117"/>
            <p:cNvCxnSpPr/>
            <p:nvPr/>
          </p:nvCxnSpPr>
          <p:spPr>
            <a:xfrm flipV="1">
              <a:off x="5500103" y="1916759"/>
              <a:ext cx="0" cy="60960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19" name="직선 연결선 118"/>
            <p:cNvCxnSpPr/>
            <p:nvPr/>
          </p:nvCxnSpPr>
          <p:spPr>
            <a:xfrm flipV="1">
              <a:off x="5746386"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직선 연결선 119"/>
            <p:cNvCxnSpPr/>
            <p:nvPr/>
          </p:nvCxnSpPr>
          <p:spPr>
            <a:xfrm flipV="1">
              <a:off x="5943502"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1" name="직선 연결선 120"/>
            <p:cNvCxnSpPr/>
            <p:nvPr/>
          </p:nvCxnSpPr>
          <p:spPr>
            <a:xfrm flipV="1">
              <a:off x="6144457"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2" name="직선 화살표 연결선 121"/>
          <p:cNvCxnSpPr>
            <a:stCxn id="128" idx="3"/>
          </p:cNvCxnSpPr>
          <p:nvPr/>
        </p:nvCxnSpPr>
        <p:spPr>
          <a:xfrm flipV="1">
            <a:off x="6858051" y="3843927"/>
            <a:ext cx="1560967" cy="1"/>
          </a:xfrm>
          <a:prstGeom prst="straightConnector1">
            <a:avLst/>
          </a:prstGeom>
          <a:ln w="28575">
            <a:solidFill>
              <a:srgbClr val="FF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grpSp>
        <p:nvGrpSpPr>
          <p:cNvPr id="123" name="그룹 122"/>
          <p:cNvGrpSpPr/>
          <p:nvPr/>
        </p:nvGrpSpPr>
        <p:grpSpPr>
          <a:xfrm>
            <a:off x="1351768" y="2638940"/>
            <a:ext cx="5506283" cy="1468225"/>
            <a:chOff x="3400086" y="3074452"/>
            <a:chExt cx="5506283" cy="1468225"/>
          </a:xfrm>
        </p:grpSpPr>
        <p:sp>
          <p:nvSpPr>
            <p:cNvPr id="124" name="모서리가 둥근 직사각형 123"/>
            <p:cNvSpPr/>
            <p:nvPr/>
          </p:nvSpPr>
          <p:spPr>
            <a:xfrm>
              <a:off x="7053086" y="3139162"/>
              <a:ext cx="1452906" cy="3879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Photodiode</a:t>
              </a:r>
              <a:endParaRPr lang="ko-KR" altLang="en-US" dirty="0"/>
            </a:p>
          </p:txBody>
        </p:sp>
        <p:sp>
          <p:nvSpPr>
            <p:cNvPr id="125" name="모서리가 둥근 직사각형 124"/>
            <p:cNvSpPr/>
            <p:nvPr/>
          </p:nvSpPr>
          <p:spPr>
            <a:xfrm>
              <a:off x="4752274" y="3074452"/>
              <a:ext cx="1214582" cy="5264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Receiver Circuit</a:t>
              </a:r>
              <a:endParaRPr lang="ko-KR" altLang="en-US" dirty="0"/>
            </a:p>
          </p:txBody>
        </p:sp>
        <p:sp>
          <p:nvSpPr>
            <p:cNvPr id="126" name="모서리가 둥근 직사각형 125"/>
            <p:cNvSpPr/>
            <p:nvPr/>
          </p:nvSpPr>
          <p:spPr>
            <a:xfrm>
              <a:off x="3400086" y="3559003"/>
              <a:ext cx="1214582" cy="5264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Function Generator</a:t>
              </a:r>
              <a:endParaRPr lang="ko-KR" altLang="en-US" dirty="0"/>
            </a:p>
          </p:txBody>
        </p:sp>
        <p:sp>
          <p:nvSpPr>
            <p:cNvPr id="127" name="모서리가 둥근 직사각형 126"/>
            <p:cNvSpPr/>
            <p:nvPr/>
          </p:nvSpPr>
          <p:spPr>
            <a:xfrm>
              <a:off x="4752274" y="4016204"/>
              <a:ext cx="1542932" cy="5264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Pulse Laser Diode  Driver</a:t>
              </a:r>
              <a:endParaRPr lang="ko-KR" altLang="en-US" dirty="0"/>
            </a:p>
          </p:txBody>
        </p:sp>
        <p:sp>
          <p:nvSpPr>
            <p:cNvPr id="128" name="모서리가 둥근 직사각형 127"/>
            <p:cNvSpPr/>
            <p:nvPr/>
          </p:nvSpPr>
          <p:spPr>
            <a:xfrm>
              <a:off x="6763614" y="4085476"/>
              <a:ext cx="2142755" cy="3879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Pulse Laser Diode</a:t>
              </a:r>
              <a:endParaRPr lang="ko-KR" altLang="en-US" dirty="0"/>
            </a:p>
          </p:txBody>
        </p:sp>
        <p:cxnSp>
          <p:nvCxnSpPr>
            <p:cNvPr id="129" name="직선 화살표 연결선 128"/>
            <p:cNvCxnSpPr>
              <a:stCxn id="124" idx="1"/>
              <a:endCxn id="125" idx="3"/>
            </p:cNvCxnSpPr>
            <p:nvPr/>
          </p:nvCxnSpPr>
          <p:spPr>
            <a:xfrm flipH="1">
              <a:off x="5966856" y="3333126"/>
              <a:ext cx="1086230" cy="4563"/>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0" name="직선 화살표 연결선 129"/>
            <p:cNvCxnSpPr>
              <a:stCxn id="127" idx="3"/>
              <a:endCxn id="128" idx="1"/>
            </p:cNvCxnSpPr>
            <p:nvPr/>
          </p:nvCxnSpPr>
          <p:spPr>
            <a:xfrm flipV="1">
              <a:off x="6295206" y="4279440"/>
              <a:ext cx="468408" cy="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1" name="꺾인 연결선 130"/>
            <p:cNvCxnSpPr>
              <a:stCxn id="125" idx="1"/>
              <a:endCxn id="126" idx="0"/>
            </p:cNvCxnSpPr>
            <p:nvPr/>
          </p:nvCxnSpPr>
          <p:spPr>
            <a:xfrm rot="10800000" flipV="1">
              <a:off x="4007378" y="3337689"/>
              <a:ext cx="744897" cy="221314"/>
            </a:xfrm>
            <a:prstGeom prst="bentConnector2">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32" name="꺾인 연결선 131"/>
            <p:cNvCxnSpPr>
              <a:stCxn id="126" idx="2"/>
            </p:cNvCxnSpPr>
            <p:nvPr/>
          </p:nvCxnSpPr>
          <p:spPr>
            <a:xfrm rot="16200000" flipH="1">
              <a:off x="4282844" y="3810008"/>
              <a:ext cx="193964" cy="744899"/>
            </a:xfrm>
            <a:prstGeom prst="bentConnector2">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133" name="그룹 132"/>
          <p:cNvGrpSpPr/>
          <p:nvPr/>
        </p:nvGrpSpPr>
        <p:grpSpPr>
          <a:xfrm>
            <a:off x="9170871" y="2568516"/>
            <a:ext cx="1842885" cy="1627251"/>
            <a:chOff x="1553507" y="3338014"/>
            <a:chExt cx="851472" cy="751842"/>
          </a:xfrm>
        </p:grpSpPr>
        <p:sp>
          <p:nvSpPr>
            <p:cNvPr id="134" name="원통 133"/>
            <p:cNvSpPr/>
            <p:nvPr/>
          </p:nvSpPr>
          <p:spPr>
            <a:xfrm>
              <a:off x="1553507" y="3708285"/>
              <a:ext cx="851471" cy="381571"/>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5" name="원통 134"/>
            <p:cNvSpPr/>
            <p:nvPr/>
          </p:nvSpPr>
          <p:spPr>
            <a:xfrm>
              <a:off x="1553508" y="3459229"/>
              <a:ext cx="851471" cy="461596"/>
            </a:xfrm>
            <a:prstGeom prst="can">
              <a:avLst>
                <a:gd name="adj" fmla="val 3635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6" name="원통 135"/>
            <p:cNvSpPr/>
            <p:nvPr/>
          </p:nvSpPr>
          <p:spPr>
            <a:xfrm>
              <a:off x="1553507" y="3338014"/>
              <a:ext cx="851471" cy="296879"/>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37" name="모서리가 둥근 직사각형 136"/>
          <p:cNvSpPr/>
          <p:nvPr/>
        </p:nvSpPr>
        <p:spPr>
          <a:xfrm>
            <a:off x="815622" y="1930398"/>
            <a:ext cx="6343106" cy="2782113"/>
          </a:xfrm>
          <a:prstGeom prst="roundRect">
            <a:avLst>
              <a:gd name="adj" fmla="val 9608"/>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8" name="모서리가 둥근 직사각형 137"/>
          <p:cNvSpPr/>
          <p:nvPr/>
        </p:nvSpPr>
        <p:spPr>
          <a:xfrm>
            <a:off x="1412039" y="1729296"/>
            <a:ext cx="1847016" cy="438729"/>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err="1" smtClean="0">
                <a:solidFill>
                  <a:schemeClr val="tx1"/>
                </a:solidFill>
              </a:rPr>
              <a:t>Spoofer</a:t>
            </a:r>
            <a:endParaRPr lang="ko-KR" altLang="en-US" dirty="0">
              <a:solidFill>
                <a:schemeClr val="tx1"/>
              </a:solidFill>
            </a:endParaRPr>
          </a:p>
        </p:txBody>
      </p:sp>
      <p:pic>
        <p:nvPicPr>
          <p:cNvPr id="139" name="Picture 2" descr="http://www.lesateliersbellavance.com/wp-content/uploads/2015/11/formulaire-location-ic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122449"/>
            <a:ext cx="535878" cy="53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5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right)">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left)">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wipe(left)">
                                      <p:cBhvr>
                                        <p:cTn id="17" dur="500"/>
                                        <p:tgtEl>
                                          <p:spTgt spid="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
                                        </p:tgtEl>
                                        <p:attrNameLst>
                                          <p:attrName>style.visibility</p:attrName>
                                        </p:attrNameLst>
                                      </p:cBhvr>
                                      <p:to>
                                        <p:strVal val="visible"/>
                                      </p:to>
                                    </p:set>
                                    <p:animEffect transition="in" filter="fade">
                                      <p:cBhvr>
                                        <p:cTn id="22" dur="500"/>
                                        <p:tgtEl>
                                          <p:spTgt spid="1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left)">
                                      <p:cBhvr>
                                        <p:cTn id="27" dur="500"/>
                                        <p:tgtEl>
                                          <p:spTgt spid="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wipe(left)">
                                      <p:cBhvr>
                                        <p:cTn id="32" dur="500"/>
                                        <p:tgtEl>
                                          <p:spTgt spid="116"/>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wipe(left)">
                                      <p:cBhvr>
                                        <p:cTn id="36"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dirty="0">
                <a:solidFill>
                  <a:prstClr val="black"/>
                </a:solidFill>
              </a:rPr>
              <a:t>Spoofing by Relaying Attack – Experimental Setup</a:t>
            </a:r>
            <a:endParaRPr lang="ko-KR" altLang="en-US" dirty="0"/>
          </a:p>
        </p:txBody>
      </p:sp>
      <p:sp>
        <p:nvSpPr>
          <p:cNvPr id="3" name="내용 개체 틀 2"/>
          <p:cNvSpPr>
            <a:spLocks noGrp="1"/>
          </p:cNvSpPr>
          <p:nvPr>
            <p:ph idx="1"/>
          </p:nvPr>
        </p:nvSpPr>
        <p:spPr>
          <a:xfrm>
            <a:off x="838200" y="1260879"/>
            <a:ext cx="10515600" cy="5152622"/>
          </a:xfrm>
          <a:ln>
            <a:noFill/>
          </a:ln>
        </p:spPr>
        <p:style>
          <a:lnRef idx="2">
            <a:schemeClr val="dk1"/>
          </a:lnRef>
          <a:fillRef idx="1">
            <a:schemeClr val="lt1"/>
          </a:fillRef>
          <a:effectRef idx="0">
            <a:schemeClr val="dk1"/>
          </a:effectRef>
          <a:fontRef idx="minor">
            <a:schemeClr val="dk1"/>
          </a:fontRef>
        </p:style>
        <p:txBody>
          <a:bodyPr>
            <a:normAutofit fontScale="92500" lnSpcReduction="10000"/>
          </a:bodyPr>
          <a:lstStyle/>
          <a:p>
            <a:pPr lvl="0"/>
            <a:r>
              <a:rPr lang="en-US" altLang="ko-KR" sz="2600" dirty="0">
                <a:solidFill>
                  <a:schemeClr val="bg1">
                    <a:lumMod val="75000"/>
                  </a:schemeClr>
                </a:solidFill>
              </a:rPr>
              <a:t>Lidar </a:t>
            </a:r>
            <a:r>
              <a:rPr lang="en-US" altLang="ko-KR" sz="2600" dirty="0">
                <a:solidFill>
                  <a:schemeClr val="bg1">
                    <a:lumMod val="75000"/>
                  </a:schemeClr>
                </a:solidFill>
                <a:sym typeface="Wingdings" panose="05000000000000000000" pitchFamily="2" charset="2"/>
              </a:rPr>
              <a:t> PD  Receiver Circuit  Function Generator  PLD driver  PLD</a:t>
            </a:r>
            <a:endParaRPr lang="en-US" altLang="ko-KR" sz="2600" dirty="0">
              <a:solidFill>
                <a:schemeClr val="bg1">
                  <a:lumMod val="75000"/>
                </a:schemeClr>
              </a:solidFill>
            </a:endParaRPr>
          </a:p>
          <a:p>
            <a:pPr marL="0" indent="0">
              <a:buNone/>
            </a:pPr>
            <a:endParaRPr lang="en-US" altLang="ko-KR" dirty="0" smtClean="0"/>
          </a:p>
          <a:p>
            <a:pPr marL="0" indent="0">
              <a:buNone/>
            </a:pPr>
            <a:endParaRPr lang="en-US" altLang="ko-KR" dirty="0"/>
          </a:p>
          <a:p>
            <a:pPr marL="0" indent="0">
              <a:buNone/>
            </a:pPr>
            <a:endParaRPr lang="en-US" altLang="ko-KR" dirty="0" smtClean="0"/>
          </a:p>
          <a:p>
            <a:pPr marL="0" indent="0">
              <a:buNone/>
            </a:pPr>
            <a:endParaRPr lang="en-US" altLang="ko-KR" dirty="0" smtClean="0"/>
          </a:p>
          <a:p>
            <a:endParaRPr lang="en-US" altLang="ko-KR" dirty="0" smtClean="0">
              <a:sym typeface="Wingdings" panose="05000000000000000000" pitchFamily="2" charset="2"/>
            </a:endParaRPr>
          </a:p>
          <a:p>
            <a:endParaRPr lang="en-US" altLang="ko-KR" dirty="0">
              <a:sym typeface="Wingdings" panose="05000000000000000000" pitchFamily="2" charset="2"/>
            </a:endParaRPr>
          </a:p>
          <a:p>
            <a:endParaRPr lang="en-US" altLang="ko-KR" dirty="0" smtClean="0">
              <a:sym typeface="Wingdings" panose="05000000000000000000" pitchFamily="2" charset="2"/>
            </a:endParaRPr>
          </a:p>
          <a:p>
            <a:r>
              <a:rPr lang="en-US" altLang="ko-KR" dirty="0" smtClean="0">
                <a:sym typeface="Wingdings" panose="05000000000000000000" pitchFamily="2" charset="2"/>
              </a:rPr>
              <a:t>Inducing </a:t>
            </a:r>
            <a:r>
              <a:rPr lang="en-US" altLang="ko-KR" dirty="0">
                <a:sym typeface="Wingdings" panose="05000000000000000000" pitchFamily="2" charset="2"/>
              </a:rPr>
              <a:t>closer fake dots</a:t>
            </a:r>
          </a:p>
          <a:p>
            <a:pPr marL="914400" lvl="1" indent="-457200" defTabSz="1168400">
              <a:buFont typeface="+mj-lt"/>
              <a:buAutoNum type="arabicPeriod"/>
            </a:pPr>
            <a:r>
              <a:rPr lang="en-US" altLang="ko-KR" dirty="0" smtClean="0">
                <a:sym typeface="Wingdings" panose="05000000000000000000" pitchFamily="2" charset="2"/>
              </a:rPr>
              <a:t>Induce farther dots</a:t>
            </a:r>
          </a:p>
          <a:p>
            <a:pPr marL="914400" lvl="1" indent="-457200" defTabSz="1168400">
              <a:buFont typeface="+mj-lt"/>
              <a:buAutoNum type="arabicPeriod"/>
            </a:pPr>
            <a:r>
              <a:rPr lang="en-US" altLang="ko-KR" dirty="0" smtClean="0">
                <a:sym typeface="Wingdings" panose="05000000000000000000" pitchFamily="2" charset="2"/>
              </a:rPr>
              <a:t>Reduce the delay in function generator</a:t>
            </a:r>
          </a:p>
          <a:p>
            <a:pPr marL="914400" lvl="1" indent="-457200" defTabSz="1168400">
              <a:buFont typeface="+mj-lt"/>
              <a:buAutoNum type="arabicPeriod"/>
            </a:pPr>
            <a:r>
              <a:rPr lang="en-US" altLang="ko-KR" dirty="0" smtClean="0">
                <a:sym typeface="Wingdings" panose="05000000000000000000" pitchFamily="2" charset="2"/>
              </a:rPr>
              <a:t>Observer closer dots</a:t>
            </a:r>
          </a:p>
        </p:txBody>
      </p:sp>
      <p:grpSp>
        <p:nvGrpSpPr>
          <p:cNvPr id="62" name="그룹 61"/>
          <p:cNvGrpSpPr/>
          <p:nvPr/>
        </p:nvGrpSpPr>
        <p:grpSpPr>
          <a:xfrm>
            <a:off x="6549127" y="2897614"/>
            <a:ext cx="2110508" cy="4562"/>
            <a:chOff x="6507018" y="923690"/>
            <a:chExt cx="2110508" cy="4562"/>
          </a:xfrm>
        </p:grpSpPr>
        <p:cxnSp>
          <p:nvCxnSpPr>
            <p:cNvPr id="63" name="직선 화살표 연결선 62"/>
            <p:cNvCxnSpPr/>
            <p:nvPr/>
          </p:nvCxnSpPr>
          <p:spPr>
            <a:xfrm flipH="1">
              <a:off x="6507018" y="923690"/>
              <a:ext cx="609600" cy="2"/>
            </a:xfrm>
            <a:prstGeom prst="straightConnector1">
              <a:avLst/>
            </a:prstGeom>
            <a:ln w="28575">
              <a:solidFill>
                <a:srgbClr val="EFBD07"/>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64" name="직선 화살표 연결선 63"/>
            <p:cNvCxnSpPr/>
            <p:nvPr/>
          </p:nvCxnSpPr>
          <p:spPr>
            <a:xfrm flipH="1">
              <a:off x="7167418" y="928252"/>
              <a:ext cx="1450108" cy="0"/>
            </a:xfrm>
            <a:prstGeom prst="straightConnector1">
              <a:avLst/>
            </a:prstGeom>
            <a:ln w="28575">
              <a:solidFill>
                <a:srgbClr val="EFBD07"/>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65" name="그룹 64"/>
          <p:cNvGrpSpPr/>
          <p:nvPr/>
        </p:nvGrpSpPr>
        <p:grpSpPr>
          <a:xfrm>
            <a:off x="3942122" y="2152933"/>
            <a:ext cx="1014883" cy="609600"/>
            <a:chOff x="5277199" y="127793"/>
            <a:chExt cx="1014883" cy="609600"/>
          </a:xfrm>
        </p:grpSpPr>
        <p:cxnSp>
          <p:nvCxnSpPr>
            <p:cNvPr id="66" name="직선 연결선 65"/>
            <p:cNvCxnSpPr/>
            <p:nvPr/>
          </p:nvCxnSpPr>
          <p:spPr>
            <a:xfrm>
              <a:off x="5277199" y="618978"/>
              <a:ext cx="101488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7" name="직선 연결선 66"/>
            <p:cNvCxnSpPr/>
            <p:nvPr/>
          </p:nvCxnSpPr>
          <p:spPr>
            <a:xfrm flipV="1">
              <a:off x="5515769" y="127793"/>
              <a:ext cx="0" cy="60960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68" name="직선 연결선 67"/>
            <p:cNvCxnSpPr/>
            <p:nvPr/>
          </p:nvCxnSpPr>
          <p:spPr>
            <a:xfrm flipV="1">
              <a:off x="5695373" y="365918"/>
              <a:ext cx="0" cy="2530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9" name="직선 연결선 68"/>
            <p:cNvCxnSpPr/>
            <p:nvPr/>
          </p:nvCxnSpPr>
          <p:spPr>
            <a:xfrm flipV="1">
              <a:off x="5892489" y="365918"/>
              <a:ext cx="0" cy="2530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0" name="직선 연결선 69"/>
            <p:cNvCxnSpPr/>
            <p:nvPr/>
          </p:nvCxnSpPr>
          <p:spPr>
            <a:xfrm flipV="1">
              <a:off x="6093444" y="365918"/>
              <a:ext cx="0" cy="25306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자유형 70"/>
            <p:cNvSpPr/>
            <p:nvPr/>
          </p:nvSpPr>
          <p:spPr>
            <a:xfrm>
              <a:off x="5695950" y="365125"/>
              <a:ext cx="73025" cy="250825"/>
            </a:xfrm>
            <a:custGeom>
              <a:avLst/>
              <a:gdLst>
                <a:gd name="connsiteX0" fmla="*/ 0 w 73025"/>
                <a:gd name="connsiteY0" fmla="*/ 0 h 250825"/>
                <a:gd name="connsiteX1" fmla="*/ 28575 w 73025"/>
                <a:gd name="connsiteY1" fmla="*/ 146050 h 250825"/>
                <a:gd name="connsiteX2" fmla="*/ 73025 w 73025"/>
                <a:gd name="connsiteY2" fmla="*/ 250825 h 250825"/>
              </a:gdLst>
              <a:ahLst/>
              <a:cxnLst>
                <a:cxn ang="0">
                  <a:pos x="connsiteX0" y="connsiteY0"/>
                </a:cxn>
                <a:cxn ang="0">
                  <a:pos x="connsiteX1" y="connsiteY1"/>
                </a:cxn>
                <a:cxn ang="0">
                  <a:pos x="connsiteX2" y="connsiteY2"/>
                </a:cxn>
              </a:cxnLst>
              <a:rect l="l" t="t" r="r" b="b"/>
              <a:pathLst>
                <a:path w="73025" h="250825">
                  <a:moveTo>
                    <a:pt x="0" y="0"/>
                  </a:moveTo>
                  <a:cubicBezTo>
                    <a:pt x="8202" y="52123"/>
                    <a:pt x="16404" y="104246"/>
                    <a:pt x="28575" y="146050"/>
                  </a:cubicBezTo>
                  <a:cubicBezTo>
                    <a:pt x="40746" y="187854"/>
                    <a:pt x="49742" y="220663"/>
                    <a:pt x="73025" y="250825"/>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자유형 71"/>
            <p:cNvSpPr/>
            <p:nvPr/>
          </p:nvSpPr>
          <p:spPr>
            <a:xfrm>
              <a:off x="5893065" y="365124"/>
              <a:ext cx="73025" cy="250825"/>
            </a:xfrm>
            <a:custGeom>
              <a:avLst/>
              <a:gdLst>
                <a:gd name="connsiteX0" fmla="*/ 0 w 73025"/>
                <a:gd name="connsiteY0" fmla="*/ 0 h 250825"/>
                <a:gd name="connsiteX1" fmla="*/ 28575 w 73025"/>
                <a:gd name="connsiteY1" fmla="*/ 146050 h 250825"/>
                <a:gd name="connsiteX2" fmla="*/ 73025 w 73025"/>
                <a:gd name="connsiteY2" fmla="*/ 250825 h 250825"/>
              </a:gdLst>
              <a:ahLst/>
              <a:cxnLst>
                <a:cxn ang="0">
                  <a:pos x="connsiteX0" y="connsiteY0"/>
                </a:cxn>
                <a:cxn ang="0">
                  <a:pos x="connsiteX1" y="connsiteY1"/>
                </a:cxn>
                <a:cxn ang="0">
                  <a:pos x="connsiteX2" y="connsiteY2"/>
                </a:cxn>
              </a:cxnLst>
              <a:rect l="l" t="t" r="r" b="b"/>
              <a:pathLst>
                <a:path w="73025" h="250825">
                  <a:moveTo>
                    <a:pt x="0" y="0"/>
                  </a:moveTo>
                  <a:cubicBezTo>
                    <a:pt x="8202" y="52123"/>
                    <a:pt x="16404" y="104246"/>
                    <a:pt x="28575" y="146050"/>
                  </a:cubicBezTo>
                  <a:cubicBezTo>
                    <a:pt x="40746" y="187854"/>
                    <a:pt x="49742" y="220663"/>
                    <a:pt x="73025" y="250825"/>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자유형 72"/>
            <p:cNvSpPr/>
            <p:nvPr/>
          </p:nvSpPr>
          <p:spPr>
            <a:xfrm>
              <a:off x="6090756" y="365124"/>
              <a:ext cx="73025" cy="250825"/>
            </a:xfrm>
            <a:custGeom>
              <a:avLst/>
              <a:gdLst>
                <a:gd name="connsiteX0" fmla="*/ 0 w 73025"/>
                <a:gd name="connsiteY0" fmla="*/ 0 h 250825"/>
                <a:gd name="connsiteX1" fmla="*/ 28575 w 73025"/>
                <a:gd name="connsiteY1" fmla="*/ 146050 h 250825"/>
                <a:gd name="connsiteX2" fmla="*/ 73025 w 73025"/>
                <a:gd name="connsiteY2" fmla="*/ 250825 h 250825"/>
              </a:gdLst>
              <a:ahLst/>
              <a:cxnLst>
                <a:cxn ang="0">
                  <a:pos x="connsiteX0" y="connsiteY0"/>
                </a:cxn>
                <a:cxn ang="0">
                  <a:pos x="connsiteX1" y="connsiteY1"/>
                </a:cxn>
                <a:cxn ang="0">
                  <a:pos x="connsiteX2" y="connsiteY2"/>
                </a:cxn>
              </a:cxnLst>
              <a:rect l="l" t="t" r="r" b="b"/>
              <a:pathLst>
                <a:path w="73025" h="250825">
                  <a:moveTo>
                    <a:pt x="0" y="0"/>
                  </a:moveTo>
                  <a:cubicBezTo>
                    <a:pt x="8202" y="52123"/>
                    <a:pt x="16404" y="104246"/>
                    <a:pt x="28575" y="146050"/>
                  </a:cubicBezTo>
                  <a:cubicBezTo>
                    <a:pt x="40746" y="187854"/>
                    <a:pt x="49742" y="220663"/>
                    <a:pt x="73025" y="250825"/>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4" name="그룹 73"/>
          <p:cNvGrpSpPr/>
          <p:nvPr/>
        </p:nvGrpSpPr>
        <p:grpSpPr>
          <a:xfrm>
            <a:off x="1471587" y="2302931"/>
            <a:ext cx="1014883" cy="609600"/>
            <a:chOff x="3222265" y="135584"/>
            <a:chExt cx="1014883" cy="609600"/>
          </a:xfrm>
        </p:grpSpPr>
        <p:cxnSp>
          <p:nvCxnSpPr>
            <p:cNvPr id="75" name="직선 연결선 74"/>
            <p:cNvCxnSpPr/>
            <p:nvPr/>
          </p:nvCxnSpPr>
          <p:spPr>
            <a:xfrm>
              <a:off x="3222265" y="626769"/>
              <a:ext cx="101488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6" name="직선 연결선 75"/>
            <p:cNvCxnSpPr/>
            <p:nvPr/>
          </p:nvCxnSpPr>
          <p:spPr>
            <a:xfrm flipV="1">
              <a:off x="3460835" y="135584"/>
              <a:ext cx="0" cy="60960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7" name="직선 연결선 76"/>
            <p:cNvCxnSpPr/>
            <p:nvPr/>
          </p:nvCxnSpPr>
          <p:spPr>
            <a:xfrm flipV="1">
              <a:off x="3640439"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직선 연결선 77"/>
            <p:cNvCxnSpPr/>
            <p:nvPr/>
          </p:nvCxnSpPr>
          <p:spPr>
            <a:xfrm flipV="1">
              <a:off x="3837555"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직선 연결선 78"/>
            <p:cNvCxnSpPr/>
            <p:nvPr/>
          </p:nvCxnSpPr>
          <p:spPr>
            <a:xfrm flipV="1">
              <a:off x="4038510"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직선 연결선 79"/>
            <p:cNvCxnSpPr/>
            <p:nvPr/>
          </p:nvCxnSpPr>
          <p:spPr>
            <a:xfrm flipH="1">
              <a:off x="3640440" y="454819"/>
              <a:ext cx="481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1" name="직선 연결선 80"/>
            <p:cNvCxnSpPr/>
            <p:nvPr/>
          </p:nvCxnSpPr>
          <p:spPr>
            <a:xfrm flipV="1">
              <a:off x="3688556"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직선 연결선 81"/>
            <p:cNvCxnSpPr/>
            <p:nvPr/>
          </p:nvCxnSpPr>
          <p:spPr>
            <a:xfrm flipH="1">
              <a:off x="3838084" y="454819"/>
              <a:ext cx="481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직선 연결선 82"/>
            <p:cNvCxnSpPr/>
            <p:nvPr/>
          </p:nvCxnSpPr>
          <p:spPr>
            <a:xfrm flipV="1">
              <a:off x="3886200"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직선 연결선 83"/>
            <p:cNvCxnSpPr/>
            <p:nvPr/>
          </p:nvCxnSpPr>
          <p:spPr>
            <a:xfrm flipH="1">
              <a:off x="4038109" y="454819"/>
              <a:ext cx="481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직선 연결선 84"/>
            <p:cNvCxnSpPr/>
            <p:nvPr/>
          </p:nvCxnSpPr>
          <p:spPr>
            <a:xfrm flipV="1">
              <a:off x="4086225" y="454819"/>
              <a:ext cx="0" cy="1719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6" name="그룹 85"/>
          <p:cNvGrpSpPr/>
          <p:nvPr/>
        </p:nvGrpSpPr>
        <p:grpSpPr>
          <a:xfrm>
            <a:off x="1446059" y="3711384"/>
            <a:ext cx="1014883" cy="609600"/>
            <a:chOff x="3187662" y="1916759"/>
            <a:chExt cx="1014883" cy="609600"/>
          </a:xfrm>
        </p:grpSpPr>
        <p:cxnSp>
          <p:nvCxnSpPr>
            <p:cNvPr id="87" name="직선 연결선 86"/>
            <p:cNvCxnSpPr/>
            <p:nvPr/>
          </p:nvCxnSpPr>
          <p:spPr>
            <a:xfrm>
              <a:off x="3187662" y="2407944"/>
              <a:ext cx="101488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8" name="직선 연결선 87"/>
            <p:cNvCxnSpPr/>
            <p:nvPr/>
          </p:nvCxnSpPr>
          <p:spPr>
            <a:xfrm flipV="1">
              <a:off x="3426232" y="1916759"/>
              <a:ext cx="0" cy="60960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9" name="직선 연결선 88"/>
            <p:cNvCxnSpPr/>
            <p:nvPr/>
          </p:nvCxnSpPr>
          <p:spPr>
            <a:xfrm flipV="1">
              <a:off x="3672515"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직선 연결선 89"/>
            <p:cNvCxnSpPr/>
            <p:nvPr/>
          </p:nvCxnSpPr>
          <p:spPr>
            <a:xfrm flipV="1">
              <a:off x="3869631"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직선 연결선 90"/>
            <p:cNvCxnSpPr/>
            <p:nvPr/>
          </p:nvCxnSpPr>
          <p:spPr>
            <a:xfrm flipV="1">
              <a:off x="4070586"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직선 연결선 91"/>
            <p:cNvCxnSpPr/>
            <p:nvPr/>
          </p:nvCxnSpPr>
          <p:spPr>
            <a:xfrm flipH="1">
              <a:off x="3672516" y="2235994"/>
              <a:ext cx="481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직선 연결선 92"/>
            <p:cNvCxnSpPr/>
            <p:nvPr/>
          </p:nvCxnSpPr>
          <p:spPr>
            <a:xfrm flipV="1">
              <a:off x="3720632"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직선 연결선 93"/>
            <p:cNvCxnSpPr/>
            <p:nvPr/>
          </p:nvCxnSpPr>
          <p:spPr>
            <a:xfrm flipH="1">
              <a:off x="3870160" y="2235994"/>
              <a:ext cx="481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직선 연결선 94"/>
            <p:cNvCxnSpPr/>
            <p:nvPr/>
          </p:nvCxnSpPr>
          <p:spPr>
            <a:xfrm flipV="1">
              <a:off x="3918276"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직선 연결선 95"/>
            <p:cNvCxnSpPr/>
            <p:nvPr/>
          </p:nvCxnSpPr>
          <p:spPr>
            <a:xfrm flipH="1">
              <a:off x="4070185" y="2235994"/>
              <a:ext cx="4811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직선 연결선 96"/>
            <p:cNvCxnSpPr/>
            <p:nvPr/>
          </p:nvCxnSpPr>
          <p:spPr>
            <a:xfrm flipV="1">
              <a:off x="4118301"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8" name="그룹 97"/>
          <p:cNvGrpSpPr/>
          <p:nvPr/>
        </p:nvGrpSpPr>
        <p:grpSpPr>
          <a:xfrm>
            <a:off x="4287447" y="3927055"/>
            <a:ext cx="1014883" cy="609600"/>
            <a:chOff x="5261533" y="1916759"/>
            <a:chExt cx="1014883" cy="609600"/>
          </a:xfrm>
        </p:grpSpPr>
        <p:cxnSp>
          <p:nvCxnSpPr>
            <p:cNvPr id="99" name="직선 연결선 98"/>
            <p:cNvCxnSpPr/>
            <p:nvPr/>
          </p:nvCxnSpPr>
          <p:spPr>
            <a:xfrm>
              <a:off x="5261533" y="2407944"/>
              <a:ext cx="1014883" cy="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00" name="직선 연결선 99"/>
            <p:cNvCxnSpPr/>
            <p:nvPr/>
          </p:nvCxnSpPr>
          <p:spPr>
            <a:xfrm flipV="1">
              <a:off x="5500103" y="1916759"/>
              <a:ext cx="0" cy="60960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01" name="직선 연결선 100"/>
            <p:cNvCxnSpPr/>
            <p:nvPr/>
          </p:nvCxnSpPr>
          <p:spPr>
            <a:xfrm flipV="1">
              <a:off x="5746386"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직선 연결선 101"/>
            <p:cNvCxnSpPr/>
            <p:nvPr/>
          </p:nvCxnSpPr>
          <p:spPr>
            <a:xfrm flipV="1">
              <a:off x="5943502"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직선 연결선 102"/>
            <p:cNvCxnSpPr/>
            <p:nvPr/>
          </p:nvCxnSpPr>
          <p:spPr>
            <a:xfrm flipV="1">
              <a:off x="6144457" y="2235994"/>
              <a:ext cx="0" cy="17195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4" name="직선 화살표 연결선 103"/>
          <p:cNvCxnSpPr>
            <a:stCxn id="110" idx="3"/>
          </p:cNvCxnSpPr>
          <p:nvPr/>
        </p:nvCxnSpPr>
        <p:spPr>
          <a:xfrm flipV="1">
            <a:off x="6858051" y="3843927"/>
            <a:ext cx="1560967" cy="1"/>
          </a:xfrm>
          <a:prstGeom prst="straightConnector1">
            <a:avLst/>
          </a:prstGeom>
          <a:ln w="28575">
            <a:solidFill>
              <a:srgbClr val="FF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grpSp>
        <p:nvGrpSpPr>
          <p:cNvPr id="105" name="그룹 104"/>
          <p:cNvGrpSpPr/>
          <p:nvPr/>
        </p:nvGrpSpPr>
        <p:grpSpPr>
          <a:xfrm>
            <a:off x="1351768" y="2638940"/>
            <a:ext cx="5506283" cy="1468225"/>
            <a:chOff x="3400086" y="3074452"/>
            <a:chExt cx="5506283" cy="1468225"/>
          </a:xfrm>
        </p:grpSpPr>
        <p:sp>
          <p:nvSpPr>
            <p:cNvPr id="106" name="모서리가 둥근 직사각형 105"/>
            <p:cNvSpPr/>
            <p:nvPr/>
          </p:nvSpPr>
          <p:spPr>
            <a:xfrm>
              <a:off x="7053086" y="3139162"/>
              <a:ext cx="1452906" cy="3879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Photodiode</a:t>
              </a:r>
              <a:endParaRPr lang="ko-KR" altLang="en-US" dirty="0"/>
            </a:p>
          </p:txBody>
        </p:sp>
        <p:sp>
          <p:nvSpPr>
            <p:cNvPr id="107" name="모서리가 둥근 직사각형 106"/>
            <p:cNvSpPr/>
            <p:nvPr/>
          </p:nvSpPr>
          <p:spPr>
            <a:xfrm>
              <a:off x="4752274" y="3074452"/>
              <a:ext cx="1214582" cy="5264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Receiver Circuit</a:t>
              </a:r>
              <a:endParaRPr lang="ko-KR" altLang="en-US" dirty="0"/>
            </a:p>
          </p:txBody>
        </p:sp>
        <p:sp>
          <p:nvSpPr>
            <p:cNvPr id="108" name="모서리가 둥근 직사각형 107"/>
            <p:cNvSpPr/>
            <p:nvPr/>
          </p:nvSpPr>
          <p:spPr>
            <a:xfrm>
              <a:off x="3400086" y="3559003"/>
              <a:ext cx="1214582" cy="5264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Function Generator</a:t>
              </a:r>
              <a:endParaRPr lang="ko-KR" altLang="en-US" dirty="0"/>
            </a:p>
          </p:txBody>
        </p:sp>
        <p:sp>
          <p:nvSpPr>
            <p:cNvPr id="109" name="모서리가 둥근 직사각형 108"/>
            <p:cNvSpPr/>
            <p:nvPr/>
          </p:nvSpPr>
          <p:spPr>
            <a:xfrm>
              <a:off x="4752274" y="4016204"/>
              <a:ext cx="1542932" cy="5264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Pulse Laser Diode  Driver</a:t>
              </a:r>
              <a:endParaRPr lang="ko-KR" altLang="en-US" dirty="0"/>
            </a:p>
          </p:txBody>
        </p:sp>
        <p:sp>
          <p:nvSpPr>
            <p:cNvPr id="110" name="모서리가 둥근 직사각형 109"/>
            <p:cNvSpPr/>
            <p:nvPr/>
          </p:nvSpPr>
          <p:spPr>
            <a:xfrm>
              <a:off x="6763614" y="4085476"/>
              <a:ext cx="2142755" cy="3879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Pulse Laser Diode</a:t>
              </a:r>
              <a:endParaRPr lang="ko-KR" altLang="en-US" dirty="0"/>
            </a:p>
          </p:txBody>
        </p:sp>
        <p:cxnSp>
          <p:nvCxnSpPr>
            <p:cNvPr id="111" name="직선 화살표 연결선 110"/>
            <p:cNvCxnSpPr>
              <a:stCxn id="106" idx="1"/>
              <a:endCxn id="107" idx="3"/>
            </p:cNvCxnSpPr>
            <p:nvPr/>
          </p:nvCxnSpPr>
          <p:spPr>
            <a:xfrm flipH="1">
              <a:off x="5966856" y="3333126"/>
              <a:ext cx="1086230" cy="4563"/>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2" name="직선 화살표 연결선 111"/>
            <p:cNvCxnSpPr>
              <a:stCxn id="109" idx="3"/>
              <a:endCxn id="110" idx="1"/>
            </p:cNvCxnSpPr>
            <p:nvPr/>
          </p:nvCxnSpPr>
          <p:spPr>
            <a:xfrm flipV="1">
              <a:off x="6295206" y="4279440"/>
              <a:ext cx="468408" cy="1"/>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3" name="꺾인 연결선 112"/>
            <p:cNvCxnSpPr>
              <a:stCxn id="107" idx="1"/>
              <a:endCxn id="108" idx="0"/>
            </p:cNvCxnSpPr>
            <p:nvPr/>
          </p:nvCxnSpPr>
          <p:spPr>
            <a:xfrm rot="10800000" flipV="1">
              <a:off x="4007378" y="3337689"/>
              <a:ext cx="744897" cy="221314"/>
            </a:xfrm>
            <a:prstGeom prst="bentConnector2">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14" name="꺾인 연결선 113"/>
            <p:cNvCxnSpPr>
              <a:stCxn id="108" idx="2"/>
            </p:cNvCxnSpPr>
            <p:nvPr/>
          </p:nvCxnSpPr>
          <p:spPr>
            <a:xfrm rot="16200000" flipH="1">
              <a:off x="4282844" y="3810008"/>
              <a:ext cx="193964" cy="744899"/>
            </a:xfrm>
            <a:prstGeom prst="bentConnector2">
              <a:avLst/>
            </a:prstGeom>
            <a:ln w="19050">
              <a:headEnd type="none" w="med" len="med"/>
              <a:tailEnd type="arrow" w="med" len="med"/>
            </a:ln>
          </p:spPr>
          <p:style>
            <a:lnRef idx="1">
              <a:schemeClr val="dk1"/>
            </a:lnRef>
            <a:fillRef idx="0">
              <a:schemeClr val="dk1"/>
            </a:fillRef>
            <a:effectRef idx="0">
              <a:schemeClr val="dk1"/>
            </a:effectRef>
            <a:fontRef idx="minor">
              <a:schemeClr val="tx1"/>
            </a:fontRef>
          </p:style>
        </p:cxnSp>
      </p:grpSp>
      <p:grpSp>
        <p:nvGrpSpPr>
          <p:cNvPr id="115" name="그룹 114"/>
          <p:cNvGrpSpPr/>
          <p:nvPr/>
        </p:nvGrpSpPr>
        <p:grpSpPr>
          <a:xfrm>
            <a:off x="9170871" y="2568516"/>
            <a:ext cx="1842885" cy="1627251"/>
            <a:chOff x="1553507" y="3338014"/>
            <a:chExt cx="851472" cy="751842"/>
          </a:xfrm>
        </p:grpSpPr>
        <p:sp>
          <p:nvSpPr>
            <p:cNvPr id="116" name="원통 115"/>
            <p:cNvSpPr/>
            <p:nvPr/>
          </p:nvSpPr>
          <p:spPr>
            <a:xfrm>
              <a:off x="1553507" y="3708285"/>
              <a:ext cx="851471" cy="381571"/>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7" name="원통 116"/>
            <p:cNvSpPr/>
            <p:nvPr/>
          </p:nvSpPr>
          <p:spPr>
            <a:xfrm>
              <a:off x="1553508" y="3459229"/>
              <a:ext cx="851471" cy="461596"/>
            </a:xfrm>
            <a:prstGeom prst="can">
              <a:avLst>
                <a:gd name="adj" fmla="val 36358"/>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8" name="원통 117"/>
            <p:cNvSpPr/>
            <p:nvPr/>
          </p:nvSpPr>
          <p:spPr>
            <a:xfrm>
              <a:off x="1553507" y="3338014"/>
              <a:ext cx="851471" cy="296879"/>
            </a:xfrm>
            <a:prstGeom prst="can">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19" name="모서리가 둥근 직사각형 118"/>
          <p:cNvSpPr/>
          <p:nvPr/>
        </p:nvSpPr>
        <p:spPr>
          <a:xfrm>
            <a:off x="815622" y="1930398"/>
            <a:ext cx="6343106" cy="2782113"/>
          </a:xfrm>
          <a:prstGeom prst="roundRect">
            <a:avLst>
              <a:gd name="adj" fmla="val 9608"/>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0" name="모서리가 둥근 직사각형 119"/>
          <p:cNvSpPr/>
          <p:nvPr/>
        </p:nvSpPr>
        <p:spPr>
          <a:xfrm>
            <a:off x="1412039" y="1729296"/>
            <a:ext cx="1847016" cy="438729"/>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err="1" smtClean="0">
                <a:solidFill>
                  <a:schemeClr val="tx1"/>
                </a:solidFill>
              </a:rPr>
              <a:t>Spoofer</a:t>
            </a:r>
            <a:endParaRPr lang="ko-KR" altLang="en-US" dirty="0">
              <a:solidFill>
                <a:schemeClr val="tx1"/>
              </a:solidFill>
            </a:endParaRPr>
          </a:p>
        </p:txBody>
      </p:sp>
      <p:pic>
        <p:nvPicPr>
          <p:cNvPr id="121" name="Picture 2" descr="http://www.lesateliersbellavance.com/wp-content/uploads/2015/11/formulaire-location-ic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122449"/>
            <a:ext cx="535878" cy="53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71081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dar_moving_fake_dots">
            <a:hlinkClick r:id="" action="ppaction://media"/>
          </p:cNvPr>
          <p:cNvPicPr>
            <a:picLocks noChangeAspect="1"/>
          </p:cNvPicPr>
          <p:nvPr>
            <a:videoFile r:link="rId1"/>
            <p:extLst>
              <p:ext uri="{DAA4B4D4-6D71-4841-9C94-3DE7FCFB9230}">
                <p14:media xmlns:p14="http://schemas.microsoft.com/office/powerpoint/2010/main" r:embed="rId2">
                  <p14:trim st="3247" end="1326"/>
                </p14:media>
              </p:ext>
            </p:extLst>
          </p:nvPr>
        </p:nvPicPr>
        <p:blipFill>
          <a:blip r:embed="rId5"/>
          <a:stretch>
            <a:fillRect/>
          </a:stretch>
        </p:blipFill>
        <p:spPr>
          <a:xfrm>
            <a:off x="1775875" y="33867"/>
            <a:ext cx="8649414" cy="6487061"/>
          </a:xfrm>
          <a:prstGeom prst="rect">
            <a:avLst/>
          </a:prstGeom>
        </p:spPr>
      </p:pic>
    </p:spTree>
    <p:extLst>
      <p:ext uri="{BB962C8B-B14F-4D97-AF65-F5344CB8AC3E}">
        <p14:creationId xmlns:p14="http://schemas.microsoft.com/office/powerpoint/2010/main" val="1935474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loserThanSpooferNew">
            <a:hlinkClick r:id="" action="ppaction://media"/>
          </p:cNvPr>
          <p:cNvPicPr>
            <a:picLocks noChangeAspect="1"/>
          </p:cNvPicPr>
          <p:nvPr>
            <a:videoFile r:link="rId1"/>
            <p:extLst>
              <p:ext uri="{DAA4B4D4-6D71-4841-9C94-3DE7FCFB9230}">
                <p14:media xmlns:p14="http://schemas.microsoft.com/office/powerpoint/2010/main" r:embed="rId2">
                  <p14:trim st="2243" end="2609.5666"/>
                </p14:media>
              </p:ext>
            </p:extLst>
          </p:nvPr>
        </p:nvPicPr>
        <p:blipFill>
          <a:blip r:embed="rId5"/>
          <a:stretch>
            <a:fillRect/>
          </a:stretch>
        </p:blipFill>
        <p:spPr>
          <a:xfrm>
            <a:off x="447322" y="138985"/>
            <a:ext cx="11310055" cy="6361906"/>
          </a:xfrm>
          <a:prstGeom prst="rect">
            <a:avLst/>
          </a:prstGeom>
        </p:spPr>
      </p:pic>
    </p:spTree>
    <p:extLst>
      <p:ext uri="{BB962C8B-B14F-4D97-AF65-F5344CB8AC3E}">
        <p14:creationId xmlns:p14="http://schemas.microsoft.com/office/powerpoint/2010/main" val="2452384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자형 화살표 9"/>
          <p:cNvSpPr/>
          <p:nvPr/>
        </p:nvSpPr>
        <p:spPr>
          <a:xfrm rot="16200000" flipH="1">
            <a:off x="187210" y="3511901"/>
            <a:ext cx="2562227" cy="2377375"/>
          </a:xfrm>
          <a:prstGeom prst="uturnArrow">
            <a:avLst>
              <a:gd name="adj1" fmla="val 15349"/>
              <a:gd name="adj2" fmla="val 15810"/>
              <a:gd name="adj3" fmla="val 17678"/>
              <a:gd name="adj4" fmla="val 18339"/>
              <a:gd name="adj5" fmla="val 51348"/>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 name="제목 1"/>
          <p:cNvSpPr>
            <a:spLocks noGrp="1"/>
          </p:cNvSpPr>
          <p:nvPr>
            <p:ph type="title"/>
          </p:nvPr>
        </p:nvSpPr>
        <p:spPr>
          <a:xfrm>
            <a:off x="597070" y="292975"/>
            <a:ext cx="11146971" cy="756000"/>
          </a:xfrm>
        </p:spPr>
        <p:txBody>
          <a:bodyPr>
            <a:noAutofit/>
          </a:bodyPr>
          <a:lstStyle/>
          <a:p>
            <a:r>
              <a:rPr lang="en-US" altLang="ko-KR" sz="3200" dirty="0" smtClean="0"/>
              <a:t>Autonomous Driving: a Sensing &amp; Actuation System</a:t>
            </a:r>
            <a:endParaRPr lang="ko-KR" altLang="en-US" sz="3200" dirty="0"/>
          </a:p>
        </p:txBody>
      </p:sp>
      <p:pic>
        <p:nvPicPr>
          <p:cNvPr id="3" name="Picture 2" descr="http://cliparting.com/wp-content/uploads/2016/05/Clip-art-of-car-clipart-image-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229" b="19999"/>
          <a:stretch/>
        </p:blipFill>
        <p:spPr bwMode="auto">
          <a:xfrm>
            <a:off x="1632408" y="4513013"/>
            <a:ext cx="4654225" cy="1825975"/>
          </a:xfrm>
          <a:prstGeom prst="rect">
            <a:avLst/>
          </a:prstGeom>
          <a:noFill/>
          <a:extLst>
            <a:ext uri="{909E8E84-426E-40DD-AFC4-6F175D3DCCD1}">
              <a14:hiddenFill xmlns:a14="http://schemas.microsoft.com/office/drawing/2010/main">
                <a:solidFill>
                  <a:srgbClr val="FFFFFF"/>
                </a:solidFill>
              </a14:hiddenFill>
            </a:ext>
          </a:extLst>
        </p:spPr>
      </p:pic>
      <p:sp>
        <p:nvSpPr>
          <p:cNvPr id="12" name="모서리가 둥근 직사각형 11"/>
          <p:cNvSpPr/>
          <p:nvPr/>
        </p:nvSpPr>
        <p:spPr>
          <a:xfrm>
            <a:off x="8890365" y="1293163"/>
            <a:ext cx="3054096" cy="5045825"/>
          </a:xfrm>
          <a:prstGeom prst="roundRect">
            <a:avLst>
              <a:gd name="adj" fmla="val 7866"/>
            </a:avLst>
          </a:prstGeom>
          <a:solidFill>
            <a:schemeClr val="bg1">
              <a:lumMod val="75000"/>
            </a:schemeClr>
          </a:solidFill>
          <a:ln w="57150">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a:p>
        </p:txBody>
      </p:sp>
      <p:sp>
        <p:nvSpPr>
          <p:cNvPr id="14" name="TextBox 13"/>
          <p:cNvSpPr txBox="1"/>
          <p:nvPr/>
        </p:nvSpPr>
        <p:spPr>
          <a:xfrm>
            <a:off x="9233328" y="1271352"/>
            <a:ext cx="2368169" cy="461665"/>
          </a:xfrm>
          <a:prstGeom prst="rect">
            <a:avLst/>
          </a:prstGeom>
          <a:noFill/>
        </p:spPr>
        <p:txBody>
          <a:bodyPr wrap="square" rtlCol="0">
            <a:spAutoFit/>
          </a:bodyPr>
          <a:lstStyle/>
          <a:p>
            <a:pPr algn="ctr"/>
            <a:r>
              <a:rPr lang="en-US" altLang="ko-KR" sz="2400" dirty="0" smtClean="0"/>
              <a:t>Surroundings</a:t>
            </a:r>
            <a:endParaRPr lang="ko-KR" altLang="en-US" sz="2400" dirty="0"/>
          </a:p>
        </p:txBody>
      </p:sp>
      <p:grpSp>
        <p:nvGrpSpPr>
          <p:cNvPr id="19" name="그룹 18"/>
          <p:cNvGrpSpPr/>
          <p:nvPr/>
        </p:nvGrpSpPr>
        <p:grpSpPr>
          <a:xfrm>
            <a:off x="9446223" y="1754828"/>
            <a:ext cx="1993730" cy="4391165"/>
            <a:chOff x="9446223" y="1754828"/>
            <a:chExt cx="1993730" cy="4391165"/>
          </a:xfrm>
        </p:grpSpPr>
        <p:pic>
          <p:nvPicPr>
            <p:cNvPr id="3074" name="Picture 2" descr="http://www.autobarn.com/images-new/hon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6223" y="4816839"/>
              <a:ext cx="1993730" cy="1329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4" descr="http://www.wri.org/sites/default/files/styles/large/public/traffic_jam_seoul.jpg?itok=vpItXe2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6223" y="1754828"/>
              <a:ext cx="1993730" cy="1330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theexpiredmeter.com/wp-content/uploads/2013/05/Klein-in-the-all-way-crosswalk.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6223" y="3203280"/>
              <a:ext cx="1993730" cy="1495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3" name="U자형 화살표 22"/>
          <p:cNvSpPr/>
          <p:nvPr/>
        </p:nvSpPr>
        <p:spPr>
          <a:xfrm rot="16200000" flipV="1">
            <a:off x="4933989" y="3080013"/>
            <a:ext cx="1679395" cy="1925927"/>
          </a:xfrm>
          <a:prstGeom prst="uturnArrow">
            <a:avLst>
              <a:gd name="adj1" fmla="val 14585"/>
              <a:gd name="adj2" fmla="val 15018"/>
              <a:gd name="adj3" fmla="val 21634"/>
              <a:gd name="adj4" fmla="val 18339"/>
              <a:gd name="adj5" fmla="val 100000"/>
            </a:avLst>
          </a:prstGeom>
          <a:solidFill>
            <a:schemeClr val="accent3"/>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18" name="오른쪽 화살표 17"/>
          <p:cNvSpPr/>
          <p:nvPr/>
        </p:nvSpPr>
        <p:spPr>
          <a:xfrm>
            <a:off x="6286633" y="5217530"/>
            <a:ext cx="2378217" cy="764173"/>
          </a:xfrm>
          <a:prstGeom prst="rightArrow">
            <a:avLst>
              <a:gd name="adj1" fmla="val 48109"/>
              <a:gd name="adj2" fmla="val 55511"/>
            </a:avLst>
          </a:prstGeom>
          <a:solidFill>
            <a:schemeClr val="accent5"/>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모서리가 둥근 직사각형 5"/>
          <p:cNvSpPr/>
          <p:nvPr/>
        </p:nvSpPr>
        <p:spPr>
          <a:xfrm>
            <a:off x="6072613" y="3671212"/>
            <a:ext cx="1329647" cy="873168"/>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Intra-vehicle Network</a:t>
            </a:r>
            <a:endParaRPr lang="ko-KR" altLang="en-US" dirty="0">
              <a:solidFill>
                <a:schemeClr val="tx1"/>
              </a:solidFill>
            </a:endParaRPr>
          </a:p>
        </p:txBody>
      </p:sp>
      <p:pic>
        <p:nvPicPr>
          <p:cNvPr id="28" name="Picture 2" descr="http://cdn.xl.thumbs.canstockphoto.com/canstock1327949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744" b="89744" l="4000" r="95556">
                        <a14:foregroundMark x1="91111" y1="35897" x2="90222" y2="33846"/>
                        <a14:foregroundMark x1="10667" y1="44103" x2="9333" y2="38462"/>
                      </a14:backgroundRemoval>
                    </a14:imgEffect>
                  </a14:imgLayer>
                </a14:imgProps>
              </a:ext>
              <a:ext uri="{28A0092B-C50C-407E-A947-70E740481C1C}">
                <a14:useLocalDpi xmlns:a14="http://schemas.microsoft.com/office/drawing/2010/main" val="0"/>
              </a:ext>
            </a:extLst>
          </a:blip>
          <a:srcRect/>
          <a:stretch>
            <a:fillRect/>
          </a:stretch>
        </p:blipFill>
        <p:spPr bwMode="auto">
          <a:xfrm>
            <a:off x="2948628" y="2957263"/>
            <a:ext cx="1849900" cy="1603246"/>
          </a:xfrm>
          <a:prstGeom prst="rect">
            <a:avLst/>
          </a:prstGeom>
          <a:noFill/>
          <a:extLst>
            <a:ext uri="{909E8E84-426E-40DD-AFC4-6F175D3DCCD1}">
              <a14:hiddenFill xmlns:a14="http://schemas.microsoft.com/office/drawing/2010/main">
                <a:solidFill>
                  <a:srgbClr val="FFFFFF"/>
                </a:solidFill>
              </a14:hiddenFill>
            </a:ext>
          </a:extLst>
        </p:spPr>
      </p:pic>
      <p:sp>
        <p:nvSpPr>
          <p:cNvPr id="30" name="모서리가 둥근 직사각형 29"/>
          <p:cNvSpPr/>
          <p:nvPr/>
        </p:nvSpPr>
        <p:spPr>
          <a:xfrm>
            <a:off x="24832" y="4076429"/>
            <a:ext cx="1329647" cy="873168"/>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Intra-vehicle Network</a:t>
            </a:r>
            <a:endParaRPr lang="ko-KR" altLang="en-US" dirty="0">
              <a:solidFill>
                <a:schemeClr val="tx1"/>
              </a:solidFill>
            </a:endParaRPr>
          </a:p>
        </p:txBody>
      </p:sp>
      <p:sp>
        <p:nvSpPr>
          <p:cNvPr id="32" name="모서리가 둥근 직사각형 31"/>
          <p:cNvSpPr/>
          <p:nvPr/>
        </p:nvSpPr>
        <p:spPr>
          <a:xfrm>
            <a:off x="6463949" y="5283719"/>
            <a:ext cx="1641473" cy="633442"/>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smtClean="0">
                <a:solidFill>
                  <a:schemeClr val="tx1"/>
                </a:solidFill>
              </a:rPr>
              <a:t>Autonomous Driving</a:t>
            </a:r>
            <a:endParaRPr lang="ko-KR" altLang="en-US" sz="1600" dirty="0">
              <a:solidFill>
                <a:schemeClr val="tx1"/>
              </a:solidFill>
            </a:endParaRPr>
          </a:p>
        </p:txBody>
      </p:sp>
      <p:grpSp>
        <p:nvGrpSpPr>
          <p:cNvPr id="16" name="그룹 15"/>
          <p:cNvGrpSpPr/>
          <p:nvPr/>
        </p:nvGrpSpPr>
        <p:grpSpPr>
          <a:xfrm>
            <a:off x="597070" y="1209775"/>
            <a:ext cx="1836575" cy="1855543"/>
            <a:chOff x="351691" y="1293163"/>
            <a:chExt cx="1836575" cy="1855543"/>
          </a:xfrm>
        </p:grpSpPr>
        <p:grpSp>
          <p:nvGrpSpPr>
            <p:cNvPr id="15" name="그룹 14"/>
            <p:cNvGrpSpPr/>
            <p:nvPr/>
          </p:nvGrpSpPr>
          <p:grpSpPr>
            <a:xfrm>
              <a:off x="351691" y="1293163"/>
              <a:ext cx="1836575" cy="743641"/>
              <a:chOff x="351691" y="1293163"/>
              <a:chExt cx="1836575" cy="743641"/>
            </a:xfrm>
          </p:grpSpPr>
          <p:pic>
            <p:nvPicPr>
              <p:cNvPr id="11" name="그림 10"/>
              <p:cNvPicPr>
                <a:picLocks noChangeAspect="1"/>
              </p:cNvPicPr>
              <p:nvPr/>
            </p:nvPicPr>
            <p:blipFill>
              <a:blip r:embed="rId9" cstate="print">
                <a:extLst>
                  <a:ext uri="{BEBA8EAE-BF5A-486C-A8C5-ECC9F3942E4B}">
                    <a14:imgProps xmlns:a14="http://schemas.microsoft.com/office/drawing/2010/main">
                      <a14:imgLayer r:embed="rId10">
                        <a14:imgEffect>
                          <a14:backgroundRemoval t="521" b="97396" l="0" r="99597">
                            <a14:foregroundMark x1="11089" y1="54167" x2="14516" y2="50000"/>
                            <a14:foregroundMark x1="43548" y1="48958" x2="63710" y2="51042"/>
                            <a14:foregroundMark x1="47581" y1="60417" x2="66935" y2="61458"/>
                            <a14:foregroundMark x1="63911" y1="59896" x2="72379" y2="46354"/>
                            <a14:foregroundMark x1="24597" y1="42708" x2="38508" y2="45833"/>
                            <a14:foregroundMark x1="21371" y1="41667" x2="11694" y2="65625"/>
                            <a14:foregroundMark x1="24597" y1="27604" x2="37500" y2="11458"/>
                            <a14:foregroundMark x1="33468" y1="27083" x2="38710" y2="26042"/>
                            <a14:foregroundMark x1="48992" y1="24479" x2="56452" y2="26563"/>
                            <a14:foregroundMark x1="75806" y1="41667" x2="87903" y2="43229"/>
                            <a14:foregroundMark x1="19355" y1="63021" x2="29839" y2="83854"/>
                            <a14:foregroundMark x1="75605" y1="88021" x2="85685" y2="64063"/>
                            <a14:foregroundMark x1="87903" y1="51563" x2="92540" y2="62500"/>
                            <a14:foregroundMark x1="14718" y1="73958" x2="20363" y2="74479"/>
                          </a14:backgroundRemoval>
                        </a14:imgEffect>
                      </a14:imgLayer>
                    </a14:imgProps>
                  </a:ext>
                  <a:ext uri="{28A0092B-C50C-407E-A947-70E740481C1C}">
                    <a14:useLocalDpi xmlns:a14="http://schemas.microsoft.com/office/drawing/2010/main" val="0"/>
                  </a:ext>
                </a:extLst>
              </a:blip>
              <a:stretch>
                <a:fillRect/>
              </a:stretch>
            </p:blipFill>
            <p:spPr>
              <a:xfrm>
                <a:off x="351691" y="1293163"/>
                <a:ext cx="1280717" cy="495761"/>
              </a:xfrm>
              <a:prstGeom prst="rect">
                <a:avLst/>
              </a:prstGeom>
            </p:spPr>
          </p:pic>
          <p:pic>
            <p:nvPicPr>
              <p:cNvPr id="38" name="그림 37"/>
              <p:cNvPicPr>
                <a:picLocks noChangeAspect="1"/>
              </p:cNvPicPr>
              <p:nvPr/>
            </p:nvPicPr>
            <p:blipFill>
              <a:blip r:embed="rId11" cstate="print">
                <a:extLst>
                  <a:ext uri="{BEBA8EAE-BF5A-486C-A8C5-ECC9F3942E4B}">
                    <a14:imgProps xmlns:a14="http://schemas.microsoft.com/office/drawing/2010/main">
                      <a14:imgLayer r:embed="rId12">
                        <a14:imgEffect>
                          <a14:backgroundRemoval t="521" b="97396" l="0" r="99597">
                            <a14:foregroundMark x1="11089" y1="54167" x2="14516" y2="50000"/>
                            <a14:foregroundMark x1="43548" y1="48958" x2="63710" y2="51042"/>
                            <a14:foregroundMark x1="47581" y1="60417" x2="66935" y2="61458"/>
                            <a14:foregroundMark x1="63911" y1="59896" x2="72379" y2="46354"/>
                            <a14:foregroundMark x1="24597" y1="42708" x2="38508" y2="45833"/>
                            <a14:foregroundMark x1="21371" y1="41667" x2="11694" y2="65625"/>
                            <a14:foregroundMark x1="24597" y1="27604" x2="37500" y2="11458"/>
                            <a14:foregroundMark x1="33468" y1="27083" x2="38710" y2="26042"/>
                            <a14:foregroundMark x1="48992" y1="24479" x2="56452" y2="26563"/>
                            <a14:foregroundMark x1="75806" y1="41667" x2="87903" y2="43229"/>
                            <a14:foregroundMark x1="19355" y1="63021" x2="29839" y2="83854"/>
                            <a14:foregroundMark x1="75605" y1="88021" x2="85685" y2="64063"/>
                            <a14:foregroundMark x1="87903" y1="51563" x2="92540" y2="62500"/>
                            <a14:foregroundMark x1="14718" y1="73958" x2="20363" y2="74479"/>
                          </a14:backgroundRemoval>
                        </a14:imgEffect>
                      </a14:imgLayer>
                    </a14:imgProps>
                  </a:ext>
                  <a:ext uri="{28A0092B-C50C-407E-A947-70E740481C1C}">
                    <a14:useLocalDpi xmlns:a14="http://schemas.microsoft.com/office/drawing/2010/main" val="0"/>
                  </a:ext>
                </a:extLst>
              </a:blip>
              <a:stretch>
                <a:fillRect/>
              </a:stretch>
            </p:blipFill>
            <p:spPr>
              <a:xfrm>
                <a:off x="597070" y="1419710"/>
                <a:ext cx="1280717" cy="495761"/>
              </a:xfrm>
              <a:prstGeom prst="rect">
                <a:avLst/>
              </a:prstGeom>
            </p:spPr>
          </p:pic>
          <p:pic>
            <p:nvPicPr>
              <p:cNvPr id="39" name="그림 38"/>
              <p:cNvPicPr>
                <a:picLocks noChangeAspect="1"/>
              </p:cNvPicPr>
              <p:nvPr/>
            </p:nvPicPr>
            <p:blipFill>
              <a:blip r:embed="rId11" cstate="print">
                <a:extLst>
                  <a:ext uri="{BEBA8EAE-BF5A-486C-A8C5-ECC9F3942E4B}">
                    <a14:imgProps xmlns:a14="http://schemas.microsoft.com/office/drawing/2010/main">
                      <a14:imgLayer r:embed="rId12">
                        <a14:imgEffect>
                          <a14:backgroundRemoval t="521" b="97396" l="0" r="99597">
                            <a14:foregroundMark x1="11089" y1="54167" x2="14516" y2="50000"/>
                            <a14:foregroundMark x1="43548" y1="48958" x2="63710" y2="51042"/>
                            <a14:foregroundMark x1="47581" y1="60417" x2="66935" y2="61458"/>
                            <a14:foregroundMark x1="63911" y1="59896" x2="72379" y2="46354"/>
                            <a14:foregroundMark x1="24597" y1="42708" x2="38508" y2="45833"/>
                            <a14:foregroundMark x1="21371" y1="41667" x2="11694" y2="65625"/>
                            <a14:foregroundMark x1="24597" y1="27604" x2="37500" y2="11458"/>
                            <a14:foregroundMark x1="33468" y1="27083" x2="38710" y2="26042"/>
                            <a14:foregroundMark x1="48992" y1="24479" x2="56452" y2="26563"/>
                            <a14:foregroundMark x1="75806" y1="41667" x2="87903" y2="43229"/>
                            <a14:foregroundMark x1="19355" y1="63021" x2="29839" y2="83854"/>
                            <a14:foregroundMark x1="75605" y1="88021" x2="85685" y2="64063"/>
                            <a14:foregroundMark x1="87903" y1="51563" x2="92540" y2="62500"/>
                            <a14:foregroundMark x1="14718" y1="73958" x2="20363" y2="74479"/>
                          </a14:backgroundRemoval>
                        </a14:imgEffect>
                      </a14:imgLayer>
                    </a14:imgProps>
                  </a:ext>
                  <a:ext uri="{28A0092B-C50C-407E-A947-70E740481C1C}">
                    <a14:useLocalDpi xmlns:a14="http://schemas.microsoft.com/office/drawing/2010/main" val="0"/>
                  </a:ext>
                </a:extLst>
              </a:blip>
              <a:stretch>
                <a:fillRect/>
              </a:stretch>
            </p:blipFill>
            <p:spPr>
              <a:xfrm>
                <a:off x="907549" y="1541043"/>
                <a:ext cx="1280717" cy="495761"/>
              </a:xfrm>
              <a:prstGeom prst="rect">
                <a:avLst/>
              </a:prstGeom>
            </p:spPr>
          </p:pic>
        </p:grpSp>
        <p:pic>
          <p:nvPicPr>
            <p:cNvPr id="13" name="그림 12"/>
            <p:cNvPicPr>
              <a:picLocks noChangeAspect="1"/>
            </p:cNvPicPr>
            <p:nvPr/>
          </p:nvPicPr>
          <p:blipFill>
            <a:blip r:embed="rId13" cstate="print">
              <a:extLst>
                <a:ext uri="{BEBA8EAE-BF5A-486C-A8C5-ECC9F3942E4B}">
                  <a14:imgProps xmlns:a14="http://schemas.microsoft.com/office/drawing/2010/main">
                    <a14:imgLayer r:embed="rId14">
                      <a14:imgEffect>
                        <a14:backgroundRemoval t="3333" b="97167" l="3000" r="95667">
                          <a14:foregroundMark x1="11167" y1="43500" x2="14833" y2="34167"/>
                          <a14:foregroundMark x1="19500" y1="41667" x2="24000" y2="33167"/>
                          <a14:foregroundMark x1="29000" y1="39833" x2="34333" y2="33167"/>
                          <a14:foregroundMark x1="78333" y1="77500" x2="85000" y2="68333"/>
                          <a14:foregroundMark x1="72333" y1="72333" x2="77833" y2="65833"/>
                          <a14:foregroundMark x1="64167" y1="69500" x2="69667" y2="64167"/>
                        </a14:backgroundRemoval>
                      </a14:imgEffect>
                    </a14:imgLayer>
                  </a14:imgProps>
                </a:ext>
                <a:ext uri="{28A0092B-C50C-407E-A947-70E740481C1C}">
                  <a14:useLocalDpi xmlns:a14="http://schemas.microsoft.com/office/drawing/2010/main" val="0"/>
                </a:ext>
              </a:extLst>
            </a:blip>
            <a:stretch>
              <a:fillRect/>
            </a:stretch>
          </p:blipFill>
          <p:spPr>
            <a:xfrm>
              <a:off x="563874" y="1935338"/>
              <a:ext cx="1213368" cy="1213368"/>
            </a:xfrm>
            <a:prstGeom prst="rect">
              <a:avLst/>
            </a:prstGeom>
          </p:spPr>
        </p:pic>
      </p:grpSp>
      <p:sp>
        <p:nvSpPr>
          <p:cNvPr id="45" name="굽은 화살표 44"/>
          <p:cNvSpPr/>
          <p:nvPr/>
        </p:nvSpPr>
        <p:spPr>
          <a:xfrm rot="5400000">
            <a:off x="2468507" y="1351715"/>
            <a:ext cx="1593338" cy="1694276"/>
          </a:xfrm>
          <a:prstGeom prst="bentArrow">
            <a:avLst>
              <a:gd name="adj1" fmla="val 26671"/>
              <a:gd name="adj2" fmla="val 28236"/>
              <a:gd name="adj3" fmla="val 26364"/>
              <a:gd name="adj4" fmla="val 43750"/>
            </a:avLst>
          </a:prstGeom>
          <a:solidFill>
            <a:schemeClr val="accent3"/>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모서리가 둥근 직사각형 46"/>
          <p:cNvSpPr/>
          <p:nvPr/>
        </p:nvSpPr>
        <p:spPr>
          <a:xfrm>
            <a:off x="2688252" y="1754828"/>
            <a:ext cx="816855" cy="357161"/>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GNSS</a:t>
            </a:r>
          </a:p>
        </p:txBody>
      </p:sp>
      <p:sp>
        <p:nvSpPr>
          <p:cNvPr id="48" name="모서리가 둥근 직사각형 47"/>
          <p:cNvSpPr/>
          <p:nvPr/>
        </p:nvSpPr>
        <p:spPr>
          <a:xfrm>
            <a:off x="2678727" y="1110077"/>
            <a:ext cx="1433587" cy="563942"/>
          </a:xfrm>
          <a:prstGeom prst="round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solidFill>
                  <a:schemeClr val="tx1"/>
                </a:solidFill>
              </a:rPr>
              <a:t>Inter-vehicle Network</a:t>
            </a:r>
          </a:p>
        </p:txBody>
      </p:sp>
      <p:sp>
        <p:nvSpPr>
          <p:cNvPr id="50" name="굽은 화살표 49"/>
          <p:cNvSpPr/>
          <p:nvPr/>
        </p:nvSpPr>
        <p:spPr>
          <a:xfrm rot="5400000" flipV="1">
            <a:off x="5871643" y="137162"/>
            <a:ext cx="1245119" cy="4480450"/>
          </a:xfrm>
          <a:prstGeom prst="bentArrow">
            <a:avLst>
              <a:gd name="adj1" fmla="val 26671"/>
              <a:gd name="adj2" fmla="val 33973"/>
              <a:gd name="adj3" fmla="val 34014"/>
              <a:gd name="adj4" fmla="val 43750"/>
            </a:avLst>
          </a:prstGeom>
          <a:solidFill>
            <a:schemeClr val="accent3"/>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2" name="그룹 21"/>
          <p:cNvGrpSpPr/>
          <p:nvPr/>
        </p:nvGrpSpPr>
        <p:grpSpPr>
          <a:xfrm>
            <a:off x="5494679" y="1469773"/>
            <a:ext cx="2891494" cy="1134155"/>
            <a:chOff x="6012067" y="2065542"/>
            <a:chExt cx="2384907" cy="935452"/>
          </a:xfrm>
        </p:grpSpPr>
        <p:pic>
          <p:nvPicPr>
            <p:cNvPr id="24" name="Picture 2" descr="https://www.delphi.com/images/default-source/old-delphi-images/esr2.jpg?sfvrsn=a9554c29_1"/>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375" b="89931" l="1042" r="98264"/>
                      </a14:imgEffect>
                    </a14:imgLayer>
                  </a14:imgProps>
                </a:ext>
                <a:ext uri="{28A0092B-C50C-407E-A947-70E740481C1C}">
                  <a14:useLocalDpi xmlns:a14="http://schemas.microsoft.com/office/drawing/2010/main" val="0"/>
                </a:ext>
              </a:extLst>
            </a:blip>
            <a:srcRect t="17891" b="16200"/>
            <a:stretch/>
          </p:blipFill>
          <p:spPr bwMode="auto">
            <a:xfrm>
              <a:off x="6726719" y="2072528"/>
              <a:ext cx="916251" cy="6038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blog.kitware.com/blog/files/174_1551943598.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21659" b="85945" l="23832" r="81776"/>
                      </a14:imgEffect>
                    </a14:imgLayer>
                  </a14:imgProps>
                </a:ext>
                <a:ext uri="{28A0092B-C50C-407E-A947-70E740481C1C}">
                  <a14:useLocalDpi xmlns:a14="http://schemas.microsoft.com/office/drawing/2010/main" val="0"/>
                </a:ext>
              </a:extLst>
            </a:blip>
            <a:srcRect l="23344" t="21524" r="17428" b="13524"/>
            <a:stretch/>
          </p:blipFill>
          <p:spPr bwMode="auto">
            <a:xfrm>
              <a:off x="6012067" y="2065542"/>
              <a:ext cx="709079" cy="7876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s://storage.googleapis.com/wzukusers/user-19260742/images/56eabcaa07ad5xKkQ2Gw/mobileye.png"/>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4712" b="90576" l="4800" r="93600"/>
                      </a14:imgEffect>
                    </a14:imgLayer>
                  </a14:imgProps>
                </a:ext>
                <a:ext uri="{28A0092B-C50C-407E-A947-70E740481C1C}">
                  <a14:useLocalDpi xmlns:a14="http://schemas.microsoft.com/office/drawing/2010/main" val="0"/>
                </a:ext>
              </a:extLst>
            </a:blip>
            <a:srcRect l="3451" t="3500" r="5158" b="7034"/>
            <a:stretch/>
          </p:blipFill>
          <p:spPr bwMode="auto">
            <a:xfrm>
              <a:off x="7369056" y="2232215"/>
              <a:ext cx="1027918" cy="7687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9908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8"/>
                                        </p:tgtEl>
                                      </p:cBhvr>
                                    </p:animEffect>
                                    <p:animScale>
                                      <p:cBhvr>
                                        <p:cTn id="11" dur="250" autoRev="1" fill="hold"/>
                                        <p:tgtEl>
                                          <p:spTgt spid="28"/>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6"/>
                                        </p:tgtEl>
                                      </p:cBhvr>
                                    </p:animEffect>
                                    <p:animScale>
                                      <p:cBhvr>
                                        <p:cTn id="16" dur="250" autoRev="1" fill="hold"/>
                                        <p:tgtEl>
                                          <p:spTgt spid="16"/>
                                        </p:tgtEl>
                                      </p:cBhvr>
                                      <p:by x="105000" y="105000"/>
                                    </p:animScale>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22"/>
                                        </p:tgtEl>
                                      </p:cBhvr>
                                    </p:animEffect>
                                    <p:animScale>
                                      <p:cBhvr>
                                        <p:cTn id="29"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dar_outdoor">
            <a:hlinkClick r:id="" action="ppaction://media"/>
          </p:cNvPr>
          <p:cNvPicPr>
            <a:picLocks noChangeAspect="1"/>
          </p:cNvPicPr>
          <p:nvPr>
            <a:videoFile r:link="rId1"/>
            <p:extLst>
              <p:ext uri="{DAA4B4D4-6D71-4841-9C94-3DE7FCFB9230}">
                <p14:media xmlns:p14="http://schemas.microsoft.com/office/powerpoint/2010/main" r:embed="rId2">
                  <p14:trim st="2916" end="39768.0888"/>
                </p14:media>
              </p:ext>
            </p:extLst>
          </p:nvPr>
        </p:nvPicPr>
        <p:blipFill>
          <a:blip r:embed="rId5"/>
          <a:stretch>
            <a:fillRect/>
          </a:stretch>
        </p:blipFill>
        <p:spPr>
          <a:xfrm>
            <a:off x="1806222" y="69327"/>
            <a:ext cx="8589849" cy="6442387"/>
          </a:xfrm>
          <a:prstGeom prst="rect">
            <a:avLst/>
          </a:prstGeom>
        </p:spPr>
      </p:pic>
    </p:spTree>
    <p:extLst>
      <p:ext uri="{BB962C8B-B14F-4D97-AF65-F5344CB8AC3E}">
        <p14:creationId xmlns:p14="http://schemas.microsoft.com/office/powerpoint/2010/main" val="355962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내용 개체 틀 83"/>
          <p:cNvSpPr>
            <a:spLocks noGrp="1"/>
          </p:cNvSpPr>
          <p:nvPr>
            <p:ph idx="1"/>
          </p:nvPr>
        </p:nvSpPr>
        <p:spPr>
          <a:xfrm>
            <a:off x="838199" y="1260879"/>
            <a:ext cx="10493021" cy="4752000"/>
          </a:xfrm>
        </p:spPr>
        <p:txBody>
          <a:bodyPr anchor="ctr">
            <a:normAutofit/>
          </a:bodyPr>
          <a:lstStyle/>
          <a:p>
            <a:pPr>
              <a:lnSpc>
                <a:spcPct val="150000"/>
              </a:lnSpc>
            </a:pPr>
            <a:r>
              <a:rPr lang="en-US" altLang="ko-KR" sz="3600" dirty="0" smtClean="0">
                <a:sym typeface="Wingdings" panose="05000000000000000000" pitchFamily="2" charset="2"/>
              </a:rPr>
              <a:t>Please refer to the appendices webpage</a:t>
            </a:r>
          </a:p>
          <a:p>
            <a:pPr lvl="1">
              <a:lnSpc>
                <a:spcPct val="150000"/>
              </a:lnSpc>
            </a:pPr>
            <a:r>
              <a:rPr lang="en-US" altLang="ko-KR" sz="3200" dirty="0">
                <a:sym typeface="Wingdings" panose="05000000000000000000" pitchFamily="2" charset="2"/>
                <a:hlinkClick r:id="rId3"/>
              </a:rPr>
              <a:t>https://</a:t>
            </a:r>
            <a:r>
              <a:rPr lang="en-US" altLang="ko-KR" sz="3200" dirty="0" smtClean="0">
                <a:sym typeface="Wingdings" panose="05000000000000000000" pitchFamily="2" charset="2"/>
                <a:hlinkClick r:id="rId3"/>
              </a:rPr>
              <a:t>sites.google.com/view/ches17illusionanddazzle</a:t>
            </a:r>
            <a:endParaRPr lang="en-US" altLang="ko-KR" sz="3200" dirty="0" smtClean="0">
              <a:sym typeface="Wingdings" panose="05000000000000000000" pitchFamily="2" charset="2"/>
            </a:endParaRPr>
          </a:p>
          <a:p>
            <a:pPr lvl="1">
              <a:lnSpc>
                <a:spcPct val="150000"/>
              </a:lnSpc>
            </a:pPr>
            <a:r>
              <a:rPr lang="en-US" altLang="ko-KR" sz="3200" dirty="0" smtClean="0">
                <a:sym typeface="Wingdings" panose="05000000000000000000" pitchFamily="2" charset="2"/>
              </a:rPr>
              <a:t>URL is also written on the last page of the paper</a:t>
            </a:r>
          </a:p>
        </p:txBody>
      </p:sp>
      <p:sp>
        <p:nvSpPr>
          <p:cNvPr id="83" name="제목 82"/>
          <p:cNvSpPr>
            <a:spLocks noGrp="1"/>
          </p:cNvSpPr>
          <p:nvPr>
            <p:ph type="title"/>
          </p:nvPr>
        </p:nvSpPr>
        <p:spPr/>
        <p:txBody>
          <a:bodyPr/>
          <a:lstStyle/>
          <a:p>
            <a:r>
              <a:rPr lang="en-US" altLang="ko-KR" dirty="0" smtClean="0"/>
              <a:t>Details of the experiments &amp; tools</a:t>
            </a:r>
            <a:endParaRPr lang="ko-KR" altLang="en-US" dirty="0"/>
          </a:p>
        </p:txBody>
      </p:sp>
      <p:sp>
        <p:nvSpPr>
          <p:cNvPr id="13" name="직사각형 12"/>
          <p:cNvSpPr/>
          <p:nvPr/>
        </p:nvSpPr>
        <p:spPr>
          <a:xfrm>
            <a:off x="3800763" y="4521269"/>
            <a:ext cx="660400" cy="285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691653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Discussion</a:t>
            </a:r>
            <a:endParaRPr lang="ko-KR" altLang="en-US" dirty="0"/>
          </a:p>
        </p:txBody>
      </p:sp>
      <p:sp>
        <p:nvSpPr>
          <p:cNvPr id="3" name="내용 개체 틀 2"/>
          <p:cNvSpPr>
            <a:spLocks noGrp="1"/>
          </p:cNvSpPr>
          <p:nvPr>
            <p:ph idx="1"/>
          </p:nvPr>
        </p:nvSpPr>
        <p:spPr/>
        <p:txBody>
          <a:bodyPr anchor="ctr">
            <a:normAutofit/>
          </a:bodyPr>
          <a:lstStyle/>
          <a:p>
            <a:r>
              <a:rPr lang="en-US" altLang="ko-KR" dirty="0">
                <a:sym typeface="Wingdings" panose="05000000000000000000" pitchFamily="2" charset="2"/>
              </a:rPr>
              <a:t>Stealthiness</a:t>
            </a:r>
          </a:p>
          <a:p>
            <a:pPr lvl="1"/>
            <a:r>
              <a:rPr lang="en-US" altLang="ko-KR" dirty="0">
                <a:sym typeface="Wingdings" panose="05000000000000000000" pitchFamily="2" charset="2"/>
              </a:rPr>
              <a:t>Proposed attacks use IR  invisible to human drivers &amp; pedestrians</a:t>
            </a:r>
          </a:p>
          <a:p>
            <a:endParaRPr lang="en-US" altLang="ko-KR" dirty="0">
              <a:sym typeface="Wingdings" panose="05000000000000000000" pitchFamily="2" charset="2"/>
            </a:endParaRPr>
          </a:p>
          <a:p>
            <a:endParaRPr lang="en-US" altLang="ko-KR" dirty="0">
              <a:sym typeface="Wingdings" panose="05000000000000000000" pitchFamily="2" charset="2"/>
            </a:endParaRPr>
          </a:p>
          <a:p>
            <a:pPr lvl="1"/>
            <a:endParaRPr lang="en-US" altLang="ko-KR" dirty="0">
              <a:sym typeface="Wingdings" panose="05000000000000000000" pitchFamily="2" charset="2"/>
            </a:endParaRPr>
          </a:p>
          <a:p>
            <a:pPr lvl="1"/>
            <a:endParaRPr lang="en-US" altLang="ko-KR" dirty="0">
              <a:sym typeface="Wingdings" panose="05000000000000000000" pitchFamily="2" charset="2"/>
            </a:endParaRPr>
          </a:p>
          <a:p>
            <a:pPr lvl="1"/>
            <a:endParaRPr lang="en-US" altLang="ko-KR" dirty="0">
              <a:sym typeface="Wingdings" panose="05000000000000000000" pitchFamily="2" charset="2"/>
            </a:endParaRPr>
          </a:p>
        </p:txBody>
      </p:sp>
    </p:spTree>
    <p:extLst>
      <p:ext uri="{BB962C8B-B14F-4D97-AF65-F5344CB8AC3E}">
        <p14:creationId xmlns:p14="http://schemas.microsoft.com/office/powerpoint/2010/main" val="31744406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Discussion</a:t>
            </a:r>
            <a:endParaRPr lang="ko-KR" altLang="en-US" dirty="0"/>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p:txBody>
              <a:bodyPr anchor="ctr">
                <a:normAutofit/>
              </a:bodyPr>
              <a:lstStyle/>
              <a:p>
                <a:r>
                  <a:rPr lang="en-US" altLang="ko-KR" dirty="0" err="1">
                    <a:solidFill>
                      <a:schemeClr val="bg1">
                        <a:lumMod val="75000"/>
                      </a:schemeClr>
                    </a:solidFill>
                    <a:sym typeface="Wingdings" panose="05000000000000000000" pitchFamily="2" charset="2"/>
                  </a:rPr>
                  <a:t>Stealthiness</a:t>
                </a:r>
                <a:endParaRPr lang="en-US" altLang="ko-KR" dirty="0">
                  <a:solidFill>
                    <a:schemeClr val="bg1">
                      <a:lumMod val="75000"/>
                    </a:schemeClr>
                  </a:solidFill>
                  <a:sym typeface="Wingdings" panose="05000000000000000000" pitchFamily="2" charset="2"/>
                </a:endParaRPr>
              </a:p>
              <a:p>
                <a:pPr lvl="1"/>
                <a:r>
                  <a:rPr lang="en-US" altLang="ko-KR" dirty="0">
                    <a:solidFill>
                      <a:schemeClr val="bg1">
                        <a:lumMod val="75000"/>
                      </a:schemeClr>
                    </a:solidFill>
                    <a:sym typeface="Wingdings" panose="05000000000000000000" pitchFamily="2" charset="2"/>
                  </a:rPr>
                  <a:t>Proposed attacks use IR  invisible to human drivers &amp; pedestrians</a:t>
                </a:r>
              </a:p>
              <a:p>
                <a:endParaRPr lang="en-US" altLang="ko-KR" dirty="0" smtClean="0">
                  <a:sym typeface="Wingdings" panose="05000000000000000000" pitchFamily="2" charset="2"/>
                </a:endParaRPr>
              </a:p>
              <a:p>
                <a:r>
                  <a:rPr lang="en-US" altLang="ko-KR" dirty="0" smtClean="0">
                    <a:sym typeface="Wingdings" panose="05000000000000000000" pitchFamily="2" charset="2"/>
                  </a:rPr>
                  <a:t>Receiving </a:t>
                </a:r>
                <a:r>
                  <a:rPr lang="en-US" altLang="ko-KR" dirty="0">
                    <a:sym typeface="Wingdings" panose="05000000000000000000" pitchFamily="2" charset="2"/>
                  </a:rPr>
                  <a:t>angle larger than needed</a:t>
                </a:r>
              </a:p>
              <a:p>
                <a:pPr lvl="1"/>
                <a:r>
                  <a:rPr lang="en-US" altLang="ko-KR" dirty="0" smtClean="0">
                    <a:sym typeface="Wingdings" panose="05000000000000000000" pitchFamily="2" charset="2"/>
                  </a:rPr>
                  <a:t>Actual </a:t>
                </a:r>
                <a:r>
                  <a:rPr lang="en-US" altLang="ko-KR" dirty="0">
                    <a:sym typeface="Wingdings" panose="05000000000000000000" pitchFamily="2" charset="2"/>
                  </a:rPr>
                  <a:t>receiving </a:t>
                </a:r>
                <a:r>
                  <a:rPr lang="en-US" altLang="ko-KR" dirty="0" smtClean="0">
                    <a:sym typeface="Wingdings" panose="05000000000000000000" pitchFamily="2" charset="2"/>
                  </a:rPr>
                  <a:t>angle </a:t>
                </a:r>
                <a14:m>
                  <m:oMath xmlns:m="http://schemas.openxmlformats.org/officeDocument/2006/math">
                    <m:r>
                      <a:rPr lang="en-US" altLang="ko-KR" i="1" smtClean="0">
                        <a:latin typeface="Cambria Math" panose="02040503050406030204" pitchFamily="18" charset="0"/>
                        <a:ea typeface="Cambria Math" panose="02040503050406030204" pitchFamily="18" charset="0"/>
                        <a:sym typeface="Wingdings" panose="05000000000000000000" pitchFamily="2" charset="2"/>
                      </a:rPr>
                      <m:t>≫</m:t>
                    </m:r>
                  </m:oMath>
                </a14:m>
                <a:r>
                  <a:rPr lang="en-US" altLang="ko-KR" dirty="0" smtClean="0">
                    <a:sym typeface="Wingdings" panose="05000000000000000000" pitchFamily="2" charset="2"/>
                  </a:rPr>
                  <a:t> Minimum required receiving </a:t>
                </a:r>
              </a:p>
              <a:p>
                <a:pPr lvl="1"/>
                <a:r>
                  <a:rPr lang="en-US" altLang="ko-KR" dirty="0" smtClean="0">
                    <a:sym typeface="Wingdings" panose="05000000000000000000" pitchFamily="2" charset="2"/>
                  </a:rPr>
                  <a:t>VLP-16</a:t>
                </a:r>
                <a:r>
                  <a:rPr lang="en-US" altLang="ko-KR" dirty="0">
                    <a:sym typeface="Wingdings" panose="05000000000000000000" pitchFamily="2" charset="2"/>
                  </a:rPr>
                  <a:t>: m</a:t>
                </a:r>
                <a:r>
                  <a:rPr lang="en-US" altLang="ko-KR" dirty="0" smtClean="0">
                    <a:sym typeface="Wingdings" panose="05000000000000000000" pitchFamily="2" charset="2"/>
                  </a:rPr>
                  <a:t>inimum (0.0048°) vs</a:t>
                </a:r>
                <a:r>
                  <a:rPr lang="en-US" altLang="ko-KR" dirty="0">
                    <a:sym typeface="Wingdings" panose="05000000000000000000" pitchFamily="2" charset="2"/>
                  </a:rPr>
                  <a:t>. </a:t>
                </a:r>
                <a:r>
                  <a:rPr lang="en-US" altLang="ko-KR" dirty="0" smtClean="0">
                    <a:sym typeface="Wingdings" panose="05000000000000000000" pitchFamily="2" charset="2"/>
                  </a:rPr>
                  <a:t>actual (2°) </a:t>
                </a:r>
              </a:p>
              <a:p>
                <a:pPr lvl="1"/>
                <a:r>
                  <a:rPr lang="en-US" altLang="ko-KR" dirty="0" smtClean="0">
                    <a:sym typeface="Wingdings" panose="05000000000000000000" pitchFamily="2" charset="2"/>
                  </a:rPr>
                  <a:t>Much wider region affected by the attack</a:t>
                </a: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blipFill>
                <a:blip r:embed="rId3"/>
                <a:stretch>
                  <a:fillRect l="-1217"/>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83440827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Possible Countermeasures and </a:t>
            </a:r>
            <a:r>
              <a:rPr lang="en-US" altLang="ko-KR" dirty="0" smtClean="0"/>
              <a:t>limitations</a:t>
            </a:r>
            <a:endParaRPr lang="ko-KR" altLang="en-US" dirty="0"/>
          </a:p>
        </p:txBody>
      </p:sp>
      <p:sp>
        <p:nvSpPr>
          <p:cNvPr id="3" name="내용 개체 틀 2"/>
          <p:cNvSpPr>
            <a:spLocks noGrp="1"/>
          </p:cNvSpPr>
          <p:nvPr>
            <p:ph idx="1"/>
          </p:nvPr>
        </p:nvSpPr>
        <p:spPr/>
        <p:txBody>
          <a:bodyPr anchor="ctr"/>
          <a:lstStyle/>
          <a:p>
            <a:r>
              <a:rPr lang="en-US" altLang="ko-KR" dirty="0"/>
              <a:t>Saturation</a:t>
            </a:r>
          </a:p>
          <a:p>
            <a:pPr lvl="1"/>
            <a:r>
              <a:rPr lang="en-US" altLang="ko-KR" dirty="0"/>
              <a:t>Detection is easy</a:t>
            </a:r>
          </a:p>
          <a:p>
            <a:pPr lvl="2"/>
            <a:r>
              <a:rPr lang="en-US" altLang="ko-KR" dirty="0"/>
              <a:t>Multiple sensors + program to abandon compromised sensor output</a:t>
            </a:r>
          </a:p>
          <a:p>
            <a:pPr lvl="1"/>
            <a:r>
              <a:rPr lang="en-US" altLang="ko-KR" dirty="0"/>
              <a:t>Minimizing receiving angle </a:t>
            </a:r>
            <a:r>
              <a:rPr lang="en-US" altLang="ko-KR" dirty="0">
                <a:sym typeface="Wingdings" panose="05000000000000000000" pitchFamily="2" charset="2"/>
              </a:rPr>
              <a:t> reduce the size of affected region</a:t>
            </a:r>
            <a:endParaRPr lang="en-US" altLang="ko-KR" dirty="0"/>
          </a:p>
          <a:p>
            <a:pPr lvl="1"/>
            <a:r>
              <a:rPr lang="en-US" altLang="ko-KR" dirty="0"/>
              <a:t>However, cannot be prevented </a:t>
            </a:r>
            <a:r>
              <a:rPr lang="en-US" altLang="ko-KR" dirty="0">
                <a:sym typeface="Wingdings" panose="05000000000000000000" pitchFamily="2" charset="2"/>
              </a:rPr>
              <a:t> none of above is an ultimate solution</a:t>
            </a:r>
            <a:endParaRPr lang="en-US" altLang="ko-KR" dirty="0"/>
          </a:p>
          <a:p>
            <a:endParaRPr lang="en-US" altLang="ko-KR" dirty="0" smtClean="0"/>
          </a:p>
          <a:p>
            <a:endParaRPr lang="en-US" altLang="ko-KR" dirty="0"/>
          </a:p>
          <a:p>
            <a:pPr lvl="1"/>
            <a:endParaRPr lang="en-US" altLang="ko-KR" dirty="0">
              <a:sym typeface="Wingdings" panose="05000000000000000000" pitchFamily="2" charset="2"/>
            </a:endParaRPr>
          </a:p>
          <a:p>
            <a:pPr marL="457200" lvl="1" indent="0">
              <a:buNone/>
            </a:pPr>
            <a:r>
              <a:rPr lang="en-US" altLang="ko-KR" dirty="0" smtClean="0"/>
              <a:t/>
            </a:r>
            <a:br>
              <a:rPr lang="en-US" altLang="ko-KR" dirty="0" smtClean="0"/>
            </a:br>
            <a:endParaRPr lang="en-US" altLang="ko-KR" dirty="0">
              <a:sym typeface="Wingdings" panose="05000000000000000000" pitchFamily="2" charset="2"/>
            </a:endParaRPr>
          </a:p>
          <a:p>
            <a:pPr lvl="1"/>
            <a:endParaRPr lang="en-US" altLang="ko-KR" dirty="0">
              <a:sym typeface="Wingdings" panose="05000000000000000000" pitchFamily="2" charset="2"/>
            </a:endParaRPr>
          </a:p>
        </p:txBody>
      </p:sp>
    </p:spTree>
    <p:extLst>
      <p:ext uri="{BB962C8B-B14F-4D97-AF65-F5344CB8AC3E}">
        <p14:creationId xmlns:p14="http://schemas.microsoft.com/office/powerpoint/2010/main" val="42517986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Possible Countermeasures and </a:t>
            </a:r>
            <a:r>
              <a:rPr lang="en-US" altLang="ko-KR" dirty="0" smtClean="0"/>
              <a:t>limitations</a:t>
            </a:r>
            <a:endParaRPr lang="ko-KR" altLang="en-US" dirty="0"/>
          </a:p>
        </p:txBody>
      </p:sp>
      <p:sp>
        <p:nvSpPr>
          <p:cNvPr id="3" name="내용 개체 틀 2"/>
          <p:cNvSpPr>
            <a:spLocks noGrp="1"/>
          </p:cNvSpPr>
          <p:nvPr>
            <p:ph idx="1"/>
          </p:nvPr>
        </p:nvSpPr>
        <p:spPr/>
        <p:txBody>
          <a:bodyPr anchor="ctr"/>
          <a:lstStyle/>
          <a:p>
            <a:r>
              <a:rPr lang="en-US" altLang="ko-KR" dirty="0">
                <a:solidFill>
                  <a:schemeClr val="bg1">
                    <a:lumMod val="75000"/>
                  </a:schemeClr>
                </a:solidFill>
              </a:rPr>
              <a:t>Saturation</a:t>
            </a:r>
          </a:p>
          <a:p>
            <a:pPr lvl="1"/>
            <a:r>
              <a:rPr lang="en-US" altLang="ko-KR" dirty="0">
                <a:solidFill>
                  <a:schemeClr val="bg1">
                    <a:lumMod val="75000"/>
                  </a:schemeClr>
                </a:solidFill>
              </a:rPr>
              <a:t>Detection is easy</a:t>
            </a:r>
          </a:p>
          <a:p>
            <a:pPr lvl="2"/>
            <a:r>
              <a:rPr lang="en-US" altLang="ko-KR" dirty="0">
                <a:solidFill>
                  <a:schemeClr val="bg1">
                    <a:lumMod val="75000"/>
                  </a:schemeClr>
                </a:solidFill>
              </a:rPr>
              <a:t>Multiple sensors + program to abandon compromised sensor output</a:t>
            </a:r>
          </a:p>
          <a:p>
            <a:pPr lvl="1"/>
            <a:r>
              <a:rPr lang="en-US" altLang="ko-KR" dirty="0">
                <a:solidFill>
                  <a:schemeClr val="bg1">
                    <a:lumMod val="75000"/>
                  </a:schemeClr>
                </a:solidFill>
              </a:rPr>
              <a:t>Minimizing receiving angle </a:t>
            </a:r>
            <a:r>
              <a:rPr lang="en-US" altLang="ko-KR" dirty="0">
                <a:solidFill>
                  <a:schemeClr val="bg1">
                    <a:lumMod val="75000"/>
                  </a:schemeClr>
                </a:solidFill>
                <a:sym typeface="Wingdings" panose="05000000000000000000" pitchFamily="2" charset="2"/>
              </a:rPr>
              <a:t> reduce the size of affected region</a:t>
            </a:r>
            <a:endParaRPr lang="en-US" altLang="ko-KR" dirty="0">
              <a:solidFill>
                <a:schemeClr val="bg1">
                  <a:lumMod val="75000"/>
                </a:schemeClr>
              </a:solidFill>
            </a:endParaRPr>
          </a:p>
          <a:p>
            <a:pPr lvl="1"/>
            <a:r>
              <a:rPr lang="en-US" altLang="ko-KR" dirty="0">
                <a:solidFill>
                  <a:schemeClr val="bg1">
                    <a:lumMod val="75000"/>
                  </a:schemeClr>
                </a:solidFill>
              </a:rPr>
              <a:t>However, cannot be prevented </a:t>
            </a:r>
            <a:r>
              <a:rPr lang="en-US" altLang="ko-KR" dirty="0">
                <a:solidFill>
                  <a:schemeClr val="bg1">
                    <a:lumMod val="75000"/>
                  </a:schemeClr>
                </a:solidFill>
                <a:sym typeface="Wingdings" panose="05000000000000000000" pitchFamily="2" charset="2"/>
              </a:rPr>
              <a:t> none of above is an ultimate solution</a:t>
            </a:r>
            <a:endParaRPr lang="en-US" altLang="ko-KR" dirty="0">
              <a:solidFill>
                <a:schemeClr val="bg1">
                  <a:lumMod val="75000"/>
                </a:schemeClr>
              </a:solidFill>
            </a:endParaRPr>
          </a:p>
          <a:p>
            <a:endParaRPr lang="en-US" altLang="ko-KR" dirty="0" smtClean="0"/>
          </a:p>
          <a:p>
            <a:r>
              <a:rPr lang="en-US" altLang="ko-KR" dirty="0" smtClean="0"/>
              <a:t>Spoofing</a:t>
            </a:r>
            <a:endParaRPr lang="en-US" altLang="ko-KR" dirty="0"/>
          </a:p>
          <a:p>
            <a:pPr lvl="1"/>
            <a:r>
              <a:rPr lang="en-US" altLang="ko-KR" dirty="0">
                <a:sym typeface="Wingdings" panose="05000000000000000000" pitchFamily="2" charset="2"/>
              </a:rPr>
              <a:t>Minimizing receiving angle</a:t>
            </a:r>
          </a:p>
          <a:p>
            <a:pPr lvl="1"/>
            <a:r>
              <a:rPr lang="en-US" altLang="ko-KR" dirty="0"/>
              <a:t>Adding slight random perturbation to PRTs</a:t>
            </a:r>
            <a:br>
              <a:rPr lang="en-US" altLang="ko-KR" dirty="0"/>
            </a:br>
            <a:r>
              <a:rPr lang="ko-KR" altLang="en-US" dirty="0"/>
              <a:t>∵ </a:t>
            </a:r>
            <a:r>
              <a:rPr lang="en-US" altLang="ko-KR" dirty="0"/>
              <a:t>Random probing </a:t>
            </a:r>
            <a:r>
              <a:rPr lang="en-US" altLang="ko-KR" dirty="0">
                <a:sym typeface="Wingdings" panose="05000000000000000000" pitchFamily="2" charset="2"/>
              </a:rPr>
              <a:t>is</a:t>
            </a:r>
            <a:r>
              <a:rPr lang="en-US" altLang="ko-KR" dirty="0"/>
              <a:t> h</a:t>
            </a:r>
            <a:r>
              <a:rPr lang="en-US" altLang="ko-KR" dirty="0">
                <a:sym typeface="Wingdings" panose="05000000000000000000" pitchFamily="2" charset="2"/>
              </a:rPr>
              <a:t>ard to be adopted for current rotating </a:t>
            </a:r>
            <a:r>
              <a:rPr lang="en-US" altLang="ko-KR" dirty="0" err="1">
                <a:sym typeface="Wingdings" panose="05000000000000000000" pitchFamily="2" charset="2"/>
              </a:rPr>
              <a:t>lidars</a:t>
            </a:r>
            <a:endParaRPr lang="en-US" altLang="ko-KR" dirty="0">
              <a:sym typeface="Wingdings" panose="05000000000000000000" pitchFamily="2" charset="2"/>
            </a:endParaRPr>
          </a:p>
          <a:p>
            <a:pPr lvl="1"/>
            <a:r>
              <a:rPr lang="en-US" altLang="ko-KR" dirty="0">
                <a:sym typeface="Wingdings" panose="05000000000000000000" pitchFamily="2" charset="2"/>
              </a:rPr>
              <a:t>However, induction of single, farther fake dot per </a:t>
            </a:r>
            <a:r>
              <a:rPr lang="en-US" altLang="ko-KR" dirty="0" err="1">
                <a:sym typeface="Wingdings" panose="05000000000000000000" pitchFamily="2" charset="2"/>
              </a:rPr>
              <a:t>spoofer</a:t>
            </a:r>
            <a:r>
              <a:rPr lang="en-US" altLang="ko-KR" dirty="0">
                <a:sym typeface="Wingdings" panose="05000000000000000000" pitchFamily="2" charset="2"/>
              </a:rPr>
              <a:t> is still </a:t>
            </a:r>
            <a:r>
              <a:rPr lang="en-US" altLang="ko-KR" dirty="0" smtClean="0">
                <a:sym typeface="Wingdings" panose="05000000000000000000" pitchFamily="2" charset="2"/>
              </a:rPr>
              <a:t>possible</a:t>
            </a:r>
            <a:endParaRPr lang="en-US" altLang="ko-KR" dirty="0">
              <a:sym typeface="Wingdings" panose="05000000000000000000" pitchFamily="2" charset="2"/>
            </a:endParaRPr>
          </a:p>
        </p:txBody>
      </p:sp>
    </p:spTree>
    <p:extLst>
      <p:ext uri="{BB962C8B-B14F-4D97-AF65-F5344CB8AC3E}">
        <p14:creationId xmlns:p14="http://schemas.microsoft.com/office/powerpoint/2010/main" val="41112886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Conclusion</a:t>
            </a:r>
            <a:endParaRPr lang="ko-KR" altLang="en-US" dirty="0"/>
          </a:p>
        </p:txBody>
      </p:sp>
      <p:sp>
        <p:nvSpPr>
          <p:cNvPr id="4" name="모서리가 둥근 직사각형 3"/>
          <p:cNvSpPr/>
          <p:nvPr/>
        </p:nvSpPr>
        <p:spPr>
          <a:xfrm>
            <a:off x="536221" y="1425207"/>
            <a:ext cx="11074400" cy="708393"/>
          </a:xfrm>
          <a:prstGeom prst="roundRect">
            <a:avLst>
              <a:gd name="adj" fmla="val 2944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smtClean="0"/>
              <a:t>Presented </a:t>
            </a:r>
            <a:r>
              <a:rPr lang="en-US" altLang="ko-KR" sz="2400" dirty="0"/>
              <a:t>and experimentally verified two types of attacks against a COTS </a:t>
            </a:r>
            <a:r>
              <a:rPr lang="en-US" altLang="ko-KR" sz="2400" dirty="0" err="1" smtClean="0"/>
              <a:t>lidar</a:t>
            </a:r>
            <a:endParaRPr lang="en-US" altLang="ko-KR" sz="2400" dirty="0"/>
          </a:p>
        </p:txBody>
      </p:sp>
    </p:spTree>
    <p:extLst>
      <p:ext uri="{BB962C8B-B14F-4D97-AF65-F5344CB8AC3E}">
        <p14:creationId xmlns:p14="http://schemas.microsoft.com/office/powerpoint/2010/main" val="2218699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Conclusion</a:t>
            </a:r>
            <a:endParaRPr lang="ko-KR" altLang="en-US" dirty="0"/>
          </a:p>
        </p:txBody>
      </p:sp>
      <p:sp>
        <p:nvSpPr>
          <p:cNvPr id="4" name="모서리가 둥근 직사각형 3"/>
          <p:cNvSpPr/>
          <p:nvPr/>
        </p:nvSpPr>
        <p:spPr>
          <a:xfrm>
            <a:off x="536221" y="1425207"/>
            <a:ext cx="11074400" cy="708393"/>
          </a:xfrm>
          <a:prstGeom prst="roundRect">
            <a:avLst>
              <a:gd name="adj" fmla="val 2944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smtClean="0"/>
              <a:t>Presented </a:t>
            </a:r>
            <a:r>
              <a:rPr lang="en-US" altLang="ko-KR" sz="2400" dirty="0"/>
              <a:t>and experimentally verified two types of attacks against a COTS </a:t>
            </a:r>
            <a:r>
              <a:rPr lang="en-US" altLang="ko-KR" sz="2400" dirty="0" err="1" smtClean="0"/>
              <a:t>lidar</a:t>
            </a:r>
            <a:endParaRPr lang="en-US" altLang="ko-KR" sz="2400" dirty="0"/>
          </a:p>
        </p:txBody>
      </p:sp>
      <p:sp>
        <p:nvSpPr>
          <p:cNvPr id="6" name="모서리가 둥근 직사각형 5"/>
          <p:cNvSpPr/>
          <p:nvPr/>
        </p:nvSpPr>
        <p:spPr>
          <a:xfrm>
            <a:off x="536221" y="2384299"/>
            <a:ext cx="11074400" cy="725351"/>
          </a:xfrm>
          <a:prstGeom prst="roundRect">
            <a:avLst>
              <a:gd name="adj" fmla="val 29447"/>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a:t>Results show current </a:t>
            </a:r>
            <a:r>
              <a:rPr lang="en-US" altLang="ko-KR" sz="2400" dirty="0" err="1"/>
              <a:t>lidars</a:t>
            </a:r>
            <a:r>
              <a:rPr lang="en-US" altLang="ko-KR" sz="2400" dirty="0"/>
              <a:t> are defenseless against presented attacks</a:t>
            </a:r>
          </a:p>
        </p:txBody>
      </p:sp>
    </p:spTree>
    <p:extLst>
      <p:ext uri="{BB962C8B-B14F-4D97-AF65-F5344CB8AC3E}">
        <p14:creationId xmlns:p14="http://schemas.microsoft.com/office/powerpoint/2010/main" val="2589267883"/>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Conclusion</a:t>
            </a:r>
            <a:endParaRPr lang="ko-KR" altLang="en-US" dirty="0"/>
          </a:p>
        </p:txBody>
      </p:sp>
      <p:sp>
        <p:nvSpPr>
          <p:cNvPr id="4" name="모서리가 둥근 직사각형 3"/>
          <p:cNvSpPr/>
          <p:nvPr/>
        </p:nvSpPr>
        <p:spPr>
          <a:xfrm>
            <a:off x="536221" y="1425207"/>
            <a:ext cx="11074400" cy="708393"/>
          </a:xfrm>
          <a:prstGeom prst="roundRect">
            <a:avLst>
              <a:gd name="adj" fmla="val 2944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smtClean="0"/>
              <a:t>Presented </a:t>
            </a:r>
            <a:r>
              <a:rPr lang="en-US" altLang="ko-KR" sz="2400" dirty="0"/>
              <a:t>and experimentally verified two types of attacks against a COTS </a:t>
            </a:r>
            <a:r>
              <a:rPr lang="en-US" altLang="ko-KR" sz="2400" dirty="0" err="1" smtClean="0"/>
              <a:t>lidar</a:t>
            </a:r>
            <a:endParaRPr lang="en-US" altLang="ko-KR" sz="2400" dirty="0"/>
          </a:p>
        </p:txBody>
      </p:sp>
      <p:sp>
        <p:nvSpPr>
          <p:cNvPr id="6" name="모서리가 둥근 직사각형 5"/>
          <p:cNvSpPr/>
          <p:nvPr/>
        </p:nvSpPr>
        <p:spPr>
          <a:xfrm>
            <a:off x="536221" y="2384299"/>
            <a:ext cx="11074400" cy="725351"/>
          </a:xfrm>
          <a:prstGeom prst="roundRect">
            <a:avLst>
              <a:gd name="adj" fmla="val 29447"/>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a:t>Results show current </a:t>
            </a:r>
            <a:r>
              <a:rPr lang="en-US" altLang="ko-KR" sz="2400" dirty="0" err="1"/>
              <a:t>lidars</a:t>
            </a:r>
            <a:r>
              <a:rPr lang="en-US" altLang="ko-KR" sz="2400" dirty="0"/>
              <a:t> are defenseless against presented attacks</a:t>
            </a:r>
          </a:p>
        </p:txBody>
      </p:sp>
      <p:sp>
        <p:nvSpPr>
          <p:cNvPr id="7" name="모서리가 둥근 직사각형 6"/>
          <p:cNvSpPr/>
          <p:nvPr/>
        </p:nvSpPr>
        <p:spPr>
          <a:xfrm>
            <a:off x="536221" y="3360349"/>
            <a:ext cx="11074400" cy="725351"/>
          </a:xfrm>
          <a:prstGeom prst="roundRect">
            <a:avLst>
              <a:gd name="adj" fmla="val 29447"/>
            </a:avLst>
          </a:prstGeom>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a:t>Some defensive measures exist, but seems not enough to fully trust </a:t>
            </a:r>
            <a:r>
              <a:rPr lang="en-US" altLang="ko-KR" sz="2400" dirty="0" err="1"/>
              <a:t>lidars</a:t>
            </a:r>
            <a:endParaRPr lang="en-US" altLang="ko-KR" sz="2400" dirty="0"/>
          </a:p>
        </p:txBody>
      </p:sp>
    </p:spTree>
    <p:extLst>
      <p:ext uri="{BB962C8B-B14F-4D97-AF65-F5344CB8AC3E}">
        <p14:creationId xmlns:p14="http://schemas.microsoft.com/office/powerpoint/2010/main" val="178032934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Conclusion</a:t>
            </a:r>
            <a:endParaRPr lang="ko-KR" altLang="en-US" dirty="0"/>
          </a:p>
        </p:txBody>
      </p:sp>
      <p:sp>
        <p:nvSpPr>
          <p:cNvPr id="4" name="모서리가 둥근 직사각형 3"/>
          <p:cNvSpPr/>
          <p:nvPr/>
        </p:nvSpPr>
        <p:spPr>
          <a:xfrm>
            <a:off x="536221" y="1425207"/>
            <a:ext cx="11074400" cy="708393"/>
          </a:xfrm>
          <a:prstGeom prst="roundRect">
            <a:avLst>
              <a:gd name="adj" fmla="val 2944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smtClean="0"/>
              <a:t>Presented </a:t>
            </a:r>
            <a:r>
              <a:rPr lang="en-US" altLang="ko-KR" sz="2400" dirty="0"/>
              <a:t>and experimentally verified two types of attacks against a COTS </a:t>
            </a:r>
            <a:r>
              <a:rPr lang="en-US" altLang="ko-KR" sz="2400" dirty="0" err="1" smtClean="0"/>
              <a:t>lidar</a:t>
            </a:r>
            <a:endParaRPr lang="en-US" altLang="ko-KR" sz="2400" dirty="0"/>
          </a:p>
        </p:txBody>
      </p:sp>
      <p:sp>
        <p:nvSpPr>
          <p:cNvPr id="6" name="모서리가 둥근 직사각형 5"/>
          <p:cNvSpPr/>
          <p:nvPr/>
        </p:nvSpPr>
        <p:spPr>
          <a:xfrm>
            <a:off x="536221" y="2384299"/>
            <a:ext cx="11074400" cy="725351"/>
          </a:xfrm>
          <a:prstGeom prst="roundRect">
            <a:avLst>
              <a:gd name="adj" fmla="val 29447"/>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a:t>Results show current </a:t>
            </a:r>
            <a:r>
              <a:rPr lang="en-US" altLang="ko-KR" sz="2400" dirty="0" err="1"/>
              <a:t>lidars</a:t>
            </a:r>
            <a:r>
              <a:rPr lang="en-US" altLang="ko-KR" sz="2400" dirty="0"/>
              <a:t> are defenseless against presented attacks</a:t>
            </a:r>
          </a:p>
        </p:txBody>
      </p:sp>
      <p:sp>
        <p:nvSpPr>
          <p:cNvPr id="7" name="모서리가 둥근 직사각형 6"/>
          <p:cNvSpPr/>
          <p:nvPr/>
        </p:nvSpPr>
        <p:spPr>
          <a:xfrm>
            <a:off x="536221" y="3360349"/>
            <a:ext cx="11074400" cy="725351"/>
          </a:xfrm>
          <a:prstGeom prst="roundRect">
            <a:avLst>
              <a:gd name="adj" fmla="val 29447"/>
            </a:avLst>
          </a:prstGeom>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a:t>Some defensive measures exist, but seems not enough to fully trust </a:t>
            </a:r>
            <a:r>
              <a:rPr lang="en-US" altLang="ko-KR" sz="2400" dirty="0" err="1"/>
              <a:t>lidars</a:t>
            </a:r>
            <a:endParaRPr lang="en-US" altLang="ko-KR" sz="2400" dirty="0"/>
          </a:p>
        </p:txBody>
      </p:sp>
      <p:sp>
        <p:nvSpPr>
          <p:cNvPr id="8" name="모서리가 둥근 직사각형 7"/>
          <p:cNvSpPr/>
          <p:nvPr/>
        </p:nvSpPr>
        <p:spPr>
          <a:xfrm>
            <a:off x="536221" y="4336399"/>
            <a:ext cx="11074400" cy="725351"/>
          </a:xfrm>
          <a:prstGeom prst="roundRect">
            <a:avLst>
              <a:gd name="adj" fmla="val 29447"/>
            </a:avLst>
          </a:prstGeom>
          <a:ln w="571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a:t>Other environment perception sensors may have similar vulnerabilities against sensor attacks</a:t>
            </a:r>
          </a:p>
        </p:txBody>
      </p:sp>
    </p:spTree>
    <p:extLst>
      <p:ext uri="{BB962C8B-B14F-4D97-AF65-F5344CB8AC3E}">
        <p14:creationId xmlns:p14="http://schemas.microsoft.com/office/powerpoint/2010/main" val="365813902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그룹 39"/>
          <p:cNvGrpSpPr/>
          <p:nvPr/>
        </p:nvGrpSpPr>
        <p:grpSpPr>
          <a:xfrm>
            <a:off x="225215" y="1550847"/>
            <a:ext cx="4677923" cy="4550766"/>
            <a:chOff x="4357284" y="2246649"/>
            <a:chExt cx="3614131" cy="2701397"/>
          </a:xfrm>
          <a:solidFill>
            <a:schemeClr val="accent2">
              <a:lumMod val="20000"/>
              <a:lumOff val="80000"/>
            </a:schemeClr>
          </a:solidFill>
        </p:grpSpPr>
        <p:sp>
          <p:nvSpPr>
            <p:cNvPr id="41" name="모서리가 둥근 직사각형 40"/>
            <p:cNvSpPr/>
            <p:nvPr/>
          </p:nvSpPr>
          <p:spPr>
            <a:xfrm>
              <a:off x="4357284" y="2246649"/>
              <a:ext cx="3614131" cy="2701397"/>
            </a:xfrm>
            <a:prstGeom prst="roundRect">
              <a:avLst/>
            </a:prstGeom>
            <a:grpFill/>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a:p>
          </p:txBody>
        </p:sp>
        <p:sp>
          <p:nvSpPr>
            <p:cNvPr id="42" name="TextBox 41"/>
            <p:cNvSpPr txBox="1"/>
            <p:nvPr/>
          </p:nvSpPr>
          <p:spPr>
            <a:xfrm>
              <a:off x="4595486" y="2347813"/>
              <a:ext cx="3136878" cy="274051"/>
            </a:xfrm>
            <a:prstGeom prst="rect">
              <a:avLst/>
            </a:prstGeom>
            <a:grpFill/>
          </p:spPr>
          <p:txBody>
            <a:bodyPr wrap="square" rtlCol="0">
              <a:spAutoFit/>
            </a:bodyPr>
            <a:lstStyle/>
            <a:p>
              <a:pPr algn="ctr"/>
              <a:r>
                <a:rPr lang="en-US" altLang="ko-KR" sz="2400" dirty="0" smtClean="0"/>
                <a:t>Sensing &amp; Actuation System</a:t>
              </a:r>
              <a:endParaRPr lang="ko-KR" altLang="en-US" sz="2400" dirty="0"/>
            </a:p>
          </p:txBody>
        </p:sp>
      </p:grpSp>
      <p:sp>
        <p:nvSpPr>
          <p:cNvPr id="56" name="U자형 화살표 55"/>
          <p:cNvSpPr/>
          <p:nvPr/>
        </p:nvSpPr>
        <p:spPr>
          <a:xfrm rot="5400000" flipV="1">
            <a:off x="214210" y="3485100"/>
            <a:ext cx="2504654" cy="1102522"/>
          </a:xfrm>
          <a:prstGeom prst="uturnArrow">
            <a:avLst>
              <a:gd name="adj1" fmla="val 28408"/>
              <a:gd name="adj2" fmla="val 25000"/>
              <a:gd name="adj3" fmla="val 21634"/>
              <a:gd name="adj4" fmla="val 18339"/>
              <a:gd name="adj5" fmla="val 100000"/>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 name="제목 1"/>
          <p:cNvSpPr>
            <a:spLocks noGrp="1"/>
          </p:cNvSpPr>
          <p:nvPr>
            <p:ph type="title"/>
          </p:nvPr>
        </p:nvSpPr>
        <p:spPr/>
        <p:txBody>
          <a:bodyPr>
            <a:normAutofit fontScale="90000"/>
          </a:bodyPr>
          <a:lstStyle/>
          <a:p>
            <a:r>
              <a:rPr lang="en-US" altLang="ko-KR" sz="3600" dirty="0" smtClean="0"/>
              <a:t>Sensor Attacks against Sensing &amp; Actuation Systems</a:t>
            </a:r>
            <a:endParaRPr lang="ko-KR" altLang="en-US" sz="3600" dirty="0"/>
          </a:p>
        </p:txBody>
      </p:sp>
      <p:grpSp>
        <p:nvGrpSpPr>
          <p:cNvPr id="23" name="그룹 22"/>
          <p:cNvGrpSpPr/>
          <p:nvPr/>
        </p:nvGrpSpPr>
        <p:grpSpPr>
          <a:xfrm>
            <a:off x="8890365" y="1271352"/>
            <a:ext cx="3054096" cy="5067636"/>
            <a:chOff x="8890365" y="1399368"/>
            <a:chExt cx="3054096" cy="5067636"/>
          </a:xfrm>
        </p:grpSpPr>
        <p:sp>
          <p:nvSpPr>
            <p:cNvPr id="29" name="모서리가 둥근 직사각형 28"/>
            <p:cNvSpPr/>
            <p:nvPr/>
          </p:nvSpPr>
          <p:spPr>
            <a:xfrm>
              <a:off x="8890365" y="1421179"/>
              <a:ext cx="3054096" cy="5045825"/>
            </a:xfrm>
            <a:prstGeom prst="roundRect">
              <a:avLst>
                <a:gd name="adj" fmla="val 7866"/>
              </a:avLst>
            </a:prstGeom>
            <a:solidFill>
              <a:schemeClr val="bg1">
                <a:lumMod val="75000"/>
              </a:schemeClr>
            </a:solidFill>
            <a:ln w="57150">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a:p>
          </p:txBody>
        </p:sp>
        <p:sp>
          <p:nvSpPr>
            <p:cNvPr id="30" name="TextBox 29"/>
            <p:cNvSpPr txBox="1"/>
            <p:nvPr/>
          </p:nvSpPr>
          <p:spPr>
            <a:xfrm>
              <a:off x="9233328" y="1399368"/>
              <a:ext cx="2368169" cy="461665"/>
            </a:xfrm>
            <a:prstGeom prst="rect">
              <a:avLst/>
            </a:prstGeom>
            <a:noFill/>
          </p:spPr>
          <p:txBody>
            <a:bodyPr wrap="square" rtlCol="0">
              <a:spAutoFit/>
            </a:bodyPr>
            <a:lstStyle/>
            <a:p>
              <a:pPr algn="ctr"/>
              <a:r>
                <a:rPr lang="en-US" altLang="ko-KR" sz="2400" dirty="0" smtClean="0"/>
                <a:t>Surroundings</a:t>
              </a:r>
              <a:endParaRPr lang="ko-KR" altLang="en-US" sz="2400" dirty="0"/>
            </a:p>
          </p:txBody>
        </p:sp>
      </p:grpSp>
      <p:grpSp>
        <p:nvGrpSpPr>
          <p:cNvPr id="32" name="그룹 31"/>
          <p:cNvGrpSpPr/>
          <p:nvPr/>
        </p:nvGrpSpPr>
        <p:grpSpPr>
          <a:xfrm>
            <a:off x="1773078" y="2310874"/>
            <a:ext cx="4893222" cy="1518044"/>
            <a:chOff x="991532" y="2861779"/>
            <a:chExt cx="4947312" cy="1518044"/>
          </a:xfrm>
        </p:grpSpPr>
        <p:sp>
          <p:nvSpPr>
            <p:cNvPr id="37" name="모서리가 둥근 직사각형 36"/>
            <p:cNvSpPr/>
            <p:nvPr/>
          </p:nvSpPr>
          <p:spPr>
            <a:xfrm>
              <a:off x="1379284" y="2861779"/>
              <a:ext cx="4559560" cy="1518044"/>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ko-KR" altLang="en-US"/>
            </a:p>
          </p:txBody>
        </p:sp>
        <p:sp>
          <p:nvSpPr>
            <p:cNvPr id="39" name="TextBox 38"/>
            <p:cNvSpPr txBox="1"/>
            <p:nvPr/>
          </p:nvSpPr>
          <p:spPr>
            <a:xfrm>
              <a:off x="991532" y="2942020"/>
              <a:ext cx="1808774" cy="369332"/>
            </a:xfrm>
            <a:prstGeom prst="rect">
              <a:avLst/>
            </a:prstGeom>
            <a:noFill/>
          </p:spPr>
          <p:txBody>
            <a:bodyPr wrap="square" rtlCol="0">
              <a:spAutoFit/>
            </a:bodyPr>
            <a:lstStyle/>
            <a:p>
              <a:pPr algn="ctr"/>
              <a:r>
                <a:rPr lang="en-US" altLang="ko-KR" dirty="0" smtClean="0"/>
                <a:t>Sensors</a:t>
              </a:r>
              <a:endParaRPr lang="ko-KR" altLang="en-US" dirty="0"/>
            </a:p>
          </p:txBody>
        </p:sp>
      </p:grpSp>
      <p:grpSp>
        <p:nvGrpSpPr>
          <p:cNvPr id="43" name="그룹 42"/>
          <p:cNvGrpSpPr/>
          <p:nvPr/>
        </p:nvGrpSpPr>
        <p:grpSpPr>
          <a:xfrm>
            <a:off x="1852137" y="4123739"/>
            <a:ext cx="4805822" cy="1518044"/>
            <a:chOff x="1079898" y="2861779"/>
            <a:chExt cx="4858946" cy="1518044"/>
          </a:xfrm>
        </p:grpSpPr>
        <p:sp>
          <p:nvSpPr>
            <p:cNvPr id="44" name="모서리가 둥근 직사각형 43"/>
            <p:cNvSpPr/>
            <p:nvPr/>
          </p:nvSpPr>
          <p:spPr>
            <a:xfrm>
              <a:off x="1379284" y="2861779"/>
              <a:ext cx="4559560" cy="1518044"/>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ko-KR" altLang="en-US"/>
            </a:p>
          </p:txBody>
        </p:sp>
        <p:sp>
          <p:nvSpPr>
            <p:cNvPr id="45" name="TextBox 44"/>
            <p:cNvSpPr txBox="1"/>
            <p:nvPr/>
          </p:nvSpPr>
          <p:spPr>
            <a:xfrm>
              <a:off x="1079898" y="2946632"/>
              <a:ext cx="1808774" cy="369332"/>
            </a:xfrm>
            <a:prstGeom prst="rect">
              <a:avLst/>
            </a:prstGeom>
            <a:noFill/>
          </p:spPr>
          <p:txBody>
            <a:bodyPr wrap="square" rtlCol="0">
              <a:spAutoFit/>
            </a:bodyPr>
            <a:lstStyle/>
            <a:p>
              <a:pPr algn="ctr"/>
              <a:r>
                <a:rPr lang="en-US" altLang="ko-KR" dirty="0" smtClean="0"/>
                <a:t>Actuators</a:t>
              </a:r>
              <a:endParaRPr lang="ko-KR" altLang="en-US" dirty="0"/>
            </a:p>
          </p:txBody>
        </p:sp>
      </p:grpSp>
      <p:sp>
        <p:nvSpPr>
          <p:cNvPr id="5" name="왼쪽 화살표 4"/>
          <p:cNvSpPr/>
          <p:nvPr/>
        </p:nvSpPr>
        <p:spPr>
          <a:xfrm>
            <a:off x="6773094" y="2747774"/>
            <a:ext cx="1938628" cy="644243"/>
          </a:xfrm>
          <a:prstGeom prst="leftArrow">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왼쪽 화살표 45"/>
          <p:cNvSpPr/>
          <p:nvPr/>
        </p:nvSpPr>
        <p:spPr>
          <a:xfrm rot="10800000">
            <a:off x="6756364" y="4560639"/>
            <a:ext cx="1972088" cy="644243"/>
          </a:xfrm>
          <a:prstGeom prst="leftArrow">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모서리가 둥근 직사각형 37"/>
          <p:cNvSpPr/>
          <p:nvPr/>
        </p:nvSpPr>
        <p:spPr>
          <a:xfrm>
            <a:off x="339131" y="3304167"/>
            <a:ext cx="1610963" cy="1297940"/>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ko-KR" altLang="en-US"/>
          </a:p>
        </p:txBody>
      </p:sp>
      <p:sp>
        <p:nvSpPr>
          <p:cNvPr id="47" name="TextBox 46"/>
          <p:cNvSpPr txBox="1"/>
          <p:nvPr/>
        </p:nvSpPr>
        <p:spPr>
          <a:xfrm>
            <a:off x="304528" y="3332645"/>
            <a:ext cx="1262190" cy="369332"/>
          </a:xfrm>
          <a:prstGeom prst="rect">
            <a:avLst/>
          </a:prstGeom>
          <a:noFill/>
        </p:spPr>
        <p:txBody>
          <a:bodyPr wrap="square" rtlCol="0">
            <a:spAutoFit/>
          </a:bodyPr>
          <a:lstStyle/>
          <a:p>
            <a:pPr algn="ctr"/>
            <a:r>
              <a:rPr lang="en-US" altLang="ko-KR" dirty="0" smtClean="0"/>
              <a:t>Controller</a:t>
            </a:r>
            <a:endParaRPr lang="ko-KR" altLang="en-US" dirty="0"/>
          </a:p>
        </p:txBody>
      </p:sp>
      <p:grpSp>
        <p:nvGrpSpPr>
          <p:cNvPr id="48" name="그룹 47"/>
          <p:cNvGrpSpPr/>
          <p:nvPr/>
        </p:nvGrpSpPr>
        <p:grpSpPr>
          <a:xfrm>
            <a:off x="3185801" y="2587322"/>
            <a:ext cx="3376592" cy="958904"/>
            <a:chOff x="5905162" y="2043416"/>
            <a:chExt cx="2785016" cy="790905"/>
          </a:xfrm>
        </p:grpSpPr>
        <p:pic>
          <p:nvPicPr>
            <p:cNvPr id="49" name="Picture 2" descr="https://www.delphi.com/images/default-source/old-delphi-images/esr2.jpg?sfvrsn=a9554c29_1"/>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375" b="89931" l="1042" r="98264"/>
                      </a14:imgEffect>
                    </a14:imgLayer>
                  </a14:imgProps>
                </a:ext>
                <a:ext uri="{28A0092B-C50C-407E-A947-70E740481C1C}">
                  <a14:useLocalDpi xmlns:a14="http://schemas.microsoft.com/office/drawing/2010/main" val="0"/>
                </a:ext>
              </a:extLst>
            </a:blip>
            <a:srcRect t="17891" b="16200"/>
            <a:stretch/>
          </p:blipFill>
          <p:spPr bwMode="auto">
            <a:xfrm>
              <a:off x="6702325" y="2147985"/>
              <a:ext cx="916251" cy="60389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s://blog.kitware.com/blog/files/174_1551943598.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1659" b="85945" l="23832" r="81776"/>
                      </a14:imgEffect>
                    </a14:imgLayer>
                  </a14:imgProps>
                </a:ext>
                <a:ext uri="{28A0092B-C50C-407E-A947-70E740481C1C}">
                  <a14:useLocalDpi xmlns:a14="http://schemas.microsoft.com/office/drawing/2010/main" val="0"/>
                </a:ext>
              </a:extLst>
            </a:blip>
            <a:srcRect l="23344" t="21524" r="17428" b="13524"/>
            <a:stretch/>
          </p:blipFill>
          <p:spPr bwMode="auto">
            <a:xfrm>
              <a:off x="5905162" y="2043416"/>
              <a:ext cx="709079" cy="7876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https://storage.googleapis.com/wzukusers/user-19260742/images/56eabcaa07ad5xKkQ2Gw/mobileye.pn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712" b="90576" l="4800" r="93600"/>
                      </a14:imgEffect>
                    </a14:imgLayer>
                  </a14:imgProps>
                </a:ext>
                <a:ext uri="{28A0092B-C50C-407E-A947-70E740481C1C}">
                  <a14:useLocalDpi xmlns:a14="http://schemas.microsoft.com/office/drawing/2010/main" val="0"/>
                </a:ext>
              </a:extLst>
            </a:blip>
            <a:srcRect l="3451" t="3500" r="5158" b="7034"/>
            <a:stretch/>
          </p:blipFill>
          <p:spPr bwMode="auto">
            <a:xfrm>
              <a:off x="7662260" y="2065542"/>
              <a:ext cx="1027918" cy="7687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그룹 51"/>
          <p:cNvGrpSpPr/>
          <p:nvPr/>
        </p:nvGrpSpPr>
        <p:grpSpPr>
          <a:xfrm>
            <a:off x="9446223" y="1754828"/>
            <a:ext cx="1993730" cy="4391165"/>
            <a:chOff x="9446223" y="1754828"/>
            <a:chExt cx="1993730" cy="4391165"/>
          </a:xfrm>
        </p:grpSpPr>
        <p:pic>
          <p:nvPicPr>
            <p:cNvPr id="53" name="Picture 2" descr="http://www.autobarn.com/images-new/honk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6223" y="4816839"/>
              <a:ext cx="1993730" cy="1329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Picture 4" descr="http://www.wri.org/sites/default/files/styles/large/public/traffic_jam_seoul.jpg?itok=vpItXe2v"/>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46223" y="1754828"/>
              <a:ext cx="1993730" cy="1330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 name="Picture 2" descr="http://theexpiredmeter.com/wp-content/uploads/2013/05/Klein-in-the-all-way-crosswalk.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46223" y="3203280"/>
              <a:ext cx="1993730" cy="1495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57" name="Picture 2" descr="http://cdn.xl.thumbs.canstockphoto.com/canstock13279492.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744" b="89744" l="4000" r="95556">
                        <a14:foregroundMark x1="91111" y1="35897" x2="90222" y2="33846"/>
                        <a14:foregroundMark x1="10667" y1="44103" x2="9333" y2="38462"/>
                      </a14:backgroundRemoval>
                    </a14:imgEffect>
                  </a14:imgLayer>
                </a14:imgProps>
              </a:ext>
              <a:ext uri="{28A0092B-C50C-407E-A947-70E740481C1C}">
                <a14:useLocalDpi xmlns:a14="http://schemas.microsoft.com/office/drawing/2010/main" val="0"/>
              </a:ext>
            </a:extLst>
          </a:blip>
          <a:srcRect t="15412" b="26648"/>
          <a:stretch/>
        </p:blipFill>
        <p:spPr bwMode="auto">
          <a:xfrm>
            <a:off x="474601" y="3767043"/>
            <a:ext cx="1247084" cy="6262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그룹 2"/>
          <p:cNvGrpSpPr/>
          <p:nvPr/>
        </p:nvGrpSpPr>
        <p:grpSpPr>
          <a:xfrm>
            <a:off x="3213632" y="4270379"/>
            <a:ext cx="3264803" cy="1151191"/>
            <a:chOff x="3213632" y="4270379"/>
            <a:chExt cx="3264803" cy="1151191"/>
          </a:xfrm>
        </p:grpSpPr>
        <p:pic>
          <p:nvPicPr>
            <p:cNvPr id="5124" name="Picture 4" descr="http://blog.automart.co.za/wp-content/uploads/2016/04/corvette-engine.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86902" y="4447940"/>
              <a:ext cx="1191533" cy="91516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images.cdn.circlesix.co/image/1/700/0/uploads/articles/519e327246950ceps-577f8e32ee41f.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96993" y="4469997"/>
              <a:ext cx="1076709" cy="89982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quinnfix.ie/wp-content/uploads/2013/06/brakes.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30667" y1="44333" x2="35667" y2="33333"/>
                          <a14:foregroundMark x1="52000" y1="79000" x2="64333" y2="72000"/>
                          <a14:foregroundMark x1="69000" y1="69333" x2="71000" y2="65333"/>
                        </a14:backgroundRemoval>
                      </a14:imgEffect>
                    </a14:imgLayer>
                  </a14:imgProps>
                </a:ext>
                <a:ext uri="{28A0092B-C50C-407E-A947-70E740481C1C}">
                  <a14:useLocalDpi xmlns:a14="http://schemas.microsoft.com/office/drawing/2010/main" val="0"/>
                </a:ext>
              </a:extLst>
            </a:blip>
            <a:srcRect/>
            <a:stretch>
              <a:fillRect/>
            </a:stretch>
          </p:blipFill>
          <p:spPr bwMode="auto">
            <a:xfrm>
              <a:off x="3213632" y="4270379"/>
              <a:ext cx="1151191" cy="11511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002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up)">
                                      <p:cBhvr>
                                        <p:cTn id="11" dur="500"/>
                                        <p:tgtEl>
                                          <p:spTgt spid="5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500"/>
                                        <p:tgtEl>
                                          <p:spTgt spid="46"/>
                                        </p:tgtEl>
                                      </p:cBhvr>
                                    </p:animEffect>
                                  </p:childTnLst>
                                </p:cTn>
                              </p:par>
                            </p:childTnLst>
                          </p:cTn>
                        </p:par>
                        <p:par>
                          <p:cTn id="16" fill="hold">
                            <p:stCondLst>
                              <p:cond delay="1500"/>
                            </p:stCondLst>
                            <p:childTnLst>
                              <p:par>
                                <p:cTn id="17" presetID="22" presetClass="entr" presetSubtype="2" fill="hold" grpId="1"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2000"/>
                            </p:stCondLst>
                            <p:childTnLst>
                              <p:par>
                                <p:cTn id="21" presetID="22" presetClass="entr" presetSubtype="1" fill="hold" grpId="1"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up)">
                                      <p:cBhvr>
                                        <p:cTn id="23" dur="500"/>
                                        <p:tgtEl>
                                          <p:spTgt spid="56"/>
                                        </p:tgtEl>
                                      </p:cBhvr>
                                    </p:animEffect>
                                  </p:childTnLst>
                                </p:cTn>
                              </p:par>
                            </p:childTnLst>
                          </p:cTn>
                        </p:par>
                        <p:par>
                          <p:cTn id="24" fill="hold">
                            <p:stCondLst>
                              <p:cond delay="2500"/>
                            </p:stCondLst>
                            <p:childTnLst>
                              <p:par>
                                <p:cTn id="25" presetID="22" presetClass="entr" presetSubtype="8" fill="hold" grpId="1"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 grpId="0" animBg="1"/>
      <p:bldP spid="5" grpId="1" animBg="1"/>
      <p:bldP spid="46" grpId="0" animBg="1"/>
      <p:bldP spid="4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Conclusion</a:t>
            </a:r>
            <a:endParaRPr lang="ko-KR" altLang="en-US" dirty="0"/>
          </a:p>
        </p:txBody>
      </p:sp>
      <p:sp>
        <p:nvSpPr>
          <p:cNvPr id="4" name="모서리가 둥근 직사각형 3"/>
          <p:cNvSpPr/>
          <p:nvPr/>
        </p:nvSpPr>
        <p:spPr>
          <a:xfrm>
            <a:off x="536221" y="1425207"/>
            <a:ext cx="11074400" cy="708393"/>
          </a:xfrm>
          <a:prstGeom prst="roundRect">
            <a:avLst>
              <a:gd name="adj" fmla="val 2944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smtClean="0"/>
              <a:t>Presented </a:t>
            </a:r>
            <a:r>
              <a:rPr lang="en-US" altLang="ko-KR" sz="2400" dirty="0"/>
              <a:t>and experimentally verified two types of attacks against a COTS </a:t>
            </a:r>
            <a:r>
              <a:rPr lang="en-US" altLang="ko-KR" sz="2400" dirty="0" err="1" smtClean="0"/>
              <a:t>lidar</a:t>
            </a:r>
            <a:endParaRPr lang="en-US" altLang="ko-KR" sz="2400" dirty="0"/>
          </a:p>
        </p:txBody>
      </p:sp>
      <p:sp>
        <p:nvSpPr>
          <p:cNvPr id="6" name="모서리가 둥근 직사각형 5"/>
          <p:cNvSpPr/>
          <p:nvPr/>
        </p:nvSpPr>
        <p:spPr>
          <a:xfrm>
            <a:off x="536221" y="2384299"/>
            <a:ext cx="11074400" cy="725351"/>
          </a:xfrm>
          <a:prstGeom prst="roundRect">
            <a:avLst>
              <a:gd name="adj" fmla="val 29447"/>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a:t>Results show current </a:t>
            </a:r>
            <a:r>
              <a:rPr lang="en-US" altLang="ko-KR" sz="2400" dirty="0" err="1"/>
              <a:t>lidars</a:t>
            </a:r>
            <a:r>
              <a:rPr lang="en-US" altLang="ko-KR" sz="2400" dirty="0"/>
              <a:t> are defenseless against presented attacks</a:t>
            </a:r>
          </a:p>
        </p:txBody>
      </p:sp>
      <p:sp>
        <p:nvSpPr>
          <p:cNvPr id="7" name="모서리가 둥근 직사각형 6"/>
          <p:cNvSpPr/>
          <p:nvPr/>
        </p:nvSpPr>
        <p:spPr>
          <a:xfrm>
            <a:off x="536221" y="3360349"/>
            <a:ext cx="11074400" cy="725351"/>
          </a:xfrm>
          <a:prstGeom prst="roundRect">
            <a:avLst>
              <a:gd name="adj" fmla="val 29447"/>
            </a:avLst>
          </a:prstGeom>
          <a:ln w="57150">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a:t>Some defensive measures exist, but seems not enough to fully trust </a:t>
            </a:r>
            <a:r>
              <a:rPr lang="en-US" altLang="ko-KR" sz="2400" dirty="0" err="1"/>
              <a:t>lidars</a:t>
            </a:r>
            <a:endParaRPr lang="en-US" altLang="ko-KR" sz="2400" dirty="0"/>
          </a:p>
        </p:txBody>
      </p:sp>
      <p:sp>
        <p:nvSpPr>
          <p:cNvPr id="8" name="모서리가 둥근 직사각형 7"/>
          <p:cNvSpPr/>
          <p:nvPr/>
        </p:nvSpPr>
        <p:spPr>
          <a:xfrm>
            <a:off x="536221" y="4336399"/>
            <a:ext cx="11074400" cy="725351"/>
          </a:xfrm>
          <a:prstGeom prst="roundRect">
            <a:avLst>
              <a:gd name="adj" fmla="val 29447"/>
            </a:avLst>
          </a:prstGeom>
          <a:ln w="571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174625">
              <a:lnSpc>
                <a:spcPct val="90000"/>
              </a:lnSpc>
              <a:spcBef>
                <a:spcPts val="1000"/>
              </a:spcBef>
            </a:pPr>
            <a:r>
              <a:rPr lang="en-US" altLang="ko-KR" sz="2400" dirty="0"/>
              <a:t>Other environment perception sensors may have similar vulnerabilities against sensor attacks</a:t>
            </a:r>
          </a:p>
        </p:txBody>
      </p:sp>
      <p:sp>
        <p:nvSpPr>
          <p:cNvPr id="9" name="모서리가 둥근 직사각형 8"/>
          <p:cNvSpPr/>
          <p:nvPr/>
        </p:nvSpPr>
        <p:spPr>
          <a:xfrm>
            <a:off x="536221" y="5312449"/>
            <a:ext cx="11074400" cy="813048"/>
          </a:xfrm>
          <a:prstGeom prst="roundRect">
            <a:avLst>
              <a:gd name="adj" fmla="val 29447"/>
            </a:avLst>
          </a:prstGeom>
          <a:ln w="57150">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180975" indent="-180975"/>
            <a:r>
              <a:rPr lang="en-US" altLang="ko-KR" sz="2400" dirty="0" smtClean="0"/>
              <a:t>	We do not think we should abandon autonomous driving, </a:t>
            </a:r>
            <a:r>
              <a:rPr lang="en-US" altLang="ko-KR" sz="2400" dirty="0"/>
              <a:t>but things </a:t>
            </a:r>
            <a:r>
              <a:rPr lang="en-US" altLang="ko-KR" sz="2400" dirty="0" smtClean="0"/>
              <a:t>have </a:t>
            </a:r>
            <a:r>
              <a:rPr lang="en-US" altLang="ko-KR" sz="2400" dirty="0"/>
              <a:t>to be more </a:t>
            </a:r>
            <a:r>
              <a:rPr lang="en-US" altLang="ko-KR" sz="2400" dirty="0" smtClean="0"/>
              <a:t>robust to be realized</a:t>
            </a:r>
            <a:endParaRPr lang="en-US" altLang="ko-KR" sz="2400" dirty="0"/>
          </a:p>
        </p:txBody>
      </p:sp>
    </p:spTree>
    <p:extLst>
      <p:ext uri="{BB962C8B-B14F-4D97-AF65-F5344CB8AC3E}">
        <p14:creationId xmlns:p14="http://schemas.microsoft.com/office/powerpoint/2010/main" val="2169370505"/>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766306"/>
            <a:ext cx="11551920" cy="3046988"/>
          </a:xfrm>
          <a:prstGeom prst="rect">
            <a:avLst/>
          </a:prstGeom>
          <a:noFill/>
        </p:spPr>
        <p:txBody>
          <a:bodyPr wrap="square" rtlCol="0">
            <a:spAutoFit/>
          </a:bodyPr>
          <a:lstStyle/>
          <a:p>
            <a:pPr algn="ctr"/>
            <a:r>
              <a:rPr lang="en-US" altLang="ko-KR" sz="6000" dirty="0" smtClean="0"/>
              <a:t>Thank you for listening</a:t>
            </a:r>
            <a:endParaRPr lang="en-US" altLang="ko-KR" sz="3600" dirty="0" smtClean="0"/>
          </a:p>
          <a:p>
            <a:endParaRPr lang="en-US" altLang="ko-KR" sz="2400" dirty="0" smtClean="0"/>
          </a:p>
          <a:p>
            <a:endParaRPr lang="en-US" altLang="ko-KR" sz="2400" dirty="0"/>
          </a:p>
          <a:p>
            <a:pPr marL="625475"/>
            <a:r>
              <a:rPr lang="en-US" altLang="ko-KR" sz="2800" dirty="0" smtClean="0"/>
              <a:t>E-mail</a:t>
            </a:r>
            <a:r>
              <a:rPr lang="en-US" altLang="ko-KR" sz="2800" smtClean="0"/>
              <a:t>: h.c.shin@kaist.ac.kr</a:t>
            </a:r>
          </a:p>
          <a:p>
            <a:pPr marL="625475"/>
            <a:r>
              <a:rPr lang="en-US" altLang="ko-KR" sz="2800" dirty="0" smtClean="0"/>
              <a:t>Paper: ia.cr/2017/613</a:t>
            </a:r>
          </a:p>
          <a:p>
            <a:pPr marL="625475"/>
            <a:r>
              <a:rPr lang="en-US" altLang="ko-KR" sz="2800" dirty="0"/>
              <a:t>Appendices </a:t>
            </a:r>
            <a:r>
              <a:rPr lang="en-US" altLang="ko-KR" sz="2800" dirty="0" smtClean="0"/>
              <a:t>webpage: sites.google.com/view/ches17illusionanddazzle</a:t>
            </a:r>
            <a:endParaRPr lang="ko-KR" altLang="en-US" sz="2400" dirty="0"/>
          </a:p>
        </p:txBody>
      </p:sp>
      <p:pic>
        <p:nvPicPr>
          <p:cNvPr id="1026" name="Picture 2" descr="http://bel.kaist.ac.kr/extfiles/Seal_of_KAI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9173" y="198755"/>
            <a:ext cx="2505501" cy="71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20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Deploying attacks in reality</a:t>
            </a:r>
          </a:p>
        </p:txBody>
      </p:sp>
      <p:sp>
        <p:nvSpPr>
          <p:cNvPr id="3" name="내용 개체 틀 2"/>
          <p:cNvSpPr>
            <a:spLocks noGrp="1"/>
          </p:cNvSpPr>
          <p:nvPr>
            <p:ph idx="1"/>
          </p:nvPr>
        </p:nvSpPr>
        <p:spPr/>
        <p:txBody>
          <a:bodyPr>
            <a:normAutofit/>
          </a:bodyPr>
          <a:lstStyle/>
          <a:p>
            <a:r>
              <a:rPr lang="en-US" altLang="ko-KR" dirty="0" smtClean="0"/>
              <a:t>Aiming problem</a:t>
            </a:r>
          </a:p>
          <a:p>
            <a:pPr lvl="1"/>
            <a:r>
              <a:rPr lang="en-US" altLang="ko-KR" dirty="0" smtClean="0"/>
              <a:t>main obstacle in deploying attacks in reality</a:t>
            </a:r>
          </a:p>
          <a:p>
            <a:pPr lvl="1"/>
            <a:r>
              <a:rPr lang="en-US" altLang="ko-KR" dirty="0" smtClean="0"/>
              <a:t>Difficulty can be relieved by </a:t>
            </a:r>
          </a:p>
          <a:p>
            <a:pPr lvl="2"/>
            <a:r>
              <a:rPr lang="en-US" altLang="ko-KR" dirty="0" smtClean="0"/>
              <a:t>Fixed </a:t>
            </a:r>
            <a:r>
              <a:rPr lang="en-US" altLang="ko-KR" dirty="0" err="1" smtClean="0"/>
              <a:t>lidar</a:t>
            </a:r>
            <a:r>
              <a:rPr lang="en-US" altLang="ko-KR" dirty="0" smtClean="0"/>
              <a:t> position on vehicles</a:t>
            </a:r>
          </a:p>
        </p:txBody>
      </p:sp>
      <p:grpSp>
        <p:nvGrpSpPr>
          <p:cNvPr id="5" name="그룹 4"/>
          <p:cNvGrpSpPr/>
          <p:nvPr/>
        </p:nvGrpSpPr>
        <p:grpSpPr>
          <a:xfrm>
            <a:off x="3126056" y="3221130"/>
            <a:ext cx="5939888" cy="2791749"/>
            <a:chOff x="6870699" y="2347518"/>
            <a:chExt cx="3635021" cy="1708461"/>
          </a:xfrm>
        </p:grpSpPr>
        <p:pic>
          <p:nvPicPr>
            <p:cNvPr id="6" name="Picture 2" descr="https://c.slashgear.com/wp-content/uploads/2014/06/google-lidar-600x28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0699" y="2347518"/>
              <a:ext cx="3635021" cy="1708461"/>
            </a:xfrm>
            <a:prstGeom prst="rect">
              <a:avLst/>
            </a:prstGeom>
            <a:noFill/>
            <a:extLst>
              <a:ext uri="{909E8E84-426E-40DD-AFC4-6F175D3DCCD1}">
                <a14:hiddenFill xmlns:a14="http://schemas.microsoft.com/office/drawing/2010/main">
                  <a:solidFill>
                    <a:srgbClr val="FFFFFF"/>
                  </a:solidFill>
                </a14:hiddenFill>
              </a:ext>
            </a:extLst>
          </p:spPr>
        </p:pic>
        <p:sp>
          <p:nvSpPr>
            <p:cNvPr id="8" name="타원 7"/>
            <p:cNvSpPr/>
            <p:nvPr/>
          </p:nvSpPr>
          <p:spPr>
            <a:xfrm>
              <a:off x="8326259" y="2477848"/>
              <a:ext cx="723900" cy="7239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956226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Deploying attacks in reality</a:t>
            </a:r>
          </a:p>
        </p:txBody>
      </p:sp>
      <p:sp>
        <p:nvSpPr>
          <p:cNvPr id="3" name="내용 개체 틀 2"/>
          <p:cNvSpPr>
            <a:spLocks noGrp="1"/>
          </p:cNvSpPr>
          <p:nvPr>
            <p:ph idx="1"/>
          </p:nvPr>
        </p:nvSpPr>
        <p:spPr/>
        <p:txBody>
          <a:bodyPr>
            <a:normAutofit/>
          </a:bodyPr>
          <a:lstStyle/>
          <a:p>
            <a:r>
              <a:rPr lang="en-US" altLang="ko-KR" dirty="0" smtClean="0"/>
              <a:t>Aiming problem</a:t>
            </a:r>
          </a:p>
          <a:p>
            <a:pPr lvl="1"/>
            <a:r>
              <a:rPr lang="en-US" altLang="ko-KR" dirty="0" smtClean="0"/>
              <a:t>main obstacle in deploying attacks in reality</a:t>
            </a:r>
          </a:p>
          <a:p>
            <a:pPr lvl="1"/>
            <a:r>
              <a:rPr lang="en-US" altLang="ko-KR" dirty="0" smtClean="0"/>
              <a:t>Difficulty can be relieved by </a:t>
            </a:r>
          </a:p>
          <a:p>
            <a:pPr lvl="2"/>
            <a:r>
              <a:rPr lang="en-US" altLang="ko-KR" dirty="0" smtClean="0"/>
              <a:t>Exploiting situations where relative velocity is zero</a:t>
            </a:r>
          </a:p>
        </p:txBody>
      </p:sp>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764" y="3363213"/>
            <a:ext cx="3940472" cy="2955354"/>
          </a:xfrm>
          <a:prstGeom prst="rect">
            <a:avLst/>
          </a:prstGeom>
        </p:spPr>
      </p:pic>
    </p:spTree>
    <p:extLst>
      <p:ext uri="{BB962C8B-B14F-4D97-AF65-F5344CB8AC3E}">
        <p14:creationId xmlns:p14="http://schemas.microsoft.com/office/powerpoint/2010/main" val="3757666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Discussion</a:t>
            </a:r>
            <a:endParaRPr lang="ko-KR" altLang="en-US" dirty="0"/>
          </a:p>
        </p:txBody>
      </p:sp>
      <p:sp>
        <p:nvSpPr>
          <p:cNvPr id="3" name="내용 개체 틀 2"/>
          <p:cNvSpPr>
            <a:spLocks noGrp="1"/>
          </p:cNvSpPr>
          <p:nvPr>
            <p:ph idx="1"/>
          </p:nvPr>
        </p:nvSpPr>
        <p:spPr/>
        <p:txBody>
          <a:bodyPr>
            <a:normAutofit fontScale="92500" lnSpcReduction="10000"/>
          </a:bodyPr>
          <a:lstStyle/>
          <a:p>
            <a:r>
              <a:rPr lang="en-US" altLang="ko-KR" dirty="0" smtClean="0"/>
              <a:t>Aiming problem: main obstacle in deploying attacks in reality</a:t>
            </a:r>
          </a:p>
          <a:p>
            <a:pPr lvl="1"/>
            <a:r>
              <a:rPr lang="en-US" altLang="ko-KR" dirty="0" smtClean="0"/>
              <a:t>Difficulty can be relieved by </a:t>
            </a:r>
          </a:p>
          <a:p>
            <a:pPr lvl="2"/>
            <a:r>
              <a:rPr lang="en-US" altLang="ko-KR" dirty="0" smtClean="0"/>
              <a:t>Fixed </a:t>
            </a:r>
            <a:r>
              <a:rPr lang="en-US" altLang="ko-KR" dirty="0" err="1" smtClean="0"/>
              <a:t>lidar</a:t>
            </a:r>
            <a:r>
              <a:rPr lang="en-US" altLang="ko-KR" dirty="0" smtClean="0"/>
              <a:t> position on vehicles</a:t>
            </a:r>
          </a:p>
          <a:p>
            <a:pPr lvl="2"/>
            <a:r>
              <a:rPr lang="en-US" altLang="ko-KR" dirty="0" smtClean="0"/>
              <a:t>Exploiting situations where relative velocity is zero</a:t>
            </a:r>
          </a:p>
          <a:p>
            <a:pPr lvl="2"/>
            <a:r>
              <a:rPr lang="en-US" altLang="ko-KR" dirty="0" smtClean="0"/>
              <a:t>Adoption of optical instrument like a beam expander</a:t>
            </a:r>
          </a:p>
          <a:p>
            <a:endParaRPr lang="en-US" altLang="ko-KR" dirty="0" smtClean="0"/>
          </a:p>
          <a:p>
            <a:pPr lvl="1"/>
            <a:endParaRPr lang="en-US" altLang="ko-KR" dirty="0" smtClean="0"/>
          </a:p>
          <a:p>
            <a:pPr lvl="2"/>
            <a:endParaRPr lang="en-US" altLang="ko-KR" dirty="0" smtClean="0"/>
          </a:p>
          <a:p>
            <a:pPr lvl="3"/>
            <a:endParaRPr lang="en-US" altLang="ko-KR" dirty="0" smtClean="0"/>
          </a:p>
          <a:p>
            <a:pPr lvl="3"/>
            <a:endParaRPr lang="en-US" altLang="ko-KR" dirty="0" smtClean="0"/>
          </a:p>
          <a:p>
            <a:pPr lvl="1"/>
            <a:endParaRPr lang="en-US" altLang="ko-KR" dirty="0" smtClean="0"/>
          </a:p>
          <a:p>
            <a:pPr lvl="2"/>
            <a:endParaRPr lang="en-US" altLang="ko-KR" dirty="0"/>
          </a:p>
          <a:p>
            <a:pPr lvl="3"/>
            <a:endParaRPr lang="en-US" altLang="ko-KR" dirty="0" smtClean="0"/>
          </a:p>
          <a:p>
            <a:pPr marL="1371600" lvl="3" indent="0">
              <a:buNone/>
            </a:pPr>
            <a:r>
              <a:rPr lang="en-US" altLang="ko-KR" dirty="0" smtClean="0"/>
              <a:t> </a:t>
            </a:r>
          </a:p>
          <a:p>
            <a:pPr lvl="3"/>
            <a:endParaRPr lang="en-US" altLang="ko-KR" dirty="0" smtClean="0"/>
          </a:p>
          <a:p>
            <a:pPr lvl="2"/>
            <a:endParaRPr lang="ko-KR" altLang="en-US" dirty="0"/>
          </a:p>
        </p:txBody>
      </p:sp>
      <p:pic>
        <p:nvPicPr>
          <p:cNvPr id="4" name="Picture 2" descr="https://www.edmundoptics.com/contentassets/9e9f3da5f9644542a3ff18c1868c6633/fig-2-h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046538"/>
            <a:ext cx="2981325" cy="14184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www.lasercomponents.com/fileadmin/user_upload/home/Images/Wavelength/co2be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075" y="3793329"/>
            <a:ext cx="2596096" cy="1947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i.ytimg.com/vi/zC2N13KOhcQ/hq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946" y="3793329"/>
            <a:ext cx="2596095" cy="194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074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2900" dirty="0"/>
              <a:t>Inducing multiple fake dots with one transmitter &amp; receiver</a:t>
            </a:r>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838200" y="1260879"/>
                <a:ext cx="10515600" cy="5016096"/>
              </a:xfrm>
            </p:spPr>
            <p:txBody>
              <a:bodyPr>
                <a:normAutofit/>
              </a:bodyPr>
              <a:lstStyle/>
              <a:p>
                <a:r>
                  <a:rPr lang="en-US" altLang="ko-KR" sz="2800" dirty="0" smtClean="0"/>
                  <a:t>If the </a:t>
                </a:r>
                <a:r>
                  <a:rPr lang="en-US" altLang="ko-KR" sz="2800" dirty="0" err="1" smtClean="0"/>
                  <a:t>lidar</a:t>
                </a:r>
                <a:r>
                  <a:rPr lang="en-US" altLang="ko-KR" sz="2800" dirty="0" smtClean="0"/>
                  <a:t> has constant PRT </a:t>
                </a:r>
                <a:r>
                  <a:rPr lang="en-US" altLang="ko-KR" sz="2800" dirty="0" smtClean="0">
                    <a:sym typeface="Wingdings" panose="05000000000000000000" pitchFamily="2" charset="2"/>
                  </a:rPr>
                  <a:t> can predict next ping firing</a:t>
                </a:r>
              </a:p>
              <a:p>
                <a:pPr lvl="1"/>
                <a:r>
                  <a:rPr lang="en-US" altLang="ko-KR" sz="2000" dirty="0" smtClean="0">
                    <a:sym typeface="Wingdings" panose="05000000000000000000" pitchFamily="2" charset="2"/>
                  </a:rPr>
                  <a:t>Inducing farther fake dots at the distance of </a:t>
                </a:r>
                <a14:m>
                  <m:oMath xmlns:m="http://schemas.openxmlformats.org/officeDocument/2006/math">
                    <m:r>
                      <a:rPr lang="en-US" altLang="ko-KR" sz="2000" i="1">
                        <a:latin typeface="Cambria Math" panose="02040503050406030204" pitchFamily="18" charset="0"/>
                        <a:ea typeface="맑은 고딕" panose="020B0503020000020004" pitchFamily="50" charset="-127"/>
                      </a:rPr>
                      <m:t>𝑙</m:t>
                    </m:r>
                  </m:oMath>
                </a14:m>
                <a:r>
                  <a:rPr lang="en-US" altLang="ko-KR" sz="2000" dirty="0" smtClean="0">
                    <a:sym typeface="Wingdings" panose="05000000000000000000" pitchFamily="2" charset="2"/>
                  </a:rPr>
                  <a:t> from the </a:t>
                </a:r>
                <a:r>
                  <a:rPr lang="en-US" altLang="ko-KR" sz="2000" dirty="0" err="1" smtClean="0">
                    <a:sym typeface="Wingdings" panose="05000000000000000000" pitchFamily="2" charset="2"/>
                  </a:rPr>
                  <a:t>lidar</a:t>
                </a:r>
                <a:r>
                  <a:rPr lang="en-US" altLang="ko-KR" sz="2000" dirty="0" smtClean="0">
                    <a:sym typeface="Wingdings" panose="05000000000000000000" pitchFamily="2" charset="2"/>
                  </a:rPr>
                  <a:t> with </a:t>
                </a:r>
                <a:r>
                  <a:rPr lang="en-US" altLang="ko-KR" sz="2000" dirty="0" err="1" smtClean="0">
                    <a:sym typeface="Wingdings" panose="05000000000000000000" pitchFamily="2" charset="2"/>
                  </a:rPr>
                  <a:t>spoofer</a:t>
                </a:r>
                <a:r>
                  <a:rPr lang="en-US" altLang="ko-KR" sz="2000" dirty="0" smtClean="0">
                    <a:sym typeface="Wingdings" panose="05000000000000000000" pitchFamily="2" charset="2"/>
                  </a:rPr>
                  <a:t> at </a:t>
                </a:r>
                <a14:m>
                  <m:oMath xmlns:m="http://schemas.openxmlformats.org/officeDocument/2006/math">
                    <m:sSub>
                      <m:sSubPr>
                        <m:ctrlPr>
                          <a:rPr lang="en-US" altLang="ko-KR" sz="2000" i="1" smtClean="0">
                            <a:latin typeface="Cambria Math" panose="02040503050406030204" pitchFamily="18" charset="0"/>
                            <a:sym typeface="Wingdings" panose="05000000000000000000" pitchFamily="2" charset="2"/>
                          </a:rPr>
                        </m:ctrlPr>
                      </m:sSubPr>
                      <m:e>
                        <m:r>
                          <a:rPr lang="en-US" altLang="ko-KR" sz="2000" b="0" i="1" smtClean="0">
                            <a:latin typeface="Cambria Math" panose="02040503050406030204" pitchFamily="18" charset="0"/>
                            <a:sym typeface="Wingdings" panose="05000000000000000000" pitchFamily="2" charset="2"/>
                          </a:rPr>
                          <m:t>𝑙</m:t>
                        </m:r>
                      </m:e>
                      <m:sub>
                        <m:r>
                          <a:rPr lang="en-US" altLang="ko-KR" sz="2000" b="0" i="1" smtClean="0">
                            <a:latin typeface="Cambria Math" panose="02040503050406030204" pitchFamily="18" charset="0"/>
                            <a:sym typeface="Wingdings" panose="05000000000000000000" pitchFamily="2" charset="2"/>
                          </a:rPr>
                          <m:t>𝑠</m:t>
                        </m:r>
                      </m:sub>
                    </m:sSub>
                  </m:oMath>
                </a14:m>
                <a:endParaRPr lang="en-US" altLang="ko-KR" sz="2000" dirty="0"/>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838200" y="1260879"/>
                <a:ext cx="10515600" cy="5016096"/>
              </a:xfrm>
              <a:blipFill>
                <a:blip r:embed="rId3"/>
                <a:stretch>
                  <a:fillRect l="-1043" t="-2430"/>
                </a:stretch>
              </a:blipFill>
            </p:spPr>
            <p:txBody>
              <a:bodyPr/>
              <a:lstStyle/>
              <a:p>
                <a:r>
                  <a:rPr lang="ko-KR" altLang="en-US">
                    <a:noFill/>
                  </a:rPr>
                  <a:t> </a:t>
                </a:r>
              </a:p>
            </p:txBody>
          </p:sp>
        </mc:Fallback>
      </mc:AlternateContent>
      <p:cxnSp>
        <p:nvCxnSpPr>
          <p:cNvPr id="133" name="직선 화살표 연결선 132"/>
          <p:cNvCxnSpPr/>
          <p:nvPr/>
        </p:nvCxnSpPr>
        <p:spPr bwMode="auto">
          <a:xfrm>
            <a:off x="1619294" y="4710218"/>
            <a:ext cx="5441067"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135" name="TextBox 134"/>
          <p:cNvSpPr txBox="1"/>
          <p:nvPr/>
        </p:nvSpPr>
        <p:spPr>
          <a:xfrm>
            <a:off x="6433320" y="4766513"/>
            <a:ext cx="708567" cy="338554"/>
          </a:xfrm>
          <a:prstGeom prst="rect">
            <a:avLst/>
          </a:prstGeom>
          <a:noFill/>
        </p:spPr>
        <p:txBody>
          <a:bodyPr wrap="square" rtlCol="0">
            <a:spAutoFit/>
          </a:bodyPr>
          <a:lstStyle/>
          <a:p>
            <a:pPr algn="r"/>
            <a:r>
              <a:rPr lang="en-US" altLang="ko-KR" sz="1600" dirty="0" smtClean="0">
                <a:latin typeface="맑은 고딕" panose="020B0503020000020004" pitchFamily="50" charset="-127"/>
                <a:ea typeface="맑은 고딕" panose="020B0503020000020004" pitchFamily="50" charset="-127"/>
              </a:rPr>
              <a:t>Time</a:t>
            </a:r>
            <a:endParaRPr lang="ko-KR" altLang="en-US" sz="1600" dirty="0">
              <a:latin typeface="맑은 고딕" panose="020B0503020000020004" pitchFamily="50" charset="-127"/>
              <a:ea typeface="맑은 고딕" panose="020B0503020000020004" pitchFamily="50" charset="-127"/>
            </a:endParaRPr>
          </a:p>
        </p:txBody>
      </p:sp>
      <p:grpSp>
        <p:nvGrpSpPr>
          <p:cNvPr id="136" name="그룹 135"/>
          <p:cNvGrpSpPr/>
          <p:nvPr/>
        </p:nvGrpSpPr>
        <p:grpSpPr>
          <a:xfrm>
            <a:off x="2615608" y="2839281"/>
            <a:ext cx="3339859" cy="456922"/>
            <a:chOff x="3099726" y="1976676"/>
            <a:chExt cx="4185551" cy="572620"/>
          </a:xfrm>
        </p:grpSpPr>
        <p:cxnSp>
          <p:nvCxnSpPr>
            <p:cNvPr id="181" name="직선 화살표 연결선 180"/>
            <p:cNvCxnSpPr/>
            <p:nvPr/>
          </p:nvCxnSpPr>
          <p:spPr bwMode="auto">
            <a:xfrm>
              <a:off x="3099726" y="2403541"/>
              <a:ext cx="1423851"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82" name="TextBox 181"/>
                <p:cNvSpPr txBox="1"/>
                <p:nvPr/>
              </p:nvSpPr>
              <p:spPr>
                <a:xfrm>
                  <a:off x="3468469" y="1976676"/>
                  <a:ext cx="797923" cy="42428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82" name="TextBox 181"/>
                <p:cNvSpPr txBox="1">
                  <a:spLocks noRot="1" noChangeAspect="1" noMove="1" noResize="1" noEditPoints="1" noAdjustHandles="1" noChangeArrowheads="1" noChangeShapeType="1" noTextEdit="1"/>
                </p:cNvSpPr>
                <p:nvPr/>
              </p:nvSpPr>
              <p:spPr>
                <a:xfrm>
                  <a:off x="3468469" y="1976676"/>
                  <a:ext cx="797923" cy="424280"/>
                </a:xfrm>
                <a:prstGeom prst="rect">
                  <a:avLst/>
                </a:prstGeom>
                <a:blipFill>
                  <a:blip r:embed="rId4"/>
                  <a:stretch>
                    <a:fillRect/>
                  </a:stretch>
                </a:blipFill>
              </p:spPr>
              <p:txBody>
                <a:bodyPr/>
                <a:lstStyle/>
                <a:p>
                  <a:r>
                    <a:rPr lang="ko-KR" altLang="en-US">
                      <a:noFill/>
                    </a:rPr>
                    <a:t> </a:t>
                  </a:r>
                </a:p>
              </p:txBody>
            </p:sp>
          </mc:Fallback>
        </mc:AlternateContent>
        <p:cxnSp>
          <p:nvCxnSpPr>
            <p:cNvPr id="183" name="직선 화살표 연결선 182"/>
            <p:cNvCxnSpPr/>
            <p:nvPr/>
          </p:nvCxnSpPr>
          <p:spPr bwMode="auto">
            <a:xfrm>
              <a:off x="4523577" y="2403541"/>
              <a:ext cx="1380308"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84" name="TextBox 183"/>
                <p:cNvSpPr txBox="1"/>
                <p:nvPr/>
              </p:nvSpPr>
              <p:spPr>
                <a:xfrm>
                  <a:off x="4892319" y="1976676"/>
                  <a:ext cx="797923" cy="42428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84" name="TextBox 183"/>
                <p:cNvSpPr txBox="1">
                  <a:spLocks noRot="1" noChangeAspect="1" noMove="1" noResize="1" noEditPoints="1" noAdjustHandles="1" noChangeArrowheads="1" noChangeShapeType="1" noTextEdit="1"/>
                </p:cNvSpPr>
                <p:nvPr/>
              </p:nvSpPr>
              <p:spPr>
                <a:xfrm>
                  <a:off x="4892319" y="1976676"/>
                  <a:ext cx="797923" cy="424280"/>
                </a:xfrm>
                <a:prstGeom prst="rect">
                  <a:avLst/>
                </a:prstGeom>
                <a:blipFill>
                  <a:blip r:embed="rId5"/>
                  <a:stretch>
                    <a:fillRect/>
                  </a:stretch>
                </a:blipFill>
              </p:spPr>
              <p:txBody>
                <a:bodyPr/>
                <a:lstStyle/>
                <a:p>
                  <a:r>
                    <a:rPr lang="ko-KR" altLang="en-US">
                      <a:noFill/>
                    </a:rPr>
                    <a:t> </a:t>
                  </a:r>
                </a:p>
              </p:txBody>
            </p:sp>
          </mc:Fallback>
        </mc:AlternateContent>
        <p:cxnSp>
          <p:nvCxnSpPr>
            <p:cNvPr id="185" name="직선 화살표 연결선 184"/>
            <p:cNvCxnSpPr/>
            <p:nvPr/>
          </p:nvCxnSpPr>
          <p:spPr bwMode="auto">
            <a:xfrm>
              <a:off x="5903885" y="2405095"/>
              <a:ext cx="1381392"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86" name="TextBox 185"/>
                <p:cNvSpPr txBox="1"/>
                <p:nvPr/>
              </p:nvSpPr>
              <p:spPr>
                <a:xfrm>
                  <a:off x="6293869" y="1978230"/>
                  <a:ext cx="797923" cy="42428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86" name="TextBox 185"/>
                <p:cNvSpPr txBox="1">
                  <a:spLocks noRot="1" noChangeAspect="1" noMove="1" noResize="1" noEditPoints="1" noAdjustHandles="1" noChangeArrowheads="1" noChangeShapeType="1" noTextEdit="1"/>
                </p:cNvSpPr>
                <p:nvPr/>
              </p:nvSpPr>
              <p:spPr>
                <a:xfrm>
                  <a:off x="6293869" y="1978230"/>
                  <a:ext cx="797923" cy="424280"/>
                </a:xfrm>
                <a:prstGeom prst="rect">
                  <a:avLst/>
                </a:prstGeom>
                <a:blipFill>
                  <a:blip r:embed="rId6"/>
                  <a:stretch>
                    <a:fillRect/>
                  </a:stretch>
                </a:blipFill>
              </p:spPr>
              <p:txBody>
                <a:bodyPr/>
                <a:lstStyle/>
                <a:p>
                  <a:r>
                    <a:rPr lang="ko-KR" altLang="en-US">
                      <a:noFill/>
                    </a:rPr>
                    <a:t> </a:t>
                  </a:r>
                </a:p>
              </p:txBody>
            </p:sp>
          </mc:Fallback>
        </mc:AlternateContent>
        <p:cxnSp>
          <p:nvCxnSpPr>
            <p:cNvPr id="187" name="직선 화살표 연결선 186"/>
            <p:cNvCxnSpPr/>
            <p:nvPr/>
          </p:nvCxnSpPr>
          <p:spPr bwMode="auto">
            <a:xfrm>
              <a:off x="3099726" y="2273727"/>
              <a:ext cx="0" cy="259628"/>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88" name="직선 화살표 연결선 187"/>
            <p:cNvCxnSpPr/>
            <p:nvPr/>
          </p:nvCxnSpPr>
          <p:spPr bwMode="auto">
            <a:xfrm>
              <a:off x="4523577" y="2289668"/>
              <a:ext cx="0" cy="259628"/>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89" name="직선 화살표 연결선 188"/>
            <p:cNvCxnSpPr/>
            <p:nvPr/>
          </p:nvCxnSpPr>
          <p:spPr bwMode="auto">
            <a:xfrm>
              <a:off x="5903885" y="2289668"/>
              <a:ext cx="0" cy="259628"/>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90" name="직선 화살표 연결선 189"/>
            <p:cNvCxnSpPr/>
            <p:nvPr/>
          </p:nvCxnSpPr>
          <p:spPr bwMode="auto">
            <a:xfrm>
              <a:off x="7285277" y="2273727"/>
              <a:ext cx="0" cy="259628"/>
            </a:xfrm>
            <a:prstGeom prst="straightConnector1">
              <a:avLst/>
            </a:prstGeom>
            <a:noFill/>
            <a:ln w="19050" cap="flat" cmpd="sng" algn="ctr">
              <a:solidFill>
                <a:schemeClr val="bg1">
                  <a:lumMod val="65000"/>
                </a:schemeClr>
              </a:solidFill>
              <a:prstDash val="dash"/>
              <a:round/>
              <a:headEnd type="none" w="med" len="med"/>
              <a:tailEnd type="none"/>
            </a:ln>
            <a:effectLst/>
          </p:spPr>
        </p:cxnSp>
      </p:grpSp>
      <p:grpSp>
        <p:nvGrpSpPr>
          <p:cNvPr id="137" name="그룹 136"/>
          <p:cNvGrpSpPr/>
          <p:nvPr/>
        </p:nvGrpSpPr>
        <p:grpSpPr>
          <a:xfrm>
            <a:off x="2615608" y="3264822"/>
            <a:ext cx="4199864" cy="1536908"/>
            <a:chOff x="3099726" y="2509967"/>
            <a:chExt cx="5263320" cy="1926071"/>
          </a:xfrm>
        </p:grpSpPr>
        <p:grpSp>
          <p:nvGrpSpPr>
            <p:cNvPr id="165" name="그룹 164"/>
            <p:cNvGrpSpPr/>
            <p:nvPr/>
          </p:nvGrpSpPr>
          <p:grpSpPr>
            <a:xfrm>
              <a:off x="3099726" y="2509967"/>
              <a:ext cx="4185551" cy="1926071"/>
              <a:chOff x="3099726" y="2509967"/>
              <a:chExt cx="4185551" cy="1926071"/>
            </a:xfrm>
          </p:grpSpPr>
          <p:cxnSp>
            <p:nvCxnSpPr>
              <p:cNvPr id="170" name="직선 화살표 연결선 169"/>
              <p:cNvCxnSpPr/>
              <p:nvPr/>
            </p:nvCxnSpPr>
            <p:spPr bwMode="auto">
              <a:xfrm flipV="1">
                <a:off x="5418390" y="4239529"/>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71" name="직선 화살표 연결선 170"/>
              <p:cNvCxnSpPr/>
              <p:nvPr/>
            </p:nvCxnSpPr>
            <p:spPr bwMode="auto">
              <a:xfrm flipV="1">
                <a:off x="5534321" y="4235118"/>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grpSp>
            <p:nvGrpSpPr>
              <p:cNvPr id="172" name="그룹 171"/>
              <p:cNvGrpSpPr/>
              <p:nvPr/>
            </p:nvGrpSpPr>
            <p:grpSpPr>
              <a:xfrm>
                <a:off x="3099726" y="2509967"/>
                <a:ext cx="4185551" cy="1811392"/>
                <a:chOff x="3099726" y="2509967"/>
                <a:chExt cx="4185551" cy="1811392"/>
              </a:xfrm>
            </p:grpSpPr>
            <p:cxnSp>
              <p:nvCxnSpPr>
                <p:cNvPr id="177" name="직선 화살표 연결선 176"/>
                <p:cNvCxnSpPr/>
                <p:nvPr/>
              </p:nvCxnSpPr>
              <p:spPr bwMode="auto">
                <a:xfrm flipV="1">
                  <a:off x="3099726" y="2509971"/>
                  <a:ext cx="0" cy="1811388"/>
                </a:xfrm>
                <a:prstGeom prst="straightConnector1">
                  <a:avLst/>
                </a:prstGeom>
                <a:noFill/>
                <a:ln w="57150" cap="flat" cmpd="sng" algn="ctr">
                  <a:solidFill>
                    <a:schemeClr val="tx1"/>
                  </a:solidFill>
                  <a:prstDash val="solid"/>
                  <a:round/>
                  <a:headEnd type="none" w="med" len="med"/>
                  <a:tailEnd type="arrow"/>
                </a:ln>
                <a:effectLst/>
              </p:spPr>
            </p:cxnSp>
            <p:cxnSp>
              <p:nvCxnSpPr>
                <p:cNvPr id="178" name="직선 화살표 연결선 177"/>
                <p:cNvCxnSpPr/>
                <p:nvPr/>
              </p:nvCxnSpPr>
              <p:spPr bwMode="auto">
                <a:xfrm flipV="1">
                  <a:off x="4523577" y="2509967"/>
                  <a:ext cx="0" cy="1811388"/>
                </a:xfrm>
                <a:prstGeom prst="straightConnector1">
                  <a:avLst/>
                </a:prstGeom>
                <a:noFill/>
                <a:ln w="57150" cap="flat" cmpd="sng" algn="ctr">
                  <a:solidFill>
                    <a:schemeClr val="tx1"/>
                  </a:solidFill>
                  <a:prstDash val="solid"/>
                  <a:round/>
                  <a:headEnd type="none" w="med" len="med"/>
                  <a:tailEnd type="arrow"/>
                </a:ln>
                <a:effectLst/>
              </p:spPr>
            </p:cxnSp>
            <p:cxnSp>
              <p:nvCxnSpPr>
                <p:cNvPr id="179" name="직선 화살표 연결선 178"/>
                <p:cNvCxnSpPr/>
                <p:nvPr/>
              </p:nvCxnSpPr>
              <p:spPr bwMode="auto">
                <a:xfrm flipV="1">
                  <a:off x="5903885" y="2509967"/>
                  <a:ext cx="0" cy="1811388"/>
                </a:xfrm>
                <a:prstGeom prst="straightConnector1">
                  <a:avLst/>
                </a:prstGeom>
                <a:noFill/>
                <a:ln w="57150" cap="flat" cmpd="sng" algn="ctr">
                  <a:solidFill>
                    <a:schemeClr val="tx1"/>
                  </a:solidFill>
                  <a:prstDash val="solid"/>
                  <a:round/>
                  <a:headEnd type="none" w="med" len="med"/>
                  <a:tailEnd type="arrow"/>
                </a:ln>
                <a:effectLst/>
              </p:spPr>
            </p:cxnSp>
            <p:cxnSp>
              <p:nvCxnSpPr>
                <p:cNvPr id="180" name="직선 화살표 연결선 179"/>
                <p:cNvCxnSpPr/>
                <p:nvPr/>
              </p:nvCxnSpPr>
              <p:spPr bwMode="auto">
                <a:xfrm flipV="1">
                  <a:off x="7285277" y="2509967"/>
                  <a:ext cx="0" cy="1811388"/>
                </a:xfrm>
                <a:prstGeom prst="straightConnector1">
                  <a:avLst/>
                </a:prstGeom>
                <a:noFill/>
                <a:ln w="57150" cap="flat" cmpd="sng" algn="ctr">
                  <a:solidFill>
                    <a:schemeClr val="tx1"/>
                  </a:solidFill>
                  <a:prstDash val="solid"/>
                  <a:round/>
                  <a:headEnd type="none" w="med" len="med"/>
                  <a:tailEnd type="arrow"/>
                </a:ln>
                <a:effectLst/>
              </p:spPr>
            </p:cxnSp>
          </p:grpSp>
          <p:cxnSp>
            <p:nvCxnSpPr>
              <p:cNvPr id="173" name="직선 화살표 연결선 172"/>
              <p:cNvCxnSpPr/>
              <p:nvPr/>
            </p:nvCxnSpPr>
            <p:spPr bwMode="auto">
              <a:xfrm flipV="1">
                <a:off x="3857646" y="4234405"/>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74" name="직선 화살표 연결선 173"/>
              <p:cNvCxnSpPr/>
              <p:nvPr/>
            </p:nvCxnSpPr>
            <p:spPr bwMode="auto">
              <a:xfrm flipV="1">
                <a:off x="3973577" y="4229994"/>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75" name="직선 화살표 연결선 174"/>
              <p:cNvCxnSpPr/>
              <p:nvPr/>
            </p:nvCxnSpPr>
            <p:spPr bwMode="auto">
              <a:xfrm flipV="1">
                <a:off x="6830802" y="4239529"/>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76" name="직선 화살표 연결선 175"/>
              <p:cNvCxnSpPr/>
              <p:nvPr/>
            </p:nvCxnSpPr>
            <p:spPr bwMode="auto">
              <a:xfrm flipV="1">
                <a:off x="6946733" y="4235118"/>
                <a:ext cx="115931" cy="196509"/>
              </a:xfrm>
              <a:prstGeom prst="straightConnector1">
                <a:avLst/>
              </a:prstGeom>
              <a:noFill/>
              <a:ln w="38100" cap="flat" cmpd="sng" algn="ctr">
                <a:solidFill>
                  <a:schemeClr val="bg1">
                    <a:lumMod val="65000"/>
                  </a:schemeClr>
                </a:solidFill>
                <a:prstDash val="solid"/>
                <a:round/>
                <a:headEnd type="none" w="med" len="med"/>
                <a:tailEnd type="none"/>
              </a:ln>
              <a:effectLst/>
            </p:spPr>
          </p:cxnSp>
        </p:grpSp>
        <p:grpSp>
          <p:nvGrpSpPr>
            <p:cNvPr id="166" name="그룹 165"/>
            <p:cNvGrpSpPr/>
            <p:nvPr/>
          </p:nvGrpSpPr>
          <p:grpSpPr>
            <a:xfrm>
              <a:off x="7933988" y="3503497"/>
              <a:ext cx="429058" cy="72789"/>
              <a:chOff x="6902451" y="3978042"/>
              <a:chExt cx="429058" cy="72789"/>
            </a:xfrm>
          </p:grpSpPr>
          <p:sp>
            <p:nvSpPr>
              <p:cNvPr id="167" name="타원 166"/>
              <p:cNvSpPr/>
              <p:nvPr/>
            </p:nvSpPr>
            <p:spPr bwMode="auto">
              <a:xfrm>
                <a:off x="6902451" y="3980981"/>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4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168" name="타원 167"/>
              <p:cNvSpPr/>
              <p:nvPr/>
            </p:nvSpPr>
            <p:spPr bwMode="auto">
              <a:xfrm>
                <a:off x="7082055"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4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169" name="타원 168"/>
              <p:cNvSpPr/>
              <p:nvPr/>
            </p:nvSpPr>
            <p:spPr bwMode="auto">
              <a:xfrm>
                <a:off x="7261659"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400" b="0" i="0" u="none" strike="noStrike" cap="none" normalizeH="0" baseline="0" smtClean="0">
                  <a:ln>
                    <a:noFill/>
                  </a:ln>
                  <a:solidFill>
                    <a:schemeClr val="tx1"/>
                  </a:solidFill>
                  <a:effectLst/>
                  <a:latin typeface="HY헤드라인M" pitchFamily="18" charset="-127"/>
                  <a:ea typeface="HY헤드라인M" pitchFamily="18" charset="-127"/>
                </a:endParaRPr>
              </a:p>
            </p:txBody>
          </p:sp>
        </p:grpSp>
      </p:grpSp>
      <p:grpSp>
        <p:nvGrpSpPr>
          <p:cNvPr id="138" name="그룹 137"/>
          <p:cNvGrpSpPr/>
          <p:nvPr/>
        </p:nvGrpSpPr>
        <p:grpSpPr>
          <a:xfrm>
            <a:off x="2080570" y="3987519"/>
            <a:ext cx="961422" cy="1969683"/>
            <a:chOff x="2429211" y="3415661"/>
            <a:chExt cx="1204866" cy="2468430"/>
          </a:xfrm>
        </p:grpSpPr>
        <p:cxnSp>
          <p:nvCxnSpPr>
            <p:cNvPr id="159" name="직선 화살표 연결선 158"/>
            <p:cNvCxnSpPr/>
            <p:nvPr/>
          </p:nvCxnSpPr>
          <p:spPr bwMode="auto">
            <a:xfrm flipV="1">
              <a:off x="3372415" y="3415661"/>
              <a:ext cx="0" cy="905694"/>
            </a:xfrm>
            <a:prstGeom prst="straightConnector1">
              <a:avLst/>
            </a:prstGeom>
            <a:noFill/>
            <a:ln w="57150" cap="flat" cmpd="sng" algn="ctr">
              <a:solidFill>
                <a:schemeClr val="tx1"/>
              </a:solidFill>
              <a:prstDash val="solid"/>
              <a:round/>
              <a:headEnd type="arrow" w="med" len="med"/>
              <a:tailEnd type="none"/>
            </a:ln>
            <a:effectLst/>
          </p:spPr>
        </p:cxnSp>
        <p:cxnSp>
          <p:nvCxnSpPr>
            <p:cNvPr id="160" name="직선 화살표 연결선 159"/>
            <p:cNvCxnSpPr/>
            <p:nvPr/>
          </p:nvCxnSpPr>
          <p:spPr bwMode="auto">
            <a:xfrm>
              <a:off x="2500602" y="4622296"/>
              <a:ext cx="599124" cy="0"/>
            </a:xfrm>
            <a:prstGeom prst="straightConnector1">
              <a:avLst/>
            </a:prstGeom>
            <a:noFill/>
            <a:ln w="19050" cap="flat" cmpd="sng" algn="ctr">
              <a:solidFill>
                <a:schemeClr val="bg1">
                  <a:lumMod val="6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1" name="TextBox 160"/>
                <p:cNvSpPr txBox="1"/>
                <p:nvPr/>
              </p:nvSpPr>
              <p:spPr>
                <a:xfrm>
                  <a:off x="2429211" y="4226507"/>
                  <a:ext cx="620397" cy="424280"/>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sSub>
                              <m:sSubPr>
                                <m:ctrlPr>
                                  <a:rPr lang="en-US" altLang="ko-KR" sz="1600" i="1">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num>
                          <m:den>
                            <m:r>
                              <a:rPr lang="en-US" altLang="ko-KR" sz="1600" b="0" i="1" smtClean="0">
                                <a:latin typeface="Cambria Math" panose="02040503050406030204" pitchFamily="18" charset="0"/>
                                <a:ea typeface="맑은 고딕" panose="020B0503020000020004" pitchFamily="50" charset="-127"/>
                              </a:rPr>
                              <m:t>𝑐</m:t>
                            </m:r>
                          </m:den>
                        </m:f>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61" name="TextBox 160"/>
                <p:cNvSpPr txBox="1">
                  <a:spLocks noRot="1" noChangeAspect="1" noMove="1" noResize="1" noEditPoints="1" noAdjustHandles="1" noChangeArrowheads="1" noChangeShapeType="1" noTextEdit="1"/>
                </p:cNvSpPr>
                <p:nvPr/>
              </p:nvSpPr>
              <p:spPr>
                <a:xfrm>
                  <a:off x="2429211" y="4226507"/>
                  <a:ext cx="620397" cy="424280"/>
                </a:xfrm>
                <a:prstGeom prst="rect">
                  <a:avLst/>
                </a:prstGeom>
                <a:blipFill>
                  <a:blip r:embed="rId7"/>
                  <a:stretch>
                    <a:fillRect l="-23171" t="-98214" r="-81707" b="-166071"/>
                  </a:stretch>
                </a:blipFill>
              </p:spPr>
              <p:txBody>
                <a:bodyPr/>
                <a:lstStyle/>
                <a:p>
                  <a:r>
                    <a:rPr lang="ko-KR" altLang="en-US">
                      <a:noFill/>
                    </a:rPr>
                    <a:t> </a:t>
                  </a:r>
                </a:p>
              </p:txBody>
            </p:sp>
          </mc:Fallback>
        </mc:AlternateContent>
        <p:cxnSp>
          <p:nvCxnSpPr>
            <p:cNvPr id="162" name="직선 화살표 연결선 161"/>
            <p:cNvCxnSpPr/>
            <p:nvPr/>
          </p:nvCxnSpPr>
          <p:spPr bwMode="auto">
            <a:xfrm>
              <a:off x="3103527" y="4325766"/>
              <a:ext cx="0" cy="69708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63" name="직선 화살표 연결선 162"/>
            <p:cNvCxnSpPr/>
            <p:nvPr/>
          </p:nvCxnSpPr>
          <p:spPr bwMode="auto">
            <a:xfrm>
              <a:off x="3372415" y="4335832"/>
              <a:ext cx="0" cy="1548259"/>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64" name="직선 화살표 연결선 163"/>
            <p:cNvCxnSpPr/>
            <p:nvPr/>
          </p:nvCxnSpPr>
          <p:spPr bwMode="auto">
            <a:xfrm>
              <a:off x="3374453" y="4616358"/>
              <a:ext cx="259624" cy="0"/>
            </a:xfrm>
            <a:prstGeom prst="straightConnector1">
              <a:avLst/>
            </a:prstGeom>
            <a:noFill/>
            <a:ln w="19050" cap="flat" cmpd="sng" algn="ctr">
              <a:solidFill>
                <a:schemeClr val="bg1">
                  <a:lumMod val="65000"/>
                </a:schemeClr>
              </a:solidFill>
              <a:prstDash val="solid"/>
              <a:round/>
              <a:headEnd type="triangle" w="med" len="med"/>
              <a:tailEnd type="none"/>
            </a:ln>
            <a:effectLst/>
          </p:spPr>
        </p:cxnSp>
      </p:grpSp>
      <p:grpSp>
        <p:nvGrpSpPr>
          <p:cNvPr id="139" name="그룹 138"/>
          <p:cNvGrpSpPr/>
          <p:nvPr/>
        </p:nvGrpSpPr>
        <p:grpSpPr>
          <a:xfrm>
            <a:off x="2761515" y="3264822"/>
            <a:ext cx="1489711" cy="2376483"/>
            <a:chOff x="3282578" y="2509967"/>
            <a:chExt cx="1866923" cy="2978238"/>
          </a:xfrm>
        </p:grpSpPr>
        <p:cxnSp>
          <p:nvCxnSpPr>
            <p:cNvPr id="155" name="직선 화살표 연결선 154"/>
            <p:cNvCxnSpPr/>
            <p:nvPr/>
          </p:nvCxnSpPr>
          <p:spPr bwMode="auto">
            <a:xfrm>
              <a:off x="3372415" y="5454560"/>
              <a:ext cx="1777086" cy="0"/>
            </a:xfrm>
            <a:prstGeom prst="straightConnector1">
              <a:avLst/>
            </a:prstGeom>
            <a:noFill/>
            <a:ln w="19050" cap="flat" cmpd="sng" algn="ctr">
              <a:solidFill>
                <a:schemeClr val="bg1">
                  <a:lumMod val="65000"/>
                </a:schemeClr>
              </a:solidFill>
              <a:prstDash val="solid"/>
              <a:round/>
              <a:headEnd type="triangle" w="med" len="med"/>
              <a:tailEnd type="triangle"/>
            </a:ln>
            <a:effectLst/>
          </p:spPr>
        </p:cxnSp>
        <p:cxnSp>
          <p:nvCxnSpPr>
            <p:cNvPr id="156" name="직선 화살표 연결선 155"/>
            <p:cNvCxnSpPr/>
            <p:nvPr/>
          </p:nvCxnSpPr>
          <p:spPr bwMode="auto">
            <a:xfrm>
              <a:off x="5149501" y="4322433"/>
              <a:ext cx="0" cy="116106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57" name="직선 화살표 연결선 156"/>
            <p:cNvCxnSpPr/>
            <p:nvPr/>
          </p:nvCxnSpPr>
          <p:spPr bwMode="auto">
            <a:xfrm flipV="1">
              <a:off x="5149501" y="2509967"/>
              <a:ext cx="0" cy="1811388"/>
            </a:xfrm>
            <a:prstGeom prst="straightConnector1">
              <a:avLst/>
            </a:prstGeom>
            <a:noFill/>
            <a:ln w="57150" cap="flat" cmpd="sng" algn="ctr">
              <a:solidFill>
                <a:srgbClr val="FF000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158" name="TextBox 157"/>
                <p:cNvSpPr txBox="1"/>
                <p:nvPr/>
              </p:nvSpPr>
              <p:spPr>
                <a:xfrm>
                  <a:off x="3282578" y="5063925"/>
                  <a:ext cx="1865887" cy="424280"/>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d>
                              <m:dPr>
                                <m:ctrlPr>
                                  <a:rPr lang="en-US" altLang="ko-KR" sz="1600" i="1" smtClean="0">
                                    <a:latin typeface="Cambria Math" panose="02040503050406030204" pitchFamily="18" charset="0"/>
                                    <a:ea typeface="맑은 고딕" panose="020B0503020000020004" pitchFamily="50" charset="-127"/>
                                  </a:rPr>
                                </m:ctrlPr>
                              </m:dPr>
                              <m:e>
                                <m:r>
                                  <a:rPr lang="en-US" altLang="ko-KR" sz="1600" b="0" i="1" smtClean="0">
                                    <a:latin typeface="Cambria Math" panose="02040503050406030204" pitchFamily="18" charset="0"/>
                                    <a:ea typeface="맑은 고딕" panose="020B0503020000020004" pitchFamily="50" charset="-127"/>
                                  </a:rPr>
                                  <m:t>𝑙</m:t>
                                </m:r>
                                <m:r>
                                  <a:rPr lang="en-US" altLang="ko-KR" sz="1600" b="0" i="1" smtClean="0">
                                    <a:latin typeface="Cambria Math" panose="02040503050406030204" pitchFamily="18" charset="0"/>
                                    <a:ea typeface="맑은 고딕" panose="020B0503020000020004" pitchFamily="50" charset="-127"/>
                                  </a:rPr>
                                  <m:t>−</m:t>
                                </m:r>
                                <m:sSub>
                                  <m:sSubPr>
                                    <m:ctrlPr>
                                      <a:rPr lang="en-US" altLang="ko-KR" sz="1600" b="0" i="1" smtClean="0">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e>
                            </m:d>
                          </m:num>
                          <m:den>
                            <m:r>
                              <a:rPr lang="en-US" altLang="ko-KR" sz="1600" b="0" i="1" smtClean="0">
                                <a:latin typeface="Cambria Math" panose="02040503050406030204" pitchFamily="18" charset="0"/>
                                <a:ea typeface="맑은 고딕" panose="020B0503020000020004" pitchFamily="50" charset="-127"/>
                              </a:rPr>
                              <m:t>𝑐</m:t>
                            </m:r>
                          </m:den>
                        </m:f>
                        <m:r>
                          <a:rPr lang="en-US" altLang="ko-KR" sz="1600" b="0" i="1" smtClean="0">
                            <a:latin typeface="Cambria Math" panose="02040503050406030204" pitchFamily="18" charset="0"/>
                            <a:ea typeface="맑은 고딕" panose="020B0503020000020004" pitchFamily="50" charset="-127"/>
                          </a:rPr>
                          <m:t>+</m:t>
                        </m:r>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58" name="TextBox 157"/>
                <p:cNvSpPr txBox="1">
                  <a:spLocks noRot="1" noChangeAspect="1" noMove="1" noResize="1" noEditPoints="1" noAdjustHandles="1" noChangeArrowheads="1" noChangeShapeType="1" noTextEdit="1"/>
                </p:cNvSpPr>
                <p:nvPr/>
              </p:nvSpPr>
              <p:spPr>
                <a:xfrm>
                  <a:off x="3282578" y="5063925"/>
                  <a:ext cx="1865887" cy="424280"/>
                </a:xfrm>
                <a:prstGeom prst="rect">
                  <a:avLst/>
                </a:prstGeom>
                <a:blipFill>
                  <a:blip r:embed="rId8"/>
                  <a:stretch>
                    <a:fillRect t="-100000" r="-2049" b="-170909"/>
                  </a:stretch>
                </a:blipFill>
              </p:spPr>
              <p:txBody>
                <a:bodyPr/>
                <a:lstStyle/>
                <a:p>
                  <a:r>
                    <a:rPr lang="ko-KR" altLang="en-US">
                      <a:noFill/>
                    </a:rPr>
                    <a:t> </a:t>
                  </a:r>
                </a:p>
              </p:txBody>
            </p:sp>
          </mc:Fallback>
        </mc:AlternateContent>
      </p:grpSp>
      <p:grpSp>
        <p:nvGrpSpPr>
          <p:cNvPr id="140" name="그룹 139"/>
          <p:cNvGrpSpPr/>
          <p:nvPr/>
        </p:nvGrpSpPr>
        <p:grpSpPr>
          <a:xfrm>
            <a:off x="2833200" y="3264822"/>
            <a:ext cx="2547236" cy="2692380"/>
            <a:chOff x="3372415" y="2509967"/>
            <a:chExt cx="3192228" cy="3374124"/>
          </a:xfrm>
        </p:grpSpPr>
        <p:cxnSp>
          <p:nvCxnSpPr>
            <p:cNvPr id="151" name="직선 화살표 연결선 150"/>
            <p:cNvCxnSpPr/>
            <p:nvPr/>
          </p:nvCxnSpPr>
          <p:spPr bwMode="auto">
            <a:xfrm>
              <a:off x="6564643" y="4304870"/>
              <a:ext cx="0" cy="1579221"/>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52" name="직선 화살표 연결선 151"/>
            <p:cNvCxnSpPr/>
            <p:nvPr/>
          </p:nvCxnSpPr>
          <p:spPr bwMode="auto">
            <a:xfrm flipV="1">
              <a:off x="6564643" y="2509967"/>
              <a:ext cx="0" cy="1811388"/>
            </a:xfrm>
            <a:prstGeom prst="straightConnector1">
              <a:avLst/>
            </a:prstGeom>
            <a:noFill/>
            <a:ln w="57150" cap="flat" cmpd="sng" algn="ctr">
              <a:solidFill>
                <a:srgbClr val="FF0000"/>
              </a:solidFill>
              <a:prstDash val="solid"/>
              <a:round/>
              <a:headEnd type="none" w="med" len="med"/>
              <a:tailEnd type="arrow"/>
            </a:ln>
            <a:effectLst/>
          </p:spPr>
        </p:cxnSp>
        <p:cxnSp>
          <p:nvCxnSpPr>
            <p:cNvPr id="153" name="직선 화살표 연결선 152"/>
            <p:cNvCxnSpPr/>
            <p:nvPr/>
          </p:nvCxnSpPr>
          <p:spPr bwMode="auto">
            <a:xfrm>
              <a:off x="3372415" y="5825421"/>
              <a:ext cx="3192228" cy="0"/>
            </a:xfrm>
            <a:prstGeom prst="straightConnector1">
              <a:avLst/>
            </a:prstGeom>
            <a:noFill/>
            <a:ln w="1905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54" name="TextBox 153"/>
                <p:cNvSpPr txBox="1"/>
                <p:nvPr/>
              </p:nvSpPr>
              <p:spPr>
                <a:xfrm>
                  <a:off x="4042311" y="5406026"/>
                  <a:ext cx="2213346" cy="424280"/>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d>
                              <m:dPr>
                                <m:ctrlPr>
                                  <a:rPr lang="en-US" altLang="ko-KR" sz="1600" i="1" smtClean="0">
                                    <a:latin typeface="Cambria Math" panose="02040503050406030204" pitchFamily="18" charset="0"/>
                                    <a:ea typeface="맑은 고딕" panose="020B0503020000020004" pitchFamily="50" charset="-127"/>
                                  </a:rPr>
                                </m:ctrlPr>
                              </m:dPr>
                              <m:e>
                                <m:r>
                                  <a:rPr lang="en-US" altLang="ko-KR" sz="1600" b="0" i="1" smtClean="0">
                                    <a:latin typeface="Cambria Math" panose="02040503050406030204" pitchFamily="18" charset="0"/>
                                    <a:ea typeface="맑은 고딕" panose="020B0503020000020004" pitchFamily="50" charset="-127"/>
                                  </a:rPr>
                                  <m:t>𝑙</m:t>
                                </m:r>
                                <m:r>
                                  <a:rPr lang="en-US" altLang="ko-KR" sz="1600" b="0" i="1" smtClean="0">
                                    <a:latin typeface="Cambria Math" panose="02040503050406030204" pitchFamily="18" charset="0"/>
                                    <a:ea typeface="맑은 고딕" panose="020B0503020000020004" pitchFamily="50" charset="-127"/>
                                  </a:rPr>
                                  <m:t>−</m:t>
                                </m:r>
                                <m:sSub>
                                  <m:sSubPr>
                                    <m:ctrlPr>
                                      <a:rPr lang="en-US" altLang="ko-KR" sz="1600" b="0" i="1" smtClean="0">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e>
                            </m:d>
                          </m:num>
                          <m:den>
                            <m:r>
                              <a:rPr lang="en-US" altLang="ko-KR" sz="1600" b="0" i="1" smtClean="0">
                                <a:latin typeface="Cambria Math" panose="02040503050406030204" pitchFamily="18" charset="0"/>
                                <a:ea typeface="맑은 고딕" panose="020B0503020000020004" pitchFamily="50" charset="-127"/>
                              </a:rPr>
                              <m:t>𝑐</m:t>
                            </m:r>
                          </m:den>
                        </m:f>
                        <m:r>
                          <a:rPr lang="en-US" altLang="ko-KR" sz="1600" b="0" i="1" smtClean="0">
                            <a:latin typeface="Cambria Math" panose="02040503050406030204" pitchFamily="18" charset="0"/>
                            <a:ea typeface="맑은 고딕" panose="020B0503020000020004" pitchFamily="50" charset="-127"/>
                          </a:rPr>
                          <m:t>+2</m:t>
                        </m:r>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54" name="TextBox 153"/>
                <p:cNvSpPr txBox="1">
                  <a:spLocks noRot="1" noChangeAspect="1" noMove="1" noResize="1" noEditPoints="1" noAdjustHandles="1" noChangeArrowheads="1" noChangeShapeType="1" noTextEdit="1"/>
                </p:cNvSpPr>
                <p:nvPr/>
              </p:nvSpPr>
              <p:spPr>
                <a:xfrm>
                  <a:off x="4042311" y="5406026"/>
                  <a:ext cx="2213346" cy="424280"/>
                </a:xfrm>
                <a:prstGeom prst="rect">
                  <a:avLst/>
                </a:prstGeom>
                <a:blipFill>
                  <a:blip r:embed="rId9"/>
                  <a:stretch>
                    <a:fillRect t="-100000" b="-170909"/>
                  </a:stretch>
                </a:blipFill>
              </p:spPr>
              <p:txBody>
                <a:bodyPr/>
                <a:lstStyle/>
                <a:p>
                  <a:r>
                    <a:rPr lang="ko-KR" altLang="en-US">
                      <a:noFill/>
                    </a:rPr>
                    <a:t> </a:t>
                  </a:r>
                </a:p>
              </p:txBody>
            </p:sp>
          </mc:Fallback>
        </mc:AlternateContent>
      </p:grpSp>
      <p:grpSp>
        <p:nvGrpSpPr>
          <p:cNvPr id="141" name="그룹 140"/>
          <p:cNvGrpSpPr/>
          <p:nvPr/>
        </p:nvGrpSpPr>
        <p:grpSpPr>
          <a:xfrm>
            <a:off x="2090554" y="3264822"/>
            <a:ext cx="2284566" cy="2223683"/>
            <a:chOff x="2441722" y="2509967"/>
            <a:chExt cx="2863047" cy="2786747"/>
          </a:xfrm>
        </p:grpSpPr>
        <p:cxnSp>
          <p:nvCxnSpPr>
            <p:cNvPr id="142" name="직선 화살표 연결선 141"/>
            <p:cNvCxnSpPr/>
            <p:nvPr/>
          </p:nvCxnSpPr>
          <p:spPr bwMode="auto">
            <a:xfrm>
              <a:off x="3126870" y="5132769"/>
              <a:ext cx="226823" cy="0"/>
            </a:xfrm>
            <a:prstGeom prst="straightConnector1">
              <a:avLst/>
            </a:prstGeom>
            <a:noFill/>
            <a:ln w="19050" cap="flat" cmpd="sng" algn="ctr">
              <a:solidFill>
                <a:schemeClr val="bg1">
                  <a:lumMod val="65000"/>
                </a:schemeClr>
              </a:solidFill>
              <a:prstDash val="solid"/>
              <a:round/>
              <a:headEnd type="none" w="med" len="med"/>
              <a:tailEnd type="triangle"/>
            </a:ln>
            <a:effectLst/>
          </p:spPr>
        </p:cxnSp>
        <p:cxnSp>
          <p:nvCxnSpPr>
            <p:cNvPr id="143" name="직선 화살표 연결선 142"/>
            <p:cNvCxnSpPr/>
            <p:nvPr/>
          </p:nvCxnSpPr>
          <p:spPr bwMode="auto">
            <a:xfrm>
              <a:off x="3739310" y="5132677"/>
              <a:ext cx="784267" cy="0"/>
            </a:xfrm>
            <a:prstGeom prst="straightConnector1">
              <a:avLst/>
            </a:prstGeom>
            <a:noFill/>
            <a:ln w="19050" cap="flat" cmpd="sng" algn="ctr">
              <a:solidFill>
                <a:schemeClr val="bg1">
                  <a:lumMod val="65000"/>
                </a:schemeClr>
              </a:solidFill>
              <a:prstDash val="solid"/>
              <a:round/>
              <a:headEnd type="triangle" w="med" len="med"/>
              <a:tailEnd type="none"/>
            </a:ln>
            <a:effectLst/>
          </p:spPr>
        </p:cxnSp>
        <mc:AlternateContent xmlns:mc="http://schemas.openxmlformats.org/markup-compatibility/2006" xmlns:a14="http://schemas.microsoft.com/office/drawing/2010/main">
          <mc:Choice Requires="a14">
            <p:sp>
              <p:nvSpPr>
                <p:cNvPr id="144" name="TextBox 143"/>
                <p:cNvSpPr txBox="1"/>
                <p:nvPr/>
              </p:nvSpPr>
              <p:spPr>
                <a:xfrm>
                  <a:off x="3950456" y="4752796"/>
                  <a:ext cx="1354313" cy="424280"/>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d>
                              <m:dPr>
                                <m:ctrlPr>
                                  <a:rPr lang="en-US" altLang="ko-KR" sz="1600" i="1" smtClean="0">
                                    <a:latin typeface="Cambria Math" panose="02040503050406030204" pitchFamily="18" charset="0"/>
                                    <a:ea typeface="맑은 고딕" panose="020B0503020000020004" pitchFamily="50" charset="-127"/>
                                  </a:rPr>
                                </m:ctrlPr>
                              </m:dPr>
                              <m:e>
                                <m:r>
                                  <a:rPr lang="en-US" altLang="ko-KR" sz="1600" b="0" i="1" smtClean="0">
                                    <a:latin typeface="Cambria Math" panose="02040503050406030204" pitchFamily="18" charset="0"/>
                                    <a:ea typeface="맑은 고딕" panose="020B0503020000020004" pitchFamily="50" charset="-127"/>
                                  </a:rPr>
                                  <m:t>𝑙</m:t>
                                </m:r>
                                <m:r>
                                  <a:rPr lang="en-US" altLang="ko-KR" sz="1600" b="0" i="1" smtClean="0">
                                    <a:latin typeface="Cambria Math" panose="02040503050406030204" pitchFamily="18" charset="0"/>
                                    <a:ea typeface="맑은 고딕" panose="020B0503020000020004" pitchFamily="50" charset="-127"/>
                                  </a:rPr>
                                  <m:t>−</m:t>
                                </m:r>
                                <m:sSub>
                                  <m:sSubPr>
                                    <m:ctrlPr>
                                      <a:rPr lang="en-US" altLang="ko-KR" sz="1600" b="0" i="1" smtClean="0">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e>
                            </m:d>
                          </m:num>
                          <m:den>
                            <m:r>
                              <a:rPr lang="en-US" altLang="ko-KR" sz="1600" b="0" i="1" smtClean="0">
                                <a:latin typeface="Cambria Math" panose="02040503050406030204" pitchFamily="18" charset="0"/>
                                <a:ea typeface="맑은 고딕" panose="020B0503020000020004" pitchFamily="50" charset="-127"/>
                              </a:rPr>
                              <m:t>𝑐</m:t>
                            </m:r>
                          </m:den>
                        </m:f>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44" name="TextBox 143"/>
                <p:cNvSpPr txBox="1">
                  <a:spLocks noRot="1" noChangeAspect="1" noMove="1" noResize="1" noEditPoints="1" noAdjustHandles="1" noChangeArrowheads="1" noChangeShapeType="1" noTextEdit="1"/>
                </p:cNvSpPr>
                <p:nvPr/>
              </p:nvSpPr>
              <p:spPr>
                <a:xfrm>
                  <a:off x="3950456" y="4752796"/>
                  <a:ext cx="1354313" cy="424280"/>
                </a:xfrm>
                <a:prstGeom prst="rect">
                  <a:avLst/>
                </a:prstGeom>
                <a:blipFill>
                  <a:blip r:embed="rId10"/>
                  <a:stretch>
                    <a:fillRect t="-98214" r="-38202" b="-166071"/>
                  </a:stretch>
                </a:blipFill>
              </p:spPr>
              <p:txBody>
                <a:bodyPr/>
                <a:lstStyle/>
                <a:p>
                  <a:r>
                    <a:rPr lang="ko-KR" altLang="en-US">
                      <a:noFill/>
                    </a:rPr>
                    <a:t> </a:t>
                  </a:r>
                </a:p>
              </p:txBody>
            </p:sp>
          </mc:Fallback>
        </mc:AlternateContent>
        <p:grpSp>
          <p:nvGrpSpPr>
            <p:cNvPr id="145" name="그룹 144"/>
            <p:cNvGrpSpPr/>
            <p:nvPr/>
          </p:nvGrpSpPr>
          <p:grpSpPr>
            <a:xfrm>
              <a:off x="2441722" y="2509967"/>
              <a:ext cx="1552260" cy="2786747"/>
              <a:chOff x="2441722" y="2509967"/>
              <a:chExt cx="1552260" cy="2786747"/>
            </a:xfrm>
          </p:grpSpPr>
          <p:cxnSp>
            <p:nvCxnSpPr>
              <p:cNvPr id="146" name="직선 화살표 연결선 145"/>
              <p:cNvCxnSpPr/>
              <p:nvPr/>
            </p:nvCxnSpPr>
            <p:spPr bwMode="auto">
              <a:xfrm flipV="1">
                <a:off x="3734358" y="2509967"/>
                <a:ext cx="0" cy="1811388"/>
              </a:xfrm>
              <a:prstGeom prst="straightConnector1">
                <a:avLst/>
              </a:prstGeom>
              <a:noFill/>
              <a:ln w="57150" cap="flat" cmpd="sng" algn="ctr">
                <a:solidFill>
                  <a:srgbClr val="FF0000"/>
                </a:solidFill>
                <a:prstDash val="solid"/>
                <a:round/>
                <a:headEnd type="none" w="med" len="med"/>
                <a:tailEnd type="arrow"/>
              </a:ln>
              <a:effectLst/>
            </p:spPr>
          </p:cxnSp>
          <p:cxnSp>
            <p:nvCxnSpPr>
              <p:cNvPr id="147" name="직선 화살표 연결선 146"/>
              <p:cNvCxnSpPr/>
              <p:nvPr/>
            </p:nvCxnSpPr>
            <p:spPr bwMode="auto">
              <a:xfrm>
                <a:off x="3734358" y="4339140"/>
                <a:ext cx="0" cy="95757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48" name="직선 화살표 연결선 147"/>
              <p:cNvCxnSpPr/>
              <p:nvPr/>
            </p:nvCxnSpPr>
            <p:spPr bwMode="auto">
              <a:xfrm>
                <a:off x="2500602" y="4908481"/>
                <a:ext cx="599124" cy="0"/>
              </a:xfrm>
              <a:prstGeom prst="straightConnector1">
                <a:avLst/>
              </a:prstGeom>
              <a:noFill/>
              <a:ln w="19050" cap="flat" cmpd="sng" algn="ctr">
                <a:solidFill>
                  <a:schemeClr val="bg1">
                    <a:lumMod val="6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49" name="TextBox 148"/>
                  <p:cNvSpPr txBox="1"/>
                  <p:nvPr/>
                </p:nvSpPr>
                <p:spPr>
                  <a:xfrm>
                    <a:off x="2441722" y="4540987"/>
                    <a:ext cx="586853" cy="424280"/>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ko-KR" altLang="en-US" sz="1600" i="1" smtClean="0">
                                  <a:latin typeface="Cambria Math" panose="02040503050406030204" pitchFamily="18" charset="0"/>
                                  <a:ea typeface="맑은 고딕" panose="020B0503020000020004" pitchFamily="50" charset="-127"/>
                                </a:rPr>
                              </m:ctrlPr>
                            </m:fPr>
                            <m:num>
                              <m:r>
                                <a:rPr lang="en-US" altLang="ko-KR" sz="1600" b="0" i="1" smtClean="0">
                                  <a:latin typeface="Cambria Math" panose="02040503050406030204" pitchFamily="18" charset="0"/>
                                  <a:ea typeface="맑은 고딕" panose="020B0503020000020004" pitchFamily="50" charset="-127"/>
                                </a:rPr>
                                <m:t>𝑙</m:t>
                              </m:r>
                            </m:num>
                            <m:den>
                              <m:r>
                                <a:rPr lang="en-US" altLang="ko-KR" sz="1600" b="0" i="1" smtClean="0">
                                  <a:latin typeface="Cambria Math" panose="02040503050406030204" pitchFamily="18" charset="0"/>
                                  <a:ea typeface="맑은 고딕" panose="020B0503020000020004" pitchFamily="50" charset="-127"/>
                                </a:rPr>
                                <m:t>𝑐</m:t>
                              </m:r>
                            </m:den>
                          </m:f>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49" name="TextBox 148"/>
                  <p:cNvSpPr txBox="1">
                    <a:spLocks noRot="1" noChangeAspect="1" noMove="1" noResize="1" noEditPoints="1" noAdjustHandles="1" noChangeArrowheads="1" noChangeShapeType="1" noTextEdit="1"/>
                  </p:cNvSpPr>
                  <p:nvPr/>
                </p:nvSpPr>
                <p:spPr>
                  <a:xfrm>
                    <a:off x="2441722" y="4540987"/>
                    <a:ext cx="586853" cy="424280"/>
                  </a:xfrm>
                  <a:prstGeom prst="rect">
                    <a:avLst/>
                  </a:prstGeom>
                  <a:blipFill>
                    <a:blip r:embed="rId11"/>
                    <a:stretch>
                      <a:fillRect l="-42857" t="-98214" r="-70130" b="-166071"/>
                    </a:stretch>
                  </a:blipFill>
                </p:spPr>
                <p:txBody>
                  <a:bodyPr/>
                  <a:lstStyle/>
                  <a:p>
                    <a:r>
                      <a:rPr lang="ko-KR" altLang="en-US">
                        <a:noFill/>
                      </a:rPr>
                      <a:t> </a:t>
                    </a:r>
                  </a:p>
                </p:txBody>
              </p:sp>
            </mc:Fallback>
          </mc:AlternateContent>
          <p:cxnSp>
            <p:nvCxnSpPr>
              <p:cNvPr id="150" name="직선 화살표 연결선 149"/>
              <p:cNvCxnSpPr/>
              <p:nvPr/>
            </p:nvCxnSpPr>
            <p:spPr bwMode="auto">
              <a:xfrm>
                <a:off x="3734358" y="4887237"/>
                <a:ext cx="259624" cy="0"/>
              </a:xfrm>
              <a:prstGeom prst="straightConnector1">
                <a:avLst/>
              </a:prstGeom>
              <a:noFill/>
              <a:ln w="19050" cap="flat" cmpd="sng" algn="ctr">
                <a:solidFill>
                  <a:schemeClr val="bg1">
                    <a:lumMod val="65000"/>
                  </a:schemeClr>
                </a:solidFill>
                <a:prstDash val="solid"/>
                <a:round/>
                <a:headEnd type="triangle" w="med" len="med"/>
                <a:tailEnd type="none"/>
              </a:ln>
              <a:effectLst/>
            </p:spPr>
          </p:cxnSp>
        </p:grpSp>
      </p:grpSp>
      <p:grpSp>
        <p:nvGrpSpPr>
          <p:cNvPr id="198" name="그룹 197"/>
          <p:cNvGrpSpPr/>
          <p:nvPr/>
        </p:nvGrpSpPr>
        <p:grpSpPr>
          <a:xfrm>
            <a:off x="7559816" y="2698045"/>
            <a:ext cx="4035518" cy="2825789"/>
            <a:chOff x="6791521" y="3179149"/>
            <a:chExt cx="3120671" cy="2185186"/>
          </a:xfrm>
        </p:grpSpPr>
        <mc:AlternateContent xmlns:mc="http://schemas.openxmlformats.org/markup-compatibility/2006" xmlns:a14="http://schemas.microsoft.com/office/drawing/2010/main">
          <mc:Choice Requires="a14">
            <p:sp>
              <p:nvSpPr>
                <p:cNvPr id="60" name="TextBox 59"/>
                <p:cNvSpPr txBox="1"/>
                <p:nvPr/>
              </p:nvSpPr>
              <p:spPr>
                <a:xfrm>
                  <a:off x="6791521" y="4721724"/>
                  <a:ext cx="3120671" cy="642611"/>
                </a:xfrm>
                <a:prstGeom prst="rect">
                  <a:avLst/>
                </a:prstGeom>
                <a:noFill/>
              </p:spPr>
              <p:txBody>
                <a:bodyPr wrap="square" rtlCol="0">
                  <a:spAutoFit/>
                </a:bodyPr>
                <a:lstStyle/>
                <a:p>
                  <a:r>
                    <a:rPr lang="en-US" altLang="ko-KR" sz="1600" dirty="0" smtClean="0"/>
                    <a:t>PRT == </a:t>
                  </a:r>
                  <a14:m>
                    <m:oMath xmlns:m="http://schemas.openxmlformats.org/officeDocument/2006/math">
                      <m:r>
                        <a:rPr lang="en-US" altLang="ko-KR" sz="1600" i="1">
                          <a:latin typeface="Cambria Math" panose="02040503050406030204" pitchFamily="18" charset="0"/>
                          <a:sym typeface="Wingdings" panose="05000000000000000000" pitchFamily="2" charset="2"/>
                        </a:rPr>
                        <m:t>𝑇</m:t>
                      </m:r>
                    </m:oMath>
                  </a14:m>
                  <a:endParaRPr lang="en-US" altLang="ko-KR" sz="1600" dirty="0" smtClean="0"/>
                </a:p>
                <a:p>
                  <a:r>
                    <a:rPr lang="en-US" altLang="ko-KR" sz="1600" dirty="0" smtClean="0"/>
                    <a:t>light speed == </a:t>
                  </a:r>
                  <a14:m>
                    <m:oMath xmlns:m="http://schemas.openxmlformats.org/officeDocument/2006/math">
                      <m:r>
                        <a:rPr lang="en-US" altLang="ko-KR" sz="1600" b="0" i="1" smtClean="0">
                          <a:latin typeface="Cambria Math" panose="02040503050406030204" pitchFamily="18" charset="0"/>
                        </a:rPr>
                        <m:t>𝑐</m:t>
                      </m:r>
                    </m:oMath>
                  </a14:m>
                  <a:endParaRPr lang="en-US" altLang="ko-KR" sz="1600" dirty="0" smtClean="0"/>
                </a:p>
                <a:p>
                  <a:r>
                    <a:rPr lang="en-US" altLang="ko-KR" sz="1600" dirty="0" err="1" smtClean="0"/>
                    <a:t>Lidar~Spoofer</a:t>
                  </a:r>
                  <a:r>
                    <a:rPr lang="en-US" altLang="ko-KR" sz="1600" dirty="0" smtClean="0"/>
                    <a:t> distance == </a:t>
                  </a:r>
                  <a14:m>
                    <m:oMath xmlns:m="http://schemas.openxmlformats.org/officeDocument/2006/math">
                      <m:sSub>
                        <m:sSubPr>
                          <m:ctrlPr>
                            <a:rPr lang="en-US" altLang="ko-KR" sz="1600" i="1">
                              <a:latin typeface="Cambria Math" panose="02040503050406030204" pitchFamily="18" charset="0"/>
                              <a:ea typeface="맑은 고딕" panose="020B0503020000020004" pitchFamily="50" charset="-127"/>
                            </a:rPr>
                          </m:ctrlPr>
                        </m:sSubPr>
                        <m:e>
                          <m:r>
                            <a:rPr lang="en-US" altLang="ko-KR" sz="1600" i="1">
                              <a:latin typeface="Cambria Math" panose="02040503050406030204" pitchFamily="18" charset="0"/>
                              <a:ea typeface="맑은 고딕" panose="020B0503020000020004" pitchFamily="50" charset="-127"/>
                            </a:rPr>
                            <m:t>𝑙</m:t>
                          </m:r>
                        </m:e>
                        <m:sub>
                          <m:r>
                            <a:rPr lang="en-US" altLang="ko-KR" sz="1600" i="1">
                              <a:latin typeface="Cambria Math" panose="02040503050406030204" pitchFamily="18" charset="0"/>
                              <a:ea typeface="맑은 고딕" panose="020B0503020000020004" pitchFamily="50" charset="-127"/>
                            </a:rPr>
                            <m:t>𝑠</m:t>
                          </m:r>
                        </m:sub>
                      </m:sSub>
                    </m:oMath>
                  </a14:m>
                  <a:endParaRPr lang="en-US" altLang="ko-KR" sz="1600" dirty="0" smtClean="0"/>
                </a:p>
              </p:txBody>
            </p:sp>
          </mc:Choice>
          <mc:Fallback xmlns="">
            <p:sp>
              <p:nvSpPr>
                <p:cNvPr id="60" name="TextBox 59"/>
                <p:cNvSpPr txBox="1">
                  <a:spLocks noRot="1" noChangeAspect="1" noMove="1" noResize="1" noEditPoints="1" noAdjustHandles="1" noChangeArrowheads="1" noChangeShapeType="1" noTextEdit="1"/>
                </p:cNvSpPr>
                <p:nvPr/>
              </p:nvSpPr>
              <p:spPr>
                <a:xfrm>
                  <a:off x="6791521" y="4721724"/>
                  <a:ext cx="3120671" cy="642611"/>
                </a:xfrm>
                <a:prstGeom prst="rect">
                  <a:avLst/>
                </a:prstGeom>
                <a:blipFill>
                  <a:blip r:embed="rId12"/>
                  <a:stretch>
                    <a:fillRect l="-755" t="-2206" b="-8824"/>
                  </a:stretch>
                </a:blipFill>
              </p:spPr>
              <p:txBody>
                <a:bodyPr/>
                <a:lstStyle/>
                <a:p>
                  <a:r>
                    <a:rPr lang="ko-KR" altLang="en-US">
                      <a:noFill/>
                    </a:rPr>
                    <a:t> </a:t>
                  </a:r>
                </a:p>
              </p:txBody>
            </p:sp>
          </mc:Fallback>
        </mc:AlternateContent>
        <p:grpSp>
          <p:nvGrpSpPr>
            <p:cNvPr id="197" name="그룹 196"/>
            <p:cNvGrpSpPr/>
            <p:nvPr/>
          </p:nvGrpSpPr>
          <p:grpSpPr>
            <a:xfrm>
              <a:off x="6913019" y="3179149"/>
              <a:ext cx="2472507" cy="1476102"/>
              <a:chOff x="6913019" y="3179149"/>
              <a:chExt cx="2472507" cy="1476102"/>
            </a:xfrm>
          </p:grpSpPr>
          <p:cxnSp>
            <p:nvCxnSpPr>
              <p:cNvPr id="191" name="직선 화살표 연결선 190"/>
              <p:cNvCxnSpPr/>
              <p:nvPr/>
            </p:nvCxnSpPr>
            <p:spPr bwMode="auto">
              <a:xfrm flipV="1">
                <a:off x="6913019" y="3179149"/>
                <a:ext cx="0" cy="378829"/>
              </a:xfrm>
              <a:prstGeom prst="straightConnector1">
                <a:avLst/>
              </a:prstGeom>
              <a:noFill/>
              <a:ln w="57150" cap="flat" cmpd="sng" algn="ctr">
                <a:solidFill>
                  <a:schemeClr val="tx1"/>
                </a:solidFill>
                <a:prstDash val="solid"/>
                <a:round/>
                <a:headEnd type="none" w="med" len="med"/>
                <a:tailEnd type="arrow"/>
              </a:ln>
              <a:effectLst/>
            </p:spPr>
          </p:cxnSp>
          <p:cxnSp>
            <p:nvCxnSpPr>
              <p:cNvPr id="192" name="직선 화살표 연결선 191"/>
              <p:cNvCxnSpPr/>
              <p:nvPr/>
            </p:nvCxnSpPr>
            <p:spPr bwMode="auto">
              <a:xfrm flipV="1">
                <a:off x="6913019" y="3679892"/>
                <a:ext cx="0" cy="431074"/>
              </a:xfrm>
              <a:prstGeom prst="straightConnector1">
                <a:avLst/>
              </a:prstGeom>
              <a:noFill/>
              <a:ln w="57150" cap="flat" cmpd="sng" algn="ctr">
                <a:solidFill>
                  <a:schemeClr val="tx1"/>
                </a:solidFill>
                <a:prstDash val="solid"/>
                <a:round/>
                <a:headEnd type="arrow" w="med" len="med"/>
                <a:tailEnd type="none"/>
              </a:ln>
              <a:effectLst/>
            </p:spPr>
          </p:cxnSp>
          <p:cxnSp>
            <p:nvCxnSpPr>
              <p:cNvPr id="193" name="직선 화살표 연결선 192"/>
              <p:cNvCxnSpPr/>
              <p:nvPr/>
            </p:nvCxnSpPr>
            <p:spPr bwMode="auto">
              <a:xfrm flipV="1">
                <a:off x="6913019" y="4224177"/>
                <a:ext cx="0" cy="431074"/>
              </a:xfrm>
              <a:prstGeom prst="straightConnector1">
                <a:avLst/>
              </a:prstGeom>
              <a:noFill/>
              <a:ln w="57150" cap="flat" cmpd="sng" algn="ctr">
                <a:solidFill>
                  <a:srgbClr val="FF0000"/>
                </a:solidFill>
                <a:prstDash val="solid"/>
                <a:round/>
                <a:headEnd type="none" w="med" len="med"/>
                <a:tailEnd type="arrow"/>
              </a:ln>
              <a:effectLst/>
            </p:spPr>
          </p:cxnSp>
          <p:sp>
            <p:nvSpPr>
              <p:cNvPr id="194" name="TextBox 193"/>
              <p:cNvSpPr txBox="1"/>
              <p:nvPr/>
            </p:nvSpPr>
            <p:spPr>
              <a:xfrm>
                <a:off x="7012076" y="3276237"/>
                <a:ext cx="2244635" cy="261804"/>
              </a:xfrm>
              <a:prstGeom prst="rect">
                <a:avLst/>
              </a:prstGeom>
              <a:noFill/>
            </p:spPr>
            <p:txBody>
              <a:bodyPr wrap="square" rtlCol="0">
                <a:spAutoFit/>
              </a:bodyPr>
              <a:lstStyle/>
              <a:p>
                <a:r>
                  <a:rPr lang="en-US" altLang="ko-KR" sz="1600" dirty="0" smtClean="0">
                    <a:latin typeface="맑은 고딕" panose="020B0503020000020004" pitchFamily="50" charset="-127"/>
                    <a:ea typeface="맑은 고딕" panose="020B0503020000020004" pitchFamily="50" charset="-127"/>
                  </a:rPr>
                  <a:t>: Lidar Ping Instants</a:t>
                </a:r>
                <a:endParaRPr lang="ko-KR" altLang="en-US" sz="1600" dirty="0">
                  <a:latin typeface="맑은 고딕" panose="020B0503020000020004" pitchFamily="50" charset="-127"/>
                  <a:ea typeface="맑은 고딕" panose="020B0503020000020004" pitchFamily="50" charset="-127"/>
                </a:endParaRPr>
              </a:p>
            </p:txBody>
          </p:sp>
          <p:sp>
            <p:nvSpPr>
              <p:cNvPr id="195" name="TextBox 194"/>
              <p:cNvSpPr txBox="1"/>
              <p:nvPr/>
            </p:nvSpPr>
            <p:spPr>
              <a:xfrm>
                <a:off x="7012075" y="3833967"/>
                <a:ext cx="2373451" cy="261804"/>
              </a:xfrm>
              <a:prstGeom prst="rect">
                <a:avLst/>
              </a:prstGeom>
              <a:noFill/>
            </p:spPr>
            <p:txBody>
              <a:bodyPr wrap="square" rtlCol="0">
                <a:spAutoFit/>
              </a:bodyPr>
              <a:lstStyle/>
              <a:p>
                <a:r>
                  <a:rPr lang="en-US" altLang="ko-KR" sz="1600" dirty="0" smtClean="0">
                    <a:latin typeface="맑은 고딕" panose="020B0503020000020004" pitchFamily="50" charset="-127"/>
                    <a:ea typeface="맑은 고딕" panose="020B0503020000020004" pitchFamily="50" charset="-127"/>
                  </a:rPr>
                  <a:t>: </a:t>
                </a:r>
                <a:r>
                  <a:rPr lang="en-US" altLang="ko-KR" sz="1600" dirty="0" err="1" smtClean="0">
                    <a:latin typeface="맑은 고딕" panose="020B0503020000020004" pitchFamily="50" charset="-127"/>
                    <a:ea typeface="맑은 고딕" panose="020B0503020000020004" pitchFamily="50" charset="-127"/>
                  </a:rPr>
                  <a:t>Spoofer</a:t>
                </a:r>
                <a:r>
                  <a:rPr lang="en-US" altLang="ko-KR" sz="1600" dirty="0" smtClean="0">
                    <a:latin typeface="맑은 고딕" panose="020B0503020000020004" pitchFamily="50" charset="-127"/>
                    <a:ea typeface="맑은 고딕" panose="020B0503020000020004" pitchFamily="50" charset="-127"/>
                  </a:rPr>
                  <a:t> Receiving Ping</a:t>
                </a:r>
                <a:endParaRPr lang="ko-KR" altLang="en-US" sz="1600" dirty="0">
                  <a:latin typeface="맑은 고딕" panose="020B0503020000020004" pitchFamily="50" charset="-127"/>
                  <a:ea typeface="맑은 고딕" panose="020B0503020000020004" pitchFamily="50" charset="-127"/>
                </a:endParaRPr>
              </a:p>
            </p:txBody>
          </p:sp>
          <p:sp>
            <p:nvSpPr>
              <p:cNvPr id="196" name="TextBox 195"/>
              <p:cNvSpPr txBox="1"/>
              <p:nvPr/>
            </p:nvSpPr>
            <p:spPr>
              <a:xfrm>
                <a:off x="7012074" y="4382988"/>
                <a:ext cx="2373451" cy="261804"/>
              </a:xfrm>
              <a:prstGeom prst="rect">
                <a:avLst/>
              </a:prstGeom>
              <a:noFill/>
            </p:spPr>
            <p:txBody>
              <a:bodyPr wrap="square" rtlCol="0">
                <a:spAutoFit/>
              </a:bodyPr>
              <a:lstStyle/>
              <a:p>
                <a:r>
                  <a:rPr lang="en-US" altLang="ko-KR" sz="1600" dirty="0" smtClean="0">
                    <a:latin typeface="맑은 고딕" panose="020B0503020000020004" pitchFamily="50" charset="-127"/>
                    <a:ea typeface="맑은 고딕" panose="020B0503020000020004" pitchFamily="50" charset="-127"/>
                  </a:rPr>
                  <a:t>: Attack Pulse Firing</a:t>
                </a:r>
                <a:endParaRPr lang="ko-KR" altLang="en-US" sz="1600" dirty="0">
                  <a:latin typeface="맑은 고딕" panose="020B0503020000020004" pitchFamily="50" charset="-127"/>
                  <a:ea typeface="맑은 고딕" panose="020B0503020000020004" pitchFamily="50" charset="-127"/>
                </a:endParaRPr>
              </a:p>
            </p:txBody>
          </p:sp>
        </p:grpSp>
      </p:grpSp>
    </p:spTree>
    <p:extLst>
      <p:ext uri="{BB962C8B-B14F-4D97-AF65-F5344CB8AC3E}">
        <p14:creationId xmlns:p14="http://schemas.microsoft.com/office/powerpoint/2010/main" val="1311124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up)">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wipe(down)">
                                      <p:cBhvr>
                                        <p:cTn id="12" dur="500"/>
                                        <p:tgtEl>
                                          <p:spTgt spid="1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wipe(down)">
                                      <p:cBhvr>
                                        <p:cTn id="17" dur="500"/>
                                        <p:tgtEl>
                                          <p:spTgt spid="139"/>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wipe(down)">
                                      <p:cBhvr>
                                        <p:cTn id="2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How randomizing PRT works</a:t>
            </a:r>
            <a:endParaRPr lang="ko-KR" altLang="en-US" dirty="0"/>
          </a:p>
        </p:txBody>
      </p:sp>
      <p:cxnSp>
        <p:nvCxnSpPr>
          <p:cNvPr id="92" name="직선 화살표 연결선 91"/>
          <p:cNvCxnSpPr/>
          <p:nvPr/>
        </p:nvCxnSpPr>
        <p:spPr bwMode="auto">
          <a:xfrm>
            <a:off x="330764" y="4745861"/>
            <a:ext cx="5306762" cy="0"/>
          </a:xfrm>
          <a:prstGeom prst="straightConnector1">
            <a:avLst/>
          </a:prstGeom>
          <a:noFill/>
          <a:ln w="38100" cap="flat" cmpd="sng" algn="ctr">
            <a:solidFill>
              <a:schemeClr val="bg1">
                <a:lumMod val="65000"/>
              </a:schemeClr>
            </a:solidFill>
            <a:prstDash val="solid"/>
            <a:round/>
            <a:headEnd type="none" w="med" len="med"/>
            <a:tailEnd type="triangle"/>
          </a:ln>
          <a:effectLst/>
        </p:spPr>
      </p:cxnSp>
      <p:grpSp>
        <p:nvGrpSpPr>
          <p:cNvPr id="93" name="그룹 92"/>
          <p:cNvGrpSpPr/>
          <p:nvPr/>
        </p:nvGrpSpPr>
        <p:grpSpPr>
          <a:xfrm>
            <a:off x="1012655" y="3241891"/>
            <a:ext cx="2744013" cy="1589212"/>
            <a:chOff x="1792147" y="2967124"/>
            <a:chExt cx="2038580" cy="1180656"/>
          </a:xfrm>
        </p:grpSpPr>
        <p:grpSp>
          <p:nvGrpSpPr>
            <p:cNvPr id="94" name="그룹 93"/>
            <p:cNvGrpSpPr/>
            <p:nvPr/>
          </p:nvGrpSpPr>
          <p:grpSpPr>
            <a:xfrm>
              <a:off x="1792147" y="2967124"/>
              <a:ext cx="2038580" cy="1117330"/>
              <a:chOff x="1792147" y="2967124"/>
              <a:chExt cx="2038580" cy="1117330"/>
            </a:xfrm>
          </p:grpSpPr>
          <p:cxnSp>
            <p:nvCxnSpPr>
              <p:cNvPr id="97" name="직선 화살표 연결선 96"/>
              <p:cNvCxnSpPr/>
              <p:nvPr/>
            </p:nvCxnSpPr>
            <p:spPr bwMode="auto">
              <a:xfrm flipV="1">
                <a:off x="1792147" y="2967126"/>
                <a:ext cx="0" cy="1117328"/>
              </a:xfrm>
              <a:prstGeom prst="straightConnector1">
                <a:avLst/>
              </a:prstGeom>
              <a:noFill/>
              <a:ln w="57150" cap="flat" cmpd="sng" algn="ctr">
                <a:solidFill>
                  <a:schemeClr val="tx1"/>
                </a:solidFill>
                <a:prstDash val="solid"/>
                <a:round/>
                <a:headEnd type="none" w="med" len="med"/>
                <a:tailEnd type="arrow"/>
              </a:ln>
              <a:effectLst/>
            </p:spPr>
          </p:cxnSp>
          <p:cxnSp>
            <p:nvCxnSpPr>
              <p:cNvPr id="98" name="직선 화살표 연결선 97"/>
              <p:cNvCxnSpPr/>
              <p:nvPr/>
            </p:nvCxnSpPr>
            <p:spPr bwMode="auto">
              <a:xfrm flipV="1">
                <a:off x="3830727" y="2967124"/>
                <a:ext cx="0" cy="1117328"/>
              </a:xfrm>
              <a:prstGeom prst="straightConnector1">
                <a:avLst/>
              </a:prstGeom>
              <a:noFill/>
              <a:ln w="57150" cap="flat" cmpd="sng" algn="ctr">
                <a:solidFill>
                  <a:schemeClr val="tx1"/>
                </a:solidFill>
                <a:prstDash val="solid"/>
                <a:round/>
                <a:headEnd type="none" w="med" len="med"/>
                <a:tailEnd type="arrow"/>
              </a:ln>
              <a:effectLst/>
            </p:spPr>
          </p:cxnSp>
        </p:grpSp>
        <p:cxnSp>
          <p:nvCxnSpPr>
            <p:cNvPr id="95" name="직선 화살표 연결선 94"/>
            <p:cNvCxnSpPr/>
            <p:nvPr/>
          </p:nvCxnSpPr>
          <p:spPr bwMode="auto">
            <a:xfrm flipV="1">
              <a:off x="2897046" y="4026566"/>
              <a:ext cx="71510" cy="121214"/>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96" name="직선 화살표 연결선 95"/>
            <p:cNvCxnSpPr/>
            <p:nvPr/>
          </p:nvCxnSpPr>
          <p:spPr bwMode="auto">
            <a:xfrm flipV="1">
              <a:off x="2968557" y="4023845"/>
              <a:ext cx="71510" cy="121214"/>
            </a:xfrm>
            <a:prstGeom prst="straightConnector1">
              <a:avLst/>
            </a:prstGeom>
            <a:noFill/>
            <a:ln w="38100" cap="flat" cmpd="sng" algn="ctr">
              <a:solidFill>
                <a:schemeClr val="bg1">
                  <a:lumMod val="65000"/>
                </a:schemeClr>
              </a:solidFill>
              <a:prstDash val="solid"/>
              <a:round/>
              <a:headEnd type="none" w="med" len="med"/>
              <a:tailEnd type="none"/>
            </a:ln>
            <a:effectLst/>
          </p:spPr>
        </p:cxnSp>
      </p:grpSp>
      <p:grpSp>
        <p:nvGrpSpPr>
          <p:cNvPr id="99" name="그룹 98"/>
          <p:cNvGrpSpPr/>
          <p:nvPr/>
        </p:nvGrpSpPr>
        <p:grpSpPr>
          <a:xfrm>
            <a:off x="1012655" y="3993876"/>
            <a:ext cx="971162" cy="1503970"/>
            <a:chOff x="1792147" y="3525788"/>
            <a:chExt cx="721495" cy="1117328"/>
          </a:xfrm>
        </p:grpSpPr>
        <p:cxnSp>
          <p:nvCxnSpPr>
            <p:cNvPr id="100" name="직선 화살표 연결선 99"/>
            <p:cNvCxnSpPr/>
            <p:nvPr/>
          </p:nvCxnSpPr>
          <p:spPr bwMode="auto">
            <a:xfrm flipV="1">
              <a:off x="2513641" y="3525788"/>
              <a:ext cx="0" cy="558664"/>
            </a:xfrm>
            <a:prstGeom prst="straightConnector1">
              <a:avLst/>
            </a:prstGeom>
            <a:noFill/>
            <a:ln w="57150" cap="flat" cmpd="sng" algn="ctr">
              <a:solidFill>
                <a:schemeClr val="tx1"/>
              </a:solidFill>
              <a:prstDash val="solid"/>
              <a:round/>
              <a:headEnd type="arrow" w="med" len="med"/>
              <a:tailEnd type="none"/>
            </a:ln>
            <a:effectLst/>
          </p:spPr>
        </p:cxnSp>
        <p:cxnSp>
          <p:nvCxnSpPr>
            <p:cNvPr id="101" name="직선 화살표 연결선 100"/>
            <p:cNvCxnSpPr/>
            <p:nvPr/>
          </p:nvCxnSpPr>
          <p:spPr bwMode="auto">
            <a:xfrm>
              <a:off x="1792147" y="4177268"/>
              <a:ext cx="721495"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02" name="TextBox 101"/>
                <p:cNvSpPr txBox="1"/>
                <p:nvPr/>
              </p:nvSpPr>
              <p:spPr>
                <a:xfrm>
                  <a:off x="1953335" y="4183563"/>
                  <a:ext cx="408171" cy="25151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sSub>
                              <m:sSubPr>
                                <m:ctrlPr>
                                  <a:rPr lang="en-US" altLang="ko-KR" sz="1600" i="1">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num>
                          <m:den>
                            <m:r>
                              <a:rPr lang="en-US" altLang="ko-KR" sz="1600" b="0" i="1" smtClean="0">
                                <a:latin typeface="Cambria Math" panose="02040503050406030204" pitchFamily="18" charset="0"/>
                                <a:ea typeface="맑은 고딕" panose="020B0503020000020004" pitchFamily="50" charset="-127"/>
                              </a:rPr>
                              <m:t>𝑐</m:t>
                            </m:r>
                          </m:den>
                        </m:f>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02" name="TextBox 101"/>
                <p:cNvSpPr txBox="1">
                  <a:spLocks noRot="1" noChangeAspect="1" noMove="1" noResize="1" noEditPoints="1" noAdjustHandles="1" noChangeArrowheads="1" noChangeShapeType="1" noTextEdit="1"/>
                </p:cNvSpPr>
                <p:nvPr/>
              </p:nvSpPr>
              <p:spPr>
                <a:xfrm>
                  <a:off x="1953335" y="4183563"/>
                  <a:ext cx="408171" cy="251518"/>
                </a:xfrm>
                <a:prstGeom prst="rect">
                  <a:avLst/>
                </a:prstGeom>
                <a:blipFill>
                  <a:blip r:embed="rId3"/>
                  <a:stretch>
                    <a:fillRect l="-22222" t="-98214" r="-74444" b="-166071"/>
                  </a:stretch>
                </a:blipFill>
              </p:spPr>
              <p:txBody>
                <a:bodyPr/>
                <a:lstStyle/>
                <a:p>
                  <a:r>
                    <a:rPr lang="ko-KR" altLang="en-US">
                      <a:noFill/>
                    </a:rPr>
                    <a:t> </a:t>
                  </a:r>
                </a:p>
              </p:txBody>
            </p:sp>
          </mc:Fallback>
        </mc:AlternateContent>
        <p:cxnSp>
          <p:nvCxnSpPr>
            <p:cNvPr id="103" name="직선 화살표 연결선 102"/>
            <p:cNvCxnSpPr/>
            <p:nvPr/>
          </p:nvCxnSpPr>
          <p:spPr bwMode="auto">
            <a:xfrm>
              <a:off x="2511786" y="4087172"/>
              <a:ext cx="0" cy="55594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04" name="직선 화살표 연결선 103"/>
            <p:cNvCxnSpPr/>
            <p:nvPr/>
          </p:nvCxnSpPr>
          <p:spPr bwMode="auto">
            <a:xfrm>
              <a:off x="1794491" y="4087172"/>
              <a:ext cx="0" cy="208736"/>
            </a:xfrm>
            <a:prstGeom prst="straightConnector1">
              <a:avLst/>
            </a:prstGeom>
            <a:noFill/>
            <a:ln w="19050" cap="flat" cmpd="sng" algn="ctr">
              <a:solidFill>
                <a:schemeClr val="bg1">
                  <a:lumMod val="65000"/>
                </a:schemeClr>
              </a:solidFill>
              <a:prstDash val="dash"/>
              <a:round/>
              <a:headEnd type="none" w="med" len="med"/>
              <a:tailEnd type="none"/>
            </a:ln>
            <a:effectLst/>
          </p:spPr>
        </p:cxnSp>
      </p:grpSp>
      <p:grpSp>
        <p:nvGrpSpPr>
          <p:cNvPr id="7" name="그룹 6"/>
          <p:cNvGrpSpPr/>
          <p:nvPr/>
        </p:nvGrpSpPr>
        <p:grpSpPr>
          <a:xfrm>
            <a:off x="1983816" y="3241891"/>
            <a:ext cx="2421904" cy="2736376"/>
            <a:chOff x="1983816" y="3241891"/>
            <a:chExt cx="2421904" cy="2736376"/>
          </a:xfrm>
        </p:grpSpPr>
        <p:cxnSp>
          <p:nvCxnSpPr>
            <p:cNvPr id="105" name="직선 화살표 연결선 104"/>
            <p:cNvCxnSpPr/>
            <p:nvPr/>
          </p:nvCxnSpPr>
          <p:spPr bwMode="auto">
            <a:xfrm flipV="1">
              <a:off x="4272746" y="3241891"/>
              <a:ext cx="0" cy="1503970"/>
            </a:xfrm>
            <a:prstGeom prst="straightConnector1">
              <a:avLst/>
            </a:prstGeom>
            <a:noFill/>
            <a:ln w="57150" cap="flat" cmpd="sng" algn="ctr">
              <a:solidFill>
                <a:srgbClr val="FF0000"/>
              </a:solidFill>
              <a:prstDash val="solid"/>
              <a:round/>
              <a:headEnd type="none" w="med" len="med"/>
              <a:tailEnd type="arrow"/>
            </a:ln>
            <a:effectLst/>
          </p:spPr>
        </p:cxnSp>
        <p:grpSp>
          <p:nvGrpSpPr>
            <p:cNvPr id="106" name="그룹 105"/>
            <p:cNvGrpSpPr/>
            <p:nvPr/>
          </p:nvGrpSpPr>
          <p:grpSpPr>
            <a:xfrm>
              <a:off x="1983816" y="4745856"/>
              <a:ext cx="2421904" cy="1232411"/>
              <a:chOff x="2513641" y="4084451"/>
              <a:chExt cx="1799279" cy="915582"/>
            </a:xfrm>
          </p:grpSpPr>
          <p:cxnSp>
            <p:nvCxnSpPr>
              <p:cNvPr id="107" name="직선 화살표 연결선 106"/>
              <p:cNvCxnSpPr/>
              <p:nvPr/>
            </p:nvCxnSpPr>
            <p:spPr bwMode="auto">
              <a:xfrm>
                <a:off x="3827201" y="4391775"/>
                <a:ext cx="386931"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08" name="TextBox 107"/>
                  <p:cNvSpPr txBox="1"/>
                  <p:nvPr/>
                </p:nvSpPr>
                <p:spPr>
                  <a:xfrm>
                    <a:off x="2591904" y="4576358"/>
                    <a:ext cx="1721016" cy="423675"/>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ea typeface="맑은 고딕" panose="020B0503020000020004" pitchFamily="50" charset="-127"/>
                            </a:rPr>
                            <m:t>𝑇</m:t>
                          </m:r>
                          <m:r>
                            <a:rPr lang="en-US" altLang="ko-KR" sz="1600" b="0" i="1" smtClean="0">
                              <a:latin typeface="Cambria Math" panose="02040503050406030204" pitchFamily="18" charset="0"/>
                              <a:ea typeface="맑은 고딕" panose="020B0503020000020004" pitchFamily="50" charset="-127"/>
                            </a:rPr>
                            <m:t>−</m:t>
                          </m:r>
                          <m:f>
                            <m:fPr>
                              <m:ctrlPr>
                                <a:rPr lang="en-US" altLang="ko-KR" sz="1600" i="1">
                                  <a:latin typeface="Cambria Math" panose="02040503050406030204" pitchFamily="18" charset="0"/>
                                  <a:ea typeface="맑은 고딕" panose="020B0503020000020004" pitchFamily="50" charset="-127"/>
                                </a:rPr>
                              </m:ctrlPr>
                            </m:fPr>
                            <m:num>
                              <m:d>
                                <m:dPr>
                                  <m:ctrlPr>
                                    <a:rPr lang="en-US" altLang="ko-KR" sz="1600" i="1">
                                      <a:latin typeface="Cambria Math" panose="02040503050406030204" pitchFamily="18" charset="0"/>
                                      <a:ea typeface="맑은 고딕" panose="020B0503020000020004" pitchFamily="50" charset="-127"/>
                                    </a:rPr>
                                  </m:ctrlPr>
                                </m:dPr>
                                <m:e>
                                  <m:sSub>
                                    <m:sSubPr>
                                      <m:ctrlPr>
                                        <a:rPr lang="en-US" altLang="ko-KR" sz="1600" i="1">
                                          <a:latin typeface="Cambria Math" panose="02040503050406030204" pitchFamily="18" charset="0"/>
                                          <a:ea typeface="맑은 고딕" panose="020B0503020000020004" pitchFamily="50" charset="-127"/>
                                        </a:rPr>
                                      </m:ctrlPr>
                                    </m:sSubPr>
                                    <m:e>
                                      <m:r>
                                        <a:rPr lang="en-US" altLang="ko-KR" sz="1600" i="1">
                                          <a:latin typeface="Cambria Math" panose="02040503050406030204" pitchFamily="18" charset="0"/>
                                          <a:ea typeface="맑은 고딕" panose="020B0503020000020004" pitchFamily="50" charset="-127"/>
                                        </a:rPr>
                                        <m:t>𝑙</m:t>
                                      </m:r>
                                    </m:e>
                                    <m:sub>
                                      <m:r>
                                        <a:rPr lang="en-US" altLang="ko-KR" sz="1600" i="1">
                                          <a:latin typeface="Cambria Math" panose="02040503050406030204" pitchFamily="18" charset="0"/>
                                          <a:ea typeface="맑은 고딕" panose="020B0503020000020004" pitchFamily="50" charset="-127"/>
                                        </a:rPr>
                                        <m:t>𝑠</m:t>
                                      </m:r>
                                    </m:sub>
                                  </m:sSub>
                                  <m:r>
                                    <a:rPr lang="en-US" altLang="ko-KR" sz="1600" i="1">
                                      <a:latin typeface="Cambria Math" panose="02040503050406030204" pitchFamily="18" charset="0"/>
                                      <a:ea typeface="맑은 고딕" panose="020B0503020000020004" pitchFamily="50" charset="-127"/>
                                    </a:rPr>
                                    <m:t>−</m:t>
                                  </m:r>
                                  <m:r>
                                    <a:rPr lang="en-US" altLang="ko-KR" sz="1600" i="1">
                                      <a:latin typeface="Cambria Math" panose="02040503050406030204" pitchFamily="18" charset="0"/>
                                      <a:ea typeface="맑은 고딕" panose="020B0503020000020004" pitchFamily="50" charset="-127"/>
                                    </a:rPr>
                                    <m:t>𝑙</m:t>
                                  </m:r>
                                </m:e>
                              </m:d>
                            </m:num>
                            <m:den>
                              <m:r>
                                <a:rPr lang="en-US" altLang="ko-KR" sz="1600" i="1">
                                  <a:latin typeface="Cambria Math" panose="02040503050406030204" pitchFamily="18" charset="0"/>
                                  <a:ea typeface="맑은 고딕" panose="020B0503020000020004" pitchFamily="50" charset="-127"/>
                                </a:rPr>
                                <m:t>𝑐</m:t>
                              </m:r>
                            </m:den>
                          </m:f>
                          <m:r>
                            <a:rPr lang="en-US" altLang="ko-KR" sz="1600" b="0" i="1" smtClean="0">
                              <a:latin typeface="Cambria Math" panose="02040503050406030204" pitchFamily="18" charset="0"/>
                              <a:ea typeface="맑은 고딕" panose="020B0503020000020004" pitchFamily="50" charset="-127"/>
                            </a:rPr>
                            <m:t>         &gt;0</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2591904" y="4576358"/>
                    <a:ext cx="1721016" cy="423675"/>
                  </a:xfrm>
                  <a:prstGeom prst="rect">
                    <a:avLst/>
                  </a:prstGeom>
                  <a:blipFill>
                    <a:blip r:embed="rId4"/>
                    <a:stretch>
                      <a:fillRect/>
                    </a:stretch>
                  </a:blipFill>
                </p:spPr>
                <p:txBody>
                  <a:bodyPr/>
                  <a:lstStyle/>
                  <a:p>
                    <a:r>
                      <a:rPr lang="ko-KR" altLang="en-US">
                        <a:noFill/>
                      </a:rPr>
                      <a:t> </a:t>
                    </a:r>
                  </a:p>
                </p:txBody>
              </p:sp>
            </mc:Fallback>
          </mc:AlternateContent>
          <p:cxnSp>
            <p:nvCxnSpPr>
              <p:cNvPr id="109" name="직선 화살표 연결선 108"/>
              <p:cNvCxnSpPr/>
              <p:nvPr/>
            </p:nvCxnSpPr>
            <p:spPr bwMode="auto">
              <a:xfrm>
                <a:off x="2513641" y="4595441"/>
                <a:ext cx="1700490"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cxnSp>
            <p:nvCxnSpPr>
              <p:cNvPr id="110" name="직선 화살표 연결선 109"/>
              <p:cNvCxnSpPr/>
              <p:nvPr/>
            </p:nvCxnSpPr>
            <p:spPr bwMode="auto">
              <a:xfrm>
                <a:off x="4214131" y="4084451"/>
                <a:ext cx="0" cy="601636"/>
              </a:xfrm>
              <a:prstGeom prst="straightConnector1">
                <a:avLst/>
              </a:prstGeom>
              <a:noFill/>
              <a:ln w="19050" cap="flat" cmpd="sng" algn="ctr">
                <a:solidFill>
                  <a:schemeClr val="bg1">
                    <a:lumMod val="65000"/>
                  </a:schemeClr>
                </a:solidFill>
                <a:prstDash val="dash"/>
                <a:round/>
                <a:headEnd type="none" w="med" len="med"/>
                <a:tailEnd type="none"/>
              </a:ln>
              <a:effectLst/>
            </p:spPr>
          </p:cxnSp>
          <mc:AlternateContent xmlns:mc="http://schemas.openxmlformats.org/markup-compatibility/2006" xmlns:a14="http://schemas.microsoft.com/office/drawing/2010/main">
            <mc:Choice Requires="a14">
              <p:sp>
                <p:nvSpPr>
                  <p:cNvPr id="111" name="TextBox 110"/>
                  <p:cNvSpPr txBox="1"/>
                  <p:nvPr/>
                </p:nvSpPr>
                <p:spPr>
                  <a:xfrm>
                    <a:off x="3805029" y="4346286"/>
                    <a:ext cx="379660" cy="25151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ko-KR" altLang="en-US" sz="1600" i="1" smtClean="0">
                                  <a:latin typeface="Cambria Math" panose="02040503050406030204" pitchFamily="18" charset="0"/>
                                  <a:ea typeface="맑은 고딕" panose="020B0503020000020004" pitchFamily="50" charset="-127"/>
                                </a:rPr>
                              </m:ctrlPr>
                            </m:fPr>
                            <m:num>
                              <m:r>
                                <a:rPr lang="en-US" altLang="ko-KR" sz="1600" b="0" i="1" smtClean="0">
                                  <a:latin typeface="Cambria Math" panose="02040503050406030204" pitchFamily="18" charset="0"/>
                                  <a:ea typeface="맑은 고딕" panose="020B0503020000020004" pitchFamily="50" charset="-127"/>
                                </a:rPr>
                                <m:t>𝑙</m:t>
                              </m:r>
                            </m:num>
                            <m:den>
                              <m:r>
                                <a:rPr lang="en-US" altLang="ko-KR" sz="1600" b="0" i="1" smtClean="0">
                                  <a:latin typeface="Cambria Math" panose="02040503050406030204" pitchFamily="18" charset="0"/>
                                  <a:ea typeface="맑은 고딕" panose="020B0503020000020004" pitchFamily="50" charset="-127"/>
                                </a:rPr>
                                <m:t>𝑐</m:t>
                              </m:r>
                            </m:den>
                          </m:f>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3805029" y="4346286"/>
                    <a:ext cx="379660" cy="251518"/>
                  </a:xfrm>
                  <a:prstGeom prst="rect">
                    <a:avLst/>
                  </a:prstGeom>
                  <a:blipFill>
                    <a:blip r:embed="rId5"/>
                    <a:stretch>
                      <a:fillRect l="-34940" t="-98214" r="-71084" b="-166071"/>
                    </a:stretch>
                  </a:blipFill>
                </p:spPr>
                <p:txBody>
                  <a:bodyPr/>
                  <a:lstStyle/>
                  <a:p>
                    <a:r>
                      <a:rPr lang="ko-KR" altLang="en-US">
                        <a:noFill/>
                      </a:rPr>
                      <a:t> </a:t>
                    </a:r>
                  </a:p>
                </p:txBody>
              </p:sp>
            </mc:Fallback>
          </mc:AlternateContent>
        </p:grpSp>
      </p:grpSp>
      <p:grpSp>
        <p:nvGrpSpPr>
          <p:cNvPr id="112" name="그룹 111"/>
          <p:cNvGrpSpPr/>
          <p:nvPr/>
        </p:nvGrpSpPr>
        <p:grpSpPr>
          <a:xfrm>
            <a:off x="1012655" y="2746609"/>
            <a:ext cx="2749210" cy="514701"/>
            <a:chOff x="1792147" y="2599169"/>
            <a:chExt cx="2042441" cy="382381"/>
          </a:xfrm>
        </p:grpSpPr>
        <p:cxnSp>
          <p:nvCxnSpPr>
            <p:cNvPr id="113" name="직선 화살표 연결선 112"/>
            <p:cNvCxnSpPr/>
            <p:nvPr/>
          </p:nvCxnSpPr>
          <p:spPr bwMode="auto">
            <a:xfrm>
              <a:off x="1792147" y="2901476"/>
              <a:ext cx="2038580"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cxnSp>
          <p:nvCxnSpPr>
            <p:cNvPr id="114" name="직선 화살표 연결선 113"/>
            <p:cNvCxnSpPr/>
            <p:nvPr/>
          </p:nvCxnSpPr>
          <p:spPr bwMode="auto">
            <a:xfrm>
              <a:off x="1792147" y="2797612"/>
              <a:ext cx="0" cy="160148"/>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15" name="직선 화살표 연결선 114"/>
            <p:cNvCxnSpPr/>
            <p:nvPr/>
          </p:nvCxnSpPr>
          <p:spPr bwMode="auto">
            <a:xfrm>
              <a:off x="3834588" y="2821402"/>
              <a:ext cx="0" cy="160148"/>
            </a:xfrm>
            <a:prstGeom prst="straightConnector1">
              <a:avLst/>
            </a:prstGeom>
            <a:noFill/>
            <a:ln w="19050" cap="flat" cmpd="sng" algn="ctr">
              <a:solidFill>
                <a:schemeClr val="bg1">
                  <a:lumMod val="65000"/>
                </a:schemeClr>
              </a:solidFill>
              <a:prstDash val="dash"/>
              <a:round/>
              <a:headEnd type="none" w="med" len="med"/>
              <a:tailEnd type="none"/>
            </a:ln>
            <a:effectLst/>
          </p:spPr>
        </p:cxnSp>
        <mc:AlternateContent xmlns:mc="http://schemas.openxmlformats.org/markup-compatibility/2006" xmlns:a14="http://schemas.microsoft.com/office/drawing/2010/main">
          <mc:Choice Requires="a14">
            <p:sp>
              <p:nvSpPr>
                <p:cNvPr id="116" name="TextBox 115"/>
                <p:cNvSpPr txBox="1"/>
                <p:nvPr/>
              </p:nvSpPr>
              <p:spPr>
                <a:xfrm>
                  <a:off x="2815337" y="2599169"/>
                  <a:ext cx="212553"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16" name="TextBox 115"/>
                <p:cNvSpPr txBox="1">
                  <a:spLocks noRot="1" noChangeAspect="1" noMove="1" noResize="1" noEditPoints="1" noAdjustHandles="1" noChangeArrowheads="1" noChangeShapeType="1" noTextEdit="1"/>
                </p:cNvSpPr>
                <p:nvPr/>
              </p:nvSpPr>
              <p:spPr>
                <a:xfrm>
                  <a:off x="2815337" y="2599169"/>
                  <a:ext cx="212553" cy="251518"/>
                </a:xfrm>
                <a:prstGeom prst="rect">
                  <a:avLst/>
                </a:prstGeom>
                <a:blipFill>
                  <a:blip r:embed="rId6"/>
                  <a:stretch>
                    <a:fillRect l="-8511"/>
                  </a:stretch>
                </a:blipFill>
              </p:spPr>
              <p:txBody>
                <a:bodyPr/>
                <a:lstStyle/>
                <a:p>
                  <a:r>
                    <a:rPr lang="ko-KR" altLang="en-US">
                      <a:noFill/>
                    </a:rPr>
                    <a:t> </a:t>
                  </a:r>
                </a:p>
              </p:txBody>
            </p:sp>
          </mc:Fallback>
        </mc:AlternateContent>
      </p:grpSp>
      <p:sp>
        <p:nvSpPr>
          <p:cNvPr id="118" name="TextBox 117"/>
          <p:cNvSpPr txBox="1"/>
          <p:nvPr/>
        </p:nvSpPr>
        <p:spPr>
          <a:xfrm>
            <a:off x="5170246" y="4786677"/>
            <a:ext cx="737545" cy="369332"/>
          </a:xfrm>
          <a:prstGeom prst="rect">
            <a:avLst/>
          </a:prstGeom>
          <a:noFill/>
        </p:spPr>
        <p:txBody>
          <a:bodyPr wrap="square" rtlCol="0">
            <a:spAutoFit/>
          </a:bodyPr>
          <a:lstStyle/>
          <a:p>
            <a:pPr algn="r"/>
            <a:r>
              <a:rPr lang="en-US" altLang="ko-KR" dirty="0" smtClean="0">
                <a:latin typeface="맑은 고딕" panose="020B0503020000020004" pitchFamily="50" charset="-127"/>
                <a:ea typeface="맑은 고딕" panose="020B0503020000020004" pitchFamily="50" charset="-127"/>
              </a:rPr>
              <a:t>Time</a:t>
            </a:r>
            <a:endParaRPr lang="ko-KR" altLang="en-US" dirty="0">
              <a:latin typeface="맑은 고딕" panose="020B0503020000020004" pitchFamily="50" charset="-127"/>
              <a:ea typeface="맑은 고딕" panose="020B0503020000020004" pitchFamily="50" charset="-127"/>
            </a:endParaRPr>
          </a:p>
        </p:txBody>
      </p:sp>
      <p:grpSp>
        <p:nvGrpSpPr>
          <p:cNvPr id="119" name="그룹 118"/>
          <p:cNvGrpSpPr/>
          <p:nvPr/>
        </p:nvGrpSpPr>
        <p:grpSpPr>
          <a:xfrm>
            <a:off x="2017253" y="3641738"/>
            <a:ext cx="2744013" cy="1676940"/>
            <a:chOff x="2538482" y="3264178"/>
            <a:chExt cx="2038580" cy="1245831"/>
          </a:xfrm>
        </p:grpSpPr>
        <p:cxnSp>
          <p:nvCxnSpPr>
            <p:cNvPr id="120" name="직선 화살표 연결선 119"/>
            <p:cNvCxnSpPr/>
            <p:nvPr/>
          </p:nvCxnSpPr>
          <p:spPr bwMode="auto">
            <a:xfrm>
              <a:off x="3827201" y="4177268"/>
              <a:ext cx="749861"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21" name="TextBox 120"/>
                <p:cNvSpPr txBox="1"/>
                <p:nvPr/>
              </p:nvSpPr>
              <p:spPr>
                <a:xfrm>
                  <a:off x="4202131" y="4150278"/>
                  <a:ext cx="319619" cy="25151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sSub>
                              <m:sSubPr>
                                <m:ctrlPr>
                                  <a:rPr lang="en-US" altLang="ko-KR" sz="1600" i="1">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num>
                          <m:den>
                            <m:r>
                              <a:rPr lang="en-US" altLang="ko-KR" sz="1600" b="0" i="1" smtClean="0">
                                <a:latin typeface="Cambria Math" panose="02040503050406030204" pitchFamily="18" charset="0"/>
                                <a:ea typeface="맑은 고딕" panose="020B0503020000020004" pitchFamily="50" charset="-127"/>
                              </a:rPr>
                              <m:t>𝑐</m:t>
                            </m:r>
                          </m:den>
                        </m:f>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21" name="TextBox 120"/>
                <p:cNvSpPr txBox="1">
                  <a:spLocks noRot="1" noChangeAspect="1" noMove="1" noResize="1" noEditPoints="1" noAdjustHandles="1" noChangeArrowheads="1" noChangeShapeType="1" noTextEdit="1"/>
                </p:cNvSpPr>
                <p:nvPr/>
              </p:nvSpPr>
              <p:spPr>
                <a:xfrm>
                  <a:off x="4202131" y="4150278"/>
                  <a:ext cx="319619" cy="251518"/>
                </a:xfrm>
                <a:prstGeom prst="rect">
                  <a:avLst/>
                </a:prstGeom>
                <a:blipFill>
                  <a:blip r:embed="rId7"/>
                  <a:stretch>
                    <a:fillRect l="-26761" t="-98214" r="-94366" b="-166071"/>
                  </a:stretch>
                </a:blipFill>
              </p:spPr>
              <p:txBody>
                <a:bodyPr/>
                <a:lstStyle/>
                <a:p>
                  <a:r>
                    <a:rPr lang="ko-KR" altLang="en-US">
                      <a:noFill/>
                    </a:rPr>
                    <a:t> </a:t>
                  </a:r>
                </a:p>
              </p:txBody>
            </p:sp>
          </mc:Fallback>
        </mc:AlternateContent>
        <p:cxnSp>
          <p:nvCxnSpPr>
            <p:cNvPr id="122" name="직선 화살표 연결선 121"/>
            <p:cNvCxnSpPr/>
            <p:nvPr/>
          </p:nvCxnSpPr>
          <p:spPr bwMode="auto">
            <a:xfrm>
              <a:off x="4577062" y="4090936"/>
              <a:ext cx="0" cy="23524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23" name="직선 화살표 연결선 122"/>
            <p:cNvCxnSpPr/>
            <p:nvPr/>
          </p:nvCxnSpPr>
          <p:spPr bwMode="auto">
            <a:xfrm>
              <a:off x="3827201" y="4090936"/>
              <a:ext cx="0" cy="419073"/>
            </a:xfrm>
            <a:prstGeom prst="straightConnector1">
              <a:avLst/>
            </a:prstGeom>
            <a:noFill/>
            <a:ln w="19050" cap="flat" cmpd="sng" algn="ctr">
              <a:solidFill>
                <a:schemeClr val="bg1">
                  <a:lumMod val="65000"/>
                </a:schemeClr>
              </a:solidFill>
              <a:prstDash val="dash"/>
              <a:round/>
              <a:headEnd type="none" w="med" len="med"/>
              <a:tailEnd type="none"/>
            </a:ln>
            <a:effectLst/>
          </p:spPr>
        </p:cxnSp>
        <p:grpSp>
          <p:nvGrpSpPr>
            <p:cNvPr id="124" name="그룹 123"/>
            <p:cNvGrpSpPr/>
            <p:nvPr/>
          </p:nvGrpSpPr>
          <p:grpSpPr>
            <a:xfrm>
              <a:off x="2538482" y="3264178"/>
              <a:ext cx="2038580" cy="802970"/>
              <a:chOff x="2538482" y="3264178"/>
              <a:chExt cx="2038580" cy="802970"/>
            </a:xfrm>
          </p:grpSpPr>
          <p:cxnSp>
            <p:nvCxnSpPr>
              <p:cNvPr id="125" name="직선 화살표 연결선 124"/>
              <p:cNvCxnSpPr/>
              <p:nvPr/>
            </p:nvCxnSpPr>
            <p:spPr bwMode="auto">
              <a:xfrm flipV="1">
                <a:off x="4577062" y="3508484"/>
                <a:ext cx="0" cy="558664"/>
              </a:xfrm>
              <a:prstGeom prst="straightConnector1">
                <a:avLst/>
              </a:prstGeom>
              <a:noFill/>
              <a:ln w="57150" cap="flat" cmpd="sng" algn="ctr">
                <a:solidFill>
                  <a:schemeClr val="tx1"/>
                </a:solidFill>
                <a:prstDash val="dash"/>
                <a:round/>
                <a:headEnd type="arrow" w="med" len="med"/>
                <a:tailEnd type="none"/>
              </a:ln>
              <a:effectLst/>
            </p:spPr>
          </p:cxnSp>
          <p:grpSp>
            <p:nvGrpSpPr>
              <p:cNvPr id="126" name="그룹 125"/>
              <p:cNvGrpSpPr/>
              <p:nvPr/>
            </p:nvGrpSpPr>
            <p:grpSpPr>
              <a:xfrm>
                <a:off x="2538482" y="3264178"/>
                <a:ext cx="2038580" cy="296966"/>
                <a:chOff x="2538482" y="3264178"/>
                <a:chExt cx="2038580" cy="296966"/>
              </a:xfrm>
            </p:grpSpPr>
            <p:cxnSp>
              <p:nvCxnSpPr>
                <p:cNvPr id="127" name="직선 화살표 연결선 126"/>
                <p:cNvCxnSpPr/>
                <p:nvPr/>
              </p:nvCxnSpPr>
              <p:spPr bwMode="auto">
                <a:xfrm>
                  <a:off x="2538482" y="3561144"/>
                  <a:ext cx="2038580"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28" name="TextBox 127"/>
                    <p:cNvSpPr txBox="1"/>
                    <p:nvPr/>
                  </p:nvSpPr>
                  <p:spPr>
                    <a:xfrm>
                      <a:off x="3040878" y="3264178"/>
                      <a:ext cx="212553"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28" name="TextBox 127"/>
                    <p:cNvSpPr txBox="1">
                      <a:spLocks noRot="1" noChangeAspect="1" noMove="1" noResize="1" noEditPoints="1" noAdjustHandles="1" noChangeArrowheads="1" noChangeShapeType="1" noTextEdit="1"/>
                    </p:cNvSpPr>
                    <p:nvPr/>
                  </p:nvSpPr>
                  <p:spPr>
                    <a:xfrm>
                      <a:off x="3040878" y="3264178"/>
                      <a:ext cx="212553" cy="251518"/>
                    </a:xfrm>
                    <a:prstGeom prst="rect">
                      <a:avLst/>
                    </a:prstGeom>
                    <a:blipFill>
                      <a:blip r:embed="rId8"/>
                      <a:stretch>
                        <a:fillRect l="-8511"/>
                      </a:stretch>
                    </a:blipFill>
                  </p:spPr>
                  <p:txBody>
                    <a:bodyPr/>
                    <a:lstStyle/>
                    <a:p>
                      <a:r>
                        <a:rPr lang="ko-KR" altLang="en-US">
                          <a:noFill/>
                        </a:rPr>
                        <a:t> </a:t>
                      </a:r>
                    </a:p>
                  </p:txBody>
                </p:sp>
              </mc:Fallback>
            </mc:AlternateContent>
          </p:grpSp>
        </p:grpSp>
      </p:grpSp>
      <p:grpSp>
        <p:nvGrpSpPr>
          <p:cNvPr id="129" name="그룹 128"/>
          <p:cNvGrpSpPr/>
          <p:nvPr/>
        </p:nvGrpSpPr>
        <p:grpSpPr>
          <a:xfrm>
            <a:off x="2584721" y="2751120"/>
            <a:ext cx="1147353" cy="3138464"/>
            <a:chOff x="2968556" y="2606958"/>
            <a:chExt cx="852390" cy="2331626"/>
          </a:xfrm>
        </p:grpSpPr>
        <mc:AlternateContent xmlns:mc="http://schemas.openxmlformats.org/markup-compatibility/2006" xmlns:a14="http://schemas.microsoft.com/office/drawing/2010/main">
          <mc:Choice Requires="a14">
            <p:sp>
              <p:nvSpPr>
                <p:cNvPr id="130" name="TextBox 129"/>
                <p:cNvSpPr txBox="1"/>
                <p:nvPr/>
              </p:nvSpPr>
              <p:spPr>
                <a:xfrm>
                  <a:off x="2968556" y="2606958"/>
                  <a:ext cx="231655"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solidFill>
                              <a:srgbClr val="FF0000"/>
                            </a:solidFill>
                            <a:latin typeface="Cambria Math" panose="02040503050406030204" pitchFamily="18" charset="0"/>
                            <a:ea typeface="맑은 고딕" panose="020B0503020000020004" pitchFamily="50" charset="-127"/>
                          </a:rPr>
                          <m:t>+</m:t>
                        </m:r>
                        <m:r>
                          <a:rPr lang="en-US" altLang="ko-KR" sz="1600" b="0" i="1" smtClean="0">
                            <a:solidFill>
                              <a:srgbClr val="FF0000"/>
                            </a:solidFill>
                            <a:latin typeface="Cambria Math" panose="02040503050406030204" pitchFamily="18" charset="0"/>
                            <a:ea typeface="맑은 고딕" panose="020B0503020000020004" pitchFamily="50" charset="-127"/>
                          </a:rPr>
                          <m:t>𝑋</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30" name="TextBox 129"/>
                <p:cNvSpPr txBox="1">
                  <a:spLocks noRot="1" noChangeAspect="1" noMove="1" noResize="1" noEditPoints="1" noAdjustHandles="1" noChangeArrowheads="1" noChangeShapeType="1" noTextEdit="1"/>
                </p:cNvSpPr>
                <p:nvPr/>
              </p:nvSpPr>
              <p:spPr>
                <a:xfrm>
                  <a:off x="2968556" y="2606958"/>
                  <a:ext cx="231655" cy="251518"/>
                </a:xfrm>
                <a:prstGeom prst="rect">
                  <a:avLst/>
                </a:prstGeom>
                <a:blipFill>
                  <a:blip r:embed="rId9"/>
                  <a:stretch>
                    <a:fillRect l="-27451" r="-588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1" name="TextBox 130"/>
                <p:cNvSpPr txBox="1"/>
                <p:nvPr/>
              </p:nvSpPr>
              <p:spPr>
                <a:xfrm>
                  <a:off x="3201973" y="3264500"/>
                  <a:ext cx="231655"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solidFill>
                              <a:srgbClr val="FF0000"/>
                            </a:solidFill>
                            <a:latin typeface="Cambria Math" panose="02040503050406030204" pitchFamily="18" charset="0"/>
                            <a:ea typeface="맑은 고딕" panose="020B0503020000020004" pitchFamily="50" charset="-127"/>
                          </a:rPr>
                          <m:t>+</m:t>
                        </m:r>
                        <m:r>
                          <a:rPr lang="en-US" altLang="ko-KR" sz="1600" b="0" i="1" smtClean="0">
                            <a:solidFill>
                              <a:srgbClr val="FF0000"/>
                            </a:solidFill>
                            <a:latin typeface="Cambria Math" panose="02040503050406030204" pitchFamily="18" charset="0"/>
                            <a:ea typeface="맑은 고딕" panose="020B0503020000020004" pitchFamily="50" charset="-127"/>
                          </a:rPr>
                          <m:t>𝑋</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31" name="TextBox 130"/>
                <p:cNvSpPr txBox="1">
                  <a:spLocks noRot="1" noChangeAspect="1" noMove="1" noResize="1" noEditPoints="1" noAdjustHandles="1" noChangeArrowheads="1" noChangeShapeType="1" noTextEdit="1"/>
                </p:cNvSpPr>
                <p:nvPr/>
              </p:nvSpPr>
              <p:spPr>
                <a:xfrm>
                  <a:off x="3201973" y="3264500"/>
                  <a:ext cx="231655" cy="251518"/>
                </a:xfrm>
                <a:prstGeom prst="rect">
                  <a:avLst/>
                </a:prstGeom>
                <a:blipFill>
                  <a:blip r:embed="rId10"/>
                  <a:stretch>
                    <a:fillRect l="-29412" r="-39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2" name="TextBox 131"/>
                <p:cNvSpPr txBox="1"/>
                <p:nvPr/>
              </p:nvSpPr>
              <p:spPr>
                <a:xfrm>
                  <a:off x="3589291" y="4687066"/>
                  <a:ext cx="231655"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solidFill>
                              <a:srgbClr val="FF0000"/>
                            </a:solidFill>
                            <a:latin typeface="Cambria Math" panose="02040503050406030204" pitchFamily="18" charset="0"/>
                            <a:ea typeface="맑은 고딕" panose="020B0503020000020004" pitchFamily="50" charset="-127"/>
                          </a:rPr>
                          <m:t>+</m:t>
                        </m:r>
                        <m:r>
                          <a:rPr lang="en-US" altLang="ko-KR" sz="1600" b="0" i="1" smtClean="0">
                            <a:solidFill>
                              <a:srgbClr val="FF0000"/>
                            </a:solidFill>
                            <a:latin typeface="Cambria Math" panose="02040503050406030204" pitchFamily="18" charset="0"/>
                            <a:ea typeface="맑은 고딕" panose="020B0503020000020004" pitchFamily="50" charset="-127"/>
                          </a:rPr>
                          <m:t>𝑋</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32" name="TextBox 131"/>
                <p:cNvSpPr txBox="1">
                  <a:spLocks noRot="1" noChangeAspect="1" noMove="1" noResize="1" noEditPoints="1" noAdjustHandles="1" noChangeArrowheads="1" noChangeShapeType="1" noTextEdit="1"/>
                </p:cNvSpPr>
                <p:nvPr/>
              </p:nvSpPr>
              <p:spPr>
                <a:xfrm>
                  <a:off x="3589291" y="4687066"/>
                  <a:ext cx="231655" cy="251518"/>
                </a:xfrm>
                <a:prstGeom prst="rect">
                  <a:avLst/>
                </a:prstGeom>
                <a:blipFill>
                  <a:blip r:embed="rId11"/>
                  <a:stretch>
                    <a:fillRect l="-27451" r="-5882"/>
                  </a:stretch>
                </a:blipFill>
              </p:spPr>
              <p:txBody>
                <a:bodyPr/>
                <a:lstStyle/>
                <a:p>
                  <a:r>
                    <a:rPr lang="ko-KR" altLang="en-US">
                      <a:noFill/>
                    </a:rPr>
                    <a:t> </a:t>
                  </a:r>
                </a:p>
              </p:txBody>
            </p:sp>
          </mc:Fallback>
        </mc:AlternateContent>
      </p:grpSp>
      <p:sp>
        <p:nvSpPr>
          <p:cNvPr id="133" name="사각형 설명선 132"/>
          <p:cNvSpPr/>
          <p:nvPr/>
        </p:nvSpPr>
        <p:spPr>
          <a:xfrm>
            <a:off x="2089161" y="1612281"/>
            <a:ext cx="2500103" cy="818020"/>
          </a:xfrm>
          <a:prstGeom prst="wedgeRectCallout">
            <a:avLst>
              <a:gd name="adj1" fmla="val 34938"/>
              <a:gd name="adj2" fmla="val 15100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Unable to determine this instant</a:t>
            </a:r>
            <a:endParaRPr lang="ko-KR" altLang="en-US" dirty="0"/>
          </a:p>
        </p:txBody>
      </p:sp>
      <p:grpSp>
        <p:nvGrpSpPr>
          <p:cNvPr id="134" name="그룹 133"/>
          <p:cNvGrpSpPr/>
          <p:nvPr/>
        </p:nvGrpSpPr>
        <p:grpSpPr>
          <a:xfrm>
            <a:off x="6875198" y="3165572"/>
            <a:ext cx="4524137" cy="1655573"/>
            <a:chOff x="6234234" y="2696886"/>
            <a:chExt cx="3361068" cy="1229957"/>
          </a:xfrm>
        </p:grpSpPr>
        <p:cxnSp>
          <p:nvCxnSpPr>
            <p:cNvPr id="135" name="직선 화살표 연결선 134"/>
            <p:cNvCxnSpPr/>
            <p:nvPr/>
          </p:nvCxnSpPr>
          <p:spPr bwMode="auto">
            <a:xfrm flipV="1">
              <a:off x="6234234" y="2696889"/>
              <a:ext cx="0" cy="1156722"/>
            </a:xfrm>
            <a:prstGeom prst="straightConnector1">
              <a:avLst/>
            </a:prstGeom>
            <a:noFill/>
            <a:ln w="57150" cap="flat" cmpd="sng" algn="ctr">
              <a:solidFill>
                <a:schemeClr val="tx1"/>
              </a:solidFill>
              <a:prstDash val="solid"/>
              <a:round/>
              <a:headEnd type="none" w="med" len="med"/>
              <a:tailEnd type="arrow"/>
            </a:ln>
            <a:effectLst/>
          </p:spPr>
        </p:cxnSp>
        <p:cxnSp>
          <p:nvCxnSpPr>
            <p:cNvPr id="136" name="직선 화살표 연결선 135"/>
            <p:cNvCxnSpPr/>
            <p:nvPr/>
          </p:nvCxnSpPr>
          <p:spPr bwMode="auto">
            <a:xfrm flipV="1">
              <a:off x="7143481" y="2696886"/>
              <a:ext cx="0" cy="1156722"/>
            </a:xfrm>
            <a:prstGeom prst="straightConnector1">
              <a:avLst/>
            </a:prstGeom>
            <a:noFill/>
            <a:ln w="57150" cap="flat" cmpd="sng" algn="ctr">
              <a:solidFill>
                <a:schemeClr val="tx1"/>
              </a:solidFill>
              <a:prstDash val="solid"/>
              <a:round/>
              <a:headEnd type="none" w="med" len="med"/>
              <a:tailEnd type="arrow"/>
            </a:ln>
            <a:effectLst/>
          </p:spPr>
        </p:cxnSp>
        <p:cxnSp>
          <p:nvCxnSpPr>
            <p:cNvPr id="137" name="직선 화살표 연결선 136"/>
            <p:cNvCxnSpPr/>
            <p:nvPr/>
          </p:nvCxnSpPr>
          <p:spPr bwMode="auto">
            <a:xfrm flipV="1">
              <a:off x="7714894" y="3801356"/>
              <a:ext cx="74032" cy="12548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38" name="직선 화살표 연결선 137"/>
            <p:cNvCxnSpPr/>
            <p:nvPr/>
          </p:nvCxnSpPr>
          <p:spPr bwMode="auto">
            <a:xfrm flipV="1">
              <a:off x="7788926" y="3798539"/>
              <a:ext cx="74032" cy="12548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39" name="직선 화살표 연결선 138"/>
            <p:cNvCxnSpPr/>
            <p:nvPr/>
          </p:nvCxnSpPr>
          <p:spPr bwMode="auto">
            <a:xfrm flipV="1">
              <a:off x="8024923" y="2696886"/>
              <a:ext cx="0" cy="1156722"/>
            </a:xfrm>
            <a:prstGeom prst="straightConnector1">
              <a:avLst/>
            </a:prstGeom>
            <a:noFill/>
            <a:ln w="57150" cap="flat" cmpd="sng" algn="ctr">
              <a:solidFill>
                <a:schemeClr val="tx1"/>
              </a:solidFill>
              <a:prstDash val="solid"/>
              <a:round/>
              <a:headEnd type="none" w="med" len="med"/>
              <a:tailEnd type="arrow"/>
            </a:ln>
            <a:effectLst/>
          </p:spPr>
        </p:cxnSp>
        <p:cxnSp>
          <p:nvCxnSpPr>
            <p:cNvPr id="140" name="직선 화살표 연결선 139"/>
            <p:cNvCxnSpPr/>
            <p:nvPr/>
          </p:nvCxnSpPr>
          <p:spPr bwMode="auto">
            <a:xfrm flipV="1">
              <a:off x="8907057" y="2696886"/>
              <a:ext cx="0" cy="1156722"/>
            </a:xfrm>
            <a:prstGeom prst="straightConnector1">
              <a:avLst/>
            </a:prstGeom>
            <a:noFill/>
            <a:ln w="57150" cap="flat" cmpd="sng" algn="ctr">
              <a:solidFill>
                <a:schemeClr val="tx1"/>
              </a:solidFill>
              <a:prstDash val="solid"/>
              <a:round/>
              <a:headEnd type="none" w="med" len="med"/>
              <a:tailEnd type="arrow"/>
            </a:ln>
            <a:effectLst/>
          </p:spPr>
        </p:cxnSp>
        <p:cxnSp>
          <p:nvCxnSpPr>
            <p:cNvPr id="141" name="직선 화살표 연결선 140"/>
            <p:cNvCxnSpPr/>
            <p:nvPr/>
          </p:nvCxnSpPr>
          <p:spPr bwMode="auto">
            <a:xfrm flipV="1">
              <a:off x="6718229" y="3798084"/>
              <a:ext cx="74032" cy="12548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42" name="직선 화살표 연결선 141"/>
            <p:cNvCxnSpPr/>
            <p:nvPr/>
          </p:nvCxnSpPr>
          <p:spPr bwMode="auto">
            <a:xfrm flipV="1">
              <a:off x="6792261" y="3795267"/>
              <a:ext cx="74032" cy="12548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43" name="직선 화살표 연결선 142"/>
            <p:cNvCxnSpPr/>
            <p:nvPr/>
          </p:nvCxnSpPr>
          <p:spPr bwMode="auto">
            <a:xfrm flipV="1">
              <a:off x="8616837" y="3801356"/>
              <a:ext cx="74032" cy="125487"/>
            </a:xfrm>
            <a:prstGeom prst="straightConnector1">
              <a:avLst/>
            </a:prstGeom>
            <a:noFill/>
            <a:ln w="38100" cap="flat" cmpd="sng" algn="ctr">
              <a:solidFill>
                <a:schemeClr val="bg1">
                  <a:lumMod val="65000"/>
                </a:schemeClr>
              </a:solidFill>
              <a:prstDash val="solid"/>
              <a:round/>
              <a:headEnd type="none" w="med" len="med"/>
              <a:tailEnd type="none"/>
            </a:ln>
            <a:effectLst/>
          </p:spPr>
        </p:cxnSp>
        <p:cxnSp>
          <p:nvCxnSpPr>
            <p:cNvPr id="144" name="직선 화살표 연결선 143"/>
            <p:cNvCxnSpPr/>
            <p:nvPr/>
          </p:nvCxnSpPr>
          <p:spPr bwMode="auto">
            <a:xfrm flipV="1">
              <a:off x="8690869" y="3798539"/>
              <a:ext cx="74032" cy="125487"/>
            </a:xfrm>
            <a:prstGeom prst="straightConnector1">
              <a:avLst/>
            </a:prstGeom>
            <a:noFill/>
            <a:ln w="38100" cap="flat" cmpd="sng" algn="ctr">
              <a:solidFill>
                <a:schemeClr val="bg1">
                  <a:lumMod val="65000"/>
                </a:schemeClr>
              </a:solidFill>
              <a:prstDash val="solid"/>
              <a:round/>
              <a:headEnd type="none" w="med" len="med"/>
              <a:tailEnd type="none"/>
            </a:ln>
            <a:effectLst/>
          </p:spPr>
        </p:cxnSp>
        <p:grpSp>
          <p:nvGrpSpPr>
            <p:cNvPr id="145" name="그룹 144"/>
            <p:cNvGrpSpPr/>
            <p:nvPr/>
          </p:nvGrpSpPr>
          <p:grpSpPr>
            <a:xfrm>
              <a:off x="9321313" y="3331338"/>
              <a:ext cx="273989" cy="46482"/>
              <a:chOff x="6902451" y="3978042"/>
              <a:chExt cx="429058" cy="72789"/>
            </a:xfrm>
          </p:grpSpPr>
          <p:sp>
            <p:nvSpPr>
              <p:cNvPr id="146" name="타원 145"/>
              <p:cNvSpPr/>
              <p:nvPr/>
            </p:nvSpPr>
            <p:spPr bwMode="auto">
              <a:xfrm>
                <a:off x="6902451" y="3980981"/>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8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147" name="타원 146"/>
              <p:cNvSpPr/>
              <p:nvPr/>
            </p:nvSpPr>
            <p:spPr bwMode="auto">
              <a:xfrm>
                <a:off x="7082055"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800" b="0" i="0" u="none" strike="noStrike" cap="none" normalizeH="0" baseline="0" smtClean="0">
                  <a:ln>
                    <a:noFill/>
                  </a:ln>
                  <a:solidFill>
                    <a:schemeClr val="tx1"/>
                  </a:solidFill>
                  <a:effectLst/>
                  <a:latin typeface="HY헤드라인M" pitchFamily="18" charset="-127"/>
                  <a:ea typeface="HY헤드라인M" pitchFamily="18" charset="-127"/>
                </a:endParaRPr>
              </a:p>
            </p:txBody>
          </p:sp>
          <p:sp>
            <p:nvSpPr>
              <p:cNvPr id="148" name="타원 147"/>
              <p:cNvSpPr/>
              <p:nvPr/>
            </p:nvSpPr>
            <p:spPr bwMode="auto">
              <a:xfrm>
                <a:off x="7261659" y="3978042"/>
                <a:ext cx="69850" cy="6985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5735" tIns="47870" rIns="95735" bIns="47870" numCol="1" rtlCol="0" anchor="t" anchorCtr="0" compatLnSpc="1">
                <a:prstTxWarp prst="textNoShape">
                  <a:avLst/>
                </a:prstTxWarp>
              </a:bodyPr>
              <a:lstStyle/>
              <a:p>
                <a:pPr marL="777875" marR="0" indent="-298450" algn="l" defTabSz="957263" rtl="0" eaLnBrk="1" fontAlgn="base" latinLnBrk="1" hangingPunct="1">
                  <a:lnSpc>
                    <a:spcPct val="160000"/>
                  </a:lnSpc>
                  <a:spcBef>
                    <a:spcPct val="20000"/>
                  </a:spcBef>
                  <a:spcAft>
                    <a:spcPct val="0"/>
                  </a:spcAft>
                  <a:buClr>
                    <a:schemeClr val="accent2"/>
                  </a:buClr>
                  <a:buSzPct val="80000"/>
                  <a:buFont typeface="Wingdings" pitchFamily="2" charset="2"/>
                  <a:buNone/>
                  <a:tabLst/>
                </a:pPr>
                <a:endParaRPr kumimoji="1" lang="ko-KR" altLang="en-US" sz="2800" b="0" i="0" u="none" strike="noStrike" cap="none" normalizeH="0" baseline="0" smtClean="0">
                  <a:ln>
                    <a:noFill/>
                  </a:ln>
                  <a:solidFill>
                    <a:schemeClr val="tx1"/>
                  </a:solidFill>
                  <a:effectLst/>
                  <a:latin typeface="HY헤드라인M" pitchFamily="18" charset="-127"/>
                  <a:ea typeface="HY헤드라인M" pitchFamily="18" charset="-127"/>
                </a:endParaRPr>
              </a:p>
            </p:txBody>
          </p:sp>
        </p:grpSp>
      </p:grpSp>
      <p:grpSp>
        <p:nvGrpSpPr>
          <p:cNvPr id="149" name="그룹 148"/>
          <p:cNvGrpSpPr/>
          <p:nvPr/>
        </p:nvGrpSpPr>
        <p:grpSpPr>
          <a:xfrm>
            <a:off x="6301605" y="3944071"/>
            <a:ext cx="1032900" cy="2121764"/>
            <a:chOff x="5808101" y="3275248"/>
            <a:chExt cx="767361" cy="1576299"/>
          </a:xfrm>
        </p:grpSpPr>
        <p:cxnSp>
          <p:nvCxnSpPr>
            <p:cNvPr id="150" name="직선 화살표 연결선 149"/>
            <p:cNvCxnSpPr/>
            <p:nvPr/>
          </p:nvCxnSpPr>
          <p:spPr bwMode="auto">
            <a:xfrm flipV="1">
              <a:off x="6408368" y="3275248"/>
              <a:ext cx="0" cy="578361"/>
            </a:xfrm>
            <a:prstGeom prst="straightConnector1">
              <a:avLst/>
            </a:prstGeom>
            <a:noFill/>
            <a:ln w="57150" cap="flat" cmpd="sng" algn="ctr">
              <a:solidFill>
                <a:schemeClr val="tx1"/>
              </a:solidFill>
              <a:prstDash val="solid"/>
              <a:round/>
              <a:headEnd type="arrow" w="med" len="med"/>
              <a:tailEnd type="none"/>
            </a:ln>
            <a:effectLst/>
          </p:spPr>
        </p:cxnSp>
        <p:cxnSp>
          <p:nvCxnSpPr>
            <p:cNvPr id="151" name="직선 화살표 연결선 150"/>
            <p:cNvCxnSpPr/>
            <p:nvPr/>
          </p:nvCxnSpPr>
          <p:spPr bwMode="auto">
            <a:xfrm>
              <a:off x="5851643" y="4045785"/>
              <a:ext cx="382591" cy="0"/>
            </a:xfrm>
            <a:prstGeom prst="straightConnector1">
              <a:avLst/>
            </a:prstGeom>
            <a:noFill/>
            <a:ln w="38100" cap="flat" cmpd="sng" algn="ctr">
              <a:solidFill>
                <a:schemeClr val="bg1">
                  <a:lumMod val="6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2" name="TextBox 151"/>
                <p:cNvSpPr txBox="1"/>
                <p:nvPr/>
              </p:nvSpPr>
              <p:spPr>
                <a:xfrm>
                  <a:off x="5808101" y="3808879"/>
                  <a:ext cx="343920" cy="25151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sSub>
                              <m:sSubPr>
                                <m:ctrlPr>
                                  <a:rPr lang="en-US" altLang="ko-KR" sz="1600" i="1">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num>
                          <m:den>
                            <m:r>
                              <a:rPr lang="en-US" altLang="ko-KR" sz="1600" b="0" i="1" smtClean="0">
                                <a:latin typeface="Cambria Math" panose="02040503050406030204" pitchFamily="18" charset="0"/>
                                <a:ea typeface="맑은 고딕" panose="020B0503020000020004" pitchFamily="50" charset="-127"/>
                              </a:rPr>
                              <m:t>𝑐</m:t>
                            </m:r>
                          </m:den>
                        </m:f>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52" name="TextBox 151"/>
                <p:cNvSpPr txBox="1">
                  <a:spLocks noRot="1" noChangeAspect="1" noMove="1" noResize="1" noEditPoints="1" noAdjustHandles="1" noChangeArrowheads="1" noChangeShapeType="1" noTextEdit="1"/>
                </p:cNvSpPr>
                <p:nvPr/>
              </p:nvSpPr>
              <p:spPr>
                <a:xfrm>
                  <a:off x="5808101" y="3808879"/>
                  <a:ext cx="343920" cy="251518"/>
                </a:xfrm>
                <a:prstGeom prst="rect">
                  <a:avLst/>
                </a:prstGeom>
                <a:blipFill>
                  <a:blip r:embed="rId12"/>
                  <a:stretch>
                    <a:fillRect l="-26316" t="-100000" r="-88158" b="-170909"/>
                  </a:stretch>
                </a:blipFill>
              </p:spPr>
              <p:txBody>
                <a:bodyPr/>
                <a:lstStyle/>
                <a:p>
                  <a:r>
                    <a:rPr lang="ko-KR" altLang="en-US">
                      <a:noFill/>
                    </a:rPr>
                    <a:t> </a:t>
                  </a:r>
                </a:p>
              </p:txBody>
            </p:sp>
          </mc:Fallback>
        </mc:AlternateContent>
        <p:cxnSp>
          <p:nvCxnSpPr>
            <p:cNvPr id="153" name="직선 화살표 연결선 152"/>
            <p:cNvCxnSpPr/>
            <p:nvPr/>
          </p:nvCxnSpPr>
          <p:spPr bwMode="auto">
            <a:xfrm>
              <a:off x="6236661" y="3856426"/>
              <a:ext cx="0" cy="437746"/>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54" name="직선 화살표 연결선 153"/>
            <p:cNvCxnSpPr/>
            <p:nvPr/>
          </p:nvCxnSpPr>
          <p:spPr bwMode="auto">
            <a:xfrm>
              <a:off x="6408368" y="3862854"/>
              <a:ext cx="0" cy="988693"/>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55" name="직선 화살표 연결선 154"/>
            <p:cNvCxnSpPr/>
            <p:nvPr/>
          </p:nvCxnSpPr>
          <p:spPr bwMode="auto">
            <a:xfrm>
              <a:off x="6409670" y="4041993"/>
              <a:ext cx="165792" cy="0"/>
            </a:xfrm>
            <a:prstGeom prst="straightConnector1">
              <a:avLst/>
            </a:prstGeom>
            <a:noFill/>
            <a:ln w="38100" cap="flat" cmpd="sng" algn="ctr">
              <a:solidFill>
                <a:schemeClr val="bg1">
                  <a:lumMod val="65000"/>
                </a:schemeClr>
              </a:solidFill>
              <a:prstDash val="solid"/>
              <a:round/>
              <a:headEnd type="triangle" w="med" len="med"/>
              <a:tailEnd type="none"/>
            </a:ln>
            <a:effectLst/>
          </p:spPr>
        </p:cxnSp>
      </p:grpSp>
      <p:grpSp>
        <p:nvGrpSpPr>
          <p:cNvPr id="156" name="그룹 155"/>
          <p:cNvGrpSpPr/>
          <p:nvPr/>
        </p:nvGrpSpPr>
        <p:grpSpPr>
          <a:xfrm>
            <a:off x="6309170" y="3165572"/>
            <a:ext cx="2131555" cy="2395376"/>
            <a:chOff x="5813721" y="2696886"/>
            <a:chExt cx="1583573" cy="1779571"/>
          </a:xfrm>
        </p:grpSpPr>
        <p:grpSp>
          <p:nvGrpSpPr>
            <p:cNvPr id="157" name="그룹 156"/>
            <p:cNvGrpSpPr/>
            <p:nvPr/>
          </p:nvGrpSpPr>
          <p:grpSpPr>
            <a:xfrm>
              <a:off x="5813721" y="2696886"/>
              <a:ext cx="1015556" cy="1779571"/>
              <a:chOff x="5813721" y="2696886"/>
              <a:chExt cx="1015556" cy="1779571"/>
            </a:xfrm>
          </p:grpSpPr>
          <p:cxnSp>
            <p:nvCxnSpPr>
              <p:cNvPr id="161" name="직선 화살표 연결선 160"/>
              <p:cNvCxnSpPr/>
              <p:nvPr/>
            </p:nvCxnSpPr>
            <p:spPr bwMode="auto">
              <a:xfrm>
                <a:off x="6663485" y="4225015"/>
                <a:ext cx="165792" cy="0"/>
              </a:xfrm>
              <a:prstGeom prst="straightConnector1">
                <a:avLst/>
              </a:prstGeom>
              <a:noFill/>
              <a:ln w="38100" cap="flat" cmpd="sng" algn="ctr">
                <a:solidFill>
                  <a:schemeClr val="bg1">
                    <a:lumMod val="65000"/>
                  </a:schemeClr>
                </a:solidFill>
                <a:prstDash val="solid"/>
                <a:round/>
                <a:headEnd type="triangle" w="med" len="med"/>
                <a:tailEnd type="none"/>
              </a:ln>
              <a:effectLst/>
            </p:spPr>
          </p:cxnSp>
          <p:cxnSp>
            <p:nvCxnSpPr>
              <p:cNvPr id="162" name="직선 화살표 연결선 161"/>
              <p:cNvCxnSpPr/>
              <p:nvPr/>
            </p:nvCxnSpPr>
            <p:spPr bwMode="auto">
              <a:xfrm flipV="1">
                <a:off x="6639499" y="2696886"/>
                <a:ext cx="0" cy="1156722"/>
              </a:xfrm>
              <a:prstGeom prst="straightConnector1">
                <a:avLst/>
              </a:prstGeom>
              <a:noFill/>
              <a:ln w="57150" cap="flat" cmpd="sng" algn="ctr">
                <a:solidFill>
                  <a:srgbClr val="FF0000"/>
                </a:solidFill>
                <a:prstDash val="solid"/>
                <a:round/>
                <a:headEnd type="none" w="med" len="med"/>
                <a:tailEnd type="arrow"/>
              </a:ln>
              <a:effectLst/>
            </p:spPr>
          </p:cxnSp>
          <p:cxnSp>
            <p:nvCxnSpPr>
              <p:cNvPr id="163" name="직선 화살표 연결선 162"/>
              <p:cNvCxnSpPr/>
              <p:nvPr/>
            </p:nvCxnSpPr>
            <p:spPr bwMode="auto">
              <a:xfrm>
                <a:off x="6639499" y="3864966"/>
                <a:ext cx="0" cy="611491"/>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64" name="직선 화살표 연결선 163"/>
              <p:cNvCxnSpPr/>
              <p:nvPr/>
            </p:nvCxnSpPr>
            <p:spPr bwMode="auto">
              <a:xfrm>
                <a:off x="5851643" y="4228538"/>
                <a:ext cx="382591" cy="0"/>
              </a:xfrm>
              <a:prstGeom prst="straightConnector1">
                <a:avLst/>
              </a:prstGeom>
              <a:noFill/>
              <a:ln w="38100" cap="flat" cmpd="sng" algn="ctr">
                <a:solidFill>
                  <a:schemeClr val="bg1">
                    <a:lumMod val="6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65" name="TextBox 164"/>
                  <p:cNvSpPr txBox="1"/>
                  <p:nvPr/>
                </p:nvSpPr>
                <p:spPr>
                  <a:xfrm>
                    <a:off x="5813721" y="3997534"/>
                    <a:ext cx="363293" cy="25151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ko-KR" altLang="en-US" sz="1600" i="1" smtClean="0">
                                  <a:latin typeface="Cambria Math" panose="02040503050406030204" pitchFamily="18" charset="0"/>
                                  <a:ea typeface="맑은 고딕" panose="020B0503020000020004" pitchFamily="50" charset="-127"/>
                                </a:rPr>
                              </m:ctrlPr>
                            </m:fPr>
                            <m:num>
                              <m:r>
                                <a:rPr lang="en-US" altLang="ko-KR" sz="1600" b="0" i="1" smtClean="0">
                                  <a:latin typeface="Cambria Math" panose="02040503050406030204" pitchFamily="18" charset="0"/>
                                  <a:ea typeface="맑은 고딕" panose="020B0503020000020004" pitchFamily="50" charset="-127"/>
                                </a:rPr>
                                <m:t>𝑙</m:t>
                              </m:r>
                            </m:num>
                            <m:den>
                              <m:r>
                                <a:rPr lang="en-US" altLang="ko-KR" sz="1600" b="0" i="1" smtClean="0">
                                  <a:latin typeface="Cambria Math" panose="02040503050406030204" pitchFamily="18" charset="0"/>
                                  <a:ea typeface="맑은 고딕" panose="020B0503020000020004" pitchFamily="50" charset="-127"/>
                                </a:rPr>
                                <m:t>𝑐</m:t>
                              </m:r>
                            </m:den>
                          </m:f>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65" name="TextBox 164"/>
                  <p:cNvSpPr txBox="1">
                    <a:spLocks noRot="1" noChangeAspect="1" noMove="1" noResize="1" noEditPoints="1" noAdjustHandles="1" noChangeArrowheads="1" noChangeShapeType="1" noTextEdit="1"/>
                  </p:cNvSpPr>
                  <p:nvPr/>
                </p:nvSpPr>
                <p:spPr>
                  <a:xfrm>
                    <a:off x="5813721" y="3997534"/>
                    <a:ext cx="363293" cy="251518"/>
                  </a:xfrm>
                  <a:prstGeom prst="rect">
                    <a:avLst/>
                  </a:prstGeom>
                  <a:blipFill>
                    <a:blip r:embed="rId13"/>
                    <a:stretch>
                      <a:fillRect l="-38750" t="-98214" r="-70000" b="-166071"/>
                    </a:stretch>
                  </a:blipFill>
                </p:spPr>
                <p:txBody>
                  <a:bodyPr/>
                  <a:lstStyle/>
                  <a:p>
                    <a:r>
                      <a:rPr lang="ko-KR" altLang="en-US">
                        <a:noFill/>
                      </a:rPr>
                      <a:t> </a:t>
                    </a:r>
                  </a:p>
                </p:txBody>
              </p:sp>
            </mc:Fallback>
          </mc:AlternateContent>
        </p:grpSp>
        <p:cxnSp>
          <p:nvCxnSpPr>
            <p:cNvPr id="158" name="직선 화살표 연결선 157"/>
            <p:cNvCxnSpPr/>
            <p:nvPr/>
          </p:nvCxnSpPr>
          <p:spPr bwMode="auto">
            <a:xfrm>
              <a:off x="6251568" y="4371764"/>
              <a:ext cx="144845" cy="0"/>
            </a:xfrm>
            <a:prstGeom prst="straightConnector1">
              <a:avLst/>
            </a:prstGeom>
            <a:noFill/>
            <a:ln w="38100" cap="flat" cmpd="sng" algn="ctr">
              <a:solidFill>
                <a:schemeClr val="bg1">
                  <a:lumMod val="65000"/>
                </a:schemeClr>
              </a:solidFill>
              <a:prstDash val="solid"/>
              <a:round/>
              <a:headEnd type="none" w="med" len="med"/>
              <a:tailEnd type="triangle"/>
            </a:ln>
            <a:effectLst/>
          </p:spPr>
        </p:cxnSp>
        <p:cxnSp>
          <p:nvCxnSpPr>
            <p:cNvPr id="159" name="직선 화살표 연결선 158"/>
            <p:cNvCxnSpPr/>
            <p:nvPr/>
          </p:nvCxnSpPr>
          <p:spPr bwMode="auto">
            <a:xfrm>
              <a:off x="6642662" y="4371706"/>
              <a:ext cx="500820" cy="0"/>
            </a:xfrm>
            <a:prstGeom prst="straightConnector1">
              <a:avLst/>
            </a:prstGeom>
            <a:noFill/>
            <a:ln w="38100" cap="flat" cmpd="sng" algn="ctr">
              <a:solidFill>
                <a:schemeClr val="bg1">
                  <a:lumMod val="65000"/>
                </a:schemeClr>
              </a:solidFill>
              <a:prstDash val="solid"/>
              <a:round/>
              <a:headEnd type="triangle" w="med" len="med"/>
              <a:tailEnd type="none"/>
            </a:ln>
            <a:effectLst/>
          </p:spPr>
        </p:cxnSp>
        <mc:AlternateContent xmlns:mc="http://schemas.openxmlformats.org/markup-compatibility/2006" xmlns:a14="http://schemas.microsoft.com/office/drawing/2010/main">
          <mc:Choice Requires="a14">
            <p:sp>
              <p:nvSpPr>
                <p:cNvPr id="160" name="TextBox 159"/>
                <p:cNvSpPr txBox="1"/>
                <p:nvPr/>
              </p:nvSpPr>
              <p:spPr>
                <a:xfrm>
                  <a:off x="6733034" y="4114775"/>
                  <a:ext cx="664260" cy="25151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d>
                              <m:dPr>
                                <m:ctrlPr>
                                  <a:rPr lang="en-US" altLang="ko-KR" sz="1600" i="1" smtClean="0">
                                    <a:latin typeface="Cambria Math" panose="02040503050406030204" pitchFamily="18" charset="0"/>
                                    <a:ea typeface="맑은 고딕" panose="020B0503020000020004" pitchFamily="50" charset="-127"/>
                                  </a:rPr>
                                </m:ctrlPr>
                              </m:dPr>
                              <m:e>
                                <m:r>
                                  <a:rPr lang="en-US" altLang="ko-KR" sz="1600" b="0" i="1" smtClean="0">
                                    <a:latin typeface="Cambria Math" panose="02040503050406030204" pitchFamily="18" charset="0"/>
                                    <a:ea typeface="맑은 고딕" panose="020B0503020000020004" pitchFamily="50" charset="-127"/>
                                  </a:rPr>
                                  <m:t>𝑙</m:t>
                                </m:r>
                                <m:r>
                                  <a:rPr lang="en-US" altLang="ko-KR" sz="1600" b="0" i="1" smtClean="0">
                                    <a:latin typeface="Cambria Math" panose="02040503050406030204" pitchFamily="18" charset="0"/>
                                    <a:ea typeface="맑은 고딕" panose="020B0503020000020004" pitchFamily="50" charset="-127"/>
                                  </a:rPr>
                                  <m:t>−</m:t>
                                </m:r>
                                <m:sSub>
                                  <m:sSubPr>
                                    <m:ctrlPr>
                                      <a:rPr lang="en-US" altLang="ko-KR" sz="1600" b="0" i="1" smtClean="0">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e>
                            </m:d>
                          </m:num>
                          <m:den>
                            <m:r>
                              <a:rPr lang="en-US" altLang="ko-KR" sz="1600" b="0" i="1" smtClean="0">
                                <a:latin typeface="Cambria Math" panose="02040503050406030204" pitchFamily="18" charset="0"/>
                                <a:ea typeface="맑은 고딕" panose="020B0503020000020004" pitchFamily="50" charset="-127"/>
                              </a:rPr>
                              <m:t>𝑐</m:t>
                            </m:r>
                          </m:den>
                        </m:f>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60" name="TextBox 159"/>
                <p:cNvSpPr txBox="1">
                  <a:spLocks noRot="1" noChangeAspect="1" noMove="1" noResize="1" noEditPoints="1" noAdjustHandles="1" noChangeArrowheads="1" noChangeShapeType="1" noTextEdit="1"/>
                </p:cNvSpPr>
                <p:nvPr/>
              </p:nvSpPr>
              <p:spPr>
                <a:xfrm>
                  <a:off x="6733034" y="4114775"/>
                  <a:ext cx="664260" cy="251518"/>
                </a:xfrm>
                <a:prstGeom prst="rect">
                  <a:avLst/>
                </a:prstGeom>
                <a:blipFill>
                  <a:blip r:embed="rId14"/>
                  <a:stretch>
                    <a:fillRect t="-98214" r="-63265" b="-166071"/>
                  </a:stretch>
                </a:blipFill>
              </p:spPr>
              <p:txBody>
                <a:bodyPr/>
                <a:lstStyle/>
                <a:p>
                  <a:r>
                    <a:rPr lang="ko-KR" altLang="en-US">
                      <a:noFill/>
                    </a:rPr>
                    <a:t> </a:t>
                  </a:r>
                </a:p>
              </p:txBody>
            </p:sp>
          </mc:Fallback>
        </mc:AlternateContent>
      </p:grpSp>
      <p:cxnSp>
        <p:nvCxnSpPr>
          <p:cNvPr id="166" name="직선 화살표 연결선 165"/>
          <p:cNvCxnSpPr/>
          <p:nvPr/>
        </p:nvCxnSpPr>
        <p:spPr bwMode="auto">
          <a:xfrm flipV="1">
            <a:off x="8637101" y="3165572"/>
            <a:ext cx="0" cy="1556996"/>
          </a:xfrm>
          <a:prstGeom prst="straightConnector1">
            <a:avLst/>
          </a:prstGeom>
          <a:noFill/>
          <a:ln w="57150" cap="flat" cmpd="sng" algn="ctr">
            <a:solidFill>
              <a:srgbClr val="FF0000"/>
            </a:solidFill>
            <a:prstDash val="solid"/>
            <a:round/>
            <a:headEnd type="none" w="med" len="med"/>
            <a:tailEnd type="arrow"/>
          </a:ln>
          <a:effectLst/>
        </p:spPr>
      </p:cxnSp>
      <p:grpSp>
        <p:nvGrpSpPr>
          <p:cNvPr id="167" name="그룹 166"/>
          <p:cNvGrpSpPr/>
          <p:nvPr/>
        </p:nvGrpSpPr>
        <p:grpSpPr>
          <a:xfrm>
            <a:off x="6875198" y="4723497"/>
            <a:ext cx="1761904" cy="998004"/>
            <a:chOff x="6234234" y="3854297"/>
            <a:chExt cx="1308952" cy="741436"/>
          </a:xfrm>
        </p:grpSpPr>
        <p:cxnSp>
          <p:nvCxnSpPr>
            <p:cNvPr id="168" name="직선 화살표 연결선 167"/>
            <p:cNvCxnSpPr/>
            <p:nvPr/>
          </p:nvCxnSpPr>
          <p:spPr bwMode="auto">
            <a:xfrm>
              <a:off x="6408368" y="4577255"/>
              <a:ext cx="1134818"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cxnSp>
          <p:nvCxnSpPr>
            <p:cNvPr id="169" name="직선 화살표 연결선 168"/>
            <p:cNvCxnSpPr/>
            <p:nvPr/>
          </p:nvCxnSpPr>
          <p:spPr bwMode="auto">
            <a:xfrm>
              <a:off x="7543186" y="3854297"/>
              <a:ext cx="0" cy="741436"/>
            </a:xfrm>
            <a:prstGeom prst="straightConnector1">
              <a:avLst/>
            </a:prstGeom>
            <a:noFill/>
            <a:ln w="19050" cap="flat" cmpd="sng" algn="ctr">
              <a:solidFill>
                <a:schemeClr val="bg1">
                  <a:lumMod val="65000"/>
                </a:schemeClr>
              </a:solidFill>
              <a:prstDash val="dash"/>
              <a:round/>
              <a:headEnd type="none" w="med" len="med"/>
              <a:tailEnd type="none"/>
            </a:ln>
            <a:effectLst/>
          </p:spPr>
        </p:cxnSp>
        <mc:AlternateContent xmlns:mc="http://schemas.openxmlformats.org/markup-compatibility/2006" xmlns:a14="http://schemas.microsoft.com/office/drawing/2010/main">
          <mc:Choice Requires="a14">
            <p:sp>
              <p:nvSpPr>
                <p:cNvPr id="170" name="TextBox 169"/>
                <p:cNvSpPr txBox="1"/>
                <p:nvPr/>
              </p:nvSpPr>
              <p:spPr>
                <a:xfrm>
                  <a:off x="6234234" y="4343438"/>
                  <a:ext cx="1219835" cy="25151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d>
                              <m:dPr>
                                <m:ctrlPr>
                                  <a:rPr lang="en-US" altLang="ko-KR" sz="1600" i="1" smtClean="0">
                                    <a:latin typeface="Cambria Math" panose="02040503050406030204" pitchFamily="18" charset="0"/>
                                    <a:ea typeface="맑은 고딕" panose="020B0503020000020004" pitchFamily="50" charset="-127"/>
                                  </a:rPr>
                                </m:ctrlPr>
                              </m:dPr>
                              <m:e>
                                <m:r>
                                  <a:rPr lang="en-US" altLang="ko-KR" sz="1600" i="1">
                                    <a:latin typeface="Cambria Math" panose="02040503050406030204" pitchFamily="18" charset="0"/>
                                    <a:ea typeface="맑은 고딕" panose="020B0503020000020004" pitchFamily="50" charset="-127"/>
                                  </a:rPr>
                                  <m:t>𝑙</m:t>
                                </m:r>
                                <m:r>
                                  <a:rPr lang="en-US" altLang="ko-KR" sz="1600" b="0" i="1" smtClean="0">
                                    <a:latin typeface="Cambria Math" panose="02040503050406030204" pitchFamily="18" charset="0"/>
                                    <a:ea typeface="맑은 고딕" panose="020B0503020000020004" pitchFamily="50" charset="-127"/>
                                  </a:rPr>
                                  <m:t>−</m:t>
                                </m:r>
                                <m:sSub>
                                  <m:sSubPr>
                                    <m:ctrlPr>
                                      <a:rPr lang="en-US" altLang="ko-KR" sz="1600" b="0" i="1" smtClean="0">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e>
                            </m:d>
                          </m:num>
                          <m:den>
                            <m:r>
                              <a:rPr lang="en-US" altLang="ko-KR" sz="1600" b="0" i="1" smtClean="0">
                                <a:latin typeface="Cambria Math" panose="02040503050406030204" pitchFamily="18" charset="0"/>
                                <a:ea typeface="맑은 고딕" panose="020B0503020000020004" pitchFamily="50" charset="-127"/>
                              </a:rPr>
                              <m:t>𝑐</m:t>
                            </m:r>
                          </m:den>
                        </m:f>
                        <m:r>
                          <a:rPr lang="en-US" altLang="ko-KR" sz="1600" b="0" i="1" smtClean="0">
                            <a:latin typeface="Cambria Math" panose="02040503050406030204" pitchFamily="18" charset="0"/>
                            <a:ea typeface="맑은 고딕" panose="020B0503020000020004" pitchFamily="50" charset="-127"/>
                          </a:rPr>
                          <m:t>+</m:t>
                        </m:r>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70" name="TextBox 169"/>
                <p:cNvSpPr txBox="1">
                  <a:spLocks noRot="1" noChangeAspect="1" noMove="1" noResize="1" noEditPoints="1" noAdjustHandles="1" noChangeArrowheads="1" noChangeShapeType="1" noTextEdit="1"/>
                </p:cNvSpPr>
                <p:nvPr/>
              </p:nvSpPr>
              <p:spPr>
                <a:xfrm>
                  <a:off x="6234234" y="4343438"/>
                  <a:ext cx="1219835" cy="251518"/>
                </a:xfrm>
                <a:prstGeom prst="rect">
                  <a:avLst/>
                </a:prstGeom>
                <a:blipFill>
                  <a:blip r:embed="rId15"/>
                  <a:stretch>
                    <a:fillRect t="-100000" b="-170909"/>
                  </a:stretch>
                </a:blipFill>
              </p:spPr>
              <p:txBody>
                <a:bodyPr/>
                <a:lstStyle/>
                <a:p>
                  <a:r>
                    <a:rPr lang="ko-KR" altLang="en-US">
                      <a:noFill/>
                    </a:rPr>
                    <a:t> </a:t>
                  </a:r>
                </a:p>
              </p:txBody>
            </p:sp>
          </mc:Fallback>
        </mc:AlternateContent>
      </p:grpSp>
      <p:cxnSp>
        <p:nvCxnSpPr>
          <p:cNvPr id="171" name="직선 화살표 연결선 170"/>
          <p:cNvCxnSpPr/>
          <p:nvPr/>
        </p:nvCxnSpPr>
        <p:spPr bwMode="auto">
          <a:xfrm flipV="1">
            <a:off x="9853500" y="3165572"/>
            <a:ext cx="0" cy="1556996"/>
          </a:xfrm>
          <a:prstGeom prst="straightConnector1">
            <a:avLst/>
          </a:prstGeom>
          <a:noFill/>
          <a:ln w="57150" cap="flat" cmpd="sng" algn="ctr">
            <a:solidFill>
              <a:srgbClr val="FF0000"/>
            </a:solidFill>
            <a:prstDash val="solid"/>
            <a:round/>
            <a:headEnd type="none" w="med" len="med"/>
            <a:tailEnd type="arrow"/>
          </a:ln>
          <a:effectLst/>
        </p:spPr>
      </p:cxnSp>
      <p:grpSp>
        <p:nvGrpSpPr>
          <p:cNvPr id="172" name="그룹 171"/>
          <p:cNvGrpSpPr/>
          <p:nvPr/>
        </p:nvGrpSpPr>
        <p:grpSpPr>
          <a:xfrm>
            <a:off x="7109589" y="4708399"/>
            <a:ext cx="2743911" cy="1357434"/>
            <a:chOff x="6408368" y="3843082"/>
            <a:chExt cx="2038504" cy="1008464"/>
          </a:xfrm>
        </p:grpSpPr>
        <p:cxnSp>
          <p:nvCxnSpPr>
            <p:cNvPr id="173" name="직선 화살표 연결선 172"/>
            <p:cNvCxnSpPr/>
            <p:nvPr/>
          </p:nvCxnSpPr>
          <p:spPr bwMode="auto">
            <a:xfrm>
              <a:off x="8446872" y="3843082"/>
              <a:ext cx="0" cy="100846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74" name="직선 화살표 연결선 173"/>
            <p:cNvCxnSpPr/>
            <p:nvPr/>
          </p:nvCxnSpPr>
          <p:spPr bwMode="auto">
            <a:xfrm>
              <a:off x="6408368" y="4814080"/>
              <a:ext cx="2038504"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75" name="TextBox 174"/>
                <p:cNvSpPr txBox="1"/>
                <p:nvPr/>
              </p:nvSpPr>
              <p:spPr>
                <a:xfrm>
                  <a:off x="6718228" y="4556191"/>
                  <a:ext cx="1144730" cy="251518"/>
                </a:xfrm>
                <a:prstGeom prst="rect">
                  <a:avLst/>
                </a:prstGeom>
                <a:noFill/>
              </p:spPr>
              <p:txBody>
                <a:bodyPr wrap="square" rtlCol="0">
                  <a:spAutoFit/>
                </a:bodyPr>
                <a:lstStyle/>
                <a:p>
                  <a:pPr algn="r"/>
                  <a14:m>
                    <m:oMathPara xmlns:m="http://schemas.openxmlformats.org/officeDocument/2006/math">
                      <m:oMathParaPr>
                        <m:jc m:val="centerGroup"/>
                      </m:oMathParaPr>
                      <m:oMath xmlns:m="http://schemas.openxmlformats.org/officeDocument/2006/math">
                        <m:f>
                          <m:fPr>
                            <m:type m:val="lin"/>
                            <m:ctrlPr>
                              <a:rPr lang="en-US" altLang="ko-KR" sz="1600" i="1" smtClean="0">
                                <a:latin typeface="Cambria Math" panose="02040503050406030204" pitchFamily="18" charset="0"/>
                                <a:ea typeface="맑은 고딕" panose="020B0503020000020004" pitchFamily="50" charset="-127"/>
                              </a:rPr>
                            </m:ctrlPr>
                          </m:fPr>
                          <m:num>
                            <m:d>
                              <m:dPr>
                                <m:ctrlPr>
                                  <a:rPr lang="en-US" altLang="ko-KR" sz="1600" i="1" smtClean="0">
                                    <a:latin typeface="Cambria Math" panose="02040503050406030204" pitchFamily="18" charset="0"/>
                                    <a:ea typeface="맑은 고딕" panose="020B0503020000020004" pitchFamily="50" charset="-127"/>
                                  </a:rPr>
                                </m:ctrlPr>
                              </m:dPr>
                              <m:e>
                                <m:r>
                                  <a:rPr lang="en-US" altLang="ko-KR" sz="1600" b="0" i="1" smtClean="0">
                                    <a:latin typeface="Cambria Math" panose="02040503050406030204" pitchFamily="18" charset="0"/>
                                    <a:ea typeface="맑은 고딕" panose="020B0503020000020004" pitchFamily="50" charset="-127"/>
                                  </a:rPr>
                                  <m:t>𝑙</m:t>
                                </m:r>
                                <m:r>
                                  <a:rPr lang="en-US" altLang="ko-KR" sz="1600" b="0" i="1" smtClean="0">
                                    <a:latin typeface="Cambria Math" panose="02040503050406030204" pitchFamily="18" charset="0"/>
                                    <a:ea typeface="맑은 고딕" panose="020B0503020000020004" pitchFamily="50" charset="-127"/>
                                  </a:rPr>
                                  <m:t>−</m:t>
                                </m:r>
                                <m:sSub>
                                  <m:sSubPr>
                                    <m:ctrlPr>
                                      <a:rPr lang="en-US" altLang="ko-KR" sz="1600" b="0" i="1" smtClean="0">
                                        <a:latin typeface="Cambria Math" panose="02040503050406030204" pitchFamily="18" charset="0"/>
                                        <a:ea typeface="맑은 고딕" panose="020B0503020000020004" pitchFamily="50" charset="-127"/>
                                      </a:rPr>
                                    </m:ctrlPr>
                                  </m:sSubPr>
                                  <m:e>
                                    <m:r>
                                      <a:rPr lang="en-US" altLang="ko-KR" sz="1600" b="0" i="1" smtClean="0">
                                        <a:latin typeface="Cambria Math" panose="02040503050406030204" pitchFamily="18" charset="0"/>
                                        <a:ea typeface="맑은 고딕" panose="020B0503020000020004" pitchFamily="50" charset="-127"/>
                                      </a:rPr>
                                      <m:t>𝑙</m:t>
                                    </m:r>
                                  </m:e>
                                  <m:sub>
                                    <m:r>
                                      <a:rPr lang="en-US" altLang="ko-KR" sz="1600" b="0" i="1" smtClean="0">
                                        <a:latin typeface="Cambria Math" panose="02040503050406030204" pitchFamily="18" charset="0"/>
                                        <a:ea typeface="맑은 고딕" panose="020B0503020000020004" pitchFamily="50" charset="-127"/>
                                      </a:rPr>
                                      <m:t>𝑠</m:t>
                                    </m:r>
                                  </m:sub>
                                </m:sSub>
                              </m:e>
                            </m:d>
                          </m:num>
                          <m:den>
                            <m:r>
                              <a:rPr lang="en-US" altLang="ko-KR" sz="1600" b="0" i="1" smtClean="0">
                                <a:latin typeface="Cambria Math" panose="02040503050406030204" pitchFamily="18" charset="0"/>
                                <a:ea typeface="맑은 고딕" panose="020B0503020000020004" pitchFamily="50" charset="-127"/>
                              </a:rPr>
                              <m:t>𝑐</m:t>
                            </m:r>
                          </m:den>
                        </m:f>
                        <m:r>
                          <a:rPr lang="en-US" altLang="ko-KR" sz="1600" b="0" i="1" smtClean="0">
                            <a:latin typeface="Cambria Math" panose="02040503050406030204" pitchFamily="18" charset="0"/>
                            <a:ea typeface="맑은 고딕" panose="020B0503020000020004" pitchFamily="50" charset="-127"/>
                          </a:rPr>
                          <m:t>+2</m:t>
                        </m:r>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75" name="TextBox 174"/>
                <p:cNvSpPr txBox="1">
                  <a:spLocks noRot="1" noChangeAspect="1" noMove="1" noResize="1" noEditPoints="1" noAdjustHandles="1" noChangeArrowheads="1" noChangeShapeType="1" noTextEdit="1"/>
                </p:cNvSpPr>
                <p:nvPr/>
              </p:nvSpPr>
              <p:spPr>
                <a:xfrm>
                  <a:off x="6718228" y="4556191"/>
                  <a:ext cx="1144730" cy="251518"/>
                </a:xfrm>
                <a:prstGeom prst="rect">
                  <a:avLst/>
                </a:prstGeom>
                <a:blipFill>
                  <a:blip r:embed="rId16"/>
                  <a:stretch>
                    <a:fillRect t="-100000" b="-170909"/>
                  </a:stretch>
                </a:blipFill>
              </p:spPr>
              <p:txBody>
                <a:bodyPr/>
                <a:lstStyle/>
                <a:p>
                  <a:r>
                    <a:rPr lang="ko-KR" altLang="en-US">
                      <a:noFill/>
                    </a:rPr>
                    <a:t> </a:t>
                  </a:r>
                </a:p>
              </p:txBody>
            </p:sp>
          </mc:Fallback>
        </mc:AlternateContent>
      </p:grpSp>
      <p:grpSp>
        <p:nvGrpSpPr>
          <p:cNvPr id="176" name="그룹 175"/>
          <p:cNvGrpSpPr/>
          <p:nvPr/>
        </p:nvGrpSpPr>
        <p:grpSpPr>
          <a:xfrm>
            <a:off x="6018830" y="4722580"/>
            <a:ext cx="5693026" cy="388588"/>
            <a:chOff x="5436903" y="3853609"/>
            <a:chExt cx="4390577" cy="288689"/>
          </a:xfrm>
        </p:grpSpPr>
        <p:cxnSp>
          <p:nvCxnSpPr>
            <p:cNvPr id="178" name="직선 화살표 연결선 177"/>
            <p:cNvCxnSpPr/>
            <p:nvPr/>
          </p:nvCxnSpPr>
          <p:spPr bwMode="auto">
            <a:xfrm>
              <a:off x="5436903" y="3853609"/>
              <a:ext cx="4354380" cy="0"/>
            </a:xfrm>
            <a:prstGeom prst="straightConnector1">
              <a:avLst/>
            </a:prstGeom>
            <a:noFill/>
            <a:ln w="38100" cap="flat" cmpd="sng" algn="ctr">
              <a:solidFill>
                <a:schemeClr val="bg1">
                  <a:lumMod val="65000"/>
                </a:schemeClr>
              </a:solidFill>
              <a:prstDash val="solid"/>
              <a:round/>
              <a:headEnd type="none" w="med" len="med"/>
              <a:tailEnd type="triangle"/>
            </a:ln>
            <a:effectLst/>
          </p:spPr>
        </p:cxnSp>
        <p:sp>
          <p:nvSpPr>
            <p:cNvPr id="180" name="TextBox 179"/>
            <p:cNvSpPr txBox="1"/>
            <p:nvPr/>
          </p:nvSpPr>
          <p:spPr>
            <a:xfrm>
              <a:off x="9279544" y="3867914"/>
              <a:ext cx="547936" cy="274384"/>
            </a:xfrm>
            <a:prstGeom prst="rect">
              <a:avLst/>
            </a:prstGeom>
            <a:noFill/>
          </p:spPr>
          <p:txBody>
            <a:bodyPr wrap="square" rtlCol="0">
              <a:spAutoFit/>
            </a:bodyPr>
            <a:lstStyle/>
            <a:p>
              <a:pPr algn="r"/>
              <a:r>
                <a:rPr lang="en-US" altLang="ko-KR" dirty="0" smtClean="0">
                  <a:latin typeface="맑은 고딕" panose="020B0503020000020004" pitchFamily="50" charset="-127"/>
                  <a:ea typeface="맑은 고딕" panose="020B0503020000020004" pitchFamily="50" charset="-127"/>
                </a:rPr>
                <a:t>Time</a:t>
              </a:r>
              <a:endParaRPr lang="ko-KR" altLang="en-US" dirty="0">
                <a:latin typeface="맑은 고딕" panose="020B0503020000020004" pitchFamily="50" charset="-127"/>
                <a:ea typeface="맑은 고딕" panose="020B0503020000020004" pitchFamily="50" charset="-127"/>
              </a:endParaRPr>
            </a:p>
          </p:txBody>
        </p:sp>
      </p:grpSp>
      <p:grpSp>
        <p:nvGrpSpPr>
          <p:cNvPr id="181" name="그룹 180"/>
          <p:cNvGrpSpPr/>
          <p:nvPr/>
        </p:nvGrpSpPr>
        <p:grpSpPr>
          <a:xfrm>
            <a:off x="6875198" y="2717815"/>
            <a:ext cx="3597731" cy="481562"/>
            <a:chOff x="6234234" y="2364239"/>
            <a:chExt cx="2672823" cy="357762"/>
          </a:xfrm>
        </p:grpSpPr>
        <p:cxnSp>
          <p:nvCxnSpPr>
            <p:cNvPr id="182" name="직선 화살표 연결선 181"/>
            <p:cNvCxnSpPr/>
            <p:nvPr/>
          </p:nvCxnSpPr>
          <p:spPr bwMode="auto">
            <a:xfrm>
              <a:off x="6234234" y="2628925"/>
              <a:ext cx="909248"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cxnSp>
          <p:nvCxnSpPr>
            <p:cNvPr id="183" name="직선 화살표 연결선 182"/>
            <p:cNvCxnSpPr/>
            <p:nvPr/>
          </p:nvCxnSpPr>
          <p:spPr bwMode="auto">
            <a:xfrm>
              <a:off x="7143481" y="2628925"/>
              <a:ext cx="881442"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cxnSp>
          <p:nvCxnSpPr>
            <p:cNvPr id="184" name="직선 화살표 연결선 183"/>
            <p:cNvCxnSpPr/>
            <p:nvPr/>
          </p:nvCxnSpPr>
          <p:spPr bwMode="auto">
            <a:xfrm>
              <a:off x="8024923" y="2629917"/>
              <a:ext cx="882134" cy="0"/>
            </a:xfrm>
            <a:prstGeom prst="straightConnector1">
              <a:avLst/>
            </a:prstGeom>
            <a:noFill/>
            <a:ln w="38100" cap="flat" cmpd="sng" algn="ctr">
              <a:solidFill>
                <a:schemeClr val="bg1">
                  <a:lumMod val="65000"/>
                </a:schemeClr>
              </a:solidFill>
              <a:prstDash val="solid"/>
              <a:round/>
              <a:headEnd type="triangle" w="med" len="med"/>
              <a:tailEnd type="triangle"/>
            </a:ln>
            <a:effectLst/>
          </p:spPr>
        </p:cxnSp>
        <p:cxnSp>
          <p:nvCxnSpPr>
            <p:cNvPr id="185" name="직선 화살표 연결선 184"/>
            <p:cNvCxnSpPr/>
            <p:nvPr/>
          </p:nvCxnSpPr>
          <p:spPr bwMode="auto">
            <a:xfrm>
              <a:off x="6234234" y="2546027"/>
              <a:ext cx="0" cy="16579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86" name="직선 화살표 연결선 185"/>
            <p:cNvCxnSpPr/>
            <p:nvPr/>
          </p:nvCxnSpPr>
          <p:spPr bwMode="auto">
            <a:xfrm>
              <a:off x="7143481" y="2556207"/>
              <a:ext cx="0" cy="16579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87" name="직선 화살표 연결선 186"/>
            <p:cNvCxnSpPr/>
            <p:nvPr/>
          </p:nvCxnSpPr>
          <p:spPr bwMode="auto">
            <a:xfrm>
              <a:off x="8024923" y="2556207"/>
              <a:ext cx="0" cy="165794"/>
            </a:xfrm>
            <a:prstGeom prst="straightConnector1">
              <a:avLst/>
            </a:prstGeom>
            <a:noFill/>
            <a:ln w="19050" cap="flat" cmpd="sng" algn="ctr">
              <a:solidFill>
                <a:schemeClr val="bg1">
                  <a:lumMod val="65000"/>
                </a:schemeClr>
              </a:solidFill>
              <a:prstDash val="dash"/>
              <a:round/>
              <a:headEnd type="none" w="med" len="med"/>
              <a:tailEnd type="none"/>
            </a:ln>
            <a:effectLst/>
          </p:spPr>
        </p:cxnSp>
        <p:cxnSp>
          <p:nvCxnSpPr>
            <p:cNvPr id="188" name="직선 화살표 연결선 187"/>
            <p:cNvCxnSpPr/>
            <p:nvPr/>
          </p:nvCxnSpPr>
          <p:spPr bwMode="auto">
            <a:xfrm>
              <a:off x="8907057" y="2546027"/>
              <a:ext cx="0" cy="165794"/>
            </a:xfrm>
            <a:prstGeom prst="straightConnector1">
              <a:avLst/>
            </a:prstGeom>
            <a:noFill/>
            <a:ln w="19050" cap="flat" cmpd="sng" algn="ctr">
              <a:solidFill>
                <a:schemeClr val="bg1">
                  <a:lumMod val="65000"/>
                </a:schemeClr>
              </a:solidFill>
              <a:prstDash val="dash"/>
              <a:round/>
              <a:headEnd type="none" w="med" len="med"/>
              <a:tailEnd type="none"/>
            </a:ln>
            <a:effectLst/>
          </p:spPr>
        </p:cxnSp>
        <mc:AlternateContent xmlns:mc="http://schemas.openxmlformats.org/markup-compatibility/2006" xmlns:a14="http://schemas.microsoft.com/office/drawing/2010/main">
          <mc:Choice Requires="a14">
            <p:sp>
              <p:nvSpPr>
                <p:cNvPr id="189" name="TextBox 188"/>
                <p:cNvSpPr txBox="1"/>
                <p:nvPr/>
              </p:nvSpPr>
              <p:spPr>
                <a:xfrm>
                  <a:off x="6634013" y="2364239"/>
                  <a:ext cx="212553" cy="25151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89" name="TextBox 188"/>
                <p:cNvSpPr txBox="1">
                  <a:spLocks noRot="1" noChangeAspect="1" noMove="1" noResize="1" noEditPoints="1" noAdjustHandles="1" noChangeArrowheads="1" noChangeShapeType="1" noTextEdit="1"/>
                </p:cNvSpPr>
                <p:nvPr/>
              </p:nvSpPr>
              <p:spPr>
                <a:xfrm>
                  <a:off x="6634013" y="2364239"/>
                  <a:ext cx="212553" cy="251519"/>
                </a:xfrm>
                <a:prstGeom prst="rect">
                  <a:avLst/>
                </a:prstGeom>
                <a:blipFill>
                  <a:blip r:embed="rId17"/>
                  <a:stretch>
                    <a:fillRect l="-851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0" name="TextBox 189"/>
                <p:cNvSpPr txBox="1"/>
                <p:nvPr/>
              </p:nvSpPr>
              <p:spPr>
                <a:xfrm>
                  <a:off x="7479845" y="2379594"/>
                  <a:ext cx="212553" cy="25151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90" name="TextBox 189"/>
                <p:cNvSpPr txBox="1">
                  <a:spLocks noRot="1" noChangeAspect="1" noMove="1" noResize="1" noEditPoints="1" noAdjustHandles="1" noChangeArrowheads="1" noChangeShapeType="1" noTextEdit="1"/>
                </p:cNvSpPr>
                <p:nvPr/>
              </p:nvSpPr>
              <p:spPr>
                <a:xfrm>
                  <a:off x="7479845" y="2379594"/>
                  <a:ext cx="212553" cy="251519"/>
                </a:xfrm>
                <a:prstGeom prst="rect">
                  <a:avLst/>
                </a:prstGeom>
                <a:blipFill>
                  <a:blip r:embed="rId18"/>
                  <a:stretch>
                    <a:fillRect l="-851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1" name="TextBox 190"/>
                <p:cNvSpPr txBox="1"/>
                <p:nvPr/>
              </p:nvSpPr>
              <p:spPr>
                <a:xfrm>
                  <a:off x="8347436" y="2370641"/>
                  <a:ext cx="212553" cy="25151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latin typeface="Cambria Math" panose="02040503050406030204" pitchFamily="18" charset="0"/>
                            <a:ea typeface="맑은 고딕" panose="020B0503020000020004" pitchFamily="50" charset="-127"/>
                          </a:rPr>
                          <m:t>𝑇</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91" name="TextBox 190"/>
                <p:cNvSpPr txBox="1">
                  <a:spLocks noRot="1" noChangeAspect="1" noMove="1" noResize="1" noEditPoints="1" noAdjustHandles="1" noChangeArrowheads="1" noChangeShapeType="1" noTextEdit="1"/>
                </p:cNvSpPr>
                <p:nvPr/>
              </p:nvSpPr>
              <p:spPr>
                <a:xfrm>
                  <a:off x="8347436" y="2370641"/>
                  <a:ext cx="212553" cy="251519"/>
                </a:xfrm>
                <a:prstGeom prst="rect">
                  <a:avLst/>
                </a:prstGeom>
                <a:blipFill>
                  <a:blip r:embed="rId19"/>
                  <a:stretch>
                    <a:fillRect l="-8511"/>
                  </a:stretch>
                </a:blipFill>
              </p:spPr>
              <p:txBody>
                <a:bodyPr/>
                <a:lstStyle/>
                <a:p>
                  <a:r>
                    <a:rPr lang="ko-KR" altLang="en-US">
                      <a:noFill/>
                    </a:rPr>
                    <a:t> </a:t>
                  </a:r>
                </a:p>
              </p:txBody>
            </p:sp>
          </mc:Fallback>
        </mc:AlternateContent>
      </p:grpSp>
      <p:grpSp>
        <p:nvGrpSpPr>
          <p:cNvPr id="192" name="그룹 191"/>
          <p:cNvGrpSpPr/>
          <p:nvPr/>
        </p:nvGrpSpPr>
        <p:grpSpPr>
          <a:xfrm>
            <a:off x="7580693" y="2711444"/>
            <a:ext cx="2648961" cy="3294453"/>
            <a:chOff x="6758360" y="2359506"/>
            <a:chExt cx="1967964" cy="2447513"/>
          </a:xfrm>
        </p:grpSpPr>
        <mc:AlternateContent xmlns:mc="http://schemas.openxmlformats.org/markup-compatibility/2006" xmlns:a14="http://schemas.microsoft.com/office/drawing/2010/main">
          <mc:Choice Requires="a14">
            <p:sp>
              <p:nvSpPr>
                <p:cNvPr id="193" name="TextBox 192"/>
                <p:cNvSpPr txBox="1"/>
                <p:nvPr/>
              </p:nvSpPr>
              <p:spPr>
                <a:xfrm>
                  <a:off x="6758360" y="2359506"/>
                  <a:ext cx="231655"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solidFill>
                              <a:srgbClr val="FF0000"/>
                            </a:solidFill>
                            <a:latin typeface="Cambria Math" panose="02040503050406030204" pitchFamily="18" charset="0"/>
                            <a:ea typeface="맑은 고딕" panose="020B0503020000020004" pitchFamily="50" charset="-127"/>
                          </a:rPr>
                          <m:t>+</m:t>
                        </m:r>
                        <m:r>
                          <a:rPr lang="en-US" altLang="ko-KR" sz="1600" b="0" i="1" smtClean="0">
                            <a:solidFill>
                              <a:srgbClr val="FF0000"/>
                            </a:solidFill>
                            <a:latin typeface="Cambria Math" panose="02040503050406030204" pitchFamily="18" charset="0"/>
                            <a:ea typeface="맑은 고딕" panose="020B0503020000020004" pitchFamily="50" charset="-127"/>
                          </a:rPr>
                          <m:t>𝑋</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93" name="TextBox 192"/>
                <p:cNvSpPr txBox="1">
                  <a:spLocks noRot="1" noChangeAspect="1" noMove="1" noResize="1" noEditPoints="1" noAdjustHandles="1" noChangeArrowheads="1" noChangeShapeType="1" noTextEdit="1"/>
                </p:cNvSpPr>
                <p:nvPr/>
              </p:nvSpPr>
              <p:spPr>
                <a:xfrm>
                  <a:off x="6758360" y="2359506"/>
                  <a:ext cx="231655" cy="251518"/>
                </a:xfrm>
                <a:prstGeom prst="rect">
                  <a:avLst/>
                </a:prstGeom>
                <a:blipFill>
                  <a:blip r:embed="rId20"/>
                  <a:stretch>
                    <a:fillRect l="-29412" r="-39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4" name="TextBox 193"/>
                <p:cNvSpPr txBox="1"/>
                <p:nvPr/>
              </p:nvSpPr>
              <p:spPr>
                <a:xfrm>
                  <a:off x="7612179" y="2382411"/>
                  <a:ext cx="231655"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solidFill>
                              <a:srgbClr val="FF0000"/>
                            </a:solidFill>
                            <a:latin typeface="Cambria Math" panose="02040503050406030204" pitchFamily="18" charset="0"/>
                            <a:ea typeface="맑은 고딕" panose="020B0503020000020004" pitchFamily="50" charset="-127"/>
                          </a:rPr>
                          <m:t>+</m:t>
                        </m:r>
                        <m:r>
                          <a:rPr lang="en-US" altLang="ko-KR" sz="1600" b="0" i="1" smtClean="0">
                            <a:solidFill>
                              <a:srgbClr val="FF0000"/>
                            </a:solidFill>
                            <a:latin typeface="Cambria Math" panose="02040503050406030204" pitchFamily="18" charset="0"/>
                            <a:ea typeface="맑은 고딕" panose="020B0503020000020004" pitchFamily="50" charset="-127"/>
                          </a:rPr>
                          <m:t>𝑋</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94" name="TextBox 193"/>
                <p:cNvSpPr txBox="1">
                  <a:spLocks noRot="1" noChangeAspect="1" noMove="1" noResize="1" noEditPoints="1" noAdjustHandles="1" noChangeArrowheads="1" noChangeShapeType="1" noTextEdit="1"/>
                </p:cNvSpPr>
                <p:nvPr/>
              </p:nvSpPr>
              <p:spPr>
                <a:xfrm>
                  <a:off x="7612179" y="2382411"/>
                  <a:ext cx="231655" cy="251518"/>
                </a:xfrm>
                <a:prstGeom prst="rect">
                  <a:avLst/>
                </a:prstGeom>
                <a:blipFill>
                  <a:blip r:embed="rId21"/>
                  <a:stretch>
                    <a:fillRect l="-27451" r="-588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5" name="TextBox 194"/>
                <p:cNvSpPr txBox="1"/>
                <p:nvPr/>
              </p:nvSpPr>
              <p:spPr>
                <a:xfrm>
                  <a:off x="8494669" y="2366317"/>
                  <a:ext cx="231655"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solidFill>
                              <a:srgbClr val="FF0000"/>
                            </a:solidFill>
                            <a:latin typeface="Cambria Math" panose="02040503050406030204" pitchFamily="18" charset="0"/>
                            <a:ea typeface="맑은 고딕" panose="020B0503020000020004" pitchFamily="50" charset="-127"/>
                          </a:rPr>
                          <m:t>+</m:t>
                        </m:r>
                        <m:r>
                          <a:rPr lang="en-US" altLang="ko-KR" sz="1600" b="0" i="1" smtClean="0">
                            <a:solidFill>
                              <a:srgbClr val="FF0000"/>
                            </a:solidFill>
                            <a:latin typeface="Cambria Math" panose="02040503050406030204" pitchFamily="18" charset="0"/>
                            <a:ea typeface="맑은 고딕" panose="020B0503020000020004" pitchFamily="50" charset="-127"/>
                          </a:rPr>
                          <m:t>𝑋</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95" name="TextBox 194"/>
                <p:cNvSpPr txBox="1">
                  <a:spLocks noRot="1" noChangeAspect="1" noMove="1" noResize="1" noEditPoints="1" noAdjustHandles="1" noChangeArrowheads="1" noChangeShapeType="1" noTextEdit="1"/>
                </p:cNvSpPr>
                <p:nvPr/>
              </p:nvSpPr>
              <p:spPr>
                <a:xfrm>
                  <a:off x="8494669" y="2366317"/>
                  <a:ext cx="231655" cy="251518"/>
                </a:xfrm>
                <a:prstGeom prst="rect">
                  <a:avLst/>
                </a:prstGeom>
                <a:blipFill>
                  <a:blip r:embed="rId22"/>
                  <a:stretch>
                    <a:fillRect l="-29412" r="-39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6" name="TextBox 195"/>
                <p:cNvSpPr txBox="1"/>
                <p:nvPr/>
              </p:nvSpPr>
              <p:spPr>
                <a:xfrm>
                  <a:off x="7307396" y="4343440"/>
                  <a:ext cx="231655"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solidFill>
                              <a:srgbClr val="FF0000"/>
                            </a:solidFill>
                            <a:latin typeface="Cambria Math" panose="02040503050406030204" pitchFamily="18" charset="0"/>
                            <a:ea typeface="맑은 고딕" panose="020B0503020000020004" pitchFamily="50" charset="-127"/>
                          </a:rPr>
                          <m:t>+</m:t>
                        </m:r>
                        <m:r>
                          <a:rPr lang="en-US" altLang="ko-KR" sz="1600" b="0" i="1" smtClean="0">
                            <a:solidFill>
                              <a:srgbClr val="FF0000"/>
                            </a:solidFill>
                            <a:latin typeface="Cambria Math" panose="02040503050406030204" pitchFamily="18" charset="0"/>
                            <a:ea typeface="맑은 고딕" panose="020B0503020000020004" pitchFamily="50" charset="-127"/>
                          </a:rPr>
                          <m:t>𝑋</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96" name="TextBox 195"/>
                <p:cNvSpPr txBox="1">
                  <a:spLocks noRot="1" noChangeAspect="1" noMove="1" noResize="1" noEditPoints="1" noAdjustHandles="1" noChangeArrowheads="1" noChangeShapeType="1" noTextEdit="1"/>
                </p:cNvSpPr>
                <p:nvPr/>
              </p:nvSpPr>
              <p:spPr>
                <a:xfrm>
                  <a:off x="7307396" y="4343440"/>
                  <a:ext cx="231655" cy="251518"/>
                </a:xfrm>
                <a:prstGeom prst="rect">
                  <a:avLst/>
                </a:prstGeom>
                <a:blipFill>
                  <a:blip r:embed="rId23"/>
                  <a:stretch>
                    <a:fillRect l="-29412" r="-392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7" name="TextBox 196"/>
                <p:cNvSpPr txBox="1"/>
                <p:nvPr/>
              </p:nvSpPr>
              <p:spPr>
                <a:xfrm>
                  <a:off x="7798137" y="4555501"/>
                  <a:ext cx="316952" cy="25151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ko-KR" sz="1600" b="0" i="1" smtClean="0">
                            <a:solidFill>
                              <a:srgbClr val="FF0000"/>
                            </a:solidFill>
                            <a:latin typeface="Cambria Math" panose="02040503050406030204" pitchFamily="18" charset="0"/>
                            <a:ea typeface="맑은 고딕" panose="020B0503020000020004" pitchFamily="50" charset="-127"/>
                          </a:rPr>
                          <m:t>+2</m:t>
                        </m:r>
                        <m:r>
                          <a:rPr lang="en-US" altLang="ko-KR" sz="1600" b="0" i="1" smtClean="0">
                            <a:solidFill>
                              <a:srgbClr val="FF0000"/>
                            </a:solidFill>
                            <a:latin typeface="Cambria Math" panose="02040503050406030204" pitchFamily="18" charset="0"/>
                            <a:ea typeface="맑은 고딕" panose="020B0503020000020004" pitchFamily="50" charset="-127"/>
                          </a:rPr>
                          <m:t>𝑋</m:t>
                        </m:r>
                      </m:oMath>
                    </m:oMathPara>
                  </a14:m>
                  <a:endParaRPr lang="ko-KR" altLang="en-US" sz="1600" dirty="0">
                    <a:latin typeface="맑은 고딕" panose="020B0503020000020004" pitchFamily="50" charset="-127"/>
                    <a:ea typeface="맑은 고딕" panose="020B0503020000020004" pitchFamily="50" charset="-127"/>
                  </a:endParaRPr>
                </a:p>
              </p:txBody>
            </p:sp>
          </mc:Choice>
          <mc:Fallback xmlns="">
            <p:sp>
              <p:nvSpPr>
                <p:cNvPr id="197" name="TextBox 196"/>
                <p:cNvSpPr txBox="1">
                  <a:spLocks noRot="1" noChangeAspect="1" noMove="1" noResize="1" noEditPoints="1" noAdjustHandles="1" noChangeArrowheads="1" noChangeShapeType="1" noTextEdit="1"/>
                </p:cNvSpPr>
                <p:nvPr/>
              </p:nvSpPr>
              <p:spPr>
                <a:xfrm>
                  <a:off x="7798137" y="4555501"/>
                  <a:ext cx="316952" cy="251518"/>
                </a:xfrm>
                <a:prstGeom prst="rect">
                  <a:avLst/>
                </a:prstGeom>
                <a:blipFill>
                  <a:blip r:embed="rId24"/>
                  <a:stretch>
                    <a:fillRect l="-20000" r="-2857"/>
                  </a:stretch>
                </a:blipFill>
              </p:spPr>
              <p:txBody>
                <a:bodyPr/>
                <a:lstStyle/>
                <a:p>
                  <a:r>
                    <a:rPr lang="ko-KR" altLang="en-US">
                      <a:noFill/>
                    </a:rPr>
                    <a:t> </a:t>
                  </a:r>
                </a:p>
              </p:txBody>
            </p:sp>
          </mc:Fallback>
        </mc:AlternateContent>
      </p:grpSp>
      <p:grpSp>
        <p:nvGrpSpPr>
          <p:cNvPr id="198" name="그룹 197"/>
          <p:cNvGrpSpPr/>
          <p:nvPr/>
        </p:nvGrpSpPr>
        <p:grpSpPr>
          <a:xfrm>
            <a:off x="6018830" y="1184677"/>
            <a:ext cx="2776638" cy="899012"/>
            <a:chOff x="6244521" y="1714007"/>
            <a:chExt cx="1626398" cy="439625"/>
          </a:xfrm>
        </p:grpSpPr>
        <p:sp>
          <p:nvSpPr>
            <p:cNvPr id="199" name="사각형 설명선 198"/>
            <p:cNvSpPr/>
            <p:nvPr/>
          </p:nvSpPr>
          <p:spPr>
            <a:xfrm>
              <a:off x="6323990" y="1755441"/>
              <a:ext cx="1546929" cy="398191"/>
            </a:xfrm>
            <a:prstGeom prst="wedgeRectCallout">
              <a:avLst>
                <a:gd name="adj1" fmla="val 66277"/>
                <a:gd name="adj2" fmla="val 154652"/>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dirty="0"/>
            </a:p>
          </p:txBody>
        </p:sp>
        <p:sp>
          <p:nvSpPr>
            <p:cNvPr id="200" name="사각형 설명선 199"/>
            <p:cNvSpPr/>
            <p:nvPr/>
          </p:nvSpPr>
          <p:spPr>
            <a:xfrm>
              <a:off x="6244521" y="1714007"/>
              <a:ext cx="1527665" cy="398191"/>
            </a:xfrm>
            <a:prstGeom prst="wedgeRectCallout">
              <a:avLst>
                <a:gd name="adj1" fmla="val 29739"/>
                <a:gd name="adj2" fmla="val 168103"/>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t>Unable to determine these instants</a:t>
              </a:r>
              <a:endParaRPr lang="ko-KR" altLang="en-US" dirty="0"/>
            </a:p>
          </p:txBody>
        </p:sp>
      </p:grpSp>
    </p:spTree>
    <p:extLst>
      <p:ext uri="{BB962C8B-B14F-4D97-AF65-F5344CB8AC3E}">
        <p14:creationId xmlns:p14="http://schemas.microsoft.com/office/powerpoint/2010/main" val="2429677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500"/>
                                        <p:tgtEl>
                                          <p:spTgt spid="129"/>
                                        </p:tgtEl>
                                      </p:cBhvr>
                                    </p:animEffect>
                                  </p:childTnLst>
                                </p:cTn>
                              </p:par>
                              <p:par>
                                <p:cTn id="8" presetID="10" presetClass="entr" presetSubtype="0" fill="hold"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fade">
                                      <p:cBhvr>
                                        <p:cTn id="10" dur="500"/>
                                        <p:tgtEl>
                                          <p:spTgt spid="19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fade">
                                      <p:cBhvr>
                                        <p:cTn id="14" dur="500"/>
                                        <p:tgtEl>
                                          <p:spTgt spid="133"/>
                                        </p:tgtEl>
                                      </p:cBhvr>
                                    </p:animEffect>
                                  </p:childTnLst>
                                </p:cTn>
                              </p:par>
                              <p:par>
                                <p:cTn id="15" presetID="10" presetClass="entr" presetSubtype="0" fill="hold" nodeType="with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fade">
                                      <p:cBhvr>
                                        <p:cTn id="17"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왼쪽 화살표 63"/>
          <p:cNvSpPr/>
          <p:nvPr/>
        </p:nvSpPr>
        <p:spPr>
          <a:xfrm rot="10800000">
            <a:off x="6738753" y="4559836"/>
            <a:ext cx="1972088" cy="644243"/>
          </a:xfrm>
          <a:prstGeom prst="leftArrow">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40" name="그룹 39"/>
          <p:cNvGrpSpPr/>
          <p:nvPr/>
        </p:nvGrpSpPr>
        <p:grpSpPr>
          <a:xfrm>
            <a:off x="225215" y="1550847"/>
            <a:ext cx="4677923" cy="4550766"/>
            <a:chOff x="4357284" y="2246649"/>
            <a:chExt cx="3614131" cy="2701397"/>
          </a:xfrm>
          <a:solidFill>
            <a:schemeClr val="accent2">
              <a:lumMod val="20000"/>
              <a:lumOff val="80000"/>
            </a:schemeClr>
          </a:solidFill>
        </p:grpSpPr>
        <p:sp>
          <p:nvSpPr>
            <p:cNvPr id="41" name="모서리가 둥근 직사각형 40"/>
            <p:cNvSpPr/>
            <p:nvPr/>
          </p:nvSpPr>
          <p:spPr>
            <a:xfrm>
              <a:off x="4357284" y="2246649"/>
              <a:ext cx="3614131" cy="2701397"/>
            </a:xfrm>
            <a:prstGeom prst="roundRect">
              <a:avLst/>
            </a:prstGeom>
            <a:grpFill/>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a:p>
          </p:txBody>
        </p:sp>
        <p:sp>
          <p:nvSpPr>
            <p:cNvPr id="42" name="TextBox 41"/>
            <p:cNvSpPr txBox="1"/>
            <p:nvPr/>
          </p:nvSpPr>
          <p:spPr>
            <a:xfrm>
              <a:off x="4595486" y="2347813"/>
              <a:ext cx="3136878" cy="274051"/>
            </a:xfrm>
            <a:prstGeom prst="rect">
              <a:avLst/>
            </a:prstGeom>
            <a:grpFill/>
          </p:spPr>
          <p:txBody>
            <a:bodyPr wrap="square" rtlCol="0">
              <a:spAutoFit/>
            </a:bodyPr>
            <a:lstStyle/>
            <a:p>
              <a:pPr algn="ctr"/>
              <a:r>
                <a:rPr lang="en-US" altLang="ko-KR" sz="2400" dirty="0" smtClean="0"/>
                <a:t>Sensing &amp; Actuation System</a:t>
              </a:r>
              <a:endParaRPr lang="ko-KR" altLang="en-US" sz="2400" dirty="0"/>
            </a:p>
          </p:txBody>
        </p:sp>
      </p:grpSp>
      <p:sp>
        <p:nvSpPr>
          <p:cNvPr id="63" name="U자형 화살표 62"/>
          <p:cNvSpPr/>
          <p:nvPr/>
        </p:nvSpPr>
        <p:spPr>
          <a:xfrm rot="5400000" flipV="1">
            <a:off x="211817" y="3485100"/>
            <a:ext cx="2504654" cy="1102522"/>
          </a:xfrm>
          <a:prstGeom prst="uturnArrow">
            <a:avLst>
              <a:gd name="adj1" fmla="val 28408"/>
              <a:gd name="adj2" fmla="val 25000"/>
              <a:gd name="adj3" fmla="val 21634"/>
              <a:gd name="adj4" fmla="val 18339"/>
              <a:gd name="adj5" fmla="val 100000"/>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 name="제목 1"/>
          <p:cNvSpPr>
            <a:spLocks noGrp="1"/>
          </p:cNvSpPr>
          <p:nvPr>
            <p:ph type="title"/>
          </p:nvPr>
        </p:nvSpPr>
        <p:spPr/>
        <p:txBody>
          <a:bodyPr>
            <a:normAutofit fontScale="90000"/>
          </a:bodyPr>
          <a:lstStyle/>
          <a:p>
            <a:r>
              <a:rPr lang="en-US" altLang="ko-KR" sz="3600" dirty="0" smtClean="0"/>
              <a:t>Sensor Attacks against Sensing &amp; Actuation Systems</a:t>
            </a:r>
            <a:endParaRPr lang="ko-KR" altLang="en-US" sz="3600" dirty="0"/>
          </a:p>
        </p:txBody>
      </p:sp>
      <p:grpSp>
        <p:nvGrpSpPr>
          <p:cNvPr id="23" name="그룹 22"/>
          <p:cNvGrpSpPr/>
          <p:nvPr/>
        </p:nvGrpSpPr>
        <p:grpSpPr>
          <a:xfrm>
            <a:off x="8890365" y="1271352"/>
            <a:ext cx="3054096" cy="5067636"/>
            <a:chOff x="8890365" y="1399368"/>
            <a:chExt cx="3054096" cy="5067636"/>
          </a:xfrm>
        </p:grpSpPr>
        <p:sp>
          <p:nvSpPr>
            <p:cNvPr id="29" name="모서리가 둥근 직사각형 28"/>
            <p:cNvSpPr/>
            <p:nvPr/>
          </p:nvSpPr>
          <p:spPr>
            <a:xfrm>
              <a:off x="8890365" y="1421179"/>
              <a:ext cx="3054096" cy="5045825"/>
            </a:xfrm>
            <a:prstGeom prst="roundRect">
              <a:avLst>
                <a:gd name="adj" fmla="val 7866"/>
              </a:avLst>
            </a:prstGeom>
            <a:solidFill>
              <a:schemeClr val="bg1">
                <a:lumMod val="75000"/>
              </a:schemeClr>
            </a:solidFill>
            <a:ln w="57150">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a:p>
          </p:txBody>
        </p:sp>
        <p:sp>
          <p:nvSpPr>
            <p:cNvPr id="30" name="TextBox 29"/>
            <p:cNvSpPr txBox="1"/>
            <p:nvPr/>
          </p:nvSpPr>
          <p:spPr>
            <a:xfrm>
              <a:off x="9233328" y="1399368"/>
              <a:ext cx="2368169" cy="461665"/>
            </a:xfrm>
            <a:prstGeom prst="rect">
              <a:avLst/>
            </a:prstGeom>
            <a:noFill/>
          </p:spPr>
          <p:txBody>
            <a:bodyPr wrap="square" rtlCol="0">
              <a:spAutoFit/>
            </a:bodyPr>
            <a:lstStyle/>
            <a:p>
              <a:pPr algn="ctr"/>
              <a:r>
                <a:rPr lang="en-US" altLang="ko-KR" sz="2400" dirty="0" smtClean="0"/>
                <a:t>Surroundings</a:t>
              </a:r>
              <a:endParaRPr lang="ko-KR" altLang="en-US" sz="2400" dirty="0"/>
            </a:p>
          </p:txBody>
        </p:sp>
      </p:grpSp>
      <p:grpSp>
        <p:nvGrpSpPr>
          <p:cNvPr id="32" name="그룹 31"/>
          <p:cNvGrpSpPr/>
          <p:nvPr/>
        </p:nvGrpSpPr>
        <p:grpSpPr>
          <a:xfrm>
            <a:off x="1773078" y="2310874"/>
            <a:ext cx="4893222" cy="1518044"/>
            <a:chOff x="991532" y="2861779"/>
            <a:chExt cx="4947312" cy="1518044"/>
          </a:xfrm>
        </p:grpSpPr>
        <p:sp>
          <p:nvSpPr>
            <p:cNvPr id="37" name="모서리가 둥근 직사각형 36"/>
            <p:cNvSpPr/>
            <p:nvPr/>
          </p:nvSpPr>
          <p:spPr>
            <a:xfrm>
              <a:off x="1379284" y="2861779"/>
              <a:ext cx="4559560" cy="1518044"/>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ko-KR" altLang="en-US"/>
            </a:p>
          </p:txBody>
        </p:sp>
        <p:sp>
          <p:nvSpPr>
            <p:cNvPr id="39" name="TextBox 38"/>
            <p:cNvSpPr txBox="1"/>
            <p:nvPr/>
          </p:nvSpPr>
          <p:spPr>
            <a:xfrm>
              <a:off x="991532" y="2942020"/>
              <a:ext cx="1808774" cy="369332"/>
            </a:xfrm>
            <a:prstGeom prst="rect">
              <a:avLst/>
            </a:prstGeom>
            <a:noFill/>
          </p:spPr>
          <p:txBody>
            <a:bodyPr wrap="square" rtlCol="0">
              <a:spAutoFit/>
            </a:bodyPr>
            <a:lstStyle/>
            <a:p>
              <a:pPr algn="ctr"/>
              <a:r>
                <a:rPr lang="en-US" altLang="ko-KR" dirty="0" smtClean="0"/>
                <a:t>Sensors</a:t>
              </a:r>
              <a:endParaRPr lang="ko-KR" altLang="en-US" dirty="0"/>
            </a:p>
          </p:txBody>
        </p:sp>
      </p:grpSp>
      <p:grpSp>
        <p:nvGrpSpPr>
          <p:cNvPr id="43" name="그룹 42"/>
          <p:cNvGrpSpPr/>
          <p:nvPr/>
        </p:nvGrpSpPr>
        <p:grpSpPr>
          <a:xfrm>
            <a:off x="1852137" y="4123739"/>
            <a:ext cx="4805822" cy="1518044"/>
            <a:chOff x="1079898" y="2861779"/>
            <a:chExt cx="4858946" cy="1518044"/>
          </a:xfrm>
        </p:grpSpPr>
        <p:sp>
          <p:nvSpPr>
            <p:cNvPr id="44" name="모서리가 둥근 직사각형 43"/>
            <p:cNvSpPr/>
            <p:nvPr/>
          </p:nvSpPr>
          <p:spPr>
            <a:xfrm>
              <a:off x="1379284" y="2861779"/>
              <a:ext cx="4559560" cy="1518044"/>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ko-KR" altLang="en-US"/>
            </a:p>
          </p:txBody>
        </p:sp>
        <p:sp>
          <p:nvSpPr>
            <p:cNvPr id="45" name="TextBox 44"/>
            <p:cNvSpPr txBox="1"/>
            <p:nvPr/>
          </p:nvSpPr>
          <p:spPr>
            <a:xfrm>
              <a:off x="1079898" y="2946632"/>
              <a:ext cx="1808774" cy="369332"/>
            </a:xfrm>
            <a:prstGeom prst="rect">
              <a:avLst/>
            </a:prstGeom>
            <a:noFill/>
          </p:spPr>
          <p:txBody>
            <a:bodyPr wrap="square" rtlCol="0">
              <a:spAutoFit/>
            </a:bodyPr>
            <a:lstStyle/>
            <a:p>
              <a:pPr algn="ctr"/>
              <a:r>
                <a:rPr lang="en-US" altLang="ko-KR" dirty="0" smtClean="0"/>
                <a:t>Actuators</a:t>
              </a:r>
              <a:endParaRPr lang="ko-KR" altLang="en-US" dirty="0"/>
            </a:p>
          </p:txBody>
        </p:sp>
      </p:grpSp>
      <p:sp>
        <p:nvSpPr>
          <p:cNvPr id="5" name="왼쪽 화살표 4"/>
          <p:cNvSpPr/>
          <p:nvPr/>
        </p:nvSpPr>
        <p:spPr>
          <a:xfrm>
            <a:off x="6773094" y="2747774"/>
            <a:ext cx="1938628" cy="644243"/>
          </a:xfrm>
          <a:prstGeom prst="leftArrow">
            <a:avLst/>
          </a:pr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모서리가 둥근 직사각형 37"/>
          <p:cNvSpPr/>
          <p:nvPr/>
        </p:nvSpPr>
        <p:spPr>
          <a:xfrm>
            <a:off x="339131" y="3304167"/>
            <a:ext cx="1610963" cy="1297940"/>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endParaRPr lang="ko-KR" altLang="en-US"/>
          </a:p>
        </p:txBody>
      </p:sp>
      <p:sp>
        <p:nvSpPr>
          <p:cNvPr id="47" name="TextBox 46"/>
          <p:cNvSpPr txBox="1"/>
          <p:nvPr/>
        </p:nvSpPr>
        <p:spPr>
          <a:xfrm>
            <a:off x="304528" y="3332645"/>
            <a:ext cx="1262190" cy="369332"/>
          </a:xfrm>
          <a:prstGeom prst="rect">
            <a:avLst/>
          </a:prstGeom>
          <a:noFill/>
        </p:spPr>
        <p:txBody>
          <a:bodyPr wrap="square" rtlCol="0">
            <a:spAutoFit/>
          </a:bodyPr>
          <a:lstStyle/>
          <a:p>
            <a:pPr algn="ctr"/>
            <a:r>
              <a:rPr lang="en-US" altLang="ko-KR" dirty="0" smtClean="0"/>
              <a:t>Controller</a:t>
            </a:r>
            <a:endParaRPr lang="ko-KR" altLang="en-US" dirty="0"/>
          </a:p>
        </p:txBody>
      </p:sp>
      <p:pic>
        <p:nvPicPr>
          <p:cNvPr id="49" name="Picture 2" descr="https://www.delphi.com/images/default-source/old-delphi-images/esr2.jpg?sfvrsn=a9554c29_1"/>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375" b="89931" l="1042" r="98264"/>
                    </a14:imgEffect>
                  </a14:imgLayer>
                </a14:imgProps>
              </a:ext>
              <a:ext uri="{28A0092B-C50C-407E-A947-70E740481C1C}">
                <a14:useLocalDpi xmlns:a14="http://schemas.microsoft.com/office/drawing/2010/main" val="0"/>
              </a:ext>
            </a:extLst>
          </a:blip>
          <a:srcRect t="17891" b="16200"/>
          <a:stretch/>
        </p:blipFill>
        <p:spPr bwMode="auto">
          <a:xfrm>
            <a:off x="4152292" y="2714103"/>
            <a:ext cx="1110875" cy="73216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s://blog.kitware.com/blog/files/174_1551943598.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1659" b="85945" l="23832" r="81776"/>
                    </a14:imgEffect>
                  </a14:imgLayer>
                </a14:imgProps>
              </a:ext>
              <a:ext uri="{28A0092B-C50C-407E-A947-70E740481C1C}">
                <a14:useLocalDpi xmlns:a14="http://schemas.microsoft.com/office/drawing/2010/main" val="0"/>
              </a:ext>
            </a:extLst>
          </a:blip>
          <a:srcRect l="23344" t="21524" r="17428" b="13524"/>
          <a:stretch/>
        </p:blipFill>
        <p:spPr bwMode="auto">
          <a:xfrm>
            <a:off x="3185801" y="2587322"/>
            <a:ext cx="859697" cy="9549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https://storage.googleapis.com/wzukusers/user-19260742/images/56eabcaa07ad5xKkQ2Gw/mobileye.pn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712" b="90576" l="4800" r="93600"/>
                    </a14:imgEffect>
                  </a14:imgLayer>
                </a14:imgProps>
              </a:ext>
              <a:ext uri="{28A0092B-C50C-407E-A947-70E740481C1C}">
                <a14:useLocalDpi xmlns:a14="http://schemas.microsoft.com/office/drawing/2010/main" val="0"/>
              </a:ext>
            </a:extLst>
          </a:blip>
          <a:srcRect l="3451" t="3500" r="5158" b="7034"/>
          <a:stretch/>
        </p:blipFill>
        <p:spPr bwMode="auto">
          <a:xfrm>
            <a:off x="5316131" y="2614148"/>
            <a:ext cx="1246262" cy="932078"/>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그룹 51"/>
          <p:cNvGrpSpPr/>
          <p:nvPr/>
        </p:nvGrpSpPr>
        <p:grpSpPr>
          <a:xfrm>
            <a:off x="9446223" y="1754828"/>
            <a:ext cx="1993730" cy="4391165"/>
            <a:chOff x="9446223" y="1754828"/>
            <a:chExt cx="1993730" cy="4391165"/>
          </a:xfrm>
        </p:grpSpPr>
        <p:pic>
          <p:nvPicPr>
            <p:cNvPr id="53" name="Picture 2" descr="http://www.autobarn.com/images-new/honk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6223" y="4816839"/>
              <a:ext cx="1993730" cy="13291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4" name="Picture 4" descr="http://www.wri.org/sites/default/files/styles/large/public/traffic_jam_seoul.jpg?itok=vpItXe2v"/>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46223" y="1754828"/>
              <a:ext cx="1993730" cy="13301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 name="Picture 2" descr="http://theexpiredmeter.com/wp-content/uploads/2013/05/Klein-in-the-all-way-crosswalk.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46223" y="3203280"/>
              <a:ext cx="1993730" cy="1495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57" name="Picture 2" descr="http://cdn.xl.thumbs.canstockphoto.com/canstock13279492.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744" b="89744" l="4000" r="95556">
                        <a14:foregroundMark x1="91111" y1="35897" x2="90222" y2="33846"/>
                        <a14:foregroundMark x1="10667" y1="44103" x2="9333" y2="38462"/>
                      </a14:backgroundRemoval>
                    </a14:imgEffect>
                  </a14:imgLayer>
                </a14:imgProps>
              </a:ext>
              <a:ext uri="{28A0092B-C50C-407E-A947-70E740481C1C}">
                <a14:useLocalDpi xmlns:a14="http://schemas.microsoft.com/office/drawing/2010/main" val="0"/>
              </a:ext>
            </a:extLst>
          </a:blip>
          <a:srcRect t="15412" b="26648"/>
          <a:stretch/>
        </p:blipFill>
        <p:spPr bwMode="auto">
          <a:xfrm>
            <a:off x="474601" y="3767043"/>
            <a:ext cx="1247084" cy="6262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openclipart.org/image/800px/svg_to_png/229167/Red-Devil.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93257" y="1035401"/>
            <a:ext cx="1393201" cy="1935871"/>
          </a:xfrm>
          <a:prstGeom prst="rect">
            <a:avLst/>
          </a:prstGeom>
          <a:noFill/>
          <a:extLst>
            <a:ext uri="{909E8E84-426E-40DD-AFC4-6F175D3DCCD1}">
              <a14:hiddenFill xmlns:a14="http://schemas.microsoft.com/office/drawing/2010/main">
                <a:solidFill>
                  <a:srgbClr val="FFFFFF"/>
                </a:solidFill>
              </a14:hiddenFill>
            </a:ext>
          </a:extLst>
        </p:spPr>
      </p:pic>
      <p:sp>
        <p:nvSpPr>
          <p:cNvPr id="33" name="톱니 모양의 오른쪽 화살표 32"/>
          <p:cNvSpPr/>
          <p:nvPr/>
        </p:nvSpPr>
        <p:spPr>
          <a:xfrm rot="9424152">
            <a:off x="6708942" y="1928505"/>
            <a:ext cx="856273" cy="644243"/>
          </a:xfrm>
          <a:prstGeom prst="notchedRight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0000"/>
              </a:solidFill>
            </a:endParaRPr>
          </a:p>
        </p:txBody>
      </p:sp>
      <p:sp>
        <p:nvSpPr>
          <p:cNvPr id="34" name="폭발 1 33"/>
          <p:cNvSpPr/>
          <p:nvPr/>
        </p:nvSpPr>
        <p:spPr>
          <a:xfrm>
            <a:off x="6073421" y="2076499"/>
            <a:ext cx="644387" cy="644387"/>
          </a:xfrm>
          <a:prstGeom prst="irregularSeal1">
            <a:avLst/>
          </a:prstGeom>
          <a:solidFill>
            <a:srgbClr val="FF66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5" name="톱니 모양의 오른쪽 화살표 34"/>
          <p:cNvSpPr/>
          <p:nvPr/>
        </p:nvSpPr>
        <p:spPr>
          <a:xfrm>
            <a:off x="6539396" y="4577924"/>
            <a:ext cx="2553804" cy="644243"/>
          </a:xfrm>
          <a:prstGeom prst="notchedRight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0000"/>
              </a:solidFill>
            </a:endParaRPr>
          </a:p>
        </p:txBody>
      </p:sp>
      <p:sp>
        <p:nvSpPr>
          <p:cNvPr id="36" name="폭발 1 35"/>
          <p:cNvSpPr/>
          <p:nvPr/>
        </p:nvSpPr>
        <p:spPr>
          <a:xfrm>
            <a:off x="8639923" y="4276128"/>
            <a:ext cx="644387" cy="644387"/>
          </a:xfrm>
          <a:prstGeom prst="irregularSeal1">
            <a:avLst/>
          </a:prstGeom>
          <a:solidFill>
            <a:srgbClr val="FF66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U자형 화살표 55"/>
          <p:cNvSpPr/>
          <p:nvPr/>
        </p:nvSpPr>
        <p:spPr>
          <a:xfrm rot="5400000" flipV="1">
            <a:off x="214210" y="3485100"/>
            <a:ext cx="2504654" cy="1102522"/>
          </a:xfrm>
          <a:prstGeom prst="uturnArrow">
            <a:avLst>
              <a:gd name="adj1" fmla="val 28408"/>
              <a:gd name="adj2" fmla="val 25000"/>
              <a:gd name="adj3" fmla="val 21634"/>
              <a:gd name="adj4" fmla="val 18339"/>
              <a:gd name="adj5" fmla="val 100000"/>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nvGrpSpPr>
          <p:cNvPr id="59" name="그룹 58"/>
          <p:cNvGrpSpPr/>
          <p:nvPr/>
        </p:nvGrpSpPr>
        <p:grpSpPr>
          <a:xfrm>
            <a:off x="3213632" y="4270379"/>
            <a:ext cx="3264803" cy="1151191"/>
            <a:chOff x="3213632" y="4270379"/>
            <a:chExt cx="3264803" cy="1151191"/>
          </a:xfrm>
        </p:grpSpPr>
        <p:pic>
          <p:nvPicPr>
            <p:cNvPr id="60" name="Picture 4" descr="http://blog.automart.co.za/wp-content/uploads/2016/04/corvette-engine.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86902" y="4447940"/>
              <a:ext cx="1191533" cy="91516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s://images.cdn.circlesix.co/image/1/700/0/uploads/articles/519e327246950ceps-577f8e32ee41f.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96993" y="4469997"/>
              <a:ext cx="1076709" cy="8998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http://quinnfix.ie/wp-content/uploads/2013/06/brakes.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10000" r="90000">
                          <a14:foregroundMark x1="30667" y1="44333" x2="35667" y2="33333"/>
                          <a14:foregroundMark x1="52000" y1="79000" x2="64333" y2="72000"/>
                          <a14:foregroundMark x1="69000" y1="69333" x2="71000" y2="65333"/>
                        </a14:backgroundRemoval>
                      </a14:imgEffect>
                    </a14:imgLayer>
                  </a14:imgProps>
                </a:ext>
                <a:ext uri="{28A0092B-C50C-407E-A947-70E740481C1C}">
                  <a14:useLocalDpi xmlns:a14="http://schemas.microsoft.com/office/drawing/2010/main" val="0"/>
                </a:ext>
              </a:extLst>
            </a:blip>
            <a:srcRect/>
            <a:stretch>
              <a:fillRect/>
            </a:stretch>
          </p:blipFill>
          <p:spPr bwMode="auto">
            <a:xfrm>
              <a:off x="3213632" y="4270379"/>
              <a:ext cx="1151191" cy="11511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29022" y="938493"/>
            <a:ext cx="2656386" cy="1261724"/>
            <a:chOff x="247126" y="1072688"/>
            <a:chExt cx="2656386" cy="1261724"/>
          </a:xfrm>
        </p:grpSpPr>
        <p:sp>
          <p:nvSpPr>
            <p:cNvPr id="65" name="모서리가 둥근 사각형 설명선 64"/>
            <p:cNvSpPr/>
            <p:nvPr/>
          </p:nvSpPr>
          <p:spPr>
            <a:xfrm>
              <a:off x="269626" y="1072688"/>
              <a:ext cx="2611386" cy="1261724"/>
            </a:xfrm>
            <a:prstGeom prst="roundRect">
              <a:avLst/>
            </a:prstGeom>
            <a:ln w="57150">
              <a:solidFill>
                <a:srgbClr val="FF33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a:p>
          </p:txBody>
        </p:sp>
        <p:sp>
          <p:nvSpPr>
            <p:cNvPr id="66" name="TextBox 65"/>
            <p:cNvSpPr txBox="1"/>
            <p:nvPr/>
          </p:nvSpPr>
          <p:spPr>
            <a:xfrm>
              <a:off x="247126" y="1243240"/>
              <a:ext cx="2656386" cy="919401"/>
            </a:xfrm>
            <a:prstGeom prst="roundRect">
              <a:avLst/>
            </a:prstGeom>
            <a:noFill/>
          </p:spPr>
          <p:txBody>
            <a:bodyPr wrap="square" rtlCol="0">
              <a:spAutoFit/>
            </a:bodyPr>
            <a:lstStyle/>
            <a:p>
              <a:pPr algn="ctr"/>
              <a:r>
                <a:rPr lang="en-US" altLang="ko-KR" sz="2400" dirty="0" smtClean="0"/>
                <a:t>W/O Security Features</a:t>
              </a:r>
              <a:endParaRPr lang="ko-KR" altLang="en-US" sz="2400" dirty="0"/>
            </a:p>
          </p:txBody>
        </p:sp>
      </p:grpSp>
    </p:spTree>
    <p:extLst>
      <p:ext uri="{BB962C8B-B14F-4D97-AF65-F5344CB8AC3E}">
        <p14:creationId xmlns:p14="http://schemas.microsoft.com/office/powerpoint/2010/main" val="3122014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xit" presetSubtype="0" fill="hold" grpId="1" nodeType="withEffect">
                                  <p:stCondLst>
                                    <p:cond delay="0"/>
                                  </p:stCondLst>
                                  <p:childTnLst>
                                    <p:animEffect transition="out" filter="fade">
                                      <p:cBhvr>
                                        <p:cTn id="20" dur="500"/>
                                        <p:tgtEl>
                                          <p:spTgt spid="64"/>
                                        </p:tgtEl>
                                      </p:cBhvr>
                                    </p:animEffect>
                                    <p:set>
                                      <p:cBhvr>
                                        <p:cTn id="21" dur="1" fill="hold">
                                          <p:stCondLst>
                                            <p:cond delay="499"/>
                                          </p:stCondLst>
                                        </p:cTn>
                                        <p:tgtEl>
                                          <p:spTgt spid="6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750" fill="hold"/>
                                        <p:tgtEl>
                                          <p:spTgt spid="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p:bldP spid="35" grpId="0" animBg="1"/>
      <p:bldP spid="36"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Overview</a:t>
            </a:r>
            <a:endParaRPr lang="ko-KR" altLang="en-US" dirty="0"/>
          </a:p>
        </p:txBody>
      </p:sp>
      <p:sp>
        <p:nvSpPr>
          <p:cNvPr id="5" name="모서리가 둥근 직사각형 4"/>
          <p:cNvSpPr/>
          <p:nvPr/>
        </p:nvSpPr>
        <p:spPr>
          <a:xfrm>
            <a:off x="536221" y="1306286"/>
            <a:ext cx="11074400" cy="69668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US" altLang="ko-KR" sz="2800" dirty="0"/>
              <a:t>Explored the possibility of optical-channel sensor attacks against </a:t>
            </a:r>
            <a:r>
              <a:rPr lang="en-US" altLang="ko-KR" sz="2800" dirty="0" err="1"/>
              <a:t>lidars</a:t>
            </a:r>
            <a:endParaRPr lang="en-US" altLang="ko-KR" sz="2800" dirty="0"/>
          </a:p>
        </p:txBody>
      </p:sp>
    </p:spTree>
    <p:extLst>
      <p:ext uri="{BB962C8B-B14F-4D97-AF65-F5344CB8AC3E}">
        <p14:creationId xmlns:p14="http://schemas.microsoft.com/office/powerpoint/2010/main" val="420747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Overview</a:t>
            </a:r>
            <a:endParaRPr lang="ko-KR" altLang="en-US" dirty="0"/>
          </a:p>
        </p:txBody>
      </p:sp>
      <p:sp>
        <p:nvSpPr>
          <p:cNvPr id="5" name="모서리가 둥근 직사각형 4"/>
          <p:cNvSpPr/>
          <p:nvPr/>
        </p:nvSpPr>
        <p:spPr>
          <a:xfrm>
            <a:off x="536221" y="1306286"/>
            <a:ext cx="11074400" cy="696685"/>
          </a:xfrm>
          <a:prstGeom prst="roundRect">
            <a:avLst/>
          </a:prstGeom>
          <a:ln w="57150">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ko-KR" sz="2800" dirty="0">
                <a:solidFill>
                  <a:schemeClr val="bg1">
                    <a:lumMod val="75000"/>
                  </a:schemeClr>
                </a:solidFill>
              </a:rPr>
              <a:t>Explored the possibility of optical-channel sensor attacks against </a:t>
            </a:r>
            <a:r>
              <a:rPr lang="en-US" altLang="ko-KR" sz="2800" dirty="0" err="1">
                <a:solidFill>
                  <a:schemeClr val="bg1">
                    <a:lumMod val="75000"/>
                  </a:schemeClr>
                </a:solidFill>
              </a:rPr>
              <a:t>lidars</a:t>
            </a:r>
            <a:endParaRPr lang="en-US" altLang="ko-KR" sz="2800" dirty="0">
              <a:solidFill>
                <a:schemeClr val="bg1">
                  <a:lumMod val="75000"/>
                </a:schemeClr>
              </a:solidFill>
            </a:endParaRPr>
          </a:p>
        </p:txBody>
      </p:sp>
      <p:sp>
        <p:nvSpPr>
          <p:cNvPr id="6" name="모서리가 둥근 직사각형 5"/>
          <p:cNvSpPr/>
          <p:nvPr/>
        </p:nvSpPr>
        <p:spPr>
          <a:xfrm>
            <a:off x="536221" y="2328870"/>
            <a:ext cx="11074400" cy="2472315"/>
          </a:xfrm>
          <a:prstGeom prst="roundRect">
            <a:avLst>
              <a:gd name="adj" fmla="val 7344"/>
            </a:avLst>
          </a:prstGeom>
          <a:ln w="57150"/>
        </p:spPr>
        <p:style>
          <a:lnRef idx="2">
            <a:schemeClr val="accent4"/>
          </a:lnRef>
          <a:fillRef idx="1">
            <a:schemeClr val="lt1"/>
          </a:fillRef>
          <a:effectRef idx="0">
            <a:schemeClr val="accent4"/>
          </a:effectRef>
          <a:fontRef idx="minor">
            <a:schemeClr val="dk1"/>
          </a:fontRef>
        </p:style>
        <p:txBody>
          <a:bodyPr rtlCol="0" anchor="ctr"/>
          <a:lstStyle/>
          <a:p>
            <a:pPr marL="342900" indent="-342900">
              <a:lnSpc>
                <a:spcPct val="90000"/>
              </a:lnSpc>
              <a:spcBef>
                <a:spcPts val="500"/>
              </a:spcBef>
              <a:buFont typeface="나눔고딕" panose="020D0604000000000000" pitchFamily="50" charset="-127"/>
              <a:buChar char="–"/>
            </a:pPr>
            <a:r>
              <a:rPr lang="en-US" altLang="ko-KR" sz="2800" dirty="0" smtClean="0">
                <a:solidFill>
                  <a:schemeClr val="tx1"/>
                </a:solidFill>
                <a:latin typeface="Corbel" panose="020B0503020204020204" pitchFamily="34" charset="0"/>
              </a:rPr>
              <a:t>How </a:t>
            </a:r>
            <a:r>
              <a:rPr lang="en-US" altLang="ko-KR" sz="2800" dirty="0" err="1">
                <a:solidFill>
                  <a:schemeClr val="tx1"/>
                </a:solidFill>
                <a:latin typeface="Corbel" panose="020B0503020204020204" pitchFamily="34" charset="0"/>
              </a:rPr>
              <a:t>lidar</a:t>
            </a:r>
            <a:r>
              <a:rPr lang="en-US" altLang="ko-KR" sz="2800" dirty="0">
                <a:solidFill>
                  <a:schemeClr val="tx1"/>
                </a:solidFill>
                <a:latin typeface="Corbel" panose="020B0503020204020204" pitchFamily="34" charset="0"/>
              </a:rPr>
              <a:t> spoofing works in </a:t>
            </a:r>
            <a:r>
              <a:rPr lang="en-US" altLang="ko-KR" sz="2800" dirty="0" smtClean="0">
                <a:solidFill>
                  <a:schemeClr val="tx1"/>
                </a:solidFill>
                <a:latin typeface="Corbel" panose="020B0503020204020204" pitchFamily="34" charset="0"/>
              </a:rPr>
              <a:t>detail</a:t>
            </a:r>
          </a:p>
          <a:p>
            <a:pPr marL="342900" indent="-342900">
              <a:lnSpc>
                <a:spcPct val="90000"/>
              </a:lnSpc>
              <a:spcBef>
                <a:spcPts val="500"/>
              </a:spcBef>
              <a:buFont typeface="나눔고딕" panose="020D0604000000000000" pitchFamily="50" charset="-127"/>
              <a:buChar char="–"/>
            </a:pPr>
            <a:r>
              <a:rPr lang="en-US" altLang="ko-KR" sz="2800" dirty="0" smtClean="0">
                <a:solidFill>
                  <a:schemeClr val="tx1"/>
                </a:solidFill>
                <a:latin typeface="Corbel" panose="020B0503020204020204" pitchFamily="34" charset="0"/>
              </a:rPr>
              <a:t>The </a:t>
            </a:r>
            <a:r>
              <a:rPr lang="en-US" altLang="ko-KR" sz="2800" dirty="0">
                <a:solidFill>
                  <a:schemeClr val="tx1"/>
                </a:solidFill>
                <a:latin typeface="Corbel" panose="020B0503020204020204" pitchFamily="34" charset="0"/>
              </a:rPr>
              <a:t>process of </a:t>
            </a:r>
            <a:r>
              <a:rPr lang="en-US" altLang="ko-KR" sz="2800" dirty="0" smtClean="0">
                <a:solidFill>
                  <a:schemeClr val="tx1"/>
                </a:solidFill>
                <a:latin typeface="Corbel" panose="020B0503020204020204" pitchFamily="34" charset="0"/>
              </a:rPr>
              <a:t>inducing closer </a:t>
            </a:r>
            <a:r>
              <a:rPr lang="en-US" altLang="ko-KR" sz="2800" dirty="0">
                <a:solidFill>
                  <a:schemeClr val="tx1"/>
                </a:solidFill>
                <a:latin typeface="Corbel" panose="020B0503020204020204" pitchFamily="34" charset="0"/>
              </a:rPr>
              <a:t>fake </a:t>
            </a:r>
            <a:r>
              <a:rPr lang="en-US" altLang="ko-KR" sz="2800" dirty="0" smtClean="0">
                <a:solidFill>
                  <a:schemeClr val="tx1"/>
                </a:solidFill>
                <a:latin typeface="Corbel" panose="020B0503020204020204" pitchFamily="34" charset="0"/>
              </a:rPr>
              <a:t>dots</a:t>
            </a:r>
          </a:p>
          <a:p>
            <a:pPr marL="342900" indent="-342900">
              <a:lnSpc>
                <a:spcPct val="90000"/>
              </a:lnSpc>
              <a:spcBef>
                <a:spcPts val="500"/>
              </a:spcBef>
              <a:buFont typeface="나눔고딕" panose="020D0604000000000000" pitchFamily="50" charset="-127"/>
              <a:buChar char="–"/>
            </a:pPr>
            <a:r>
              <a:rPr lang="en-US" altLang="ko-KR" sz="2800" dirty="0" smtClean="0">
                <a:solidFill>
                  <a:schemeClr val="tx1"/>
                </a:solidFill>
                <a:latin typeface="Corbel" panose="020B0503020204020204" pitchFamily="34" charset="0"/>
              </a:rPr>
              <a:t>Saturation attack</a:t>
            </a:r>
          </a:p>
          <a:p>
            <a:pPr marL="342900" indent="-342900">
              <a:lnSpc>
                <a:spcPct val="90000"/>
              </a:lnSpc>
              <a:spcBef>
                <a:spcPts val="500"/>
              </a:spcBef>
              <a:buFont typeface="나눔고딕" panose="020D0604000000000000" pitchFamily="50" charset="-127"/>
              <a:buChar char="–"/>
            </a:pPr>
            <a:r>
              <a:rPr lang="en-US" altLang="ko-KR" sz="2800" dirty="0" smtClean="0">
                <a:solidFill>
                  <a:schemeClr val="tx1"/>
                </a:solidFill>
                <a:latin typeface="Corbel" panose="020B0503020204020204" pitchFamily="34" charset="0"/>
              </a:rPr>
              <a:t>Adverse </a:t>
            </a:r>
            <a:r>
              <a:rPr lang="en-US" altLang="ko-KR" sz="2800" dirty="0">
                <a:solidFill>
                  <a:schemeClr val="tx1"/>
                </a:solidFill>
                <a:latin typeface="Corbel" panose="020B0503020204020204" pitchFamily="34" charset="0"/>
              </a:rPr>
              <a:t>effect of curved reception </a:t>
            </a:r>
            <a:r>
              <a:rPr lang="en-US" altLang="ko-KR" sz="2800" dirty="0" smtClean="0">
                <a:solidFill>
                  <a:schemeClr val="tx1"/>
                </a:solidFill>
                <a:latin typeface="Corbel" panose="020B0503020204020204" pitchFamily="34" charset="0"/>
              </a:rPr>
              <a:t>glasses</a:t>
            </a:r>
          </a:p>
          <a:p>
            <a:pPr marL="342900" indent="-342900">
              <a:lnSpc>
                <a:spcPct val="90000"/>
              </a:lnSpc>
              <a:spcBef>
                <a:spcPts val="500"/>
              </a:spcBef>
              <a:buFont typeface="나눔고딕" panose="020D0604000000000000" pitchFamily="50" charset="-127"/>
              <a:buChar char="–"/>
            </a:pPr>
            <a:r>
              <a:rPr lang="en-US" altLang="ko-KR" sz="2800" dirty="0" smtClean="0">
                <a:solidFill>
                  <a:schemeClr val="tx1"/>
                </a:solidFill>
                <a:latin typeface="Corbel" panose="020B0503020204020204" pitchFamily="34" charset="0"/>
              </a:rPr>
              <a:t>Demonstration by experiments</a:t>
            </a:r>
          </a:p>
        </p:txBody>
      </p:sp>
    </p:spTree>
    <p:extLst>
      <p:ext uri="{BB962C8B-B14F-4D97-AF65-F5344CB8AC3E}">
        <p14:creationId xmlns:p14="http://schemas.microsoft.com/office/powerpoint/2010/main" val="2073662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250" fill="hold"/>
                                        <p:tgtEl>
                                          <p:spTgt spid="6">
                                            <p:txEl>
                                              <p:pRg st="0" end="0"/>
                                            </p:txEl>
                                          </p:spTgt>
                                        </p:tgtEl>
                                        <p:attrNameLst>
                                          <p:attrName>style.color</p:attrName>
                                        </p:attrNameLst>
                                      </p:cBhvr>
                                      <p:to>
                                        <a:srgbClr val="00B0F0"/>
                                      </p:to>
                                    </p:animClr>
                                    <p:animClr clrSpc="rgb" dir="cw">
                                      <p:cBhvr>
                                        <p:cTn id="7" dur="250" fill="hold"/>
                                        <p:tgtEl>
                                          <p:spTgt spid="6">
                                            <p:txEl>
                                              <p:pRg st="0" end="0"/>
                                            </p:txEl>
                                          </p:spTgt>
                                        </p:tgtEl>
                                        <p:attrNameLst>
                                          <p:attrName>fillcolor</p:attrName>
                                        </p:attrNameLst>
                                      </p:cBhvr>
                                      <p:to>
                                        <a:srgbClr val="00B0F0"/>
                                      </p:to>
                                    </p:animClr>
                                    <p:set>
                                      <p:cBhvr>
                                        <p:cTn id="8" dur="250" fill="hold"/>
                                        <p:tgtEl>
                                          <p:spTgt spid="6">
                                            <p:txEl>
                                              <p:pRg st="0" end="0"/>
                                            </p:txEl>
                                          </p:spTgt>
                                        </p:tgtEl>
                                        <p:attrNameLst>
                                          <p:attrName>fill.type</p:attrName>
                                        </p:attrNameLst>
                                      </p:cBhvr>
                                      <p:to>
                                        <p:strVal val="solid"/>
                                      </p:to>
                                    </p:set>
                                    <p:set>
                                      <p:cBhvr>
                                        <p:cTn id="9" dur="250" fill="hold"/>
                                        <p:tgtEl>
                                          <p:spTgt spid="6">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250" fill="hold"/>
                                        <p:tgtEl>
                                          <p:spTgt spid="6">
                                            <p:txEl>
                                              <p:pRg st="0" end="0"/>
                                            </p:txEl>
                                          </p:spTgt>
                                        </p:tgtEl>
                                        <p:attrNameLst>
                                          <p:attrName>style.color</p:attrName>
                                        </p:attrNameLst>
                                      </p:cBhvr>
                                      <p:to>
                                        <a:srgbClr val="D8D8D8"/>
                                      </p:to>
                                    </p:animClr>
                                    <p:animClr clrSpc="rgb" dir="cw">
                                      <p:cBhvr>
                                        <p:cTn id="14" dur="250" fill="hold"/>
                                        <p:tgtEl>
                                          <p:spTgt spid="6">
                                            <p:txEl>
                                              <p:pRg st="0" end="0"/>
                                            </p:txEl>
                                          </p:spTgt>
                                        </p:tgtEl>
                                        <p:attrNameLst>
                                          <p:attrName>fillcolor</p:attrName>
                                        </p:attrNameLst>
                                      </p:cBhvr>
                                      <p:to>
                                        <a:srgbClr val="D8D8D8"/>
                                      </p:to>
                                    </p:animClr>
                                    <p:set>
                                      <p:cBhvr>
                                        <p:cTn id="15" dur="250" fill="hold"/>
                                        <p:tgtEl>
                                          <p:spTgt spid="6">
                                            <p:txEl>
                                              <p:pRg st="0" end="0"/>
                                            </p:txEl>
                                          </p:spTgt>
                                        </p:tgtEl>
                                        <p:attrNameLst>
                                          <p:attrName>fill.type</p:attrName>
                                        </p:attrNameLst>
                                      </p:cBhvr>
                                      <p:to>
                                        <p:strVal val="solid"/>
                                      </p:to>
                                    </p:set>
                                    <p:set>
                                      <p:cBhvr>
                                        <p:cTn id="16" dur="250" fill="hold"/>
                                        <p:tgtEl>
                                          <p:spTgt spid="6">
                                            <p:txEl>
                                              <p:pRg st="0" end="0"/>
                                            </p:txEl>
                                          </p:spTgt>
                                        </p:tgtEl>
                                        <p:attrNameLst>
                                          <p:attrName>fill.on</p:attrName>
                                        </p:attrNameLst>
                                      </p:cBhvr>
                                      <p:to>
                                        <p:strVal val="true"/>
                                      </p:to>
                                    </p:set>
                                  </p:childTnLst>
                                </p:cTn>
                              </p:par>
                              <p:par>
                                <p:cTn id="17" presetID="19" presetClass="emph" presetSubtype="0" fill="hold" nodeType="withEffect">
                                  <p:stCondLst>
                                    <p:cond delay="0"/>
                                  </p:stCondLst>
                                  <p:childTnLst>
                                    <p:animClr clrSpc="rgb" dir="cw">
                                      <p:cBhvr override="childStyle">
                                        <p:cTn id="18" dur="250" fill="hold"/>
                                        <p:tgtEl>
                                          <p:spTgt spid="6">
                                            <p:txEl>
                                              <p:pRg st="1" end="1"/>
                                            </p:txEl>
                                          </p:spTgt>
                                        </p:tgtEl>
                                        <p:attrNameLst>
                                          <p:attrName>style.color</p:attrName>
                                        </p:attrNameLst>
                                      </p:cBhvr>
                                      <p:to>
                                        <a:srgbClr val="00B0F0"/>
                                      </p:to>
                                    </p:animClr>
                                    <p:animClr clrSpc="rgb" dir="cw">
                                      <p:cBhvr>
                                        <p:cTn id="19" dur="250" fill="hold"/>
                                        <p:tgtEl>
                                          <p:spTgt spid="6">
                                            <p:txEl>
                                              <p:pRg st="1" end="1"/>
                                            </p:txEl>
                                          </p:spTgt>
                                        </p:tgtEl>
                                        <p:attrNameLst>
                                          <p:attrName>fillcolor</p:attrName>
                                        </p:attrNameLst>
                                      </p:cBhvr>
                                      <p:to>
                                        <a:srgbClr val="00B0F0"/>
                                      </p:to>
                                    </p:animClr>
                                    <p:set>
                                      <p:cBhvr>
                                        <p:cTn id="20" dur="250" fill="hold"/>
                                        <p:tgtEl>
                                          <p:spTgt spid="6">
                                            <p:txEl>
                                              <p:pRg st="1" end="1"/>
                                            </p:txEl>
                                          </p:spTgt>
                                        </p:tgtEl>
                                        <p:attrNameLst>
                                          <p:attrName>fill.type</p:attrName>
                                        </p:attrNameLst>
                                      </p:cBhvr>
                                      <p:to>
                                        <p:strVal val="solid"/>
                                      </p:to>
                                    </p:set>
                                    <p:set>
                                      <p:cBhvr>
                                        <p:cTn id="21" dur="250" fill="hold"/>
                                        <p:tgtEl>
                                          <p:spTgt spid="6">
                                            <p:txEl>
                                              <p:pRg st="1" end="1"/>
                                            </p:txEl>
                                          </p:spTgt>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nodeType="clickEffect">
                                  <p:stCondLst>
                                    <p:cond delay="0"/>
                                  </p:stCondLst>
                                  <p:childTnLst>
                                    <p:animClr clrSpc="rgb" dir="cw">
                                      <p:cBhvr override="childStyle">
                                        <p:cTn id="25" dur="250" fill="hold"/>
                                        <p:tgtEl>
                                          <p:spTgt spid="6">
                                            <p:txEl>
                                              <p:pRg st="1" end="1"/>
                                            </p:txEl>
                                          </p:spTgt>
                                        </p:tgtEl>
                                        <p:attrNameLst>
                                          <p:attrName>style.color</p:attrName>
                                        </p:attrNameLst>
                                      </p:cBhvr>
                                      <p:to>
                                        <a:srgbClr val="D8D8D8"/>
                                      </p:to>
                                    </p:animClr>
                                    <p:animClr clrSpc="rgb" dir="cw">
                                      <p:cBhvr>
                                        <p:cTn id="26" dur="250" fill="hold"/>
                                        <p:tgtEl>
                                          <p:spTgt spid="6">
                                            <p:txEl>
                                              <p:pRg st="1" end="1"/>
                                            </p:txEl>
                                          </p:spTgt>
                                        </p:tgtEl>
                                        <p:attrNameLst>
                                          <p:attrName>fillcolor</p:attrName>
                                        </p:attrNameLst>
                                      </p:cBhvr>
                                      <p:to>
                                        <a:srgbClr val="D8D8D8"/>
                                      </p:to>
                                    </p:animClr>
                                    <p:set>
                                      <p:cBhvr>
                                        <p:cTn id="27" dur="250" fill="hold"/>
                                        <p:tgtEl>
                                          <p:spTgt spid="6">
                                            <p:txEl>
                                              <p:pRg st="1" end="1"/>
                                            </p:txEl>
                                          </p:spTgt>
                                        </p:tgtEl>
                                        <p:attrNameLst>
                                          <p:attrName>fill.type</p:attrName>
                                        </p:attrNameLst>
                                      </p:cBhvr>
                                      <p:to>
                                        <p:strVal val="solid"/>
                                      </p:to>
                                    </p:set>
                                    <p:set>
                                      <p:cBhvr>
                                        <p:cTn id="28" dur="250" fill="hold"/>
                                        <p:tgtEl>
                                          <p:spTgt spid="6">
                                            <p:txEl>
                                              <p:pRg st="1" end="1"/>
                                            </p:txEl>
                                          </p:spTgt>
                                        </p:tgtEl>
                                        <p:attrNameLst>
                                          <p:attrName>fill.on</p:attrName>
                                        </p:attrNameLst>
                                      </p:cBhvr>
                                      <p:to>
                                        <p:strVal val="true"/>
                                      </p:to>
                                    </p:set>
                                  </p:childTnLst>
                                </p:cTn>
                              </p:par>
                              <p:par>
                                <p:cTn id="29" presetID="19" presetClass="emph" presetSubtype="0" fill="hold" nodeType="withEffect">
                                  <p:stCondLst>
                                    <p:cond delay="0"/>
                                  </p:stCondLst>
                                  <p:childTnLst>
                                    <p:animClr clrSpc="rgb" dir="cw">
                                      <p:cBhvr override="childStyle">
                                        <p:cTn id="30" dur="250" fill="hold"/>
                                        <p:tgtEl>
                                          <p:spTgt spid="6">
                                            <p:txEl>
                                              <p:pRg st="2" end="2"/>
                                            </p:txEl>
                                          </p:spTgt>
                                        </p:tgtEl>
                                        <p:attrNameLst>
                                          <p:attrName>style.color</p:attrName>
                                        </p:attrNameLst>
                                      </p:cBhvr>
                                      <p:to>
                                        <a:srgbClr val="00B0F0"/>
                                      </p:to>
                                    </p:animClr>
                                    <p:animClr clrSpc="rgb" dir="cw">
                                      <p:cBhvr>
                                        <p:cTn id="31" dur="250" fill="hold"/>
                                        <p:tgtEl>
                                          <p:spTgt spid="6">
                                            <p:txEl>
                                              <p:pRg st="2" end="2"/>
                                            </p:txEl>
                                          </p:spTgt>
                                        </p:tgtEl>
                                        <p:attrNameLst>
                                          <p:attrName>fillcolor</p:attrName>
                                        </p:attrNameLst>
                                      </p:cBhvr>
                                      <p:to>
                                        <a:srgbClr val="00B0F0"/>
                                      </p:to>
                                    </p:animClr>
                                    <p:set>
                                      <p:cBhvr>
                                        <p:cTn id="32" dur="250" fill="hold"/>
                                        <p:tgtEl>
                                          <p:spTgt spid="6">
                                            <p:txEl>
                                              <p:pRg st="2" end="2"/>
                                            </p:txEl>
                                          </p:spTgt>
                                        </p:tgtEl>
                                        <p:attrNameLst>
                                          <p:attrName>fill.type</p:attrName>
                                        </p:attrNameLst>
                                      </p:cBhvr>
                                      <p:to>
                                        <p:strVal val="solid"/>
                                      </p:to>
                                    </p:set>
                                    <p:set>
                                      <p:cBhvr>
                                        <p:cTn id="33" dur="250" fill="hold"/>
                                        <p:tgtEl>
                                          <p:spTgt spid="6">
                                            <p:txEl>
                                              <p:pRg st="2" end="2"/>
                                            </p:txEl>
                                          </p:spTgt>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19" presetClass="emph" presetSubtype="0" fill="hold" nodeType="clickEffect">
                                  <p:stCondLst>
                                    <p:cond delay="0"/>
                                  </p:stCondLst>
                                  <p:childTnLst>
                                    <p:animClr clrSpc="rgb" dir="cw">
                                      <p:cBhvr override="childStyle">
                                        <p:cTn id="37" dur="250" fill="hold"/>
                                        <p:tgtEl>
                                          <p:spTgt spid="6">
                                            <p:txEl>
                                              <p:pRg st="2" end="2"/>
                                            </p:txEl>
                                          </p:spTgt>
                                        </p:tgtEl>
                                        <p:attrNameLst>
                                          <p:attrName>style.color</p:attrName>
                                        </p:attrNameLst>
                                      </p:cBhvr>
                                      <p:to>
                                        <a:srgbClr val="D8D8D8"/>
                                      </p:to>
                                    </p:animClr>
                                    <p:animClr clrSpc="rgb" dir="cw">
                                      <p:cBhvr>
                                        <p:cTn id="38" dur="250" fill="hold"/>
                                        <p:tgtEl>
                                          <p:spTgt spid="6">
                                            <p:txEl>
                                              <p:pRg st="2" end="2"/>
                                            </p:txEl>
                                          </p:spTgt>
                                        </p:tgtEl>
                                        <p:attrNameLst>
                                          <p:attrName>fillcolor</p:attrName>
                                        </p:attrNameLst>
                                      </p:cBhvr>
                                      <p:to>
                                        <a:srgbClr val="D8D8D8"/>
                                      </p:to>
                                    </p:animClr>
                                    <p:set>
                                      <p:cBhvr>
                                        <p:cTn id="39" dur="250" fill="hold"/>
                                        <p:tgtEl>
                                          <p:spTgt spid="6">
                                            <p:txEl>
                                              <p:pRg st="2" end="2"/>
                                            </p:txEl>
                                          </p:spTgt>
                                        </p:tgtEl>
                                        <p:attrNameLst>
                                          <p:attrName>fill.type</p:attrName>
                                        </p:attrNameLst>
                                      </p:cBhvr>
                                      <p:to>
                                        <p:strVal val="solid"/>
                                      </p:to>
                                    </p:set>
                                    <p:set>
                                      <p:cBhvr>
                                        <p:cTn id="40" dur="250" fill="hold"/>
                                        <p:tgtEl>
                                          <p:spTgt spid="6">
                                            <p:txEl>
                                              <p:pRg st="2" end="2"/>
                                            </p:txEl>
                                          </p:spTgt>
                                        </p:tgtEl>
                                        <p:attrNameLst>
                                          <p:attrName>fill.on</p:attrName>
                                        </p:attrNameLst>
                                      </p:cBhvr>
                                      <p:to>
                                        <p:strVal val="true"/>
                                      </p:to>
                                    </p:set>
                                  </p:childTnLst>
                                </p:cTn>
                              </p:par>
                              <p:par>
                                <p:cTn id="41" presetID="19" presetClass="emph" presetSubtype="0" fill="hold" nodeType="withEffect">
                                  <p:stCondLst>
                                    <p:cond delay="0"/>
                                  </p:stCondLst>
                                  <p:childTnLst>
                                    <p:animClr clrSpc="rgb" dir="cw">
                                      <p:cBhvr override="childStyle">
                                        <p:cTn id="42" dur="250" fill="hold"/>
                                        <p:tgtEl>
                                          <p:spTgt spid="6">
                                            <p:txEl>
                                              <p:pRg st="3" end="3"/>
                                            </p:txEl>
                                          </p:spTgt>
                                        </p:tgtEl>
                                        <p:attrNameLst>
                                          <p:attrName>style.color</p:attrName>
                                        </p:attrNameLst>
                                      </p:cBhvr>
                                      <p:to>
                                        <a:srgbClr val="00B0F0"/>
                                      </p:to>
                                    </p:animClr>
                                    <p:animClr clrSpc="rgb" dir="cw">
                                      <p:cBhvr>
                                        <p:cTn id="43" dur="250" fill="hold"/>
                                        <p:tgtEl>
                                          <p:spTgt spid="6">
                                            <p:txEl>
                                              <p:pRg st="3" end="3"/>
                                            </p:txEl>
                                          </p:spTgt>
                                        </p:tgtEl>
                                        <p:attrNameLst>
                                          <p:attrName>fillcolor</p:attrName>
                                        </p:attrNameLst>
                                      </p:cBhvr>
                                      <p:to>
                                        <a:srgbClr val="00B0F0"/>
                                      </p:to>
                                    </p:animClr>
                                    <p:set>
                                      <p:cBhvr>
                                        <p:cTn id="44" dur="250" fill="hold"/>
                                        <p:tgtEl>
                                          <p:spTgt spid="6">
                                            <p:txEl>
                                              <p:pRg st="3" end="3"/>
                                            </p:txEl>
                                          </p:spTgt>
                                        </p:tgtEl>
                                        <p:attrNameLst>
                                          <p:attrName>fill.type</p:attrName>
                                        </p:attrNameLst>
                                      </p:cBhvr>
                                      <p:to>
                                        <p:strVal val="solid"/>
                                      </p:to>
                                    </p:set>
                                    <p:set>
                                      <p:cBhvr>
                                        <p:cTn id="45" dur="250" fill="hold"/>
                                        <p:tgtEl>
                                          <p:spTgt spid="6">
                                            <p:txEl>
                                              <p:pRg st="3" end="3"/>
                                            </p:txEl>
                                          </p:spTgt>
                                        </p:tgtEl>
                                        <p:attrNameLst>
                                          <p:attrName>fill.on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9" presetClass="emph" presetSubtype="0" fill="hold" nodeType="clickEffect">
                                  <p:stCondLst>
                                    <p:cond delay="0"/>
                                  </p:stCondLst>
                                  <p:childTnLst>
                                    <p:animClr clrSpc="rgb" dir="cw">
                                      <p:cBhvr override="childStyle">
                                        <p:cTn id="49" dur="250" fill="hold"/>
                                        <p:tgtEl>
                                          <p:spTgt spid="6">
                                            <p:txEl>
                                              <p:pRg st="3" end="3"/>
                                            </p:txEl>
                                          </p:spTgt>
                                        </p:tgtEl>
                                        <p:attrNameLst>
                                          <p:attrName>style.color</p:attrName>
                                        </p:attrNameLst>
                                      </p:cBhvr>
                                      <p:to>
                                        <a:srgbClr val="D8D8D8"/>
                                      </p:to>
                                    </p:animClr>
                                    <p:animClr clrSpc="rgb" dir="cw">
                                      <p:cBhvr>
                                        <p:cTn id="50" dur="250" fill="hold"/>
                                        <p:tgtEl>
                                          <p:spTgt spid="6">
                                            <p:txEl>
                                              <p:pRg st="3" end="3"/>
                                            </p:txEl>
                                          </p:spTgt>
                                        </p:tgtEl>
                                        <p:attrNameLst>
                                          <p:attrName>fillcolor</p:attrName>
                                        </p:attrNameLst>
                                      </p:cBhvr>
                                      <p:to>
                                        <a:srgbClr val="D8D8D8"/>
                                      </p:to>
                                    </p:animClr>
                                    <p:set>
                                      <p:cBhvr>
                                        <p:cTn id="51" dur="250" fill="hold"/>
                                        <p:tgtEl>
                                          <p:spTgt spid="6">
                                            <p:txEl>
                                              <p:pRg st="3" end="3"/>
                                            </p:txEl>
                                          </p:spTgt>
                                        </p:tgtEl>
                                        <p:attrNameLst>
                                          <p:attrName>fill.type</p:attrName>
                                        </p:attrNameLst>
                                      </p:cBhvr>
                                      <p:to>
                                        <p:strVal val="solid"/>
                                      </p:to>
                                    </p:set>
                                    <p:set>
                                      <p:cBhvr>
                                        <p:cTn id="52" dur="250" fill="hold"/>
                                        <p:tgtEl>
                                          <p:spTgt spid="6">
                                            <p:txEl>
                                              <p:pRg st="3" end="3"/>
                                            </p:txEl>
                                          </p:spTgt>
                                        </p:tgtEl>
                                        <p:attrNameLst>
                                          <p:attrName>fill.on</p:attrName>
                                        </p:attrNameLst>
                                      </p:cBhvr>
                                      <p:to>
                                        <p:strVal val="true"/>
                                      </p:to>
                                    </p:set>
                                  </p:childTnLst>
                                </p:cTn>
                              </p:par>
                              <p:par>
                                <p:cTn id="53" presetID="19" presetClass="emph" presetSubtype="0" fill="hold" nodeType="withEffect">
                                  <p:stCondLst>
                                    <p:cond delay="0"/>
                                  </p:stCondLst>
                                  <p:childTnLst>
                                    <p:animClr clrSpc="rgb" dir="cw">
                                      <p:cBhvr override="childStyle">
                                        <p:cTn id="54" dur="250" fill="hold"/>
                                        <p:tgtEl>
                                          <p:spTgt spid="6">
                                            <p:txEl>
                                              <p:pRg st="4" end="4"/>
                                            </p:txEl>
                                          </p:spTgt>
                                        </p:tgtEl>
                                        <p:attrNameLst>
                                          <p:attrName>style.color</p:attrName>
                                        </p:attrNameLst>
                                      </p:cBhvr>
                                      <p:to>
                                        <a:srgbClr val="00B0F0"/>
                                      </p:to>
                                    </p:animClr>
                                    <p:animClr clrSpc="rgb" dir="cw">
                                      <p:cBhvr>
                                        <p:cTn id="55" dur="250" fill="hold"/>
                                        <p:tgtEl>
                                          <p:spTgt spid="6">
                                            <p:txEl>
                                              <p:pRg st="4" end="4"/>
                                            </p:txEl>
                                          </p:spTgt>
                                        </p:tgtEl>
                                        <p:attrNameLst>
                                          <p:attrName>fillcolor</p:attrName>
                                        </p:attrNameLst>
                                      </p:cBhvr>
                                      <p:to>
                                        <a:srgbClr val="00B0F0"/>
                                      </p:to>
                                    </p:animClr>
                                    <p:set>
                                      <p:cBhvr>
                                        <p:cTn id="56" dur="250" fill="hold"/>
                                        <p:tgtEl>
                                          <p:spTgt spid="6">
                                            <p:txEl>
                                              <p:pRg st="4" end="4"/>
                                            </p:txEl>
                                          </p:spTgt>
                                        </p:tgtEl>
                                        <p:attrNameLst>
                                          <p:attrName>fill.type</p:attrName>
                                        </p:attrNameLst>
                                      </p:cBhvr>
                                      <p:to>
                                        <p:strVal val="solid"/>
                                      </p:to>
                                    </p:set>
                                    <p:set>
                                      <p:cBhvr>
                                        <p:cTn id="57" dur="250" fill="hold"/>
                                        <p:tgtEl>
                                          <p:spTgt spid="6">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Overview</a:t>
            </a:r>
            <a:endParaRPr lang="ko-KR" altLang="en-US" dirty="0"/>
          </a:p>
        </p:txBody>
      </p:sp>
      <p:sp>
        <p:nvSpPr>
          <p:cNvPr id="8" name="모서리가 둥근 직사각형 7"/>
          <p:cNvSpPr/>
          <p:nvPr/>
        </p:nvSpPr>
        <p:spPr>
          <a:xfrm>
            <a:off x="536221" y="5069964"/>
            <a:ext cx="11074400" cy="1212848"/>
          </a:xfrm>
          <a:prstGeom prst="roundRect">
            <a:avLst>
              <a:gd name="adj" fmla="val 7344"/>
            </a:avLst>
          </a:prstGeom>
          <a:ln w="57150"/>
        </p:spPr>
        <p:style>
          <a:lnRef idx="2">
            <a:schemeClr val="accent5"/>
          </a:lnRef>
          <a:fillRef idx="1">
            <a:schemeClr val="lt1"/>
          </a:fillRef>
          <a:effectRef idx="0">
            <a:schemeClr val="accent5"/>
          </a:effectRef>
          <a:fontRef idx="minor">
            <a:schemeClr val="dk1"/>
          </a:fontRef>
        </p:style>
        <p:txBody>
          <a:bodyPr rtlCol="0" anchor="ctr"/>
          <a:lstStyle/>
          <a:p>
            <a:pPr marL="342900" indent="-342900">
              <a:lnSpc>
                <a:spcPct val="90000"/>
              </a:lnSpc>
              <a:spcBef>
                <a:spcPts val="500"/>
              </a:spcBef>
              <a:buFont typeface="나눔고딕" panose="020D0604000000000000" pitchFamily="50" charset="-127"/>
              <a:buChar char="–"/>
            </a:pPr>
            <a:r>
              <a:rPr lang="en-US" altLang="ko-KR" sz="2800" dirty="0" smtClean="0">
                <a:solidFill>
                  <a:schemeClr val="tx1"/>
                </a:solidFill>
                <a:latin typeface="Corbel" panose="020B0503020204020204" pitchFamily="34" charset="0"/>
              </a:rPr>
              <a:t>Problems of current </a:t>
            </a:r>
            <a:r>
              <a:rPr lang="en-US" altLang="ko-KR" sz="2800" dirty="0" err="1" smtClean="0">
                <a:solidFill>
                  <a:schemeClr val="tx1"/>
                </a:solidFill>
                <a:latin typeface="Corbel" panose="020B0503020204020204" pitchFamily="34" charset="0"/>
              </a:rPr>
              <a:t>lidar</a:t>
            </a:r>
            <a:r>
              <a:rPr lang="en-US" altLang="ko-KR" sz="2800" dirty="0" smtClean="0">
                <a:solidFill>
                  <a:schemeClr val="tx1"/>
                </a:solidFill>
                <a:latin typeface="Corbel" panose="020B0503020204020204" pitchFamily="34" charset="0"/>
              </a:rPr>
              <a:t> design</a:t>
            </a:r>
          </a:p>
          <a:p>
            <a:pPr marL="342900" indent="-342900">
              <a:lnSpc>
                <a:spcPct val="90000"/>
              </a:lnSpc>
              <a:spcBef>
                <a:spcPts val="500"/>
              </a:spcBef>
              <a:buFont typeface="나눔고딕" panose="020D0604000000000000" pitchFamily="50" charset="-127"/>
              <a:buChar char="–"/>
            </a:pPr>
            <a:r>
              <a:rPr lang="en-US" altLang="ko-KR" sz="2800" dirty="0" smtClean="0">
                <a:solidFill>
                  <a:schemeClr val="tx1"/>
                </a:solidFill>
                <a:latin typeface="Corbel" panose="020B0503020204020204" pitchFamily="34" charset="0"/>
              </a:rPr>
              <a:t>Possible countermeasures and their limitations</a:t>
            </a:r>
            <a:endParaRPr lang="en-US" altLang="ko-KR" sz="2800" dirty="0">
              <a:solidFill>
                <a:schemeClr val="tx1"/>
              </a:solidFill>
              <a:latin typeface="Corbel" panose="020B0503020204020204" pitchFamily="34" charset="0"/>
            </a:endParaRPr>
          </a:p>
        </p:txBody>
      </p:sp>
      <p:sp>
        <p:nvSpPr>
          <p:cNvPr id="7" name="모서리가 둥근 직사각형 6"/>
          <p:cNvSpPr/>
          <p:nvPr/>
        </p:nvSpPr>
        <p:spPr>
          <a:xfrm>
            <a:off x="536221" y="2328870"/>
            <a:ext cx="11074400" cy="2472315"/>
          </a:xfrm>
          <a:prstGeom prst="roundRect">
            <a:avLst>
              <a:gd name="adj" fmla="val 7344"/>
            </a:avLst>
          </a:prstGeom>
          <a:ln w="57150">
            <a:solidFill>
              <a:schemeClr val="accent4">
                <a:lumMod val="20000"/>
                <a:lumOff val="80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342900" indent="-342900">
              <a:lnSpc>
                <a:spcPct val="90000"/>
              </a:lnSpc>
              <a:spcBef>
                <a:spcPts val="500"/>
              </a:spcBef>
              <a:buFont typeface="나눔고딕" panose="020D0604000000000000" pitchFamily="50" charset="-127"/>
              <a:buChar char="–"/>
            </a:pPr>
            <a:r>
              <a:rPr lang="en-US" altLang="ko-KR" sz="2800" dirty="0" smtClean="0">
                <a:solidFill>
                  <a:schemeClr val="bg1">
                    <a:lumMod val="75000"/>
                  </a:schemeClr>
                </a:solidFill>
                <a:latin typeface="Corbel" panose="020B0503020204020204" pitchFamily="34" charset="0"/>
              </a:rPr>
              <a:t>How </a:t>
            </a:r>
            <a:r>
              <a:rPr lang="en-US" altLang="ko-KR" sz="2800" dirty="0" err="1">
                <a:solidFill>
                  <a:schemeClr val="bg1">
                    <a:lumMod val="75000"/>
                  </a:schemeClr>
                </a:solidFill>
                <a:latin typeface="Corbel" panose="020B0503020204020204" pitchFamily="34" charset="0"/>
              </a:rPr>
              <a:t>lidar</a:t>
            </a:r>
            <a:r>
              <a:rPr lang="en-US" altLang="ko-KR" sz="2800" dirty="0">
                <a:solidFill>
                  <a:schemeClr val="bg1">
                    <a:lumMod val="75000"/>
                  </a:schemeClr>
                </a:solidFill>
                <a:latin typeface="Corbel" panose="020B0503020204020204" pitchFamily="34" charset="0"/>
              </a:rPr>
              <a:t> spoofing works in </a:t>
            </a:r>
            <a:r>
              <a:rPr lang="en-US" altLang="ko-KR" sz="2800" dirty="0" smtClean="0">
                <a:solidFill>
                  <a:schemeClr val="bg1">
                    <a:lumMod val="75000"/>
                  </a:schemeClr>
                </a:solidFill>
                <a:latin typeface="Corbel" panose="020B0503020204020204" pitchFamily="34" charset="0"/>
              </a:rPr>
              <a:t>detail</a:t>
            </a:r>
          </a:p>
          <a:p>
            <a:pPr marL="342900" indent="-342900">
              <a:lnSpc>
                <a:spcPct val="90000"/>
              </a:lnSpc>
              <a:spcBef>
                <a:spcPts val="500"/>
              </a:spcBef>
              <a:buFont typeface="나눔고딕" panose="020D0604000000000000" pitchFamily="50" charset="-127"/>
              <a:buChar char="–"/>
            </a:pPr>
            <a:r>
              <a:rPr lang="en-US" altLang="ko-KR" sz="2800" dirty="0" smtClean="0">
                <a:solidFill>
                  <a:schemeClr val="bg1">
                    <a:lumMod val="75000"/>
                  </a:schemeClr>
                </a:solidFill>
                <a:latin typeface="Corbel" panose="020B0503020204020204" pitchFamily="34" charset="0"/>
              </a:rPr>
              <a:t>The </a:t>
            </a:r>
            <a:r>
              <a:rPr lang="en-US" altLang="ko-KR" sz="2800" dirty="0">
                <a:solidFill>
                  <a:schemeClr val="bg1">
                    <a:lumMod val="75000"/>
                  </a:schemeClr>
                </a:solidFill>
                <a:latin typeface="Corbel" panose="020B0503020204020204" pitchFamily="34" charset="0"/>
              </a:rPr>
              <a:t>process of </a:t>
            </a:r>
            <a:r>
              <a:rPr lang="en-US" altLang="ko-KR" sz="2800" dirty="0" smtClean="0">
                <a:solidFill>
                  <a:schemeClr val="bg1">
                    <a:lumMod val="75000"/>
                  </a:schemeClr>
                </a:solidFill>
                <a:latin typeface="Corbel" panose="020B0503020204020204" pitchFamily="34" charset="0"/>
              </a:rPr>
              <a:t>inducing closer </a:t>
            </a:r>
            <a:r>
              <a:rPr lang="en-US" altLang="ko-KR" sz="2800" dirty="0">
                <a:solidFill>
                  <a:schemeClr val="bg1">
                    <a:lumMod val="75000"/>
                  </a:schemeClr>
                </a:solidFill>
                <a:latin typeface="Corbel" panose="020B0503020204020204" pitchFamily="34" charset="0"/>
              </a:rPr>
              <a:t>fake </a:t>
            </a:r>
            <a:r>
              <a:rPr lang="en-US" altLang="ko-KR" sz="2800" dirty="0" smtClean="0">
                <a:solidFill>
                  <a:schemeClr val="bg1">
                    <a:lumMod val="75000"/>
                  </a:schemeClr>
                </a:solidFill>
                <a:latin typeface="Corbel" panose="020B0503020204020204" pitchFamily="34" charset="0"/>
              </a:rPr>
              <a:t>dots</a:t>
            </a:r>
          </a:p>
          <a:p>
            <a:pPr marL="342900" indent="-342900">
              <a:lnSpc>
                <a:spcPct val="90000"/>
              </a:lnSpc>
              <a:spcBef>
                <a:spcPts val="500"/>
              </a:spcBef>
              <a:buFont typeface="나눔고딕" panose="020D0604000000000000" pitchFamily="50" charset="-127"/>
              <a:buChar char="–"/>
            </a:pPr>
            <a:r>
              <a:rPr lang="en-US" altLang="ko-KR" sz="2800" dirty="0" smtClean="0">
                <a:solidFill>
                  <a:schemeClr val="bg1">
                    <a:lumMod val="75000"/>
                  </a:schemeClr>
                </a:solidFill>
                <a:latin typeface="Corbel" panose="020B0503020204020204" pitchFamily="34" charset="0"/>
              </a:rPr>
              <a:t>Saturation attack</a:t>
            </a:r>
          </a:p>
          <a:p>
            <a:pPr marL="342900" indent="-342900">
              <a:lnSpc>
                <a:spcPct val="90000"/>
              </a:lnSpc>
              <a:spcBef>
                <a:spcPts val="500"/>
              </a:spcBef>
              <a:buFont typeface="나눔고딕" panose="020D0604000000000000" pitchFamily="50" charset="-127"/>
              <a:buChar char="–"/>
            </a:pPr>
            <a:r>
              <a:rPr lang="en-US" altLang="ko-KR" sz="2800" dirty="0" smtClean="0">
                <a:solidFill>
                  <a:schemeClr val="bg1">
                    <a:lumMod val="75000"/>
                  </a:schemeClr>
                </a:solidFill>
                <a:latin typeface="Corbel" panose="020B0503020204020204" pitchFamily="34" charset="0"/>
              </a:rPr>
              <a:t>Adverse </a:t>
            </a:r>
            <a:r>
              <a:rPr lang="en-US" altLang="ko-KR" sz="2800" dirty="0">
                <a:solidFill>
                  <a:schemeClr val="bg1">
                    <a:lumMod val="75000"/>
                  </a:schemeClr>
                </a:solidFill>
                <a:latin typeface="Corbel" panose="020B0503020204020204" pitchFamily="34" charset="0"/>
              </a:rPr>
              <a:t>effect of curved reception </a:t>
            </a:r>
            <a:r>
              <a:rPr lang="en-US" altLang="ko-KR" sz="2800" dirty="0" smtClean="0">
                <a:solidFill>
                  <a:schemeClr val="bg1">
                    <a:lumMod val="75000"/>
                  </a:schemeClr>
                </a:solidFill>
                <a:latin typeface="Corbel" panose="020B0503020204020204" pitchFamily="34" charset="0"/>
              </a:rPr>
              <a:t>glasses</a:t>
            </a:r>
          </a:p>
          <a:p>
            <a:pPr marL="342900" indent="-342900">
              <a:lnSpc>
                <a:spcPct val="90000"/>
              </a:lnSpc>
              <a:spcBef>
                <a:spcPts val="500"/>
              </a:spcBef>
              <a:buFont typeface="나눔고딕" panose="020D0604000000000000" pitchFamily="50" charset="-127"/>
              <a:buChar char="–"/>
            </a:pPr>
            <a:r>
              <a:rPr lang="en-US" altLang="ko-KR" sz="2800" dirty="0" smtClean="0">
                <a:solidFill>
                  <a:schemeClr val="bg1">
                    <a:lumMod val="75000"/>
                  </a:schemeClr>
                </a:solidFill>
                <a:latin typeface="Corbel" panose="020B0503020204020204" pitchFamily="34" charset="0"/>
              </a:rPr>
              <a:t>Demonstration by experiments</a:t>
            </a:r>
          </a:p>
        </p:txBody>
      </p:sp>
      <p:sp>
        <p:nvSpPr>
          <p:cNvPr id="9" name="모서리가 둥근 직사각형 8"/>
          <p:cNvSpPr/>
          <p:nvPr/>
        </p:nvSpPr>
        <p:spPr>
          <a:xfrm>
            <a:off x="536221" y="1306286"/>
            <a:ext cx="11074400" cy="696685"/>
          </a:xfrm>
          <a:prstGeom prst="roundRect">
            <a:avLst/>
          </a:prstGeom>
          <a:ln w="57150">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ko-KR" sz="2800" dirty="0">
                <a:solidFill>
                  <a:schemeClr val="bg1">
                    <a:lumMod val="75000"/>
                  </a:schemeClr>
                </a:solidFill>
              </a:rPr>
              <a:t>Explored the possibility of optical-channel sensor attacks against </a:t>
            </a:r>
            <a:r>
              <a:rPr lang="en-US" altLang="ko-KR" sz="2800" dirty="0" err="1">
                <a:solidFill>
                  <a:schemeClr val="bg1">
                    <a:lumMod val="75000"/>
                  </a:schemeClr>
                </a:solidFill>
              </a:rPr>
              <a:t>lidars</a:t>
            </a:r>
            <a:endParaRPr lang="en-US" altLang="ko-KR" sz="2800" dirty="0">
              <a:solidFill>
                <a:schemeClr val="bg1">
                  <a:lumMod val="75000"/>
                </a:schemeClr>
              </a:solidFill>
            </a:endParaRPr>
          </a:p>
        </p:txBody>
      </p:sp>
    </p:spTree>
    <p:extLst>
      <p:ext uri="{BB962C8B-B14F-4D97-AF65-F5344CB8AC3E}">
        <p14:creationId xmlns:p14="http://schemas.microsoft.com/office/powerpoint/2010/main" val="407444266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슬라이드서식(syssec)">
  <a:themeElements>
    <a:clrScheme name="따뜻한 파란색">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나눔고딕">
      <a:majorFont>
        <a:latin typeface="Corbel"/>
        <a:ea typeface="나눔고딕 ExtraBold"/>
        <a:cs typeface=""/>
      </a:majorFont>
      <a:minorFont>
        <a:latin typeface="Corbel"/>
        <a:ea typeface="나눔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Sec_narrowbar_corbel-nanum_16-9" id="{F740E449-7D33-4FE0-8D15-878897AB70B2}" vid="{FA0EE84D-8A45-43B1-B115-2F2B4F70CF8F}"/>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SysSec_narrowbar_corbel-nanum_16-9</Template>
  <TotalTime>14570</TotalTime>
  <Words>5069</Words>
  <Application>Microsoft Office PowerPoint</Application>
  <PresentationFormat>와이드스크린</PresentationFormat>
  <Paragraphs>600</Paragraphs>
  <Slides>56</Slides>
  <Notes>55</Notes>
  <HiddenSlides>0</HiddenSlides>
  <MMClips>6</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56</vt:i4>
      </vt:variant>
    </vt:vector>
  </HeadingPairs>
  <TitlesOfParts>
    <vt:vector size="66" baseType="lpstr">
      <vt:lpstr>HY헤드라인M</vt:lpstr>
      <vt:lpstr>나눔고딕</vt:lpstr>
      <vt:lpstr>나눔고딕 ExtraBold</vt:lpstr>
      <vt:lpstr>맑은 고딕</vt:lpstr>
      <vt:lpstr>Arial</vt:lpstr>
      <vt:lpstr>Cambria Math</vt:lpstr>
      <vt:lpstr>Corbel</vt:lpstr>
      <vt:lpstr>Times New Roman</vt:lpstr>
      <vt:lpstr>Wingdings</vt:lpstr>
      <vt:lpstr>슬라이드서식(syssec)</vt:lpstr>
      <vt:lpstr>Illusion and Dazzle:  Adversarial Optical Channel Exploits against Lidars for Automotive Applications</vt:lpstr>
      <vt:lpstr>Transition toward Autonomous Cars </vt:lpstr>
      <vt:lpstr>Human Driving</vt:lpstr>
      <vt:lpstr>Autonomous Driving: a Sensing &amp; Actuation System</vt:lpstr>
      <vt:lpstr>Sensor Attacks against Sensing &amp; Actuation Systems</vt:lpstr>
      <vt:lpstr>Sensor Attacks against Sensing &amp; Actuation Systems</vt:lpstr>
      <vt:lpstr>Overview</vt:lpstr>
      <vt:lpstr>Overview</vt:lpstr>
      <vt:lpstr>Overview</vt:lpstr>
      <vt:lpstr>Lidar</vt:lpstr>
      <vt:lpstr>Lidar</vt:lpstr>
      <vt:lpstr>Lidar </vt:lpstr>
      <vt:lpstr>Lidar</vt:lpstr>
      <vt:lpstr>Lidar</vt:lpstr>
      <vt:lpstr>Lidar</vt:lpstr>
      <vt:lpstr>Lidar</vt:lpstr>
      <vt:lpstr>Sensor Attacks</vt:lpstr>
      <vt:lpstr>Sensor Attacks</vt:lpstr>
      <vt:lpstr>Target System</vt:lpstr>
      <vt:lpstr>Target System</vt:lpstr>
      <vt:lpstr>Attack Model</vt:lpstr>
      <vt:lpstr>Attack Model</vt:lpstr>
      <vt:lpstr>Saturation Attack</vt:lpstr>
      <vt:lpstr>Saturation Attack</vt:lpstr>
      <vt:lpstr>PowerPoint 프레젠테이션</vt:lpstr>
      <vt:lpstr>Saturation Attack</vt:lpstr>
      <vt:lpstr>PowerPoint 프레젠테이션</vt:lpstr>
      <vt:lpstr>Saturation Attack</vt:lpstr>
      <vt:lpstr>Saturation Attack</vt:lpstr>
      <vt:lpstr>Saturation Attack</vt:lpstr>
      <vt:lpstr>PowerPoint 프레젠테이션</vt:lpstr>
      <vt:lpstr>Spoofing by Relaying Attack – Ideal Attack Process</vt:lpstr>
      <vt:lpstr>Spoofing by Relaying Attack – Ideal Attack Process</vt:lpstr>
      <vt:lpstr>Spoofing by Relaying Attack – Actual Attack Process</vt:lpstr>
      <vt:lpstr>Spoofing by Relaying Attack – Actual Attack Process</vt:lpstr>
      <vt:lpstr>Spoofing by Relaying Attack – Experimental Setup</vt:lpstr>
      <vt:lpstr>Spoofing by Relaying Attack – Experimental Setup</vt:lpstr>
      <vt:lpstr>PowerPoint 프레젠테이션</vt:lpstr>
      <vt:lpstr>PowerPoint 프레젠테이션</vt:lpstr>
      <vt:lpstr>PowerPoint 프레젠테이션</vt:lpstr>
      <vt:lpstr>Details of the experiments &amp; tools</vt:lpstr>
      <vt:lpstr>Discussion</vt:lpstr>
      <vt:lpstr>Discussion</vt:lpstr>
      <vt:lpstr>Possible Countermeasures and limitations</vt:lpstr>
      <vt:lpstr>Possible Countermeasures and limitations</vt:lpstr>
      <vt:lpstr>Conclusion</vt:lpstr>
      <vt:lpstr>Conclusion</vt:lpstr>
      <vt:lpstr>Conclusion</vt:lpstr>
      <vt:lpstr>Conclusion</vt:lpstr>
      <vt:lpstr>Conclusion</vt:lpstr>
      <vt:lpstr>PowerPoint 프레젠테이션</vt:lpstr>
      <vt:lpstr>Deploying attacks in reality</vt:lpstr>
      <vt:lpstr>Deploying attacks in reality</vt:lpstr>
      <vt:lpstr>Discussion</vt:lpstr>
      <vt:lpstr>Inducing multiple fake dots with one transmitter &amp; receiver</vt:lpstr>
      <vt:lpstr>How randomizing PRT works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Illusion and Dazzle:  Adversarial Optical Channel Exploits against Lidars for Automotive Applications</dc:title>
  <dc:creator>신호철</dc:creator>
  <cp:lastModifiedBy>신호철</cp:lastModifiedBy>
  <cp:revision>620</cp:revision>
  <dcterms:created xsi:type="dcterms:W3CDTF">2017-08-17T11:18:32Z</dcterms:created>
  <dcterms:modified xsi:type="dcterms:W3CDTF">2017-09-27T14:32:22Z</dcterms:modified>
</cp:coreProperties>
</file>